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6"/>
  </p:notesMasterIdLst>
  <p:handoutMasterIdLst>
    <p:handoutMasterId r:id="rId17"/>
  </p:handout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C8AF"/>
    <a:srgbClr val="9100DC"/>
    <a:srgbClr val="0000DC"/>
    <a:srgbClr val="F01928"/>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9" autoAdjust="0"/>
    <p:restoredTop sz="95768" autoAdjust="0"/>
  </p:normalViewPr>
  <p:slideViewPr>
    <p:cSldViewPr snapToGrid="0">
      <p:cViewPr>
        <p:scale>
          <a:sx n="123" d="100"/>
          <a:sy n="123" d="100"/>
        </p:scale>
        <p:origin x="90" y="270"/>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11" name="Obrázek 5">
            <a:extLst>
              <a:ext uri="{FF2B5EF4-FFF2-40B4-BE49-F238E27FC236}">
                <a16:creationId xmlns:a16="http://schemas.microsoft.com/office/drawing/2014/main" id="{AC617C30-30B9-5F40-B9CE-8190F0E78E2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3999" y="414000"/>
            <a:ext cx="2019358" cy="10656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8">
            <a:extLst>
              <a:ext uri="{FF2B5EF4-FFF2-40B4-BE49-F238E27FC236}">
                <a16:creationId xmlns:a16="http://schemas.microsoft.com/office/drawing/2014/main" id="{7F978BB5-2C40-1847-9BDD-10F4A7A7EB6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8">
            <a:extLst>
              <a:ext uri="{FF2B5EF4-FFF2-40B4-BE49-F238E27FC236}">
                <a16:creationId xmlns:a16="http://schemas.microsoft.com/office/drawing/2014/main" id="{89E476E0-A591-2D41-97B8-B350A84A3CC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5">
            <a:extLst>
              <a:ext uri="{FF2B5EF4-FFF2-40B4-BE49-F238E27FC236}">
                <a16:creationId xmlns:a16="http://schemas.microsoft.com/office/drawing/2014/main" id="{A2CCDBBA-9351-4241-8683-C6B09BB842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3999" y="414000"/>
            <a:ext cx="2019358" cy="10656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5AC8A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5">
            <a:extLst>
              <a:ext uri="{FF2B5EF4-FFF2-40B4-BE49-F238E27FC236}">
                <a16:creationId xmlns:a16="http://schemas.microsoft.com/office/drawing/2014/main" id="{10B27CBC-C779-8D49-81A2-7E60B02AB0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3999" y="415848"/>
            <a:ext cx="2019358" cy="1061903"/>
          </a:xfrm>
          <a:prstGeom prst="rect">
            <a:avLst/>
          </a:prstGeom>
        </p:spPr>
      </p:pic>
    </p:spTree>
    <p:extLst>
      <p:ext uri="{BB962C8B-B14F-4D97-AF65-F5344CB8AC3E}">
        <p14:creationId xmlns:p14="http://schemas.microsoft.com/office/powerpoint/2010/main" val="39481167"/>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5AC8A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5">
            <a:extLst>
              <a:ext uri="{FF2B5EF4-FFF2-40B4-BE49-F238E27FC236}">
                <a16:creationId xmlns:a16="http://schemas.microsoft.com/office/drawing/2014/main" id="{5E93C79E-4EE6-7340-A532-170840922F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3999" y="415848"/>
            <a:ext cx="2019358" cy="1061903"/>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5AC8A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pic>
        <p:nvPicPr>
          <p:cNvPr id="6" name="Obrázek 8">
            <a:extLst>
              <a:ext uri="{FF2B5EF4-FFF2-40B4-BE49-F238E27FC236}">
                <a16:creationId xmlns:a16="http://schemas.microsoft.com/office/drawing/2014/main" id="{04D6D823-4C68-D841-A02B-330212BF14D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247"/>
            <a:ext cx="1132477" cy="597106"/>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SPORT slide">
    <p:bg>
      <p:bgPr>
        <a:solidFill>
          <a:srgbClr val="5AC8AF"/>
        </a:solidFill>
        <a:effectLst/>
      </p:bgPr>
    </p:bg>
    <p:spTree>
      <p:nvGrpSpPr>
        <p:cNvPr id="1" name=""/>
        <p:cNvGrpSpPr/>
        <p:nvPr/>
      </p:nvGrpSpPr>
      <p:grpSpPr>
        <a:xfrm>
          <a:off x="0" y="0"/>
          <a:ext cx="0" cy="0"/>
          <a:chOff x="0" y="0"/>
          <a:chExt cx="0" cy="0"/>
        </a:xfrm>
      </p:grpSpPr>
      <p:pic>
        <p:nvPicPr>
          <p:cNvPr id="5" name="Grafický objekt 5">
            <a:extLst>
              <a:ext uri="{FF2B5EF4-FFF2-40B4-BE49-F238E27FC236}">
                <a16:creationId xmlns:a16="http://schemas.microsoft.com/office/drawing/2014/main" id="{CA39A22B-25AC-154A-995D-A5A321924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412678" y="2014200"/>
            <a:ext cx="5366645" cy="2829600"/>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8">
            <a:extLst>
              <a:ext uri="{FF2B5EF4-FFF2-40B4-BE49-F238E27FC236}">
                <a16:creationId xmlns:a16="http://schemas.microsoft.com/office/drawing/2014/main" id="{B6CE4B49-42C3-6246-B1EB-3DAF3FFB860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8">
            <a:extLst>
              <a:ext uri="{FF2B5EF4-FFF2-40B4-BE49-F238E27FC236}">
                <a16:creationId xmlns:a16="http://schemas.microsoft.com/office/drawing/2014/main" id="{75D85D30-781C-3645-A803-7D040A1BE2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E07BEE75-6ACF-F048-9475-FA5BD156AE0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B304B0A1-6A6D-2A4A-937E-72AE738379D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8">
            <a:extLst>
              <a:ext uri="{FF2B5EF4-FFF2-40B4-BE49-F238E27FC236}">
                <a16:creationId xmlns:a16="http://schemas.microsoft.com/office/drawing/2014/main" id="{0D0310EC-05B1-B942-BF73-CC87EC1CD17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8">
            <a:extLst>
              <a:ext uri="{FF2B5EF4-FFF2-40B4-BE49-F238E27FC236}">
                <a16:creationId xmlns:a16="http://schemas.microsoft.com/office/drawing/2014/main" id="{B788EED2-C169-0E4F-A0DE-FC58E3BECC2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8">
            <a:extLst>
              <a:ext uri="{FF2B5EF4-FFF2-40B4-BE49-F238E27FC236}">
                <a16:creationId xmlns:a16="http://schemas.microsoft.com/office/drawing/2014/main" id="{C893EBC8-BC9E-264D-9299-3E5F5EC46B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8">
            <a:extLst>
              <a:ext uri="{FF2B5EF4-FFF2-40B4-BE49-F238E27FC236}">
                <a16:creationId xmlns:a16="http://schemas.microsoft.com/office/drawing/2014/main" id="{2FE25A66-24C4-FE4C-AD09-76419B1C76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cs-CZ"/>
              <a:t>Zápatí prezentace</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cs-CZ" dirty="0"/>
              <a:t>Testování a ID talentů - UNIFITTEST</a:t>
            </a: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4DC7C91-48AB-4F20-AC38-9240361E7D78}"/>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5103FB99-5AD0-4F5D-BC5C-27445C65C286}"/>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B2A0250D-2FD0-4EEB-8F48-7B1A8F1AEC8E}"/>
              </a:ext>
            </a:extLst>
          </p:cNvPr>
          <p:cNvSpPr>
            <a:spLocks noGrp="1"/>
          </p:cNvSpPr>
          <p:nvPr>
            <p:ph type="title"/>
          </p:nvPr>
        </p:nvSpPr>
        <p:spPr/>
        <p:txBody>
          <a:bodyPr/>
          <a:lstStyle/>
          <a:p>
            <a:r>
              <a:rPr lang="cs-CZ" dirty="0"/>
              <a:t>Administrace</a:t>
            </a:r>
          </a:p>
        </p:txBody>
      </p:sp>
      <p:pic>
        <p:nvPicPr>
          <p:cNvPr id="6" name="Zástupný symbol pro obsah 5">
            <a:extLst>
              <a:ext uri="{FF2B5EF4-FFF2-40B4-BE49-F238E27FC236}">
                <a16:creationId xmlns:a16="http://schemas.microsoft.com/office/drawing/2014/main" id="{07CA2A9B-C369-4EDF-BDAA-44441A73CE60}"/>
              </a:ext>
            </a:extLst>
          </p:cNvPr>
          <p:cNvPicPr>
            <a:picLocks noGrp="1" noChangeAspect="1"/>
          </p:cNvPicPr>
          <p:nvPr>
            <p:ph idx="1"/>
          </p:nvPr>
        </p:nvPicPr>
        <p:blipFill rotWithShape="1">
          <a:blip r:embed="rId2"/>
          <a:srcRect l="16432" t="13441" r="66991" b="18293"/>
          <a:stretch/>
        </p:blipFill>
        <p:spPr>
          <a:xfrm rot="16200000">
            <a:off x="2854254" y="475262"/>
            <a:ext cx="5310792" cy="6834754"/>
          </a:xfrm>
          <a:prstGeom prst="rect">
            <a:avLst/>
          </a:prstGeom>
        </p:spPr>
      </p:pic>
    </p:spTree>
    <p:extLst>
      <p:ext uri="{BB962C8B-B14F-4D97-AF65-F5344CB8AC3E}">
        <p14:creationId xmlns:p14="http://schemas.microsoft.com/office/powerpoint/2010/main" val="4229494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14AEF67-D2F3-4D6F-AA25-A637532C378A}"/>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D4DCFF47-EF3E-4D2D-AD3E-47275CD54713}"/>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7" name="Zástupný symbol pro text 6">
            <a:extLst>
              <a:ext uri="{FF2B5EF4-FFF2-40B4-BE49-F238E27FC236}">
                <a16:creationId xmlns:a16="http://schemas.microsoft.com/office/drawing/2014/main" id="{ABFAD52F-55C8-44CA-BD22-0F342958DF1F}"/>
              </a:ext>
            </a:extLst>
          </p:cNvPr>
          <p:cNvSpPr>
            <a:spLocks noGrp="1"/>
          </p:cNvSpPr>
          <p:nvPr>
            <p:ph type="body" sz="quarter" idx="26"/>
          </p:nvPr>
        </p:nvSpPr>
        <p:spPr/>
        <p:txBody>
          <a:bodyPr/>
          <a:lstStyle/>
          <a:p>
            <a:r>
              <a:rPr lang="cs-CZ" dirty="0"/>
              <a:t>Záznam</a:t>
            </a:r>
          </a:p>
        </p:txBody>
      </p:sp>
      <p:sp>
        <p:nvSpPr>
          <p:cNvPr id="6" name="Nadpis 5">
            <a:extLst>
              <a:ext uri="{FF2B5EF4-FFF2-40B4-BE49-F238E27FC236}">
                <a16:creationId xmlns:a16="http://schemas.microsoft.com/office/drawing/2014/main" id="{89D357B8-419A-4D1A-9841-B9E892B7264A}"/>
              </a:ext>
            </a:extLst>
          </p:cNvPr>
          <p:cNvSpPr>
            <a:spLocks noGrp="1"/>
          </p:cNvSpPr>
          <p:nvPr>
            <p:ph type="title"/>
          </p:nvPr>
        </p:nvSpPr>
        <p:spPr/>
        <p:txBody>
          <a:bodyPr/>
          <a:lstStyle/>
          <a:p>
            <a:r>
              <a:rPr lang="cs-CZ" dirty="0"/>
              <a:t>Individuální výsledek</a:t>
            </a:r>
          </a:p>
        </p:txBody>
      </p:sp>
      <p:sp>
        <p:nvSpPr>
          <p:cNvPr id="8" name="Zástupný symbol pro text 7">
            <a:extLst>
              <a:ext uri="{FF2B5EF4-FFF2-40B4-BE49-F238E27FC236}">
                <a16:creationId xmlns:a16="http://schemas.microsoft.com/office/drawing/2014/main" id="{82371376-8BE0-4E57-B334-7C54BFE341BA}"/>
              </a:ext>
            </a:extLst>
          </p:cNvPr>
          <p:cNvSpPr>
            <a:spLocks noGrp="1"/>
          </p:cNvSpPr>
          <p:nvPr>
            <p:ph type="body" sz="quarter" idx="27"/>
          </p:nvPr>
        </p:nvSpPr>
        <p:spPr/>
        <p:txBody>
          <a:bodyPr/>
          <a:lstStyle/>
          <a:p>
            <a:r>
              <a:rPr lang="cs-CZ" dirty="0"/>
              <a:t>Profil</a:t>
            </a:r>
          </a:p>
        </p:txBody>
      </p:sp>
      <p:pic>
        <p:nvPicPr>
          <p:cNvPr id="11" name="Zástupný symbol pro obsah 10">
            <a:extLst>
              <a:ext uri="{FF2B5EF4-FFF2-40B4-BE49-F238E27FC236}">
                <a16:creationId xmlns:a16="http://schemas.microsoft.com/office/drawing/2014/main" id="{37EF25AC-6D03-4CBC-A033-00D2FDE5F50C}"/>
              </a:ext>
            </a:extLst>
          </p:cNvPr>
          <p:cNvPicPr>
            <a:picLocks noGrp="1" noChangeAspect="1"/>
          </p:cNvPicPr>
          <p:nvPr>
            <p:ph idx="29"/>
          </p:nvPr>
        </p:nvPicPr>
        <p:blipFill rotWithShape="1">
          <a:blip r:embed="rId2"/>
          <a:srcRect l="16033" t="11163" r="67043" b="21377"/>
          <a:stretch/>
        </p:blipFill>
        <p:spPr>
          <a:xfrm>
            <a:off x="720000" y="1567576"/>
            <a:ext cx="4123220" cy="5135939"/>
          </a:xfrm>
          <a:prstGeom prst="rect">
            <a:avLst/>
          </a:prstGeom>
        </p:spPr>
      </p:pic>
      <p:pic>
        <p:nvPicPr>
          <p:cNvPr id="12" name="Zástupný symbol pro obsah 11">
            <a:extLst>
              <a:ext uri="{FF2B5EF4-FFF2-40B4-BE49-F238E27FC236}">
                <a16:creationId xmlns:a16="http://schemas.microsoft.com/office/drawing/2014/main" id="{F387F492-03AE-41D5-9A80-50F537DDB01C}"/>
              </a:ext>
            </a:extLst>
          </p:cNvPr>
          <p:cNvPicPr>
            <a:picLocks noGrp="1" noChangeAspect="1"/>
          </p:cNvPicPr>
          <p:nvPr>
            <p:ph idx="30"/>
          </p:nvPr>
        </p:nvPicPr>
        <p:blipFill rotWithShape="1">
          <a:blip r:embed="rId3"/>
          <a:srcRect l="16324" t="26324" r="66581" b="39425"/>
          <a:stretch/>
        </p:blipFill>
        <p:spPr>
          <a:xfrm>
            <a:off x="4738058" y="1648330"/>
            <a:ext cx="4123220" cy="2581652"/>
          </a:xfrm>
          <a:prstGeom prst="rect">
            <a:avLst/>
          </a:prstGeom>
        </p:spPr>
      </p:pic>
      <p:pic>
        <p:nvPicPr>
          <p:cNvPr id="14" name="Obrázek 13">
            <a:extLst>
              <a:ext uri="{FF2B5EF4-FFF2-40B4-BE49-F238E27FC236}">
                <a16:creationId xmlns:a16="http://schemas.microsoft.com/office/drawing/2014/main" id="{A54177C3-C9EF-4F23-81A8-8A5C27D38D54}"/>
              </a:ext>
            </a:extLst>
          </p:cNvPr>
          <p:cNvPicPr>
            <a:picLocks noChangeAspect="1"/>
          </p:cNvPicPr>
          <p:nvPr/>
        </p:nvPicPr>
        <p:blipFill rotWithShape="1">
          <a:blip r:embed="rId4"/>
          <a:srcRect l="16144" t="14915" r="67458" b="35051"/>
          <a:stretch/>
        </p:blipFill>
        <p:spPr>
          <a:xfrm>
            <a:off x="8943898" y="1290515"/>
            <a:ext cx="3352157" cy="3196244"/>
          </a:xfrm>
          <a:prstGeom prst="rect">
            <a:avLst/>
          </a:prstGeom>
        </p:spPr>
      </p:pic>
    </p:spTree>
    <p:extLst>
      <p:ext uri="{BB962C8B-B14F-4D97-AF65-F5344CB8AC3E}">
        <p14:creationId xmlns:p14="http://schemas.microsoft.com/office/powerpoint/2010/main" val="1645110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0F9AE13-1075-4253-94A1-AED52CC32C8F}"/>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1955E854-A419-411D-89AF-7EFBD8D22111}"/>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5CD0DD6C-9EED-4598-9402-1E4BEAFE66AE}"/>
              </a:ext>
            </a:extLst>
          </p:cNvPr>
          <p:cNvSpPr>
            <a:spLocks noGrp="1"/>
          </p:cNvSpPr>
          <p:nvPr>
            <p:ph type="title"/>
          </p:nvPr>
        </p:nvSpPr>
        <p:spPr/>
        <p:txBody>
          <a:bodyPr/>
          <a:lstStyle/>
          <a:p>
            <a:r>
              <a:rPr lang="cs-CZ" dirty="0"/>
              <a:t>Testová baterie</a:t>
            </a:r>
          </a:p>
        </p:txBody>
      </p:sp>
      <p:sp>
        <p:nvSpPr>
          <p:cNvPr id="5" name="Zástupný symbol pro obsah 4">
            <a:extLst>
              <a:ext uri="{FF2B5EF4-FFF2-40B4-BE49-F238E27FC236}">
                <a16:creationId xmlns:a16="http://schemas.microsoft.com/office/drawing/2014/main" id="{9EAF8A79-3BA7-4851-AB11-D1D8807D3152}"/>
              </a:ext>
            </a:extLst>
          </p:cNvPr>
          <p:cNvSpPr>
            <a:spLocks noGrp="1"/>
          </p:cNvSpPr>
          <p:nvPr>
            <p:ph idx="29"/>
          </p:nvPr>
        </p:nvSpPr>
        <p:spPr>
          <a:xfrm>
            <a:off x="720000" y="1701505"/>
            <a:ext cx="4433186" cy="4139998"/>
          </a:xfrm>
        </p:spPr>
        <p:txBody>
          <a:bodyPr>
            <a:normAutofit fontScale="85000" lnSpcReduction="20000"/>
          </a:bodyPr>
          <a:lstStyle/>
          <a:p>
            <a:r>
              <a:rPr lang="cs-CZ" dirty="0"/>
              <a:t>Společný základ</a:t>
            </a:r>
          </a:p>
          <a:p>
            <a:pPr lvl="1"/>
            <a:r>
              <a:rPr lang="cs-CZ" dirty="0"/>
              <a:t>Skok daleký z místa</a:t>
            </a:r>
          </a:p>
          <a:p>
            <a:pPr lvl="1"/>
            <a:r>
              <a:rPr lang="cs-CZ" dirty="0"/>
              <a:t>Leh-sed</a:t>
            </a:r>
          </a:p>
          <a:p>
            <a:pPr lvl="1"/>
            <a:r>
              <a:rPr lang="cs-CZ" dirty="0"/>
              <a:t>Vytrvalost (výběr z variant):</a:t>
            </a:r>
          </a:p>
          <a:p>
            <a:pPr lvl="2"/>
            <a:r>
              <a:rPr lang="cs-CZ" dirty="0"/>
              <a:t>Běh na 12 minut</a:t>
            </a:r>
          </a:p>
          <a:p>
            <a:pPr lvl="2"/>
            <a:r>
              <a:rPr lang="cs-CZ" dirty="0"/>
              <a:t>Vytrvalostní člunkový běh</a:t>
            </a:r>
          </a:p>
          <a:p>
            <a:pPr lvl="2"/>
            <a:r>
              <a:rPr lang="cs-CZ" dirty="0"/>
              <a:t>Chůze na vzdálenost 2 km</a:t>
            </a:r>
          </a:p>
          <a:p>
            <a:r>
              <a:rPr lang="cs-CZ" dirty="0" err="1"/>
              <a:t>Voltielný</a:t>
            </a:r>
            <a:r>
              <a:rPr lang="cs-CZ" dirty="0"/>
              <a:t> test</a:t>
            </a:r>
          </a:p>
          <a:p>
            <a:pPr lvl="1"/>
            <a:r>
              <a:rPr lang="cs-CZ" dirty="0"/>
              <a:t>Člunkový běh 4x10 (6-14 let)</a:t>
            </a:r>
          </a:p>
          <a:p>
            <a:pPr lvl="1"/>
            <a:r>
              <a:rPr lang="cs-CZ" dirty="0"/>
              <a:t>Shyby (♂ 15-25), výdrž ve shybu (♂ 6-14; ♀ 6-25)</a:t>
            </a:r>
          </a:p>
          <a:p>
            <a:pPr lvl="1"/>
            <a:r>
              <a:rPr lang="cs-CZ" dirty="0"/>
              <a:t>Hluboký předklon v sedu (25-60)</a:t>
            </a:r>
          </a:p>
          <a:p>
            <a:r>
              <a:rPr lang="cs-CZ" dirty="0"/>
              <a:t>Somatické měření</a:t>
            </a:r>
          </a:p>
          <a:p>
            <a:pPr lvl="1"/>
            <a:r>
              <a:rPr lang="cs-CZ" dirty="0"/>
              <a:t>Tělesná výška</a:t>
            </a:r>
          </a:p>
          <a:p>
            <a:pPr lvl="1"/>
            <a:r>
              <a:rPr lang="cs-CZ" dirty="0"/>
              <a:t>Tělesná hmotnost</a:t>
            </a:r>
          </a:p>
          <a:p>
            <a:pPr lvl="1"/>
            <a:r>
              <a:rPr lang="cs-CZ" dirty="0"/>
              <a:t>Podkožní tuk</a:t>
            </a:r>
          </a:p>
          <a:p>
            <a:pPr lvl="1"/>
            <a:endParaRPr lang="cs-CZ" dirty="0"/>
          </a:p>
        </p:txBody>
      </p:sp>
      <p:graphicFrame>
        <p:nvGraphicFramePr>
          <p:cNvPr id="7" name="Zástupný symbol pro obsah 6">
            <a:extLst>
              <a:ext uri="{FF2B5EF4-FFF2-40B4-BE49-F238E27FC236}">
                <a16:creationId xmlns:a16="http://schemas.microsoft.com/office/drawing/2014/main" id="{5DF47E72-D203-4C71-A2E8-081F1CB262AF}"/>
              </a:ext>
            </a:extLst>
          </p:cNvPr>
          <p:cNvGraphicFramePr>
            <a:graphicFrameLocks noGrp="1"/>
          </p:cNvGraphicFramePr>
          <p:nvPr>
            <p:ph idx="30"/>
            <p:extLst>
              <p:ext uri="{D42A27DB-BD31-4B8C-83A1-F6EECF244321}">
                <p14:modId xmlns:p14="http://schemas.microsoft.com/office/powerpoint/2010/main" val="2687003022"/>
              </p:ext>
            </p:extLst>
          </p:nvPr>
        </p:nvGraphicFramePr>
        <p:xfrm>
          <a:off x="5672380" y="3"/>
          <a:ext cx="6105619" cy="6938021"/>
        </p:xfrm>
        <a:graphic>
          <a:graphicData uri="http://schemas.openxmlformats.org/drawingml/2006/table">
            <a:tbl>
              <a:tblPr firstRow="1" firstCol="1" bandRow="1">
                <a:tableStyleId>{5C22544A-7EE6-4342-B048-85BDC9FD1C3A}</a:tableStyleId>
              </a:tblPr>
              <a:tblGrid>
                <a:gridCol w="1676430">
                  <a:extLst>
                    <a:ext uri="{9D8B030D-6E8A-4147-A177-3AD203B41FA5}">
                      <a16:colId xmlns:a16="http://schemas.microsoft.com/office/drawing/2014/main" val="1423226830"/>
                    </a:ext>
                  </a:extLst>
                </a:gridCol>
                <a:gridCol w="1676430">
                  <a:extLst>
                    <a:ext uri="{9D8B030D-6E8A-4147-A177-3AD203B41FA5}">
                      <a16:colId xmlns:a16="http://schemas.microsoft.com/office/drawing/2014/main" val="1109559185"/>
                    </a:ext>
                  </a:extLst>
                </a:gridCol>
                <a:gridCol w="1409995">
                  <a:extLst>
                    <a:ext uri="{9D8B030D-6E8A-4147-A177-3AD203B41FA5}">
                      <a16:colId xmlns:a16="http://schemas.microsoft.com/office/drawing/2014/main" val="849388611"/>
                    </a:ext>
                  </a:extLst>
                </a:gridCol>
                <a:gridCol w="1342764">
                  <a:extLst>
                    <a:ext uri="{9D8B030D-6E8A-4147-A177-3AD203B41FA5}">
                      <a16:colId xmlns:a16="http://schemas.microsoft.com/office/drawing/2014/main" val="3566959931"/>
                    </a:ext>
                  </a:extLst>
                </a:gridCol>
              </a:tblGrid>
              <a:tr h="481780">
                <a:tc>
                  <a:txBody>
                    <a:bodyPr/>
                    <a:lstStyle/>
                    <a:p>
                      <a:pPr indent="226695" algn="ctr">
                        <a:lnSpc>
                          <a:spcPct val="150000"/>
                        </a:lnSpc>
                        <a:spcAft>
                          <a:spcPts val="0"/>
                        </a:spcAft>
                      </a:pPr>
                      <a:r>
                        <a:rPr lang="cs-CZ" sz="1100" kern="100" dirty="0">
                          <a:effectLst/>
                        </a:rPr>
                        <a:t>Test</a:t>
                      </a:r>
                      <a:endParaRPr lang="cs-CZ" sz="1100" kern="100" dirty="0">
                        <a:effectLst/>
                        <a:latin typeface="Times New Roman" panose="02020603050405020304" pitchFamily="18" charset="0"/>
                        <a:ea typeface="Lucida Sans Unicode" panose="020B0602030504020204" pitchFamily="34" charset="0"/>
                      </a:endParaRPr>
                    </a:p>
                  </a:txBody>
                  <a:tcPr marL="37555" marR="37555" marT="0" marB="0" anchor="ctr"/>
                </a:tc>
                <a:tc>
                  <a:txBody>
                    <a:bodyPr/>
                    <a:lstStyle/>
                    <a:p>
                      <a:pPr indent="226695" algn="ctr">
                        <a:lnSpc>
                          <a:spcPct val="150000"/>
                        </a:lnSpc>
                        <a:spcAft>
                          <a:spcPts val="0"/>
                        </a:spcAft>
                      </a:pPr>
                      <a:r>
                        <a:rPr lang="cs-CZ" sz="1100" kern="100">
                          <a:effectLst/>
                        </a:rPr>
                        <a:t>Motorický úkol</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tc>
                  <a:txBody>
                    <a:bodyPr/>
                    <a:lstStyle/>
                    <a:p>
                      <a:pPr indent="226695" algn="ctr">
                        <a:lnSpc>
                          <a:spcPct val="150000"/>
                        </a:lnSpc>
                        <a:spcAft>
                          <a:spcPts val="0"/>
                        </a:spcAft>
                      </a:pPr>
                      <a:r>
                        <a:rPr lang="cs-CZ" sz="1100" kern="100">
                          <a:effectLst/>
                        </a:rPr>
                        <a:t>Složka tělesné zdatnosti</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tc>
                  <a:txBody>
                    <a:bodyPr/>
                    <a:lstStyle/>
                    <a:p>
                      <a:pPr indent="226695" algn="ctr">
                        <a:lnSpc>
                          <a:spcPct val="150000"/>
                        </a:lnSpc>
                        <a:spcAft>
                          <a:spcPts val="0"/>
                        </a:spcAft>
                      </a:pPr>
                      <a:r>
                        <a:rPr lang="cs-CZ" sz="1100" kern="100" dirty="0">
                          <a:effectLst/>
                        </a:rPr>
                        <a:t>přesnost</a:t>
                      </a:r>
                      <a:endParaRPr lang="cs-CZ" sz="1100" kern="100" dirty="0">
                        <a:effectLst/>
                        <a:latin typeface="Times New Roman" panose="02020603050405020304" pitchFamily="18" charset="0"/>
                        <a:ea typeface="Lucida Sans Unicode" panose="020B0602030504020204" pitchFamily="34" charset="0"/>
                      </a:endParaRPr>
                    </a:p>
                  </a:txBody>
                  <a:tcPr marL="37555" marR="37555" marT="0" marB="0" anchor="ctr"/>
                </a:tc>
                <a:extLst>
                  <a:ext uri="{0D108BD9-81ED-4DB2-BD59-A6C34878D82A}">
                    <a16:rowId xmlns:a16="http://schemas.microsoft.com/office/drawing/2014/main" val="3271526962"/>
                  </a:ext>
                </a:extLst>
              </a:tr>
              <a:tr h="455427">
                <a:tc>
                  <a:txBody>
                    <a:bodyPr/>
                    <a:lstStyle/>
                    <a:p>
                      <a:pPr indent="226695" algn="ctr">
                        <a:lnSpc>
                          <a:spcPct val="150000"/>
                        </a:lnSpc>
                        <a:spcAft>
                          <a:spcPts val="0"/>
                        </a:spcAft>
                      </a:pPr>
                      <a:r>
                        <a:rPr lang="cs-CZ" sz="1100" kern="100">
                          <a:effectLst/>
                        </a:rPr>
                        <a:t>T1</a:t>
                      </a:r>
                      <a:endParaRPr lang="cs-CZ" sz="1100" kern="100">
                        <a:effectLst/>
                        <a:latin typeface="Times New Roman" panose="02020603050405020304" pitchFamily="18" charset="0"/>
                        <a:ea typeface="Lucida Sans Unicode" panose="020B0602030504020204" pitchFamily="34" charset="0"/>
                      </a:endParaRPr>
                    </a:p>
                  </a:txBody>
                  <a:tcPr marL="37555" marR="37555" marT="0" marB="0"/>
                </a:tc>
                <a:tc>
                  <a:txBody>
                    <a:bodyPr/>
                    <a:lstStyle/>
                    <a:p>
                      <a:pPr indent="226695" algn="ctr">
                        <a:lnSpc>
                          <a:spcPct val="150000"/>
                        </a:lnSpc>
                        <a:spcAft>
                          <a:spcPts val="0"/>
                        </a:spcAft>
                      </a:pPr>
                      <a:r>
                        <a:rPr lang="cs-CZ" sz="1100" kern="100">
                          <a:effectLst/>
                        </a:rPr>
                        <a:t>Skočit co nejdál</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tc>
                  <a:txBody>
                    <a:bodyPr/>
                    <a:lstStyle/>
                    <a:p>
                      <a:pPr indent="226695" algn="ctr">
                        <a:lnSpc>
                          <a:spcPct val="150000"/>
                        </a:lnSpc>
                        <a:spcAft>
                          <a:spcPts val="0"/>
                        </a:spcAft>
                      </a:pPr>
                      <a:r>
                        <a:rPr lang="cs-CZ" sz="1100" kern="100">
                          <a:effectLst/>
                        </a:rPr>
                        <a:t>Explosivní síla dolních končetin</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tc>
                  <a:txBody>
                    <a:bodyPr/>
                    <a:lstStyle/>
                    <a:p>
                      <a:pPr indent="226695" algn="ctr">
                        <a:lnSpc>
                          <a:spcPct val="150000"/>
                        </a:lnSpc>
                        <a:spcAft>
                          <a:spcPts val="0"/>
                        </a:spcAft>
                      </a:pPr>
                      <a:r>
                        <a:rPr lang="cs-CZ" sz="1100" kern="100">
                          <a:effectLst/>
                        </a:rPr>
                        <a:t>Vzdálenost v cm (1cm)</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extLst>
                  <a:ext uri="{0D108BD9-81ED-4DB2-BD59-A6C34878D82A}">
                    <a16:rowId xmlns:a16="http://schemas.microsoft.com/office/drawing/2014/main" val="2277844989"/>
                  </a:ext>
                </a:extLst>
              </a:tr>
              <a:tr h="697734">
                <a:tc>
                  <a:txBody>
                    <a:bodyPr/>
                    <a:lstStyle/>
                    <a:p>
                      <a:pPr indent="226695" algn="ctr">
                        <a:lnSpc>
                          <a:spcPct val="150000"/>
                        </a:lnSpc>
                        <a:spcAft>
                          <a:spcPts val="0"/>
                        </a:spcAft>
                      </a:pPr>
                      <a:r>
                        <a:rPr lang="cs-CZ" sz="1100" kern="100">
                          <a:effectLst/>
                        </a:rPr>
                        <a:t>T2</a:t>
                      </a:r>
                      <a:endParaRPr lang="cs-CZ" sz="1100" kern="100">
                        <a:effectLst/>
                        <a:latin typeface="Times New Roman" panose="02020603050405020304" pitchFamily="18" charset="0"/>
                        <a:ea typeface="Lucida Sans Unicode" panose="020B0602030504020204" pitchFamily="34" charset="0"/>
                      </a:endParaRPr>
                    </a:p>
                  </a:txBody>
                  <a:tcPr marL="37555" marR="37555" marT="0" marB="0"/>
                </a:tc>
                <a:tc>
                  <a:txBody>
                    <a:bodyPr/>
                    <a:lstStyle/>
                    <a:p>
                      <a:pPr indent="226695" algn="ctr">
                        <a:lnSpc>
                          <a:spcPct val="150000"/>
                        </a:lnSpc>
                        <a:spcAft>
                          <a:spcPts val="0"/>
                        </a:spcAft>
                      </a:pPr>
                      <a:r>
                        <a:rPr lang="cs-CZ" sz="1100" kern="100">
                          <a:effectLst/>
                        </a:rPr>
                        <a:t>Provést maximální počet leh-sedů za 60s</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tc>
                  <a:txBody>
                    <a:bodyPr/>
                    <a:lstStyle/>
                    <a:p>
                      <a:pPr indent="226695" algn="ctr">
                        <a:lnSpc>
                          <a:spcPct val="150000"/>
                        </a:lnSpc>
                        <a:spcAft>
                          <a:spcPts val="0"/>
                        </a:spcAft>
                      </a:pPr>
                      <a:r>
                        <a:rPr lang="cs-CZ" sz="1100" kern="100">
                          <a:effectLst/>
                        </a:rPr>
                        <a:t>Svalová síla/vytrvalost břišního svalstva</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tc>
                  <a:txBody>
                    <a:bodyPr/>
                    <a:lstStyle/>
                    <a:p>
                      <a:pPr indent="226695" algn="ctr">
                        <a:lnSpc>
                          <a:spcPct val="150000"/>
                        </a:lnSpc>
                        <a:spcAft>
                          <a:spcPts val="0"/>
                        </a:spcAft>
                      </a:pPr>
                      <a:r>
                        <a:rPr lang="cs-CZ" sz="1100" kern="100">
                          <a:effectLst/>
                        </a:rPr>
                        <a:t>Počet</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extLst>
                  <a:ext uri="{0D108BD9-81ED-4DB2-BD59-A6C34878D82A}">
                    <a16:rowId xmlns:a16="http://schemas.microsoft.com/office/drawing/2014/main" val="112029777"/>
                  </a:ext>
                </a:extLst>
              </a:tr>
              <a:tr h="455427">
                <a:tc rowSpan="3">
                  <a:txBody>
                    <a:bodyPr/>
                    <a:lstStyle/>
                    <a:p>
                      <a:pPr indent="226695" algn="ctr">
                        <a:lnSpc>
                          <a:spcPct val="150000"/>
                        </a:lnSpc>
                        <a:spcAft>
                          <a:spcPts val="0"/>
                        </a:spcAft>
                      </a:pPr>
                      <a:r>
                        <a:rPr lang="cs-CZ" sz="1100" kern="100">
                          <a:effectLst/>
                        </a:rPr>
                        <a:t>T3 a)</a:t>
                      </a:r>
                    </a:p>
                    <a:p>
                      <a:pPr indent="226695" algn="ctr">
                        <a:lnSpc>
                          <a:spcPct val="150000"/>
                        </a:lnSpc>
                        <a:spcAft>
                          <a:spcPts val="0"/>
                        </a:spcAft>
                      </a:pPr>
                      <a:r>
                        <a:rPr lang="cs-CZ" sz="1100" kern="100">
                          <a:effectLst/>
                        </a:rPr>
                        <a:t> </a:t>
                      </a:r>
                    </a:p>
                    <a:p>
                      <a:pPr indent="226695" algn="ctr">
                        <a:lnSpc>
                          <a:spcPct val="150000"/>
                        </a:lnSpc>
                        <a:spcAft>
                          <a:spcPts val="0"/>
                        </a:spcAft>
                      </a:pPr>
                      <a:r>
                        <a:rPr lang="cs-CZ" sz="1100" kern="100">
                          <a:effectLst/>
                        </a:rPr>
                        <a:t>T3 b)</a:t>
                      </a:r>
                    </a:p>
                    <a:p>
                      <a:pPr indent="226695" algn="ctr">
                        <a:lnSpc>
                          <a:spcPct val="150000"/>
                        </a:lnSpc>
                        <a:spcAft>
                          <a:spcPts val="0"/>
                        </a:spcAft>
                      </a:pPr>
                      <a:r>
                        <a:rPr lang="cs-CZ" sz="1100" kern="100">
                          <a:effectLst/>
                        </a:rPr>
                        <a:t>T3 c)</a:t>
                      </a:r>
                      <a:endParaRPr lang="cs-CZ" sz="1100" kern="100">
                        <a:effectLst/>
                        <a:latin typeface="Times New Roman" panose="02020603050405020304" pitchFamily="18" charset="0"/>
                        <a:ea typeface="Lucida Sans Unicode" panose="020B0602030504020204" pitchFamily="34" charset="0"/>
                      </a:endParaRPr>
                    </a:p>
                  </a:txBody>
                  <a:tcPr marL="37555" marR="37555" marT="0" marB="0"/>
                </a:tc>
                <a:tc>
                  <a:txBody>
                    <a:bodyPr/>
                    <a:lstStyle/>
                    <a:p>
                      <a:pPr indent="226695" algn="ctr">
                        <a:lnSpc>
                          <a:spcPct val="150000"/>
                        </a:lnSpc>
                        <a:spcAft>
                          <a:spcPts val="0"/>
                        </a:spcAft>
                      </a:pPr>
                      <a:r>
                        <a:rPr lang="cs-CZ" sz="1100" kern="100">
                          <a:effectLst/>
                        </a:rPr>
                        <a:t>Uběhnutí co nejdelší vzdálenosti za 12min</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tc rowSpan="3">
                  <a:txBody>
                    <a:bodyPr/>
                    <a:lstStyle/>
                    <a:p>
                      <a:pPr indent="226695" algn="ctr">
                        <a:lnSpc>
                          <a:spcPct val="150000"/>
                        </a:lnSpc>
                        <a:spcAft>
                          <a:spcPts val="0"/>
                        </a:spcAft>
                      </a:pPr>
                      <a:r>
                        <a:rPr lang="cs-CZ" sz="1100" kern="100">
                          <a:effectLst/>
                        </a:rPr>
                        <a:t>Aerobní vytrvalost</a:t>
                      </a:r>
                    </a:p>
                    <a:p>
                      <a:pPr indent="226695" algn="ctr">
                        <a:lnSpc>
                          <a:spcPct val="150000"/>
                        </a:lnSpc>
                        <a:spcAft>
                          <a:spcPts val="0"/>
                        </a:spcAft>
                      </a:pPr>
                      <a:r>
                        <a:rPr lang="cs-CZ" sz="1100" kern="100">
                          <a:effectLst/>
                        </a:rPr>
                        <a:t>(Kardiorespirační zdatnost)</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tc>
                  <a:txBody>
                    <a:bodyPr/>
                    <a:lstStyle/>
                    <a:p>
                      <a:pPr indent="226695" algn="ctr">
                        <a:lnSpc>
                          <a:spcPct val="150000"/>
                        </a:lnSpc>
                        <a:spcAft>
                          <a:spcPts val="0"/>
                        </a:spcAft>
                      </a:pPr>
                      <a:r>
                        <a:rPr lang="cs-CZ" sz="1100" kern="100">
                          <a:effectLst/>
                        </a:rPr>
                        <a:t>Vzdálenost v m (10m)</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extLst>
                  <a:ext uri="{0D108BD9-81ED-4DB2-BD59-A6C34878D82A}">
                    <a16:rowId xmlns:a16="http://schemas.microsoft.com/office/drawing/2014/main" val="1789731230"/>
                  </a:ext>
                </a:extLst>
              </a:tr>
              <a:tr h="455427">
                <a:tc vMerge="1">
                  <a:txBody>
                    <a:bodyPr/>
                    <a:lstStyle/>
                    <a:p>
                      <a:endParaRPr lang="cs-CZ"/>
                    </a:p>
                  </a:txBody>
                  <a:tcPr/>
                </a:tc>
                <a:tc>
                  <a:txBody>
                    <a:bodyPr/>
                    <a:lstStyle/>
                    <a:p>
                      <a:pPr indent="226695" algn="ctr">
                        <a:lnSpc>
                          <a:spcPct val="150000"/>
                        </a:lnSpc>
                        <a:spcAft>
                          <a:spcPts val="0"/>
                        </a:spcAft>
                      </a:pPr>
                      <a:r>
                        <a:rPr lang="cs-CZ" sz="1100" kern="100">
                          <a:effectLst/>
                        </a:rPr>
                        <a:t>Běh na zvukové signály</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tc vMerge="1">
                  <a:txBody>
                    <a:bodyPr/>
                    <a:lstStyle/>
                    <a:p>
                      <a:endParaRPr lang="cs-CZ"/>
                    </a:p>
                  </a:txBody>
                  <a:tcPr/>
                </a:tc>
                <a:tc>
                  <a:txBody>
                    <a:bodyPr/>
                    <a:lstStyle/>
                    <a:p>
                      <a:pPr indent="226695" algn="ctr">
                        <a:lnSpc>
                          <a:spcPct val="150000"/>
                        </a:lnSpc>
                        <a:spcAft>
                          <a:spcPts val="0"/>
                        </a:spcAft>
                      </a:pPr>
                      <a:r>
                        <a:rPr lang="cs-CZ" sz="1100" kern="100">
                          <a:effectLst/>
                        </a:rPr>
                        <a:t>Čas v min (0,5min)</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extLst>
                  <a:ext uri="{0D108BD9-81ED-4DB2-BD59-A6C34878D82A}">
                    <a16:rowId xmlns:a16="http://schemas.microsoft.com/office/drawing/2014/main" val="2658590008"/>
                  </a:ext>
                </a:extLst>
              </a:tr>
              <a:tr h="940041">
                <a:tc vMerge="1">
                  <a:txBody>
                    <a:bodyPr/>
                    <a:lstStyle/>
                    <a:p>
                      <a:endParaRPr lang="cs-CZ"/>
                    </a:p>
                  </a:txBody>
                  <a:tcPr/>
                </a:tc>
                <a:tc>
                  <a:txBody>
                    <a:bodyPr/>
                    <a:lstStyle/>
                    <a:p>
                      <a:pPr indent="226695" algn="ctr">
                        <a:lnSpc>
                          <a:spcPct val="150000"/>
                        </a:lnSpc>
                        <a:spcAft>
                          <a:spcPts val="0"/>
                        </a:spcAft>
                      </a:pPr>
                      <a:r>
                        <a:rPr lang="cs-CZ" sz="1100" kern="100">
                          <a:effectLst/>
                        </a:rPr>
                        <a:t>Ujít 2km v co nejkratším čase</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tc vMerge="1">
                  <a:txBody>
                    <a:bodyPr/>
                    <a:lstStyle/>
                    <a:p>
                      <a:endParaRPr lang="cs-CZ"/>
                    </a:p>
                  </a:txBody>
                  <a:tcPr/>
                </a:tc>
                <a:tc>
                  <a:txBody>
                    <a:bodyPr/>
                    <a:lstStyle/>
                    <a:p>
                      <a:pPr indent="226695" algn="ctr">
                        <a:lnSpc>
                          <a:spcPct val="150000"/>
                        </a:lnSpc>
                        <a:spcAft>
                          <a:spcPts val="0"/>
                        </a:spcAft>
                      </a:pPr>
                      <a:r>
                        <a:rPr lang="cs-CZ" sz="1100" kern="100">
                          <a:effectLst/>
                        </a:rPr>
                        <a:t>Čas v min (1sec)</a:t>
                      </a:r>
                    </a:p>
                    <a:p>
                      <a:pPr indent="226695" algn="ctr">
                        <a:lnSpc>
                          <a:spcPct val="150000"/>
                        </a:lnSpc>
                        <a:spcAft>
                          <a:spcPts val="0"/>
                        </a:spcAft>
                      </a:pPr>
                      <a:r>
                        <a:rPr lang="cs-CZ" sz="1100" kern="100">
                          <a:effectLst/>
                        </a:rPr>
                        <a:t>(tepová frekvence)</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extLst>
                  <a:ext uri="{0D108BD9-81ED-4DB2-BD59-A6C34878D82A}">
                    <a16:rowId xmlns:a16="http://schemas.microsoft.com/office/drawing/2014/main" val="3899031381"/>
                  </a:ext>
                </a:extLst>
              </a:tr>
              <a:tr h="697734">
                <a:tc rowSpan="4">
                  <a:txBody>
                    <a:bodyPr/>
                    <a:lstStyle/>
                    <a:p>
                      <a:pPr indent="226695" algn="ctr">
                        <a:lnSpc>
                          <a:spcPct val="150000"/>
                        </a:lnSpc>
                        <a:spcAft>
                          <a:spcPts val="0"/>
                        </a:spcAft>
                      </a:pPr>
                      <a:r>
                        <a:rPr lang="cs-CZ" sz="1100" kern="100">
                          <a:effectLst/>
                        </a:rPr>
                        <a:t>T4 a)</a:t>
                      </a:r>
                    </a:p>
                    <a:p>
                      <a:pPr indent="226695" algn="ctr">
                        <a:lnSpc>
                          <a:spcPct val="150000"/>
                        </a:lnSpc>
                        <a:spcAft>
                          <a:spcPts val="0"/>
                        </a:spcAft>
                      </a:pPr>
                      <a:r>
                        <a:rPr lang="cs-CZ" sz="1100" kern="100">
                          <a:effectLst/>
                        </a:rPr>
                        <a:t> </a:t>
                      </a:r>
                    </a:p>
                    <a:p>
                      <a:pPr indent="226695" algn="ctr">
                        <a:lnSpc>
                          <a:spcPct val="150000"/>
                        </a:lnSpc>
                        <a:spcAft>
                          <a:spcPts val="0"/>
                        </a:spcAft>
                      </a:pPr>
                      <a:r>
                        <a:rPr lang="cs-CZ" sz="1100" kern="100">
                          <a:effectLst/>
                        </a:rPr>
                        <a:t>T4 b)m</a:t>
                      </a:r>
                    </a:p>
                    <a:p>
                      <a:pPr indent="226695" algn="ctr">
                        <a:lnSpc>
                          <a:spcPct val="150000"/>
                        </a:lnSpc>
                        <a:spcAft>
                          <a:spcPts val="0"/>
                        </a:spcAft>
                      </a:pPr>
                      <a:r>
                        <a:rPr lang="cs-CZ" sz="1100" kern="100">
                          <a:effectLst/>
                        </a:rPr>
                        <a:t>T4 b)ž</a:t>
                      </a:r>
                    </a:p>
                    <a:p>
                      <a:pPr indent="226695" algn="ctr">
                        <a:lnSpc>
                          <a:spcPct val="150000"/>
                        </a:lnSpc>
                        <a:spcAft>
                          <a:spcPts val="0"/>
                        </a:spcAft>
                      </a:pPr>
                      <a:r>
                        <a:rPr lang="cs-CZ" sz="1100" kern="100">
                          <a:effectLst/>
                        </a:rPr>
                        <a:t>T4 c)</a:t>
                      </a:r>
                      <a:endParaRPr lang="cs-CZ" sz="1100" kern="100">
                        <a:effectLst/>
                        <a:latin typeface="Times New Roman" panose="02020603050405020304" pitchFamily="18" charset="0"/>
                        <a:ea typeface="Lucida Sans Unicode" panose="020B0602030504020204" pitchFamily="34" charset="0"/>
                      </a:endParaRPr>
                    </a:p>
                  </a:txBody>
                  <a:tcPr marL="37555" marR="37555" marT="0" marB="0"/>
                </a:tc>
                <a:tc>
                  <a:txBody>
                    <a:bodyPr/>
                    <a:lstStyle/>
                    <a:p>
                      <a:pPr indent="226695" algn="ctr">
                        <a:lnSpc>
                          <a:spcPct val="150000"/>
                        </a:lnSpc>
                        <a:spcAft>
                          <a:spcPts val="0"/>
                        </a:spcAft>
                      </a:pPr>
                      <a:r>
                        <a:rPr lang="cs-CZ" sz="1100" kern="100">
                          <a:effectLst/>
                        </a:rPr>
                        <a:t>4x uběhnout vzdálenost 10m v co nejkratším čase</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tc>
                  <a:txBody>
                    <a:bodyPr/>
                    <a:lstStyle/>
                    <a:p>
                      <a:pPr indent="226695" algn="ctr">
                        <a:lnSpc>
                          <a:spcPct val="150000"/>
                        </a:lnSpc>
                        <a:spcAft>
                          <a:spcPts val="0"/>
                        </a:spcAft>
                      </a:pPr>
                      <a:r>
                        <a:rPr lang="cs-CZ" sz="1100" kern="100">
                          <a:effectLst/>
                        </a:rPr>
                        <a:t>Hbitost/ rychlost</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tc>
                  <a:txBody>
                    <a:bodyPr/>
                    <a:lstStyle/>
                    <a:p>
                      <a:pPr indent="226695" algn="ctr">
                        <a:lnSpc>
                          <a:spcPct val="150000"/>
                        </a:lnSpc>
                        <a:spcAft>
                          <a:spcPts val="0"/>
                        </a:spcAft>
                      </a:pPr>
                      <a:r>
                        <a:rPr lang="cs-CZ" sz="1100" kern="100">
                          <a:effectLst/>
                        </a:rPr>
                        <a:t>Čas v sec (0,1sec)</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extLst>
                  <a:ext uri="{0D108BD9-81ED-4DB2-BD59-A6C34878D82A}">
                    <a16:rowId xmlns:a16="http://schemas.microsoft.com/office/drawing/2014/main" val="1463369619"/>
                  </a:ext>
                </a:extLst>
              </a:tr>
              <a:tr h="260699">
                <a:tc vMerge="1">
                  <a:txBody>
                    <a:bodyPr/>
                    <a:lstStyle/>
                    <a:p>
                      <a:endParaRPr lang="cs-CZ"/>
                    </a:p>
                  </a:txBody>
                  <a:tcPr/>
                </a:tc>
                <a:tc>
                  <a:txBody>
                    <a:bodyPr/>
                    <a:lstStyle/>
                    <a:p>
                      <a:pPr indent="226695" algn="ctr">
                        <a:lnSpc>
                          <a:spcPct val="150000"/>
                        </a:lnSpc>
                        <a:spcAft>
                          <a:spcPts val="0"/>
                        </a:spcAft>
                      </a:pPr>
                      <a:r>
                        <a:rPr lang="cs-CZ" sz="1100" kern="100">
                          <a:effectLst/>
                        </a:rPr>
                        <a:t>Co největší množství</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tc rowSpan="2">
                  <a:txBody>
                    <a:bodyPr/>
                    <a:lstStyle/>
                    <a:p>
                      <a:pPr indent="226695" algn="ctr">
                        <a:lnSpc>
                          <a:spcPct val="150000"/>
                        </a:lnSpc>
                        <a:spcAft>
                          <a:spcPts val="0"/>
                        </a:spcAft>
                      </a:pPr>
                      <a:r>
                        <a:rPr lang="cs-CZ" sz="1100" kern="100">
                          <a:effectLst/>
                        </a:rPr>
                        <a:t>Sval. síla / vytrvalost horní částí těla</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tc>
                  <a:txBody>
                    <a:bodyPr/>
                    <a:lstStyle/>
                    <a:p>
                      <a:pPr indent="226695" algn="ctr">
                        <a:lnSpc>
                          <a:spcPct val="150000"/>
                        </a:lnSpc>
                        <a:spcAft>
                          <a:spcPts val="0"/>
                        </a:spcAft>
                      </a:pPr>
                      <a:r>
                        <a:rPr lang="cs-CZ" sz="1100" kern="100">
                          <a:effectLst/>
                        </a:rPr>
                        <a:t>Počet</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extLst>
                  <a:ext uri="{0D108BD9-81ED-4DB2-BD59-A6C34878D82A}">
                    <a16:rowId xmlns:a16="http://schemas.microsoft.com/office/drawing/2014/main" val="1417963443"/>
                  </a:ext>
                </a:extLst>
              </a:tr>
              <a:tr h="437035">
                <a:tc vMerge="1">
                  <a:txBody>
                    <a:bodyPr/>
                    <a:lstStyle/>
                    <a:p>
                      <a:endParaRPr lang="cs-CZ"/>
                    </a:p>
                  </a:txBody>
                  <a:tcPr/>
                </a:tc>
                <a:tc>
                  <a:txBody>
                    <a:bodyPr/>
                    <a:lstStyle/>
                    <a:p>
                      <a:pPr indent="226695" algn="ctr">
                        <a:lnSpc>
                          <a:spcPct val="150000"/>
                        </a:lnSpc>
                        <a:spcAft>
                          <a:spcPts val="0"/>
                        </a:spcAft>
                      </a:pPr>
                      <a:r>
                        <a:rPr lang="cs-CZ" sz="1100" kern="100">
                          <a:effectLst/>
                        </a:rPr>
                        <a:t>Co nejdelší výdrž</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tc vMerge="1">
                  <a:txBody>
                    <a:bodyPr/>
                    <a:lstStyle/>
                    <a:p>
                      <a:endParaRPr lang="cs-CZ"/>
                    </a:p>
                  </a:txBody>
                  <a:tcPr/>
                </a:tc>
                <a:tc>
                  <a:txBody>
                    <a:bodyPr/>
                    <a:lstStyle/>
                    <a:p>
                      <a:pPr indent="226695" algn="ctr">
                        <a:lnSpc>
                          <a:spcPct val="150000"/>
                        </a:lnSpc>
                        <a:spcAft>
                          <a:spcPts val="0"/>
                        </a:spcAft>
                      </a:pPr>
                      <a:r>
                        <a:rPr lang="cs-CZ" sz="1100" kern="100">
                          <a:effectLst/>
                        </a:rPr>
                        <a:t>Čas v sec (1sec)</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extLst>
                  <a:ext uri="{0D108BD9-81ED-4DB2-BD59-A6C34878D82A}">
                    <a16:rowId xmlns:a16="http://schemas.microsoft.com/office/drawing/2014/main" val="3741850018"/>
                  </a:ext>
                </a:extLst>
              </a:tr>
              <a:tr h="455427">
                <a:tc vMerge="1">
                  <a:txBody>
                    <a:bodyPr/>
                    <a:lstStyle/>
                    <a:p>
                      <a:endParaRPr lang="cs-CZ"/>
                    </a:p>
                  </a:txBody>
                  <a:tcPr/>
                </a:tc>
                <a:tc>
                  <a:txBody>
                    <a:bodyPr/>
                    <a:lstStyle/>
                    <a:p>
                      <a:pPr indent="226695" algn="ctr">
                        <a:lnSpc>
                          <a:spcPct val="150000"/>
                        </a:lnSpc>
                        <a:spcAft>
                          <a:spcPts val="0"/>
                        </a:spcAft>
                      </a:pPr>
                      <a:r>
                        <a:rPr lang="cs-CZ" sz="1100" kern="100">
                          <a:effectLst/>
                        </a:rPr>
                        <a:t>Vsedě dosah prstů co nejdál</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tc>
                  <a:txBody>
                    <a:bodyPr/>
                    <a:lstStyle/>
                    <a:p>
                      <a:pPr indent="226695" algn="ctr">
                        <a:lnSpc>
                          <a:spcPct val="150000"/>
                        </a:lnSpc>
                        <a:spcAft>
                          <a:spcPts val="0"/>
                        </a:spcAft>
                      </a:pPr>
                      <a:r>
                        <a:rPr lang="cs-CZ" sz="1100" kern="100">
                          <a:effectLst/>
                        </a:rPr>
                        <a:t>Flexibilita</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tc>
                  <a:txBody>
                    <a:bodyPr/>
                    <a:lstStyle/>
                    <a:p>
                      <a:pPr indent="226695" algn="ctr">
                        <a:lnSpc>
                          <a:spcPct val="150000"/>
                        </a:lnSpc>
                        <a:spcAft>
                          <a:spcPts val="0"/>
                        </a:spcAft>
                      </a:pPr>
                      <a:r>
                        <a:rPr lang="cs-CZ" sz="1100" kern="100">
                          <a:effectLst/>
                        </a:rPr>
                        <a:t>Vzdálenost v cm (1cm)</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extLst>
                  <a:ext uri="{0D108BD9-81ED-4DB2-BD59-A6C34878D82A}">
                    <a16:rowId xmlns:a16="http://schemas.microsoft.com/office/drawing/2014/main" val="459671288"/>
                  </a:ext>
                </a:extLst>
              </a:tr>
              <a:tr h="455427">
                <a:tc>
                  <a:txBody>
                    <a:bodyPr/>
                    <a:lstStyle/>
                    <a:p>
                      <a:pPr indent="226695" algn="ctr">
                        <a:lnSpc>
                          <a:spcPct val="150000"/>
                        </a:lnSpc>
                        <a:spcAft>
                          <a:spcPts val="0"/>
                        </a:spcAft>
                      </a:pPr>
                      <a:r>
                        <a:rPr lang="cs-CZ" sz="1100" kern="100">
                          <a:effectLst/>
                        </a:rPr>
                        <a:t>SM1</a:t>
                      </a:r>
                      <a:endParaRPr lang="cs-CZ" sz="1100" kern="100">
                        <a:effectLst/>
                        <a:latin typeface="Times New Roman" panose="02020603050405020304" pitchFamily="18" charset="0"/>
                        <a:ea typeface="Lucida Sans Unicode" panose="020B0602030504020204" pitchFamily="34" charset="0"/>
                      </a:endParaRPr>
                    </a:p>
                  </a:txBody>
                  <a:tcPr marL="37555" marR="37555" marT="0" marB="0"/>
                </a:tc>
                <a:tc>
                  <a:txBody>
                    <a:bodyPr/>
                    <a:lstStyle/>
                    <a:p>
                      <a:pPr indent="226695" algn="ctr">
                        <a:lnSpc>
                          <a:spcPct val="150000"/>
                        </a:lnSpc>
                        <a:spcAft>
                          <a:spcPts val="0"/>
                        </a:spcAft>
                      </a:pPr>
                      <a:r>
                        <a:rPr lang="cs-CZ" sz="1100" kern="100">
                          <a:effectLst/>
                        </a:rPr>
                        <a:t>Standardní měření</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tc rowSpan="2">
                  <a:txBody>
                    <a:bodyPr/>
                    <a:lstStyle/>
                    <a:p>
                      <a:pPr indent="226695" algn="ctr">
                        <a:lnSpc>
                          <a:spcPct val="150000"/>
                        </a:lnSpc>
                        <a:spcAft>
                          <a:spcPts val="0"/>
                        </a:spcAft>
                      </a:pPr>
                      <a:r>
                        <a:rPr lang="cs-CZ" sz="1100" kern="100" dirty="0">
                          <a:effectLst/>
                        </a:rPr>
                        <a:t>BMI</a:t>
                      </a:r>
                      <a:endParaRPr lang="cs-CZ" sz="1100" kern="100" dirty="0">
                        <a:effectLst/>
                        <a:latin typeface="Times New Roman" panose="02020603050405020304" pitchFamily="18" charset="0"/>
                        <a:ea typeface="Lucida Sans Unicode" panose="020B0602030504020204" pitchFamily="34" charset="0"/>
                      </a:endParaRPr>
                    </a:p>
                  </a:txBody>
                  <a:tcPr marL="37555" marR="37555" marT="0" marB="0" anchor="ctr"/>
                </a:tc>
                <a:tc>
                  <a:txBody>
                    <a:bodyPr/>
                    <a:lstStyle/>
                    <a:p>
                      <a:pPr indent="226695" algn="ctr">
                        <a:lnSpc>
                          <a:spcPct val="150000"/>
                        </a:lnSpc>
                        <a:spcAft>
                          <a:spcPts val="0"/>
                        </a:spcAft>
                      </a:pPr>
                      <a:r>
                        <a:rPr lang="cs-CZ" sz="1100" kern="100">
                          <a:effectLst/>
                        </a:rPr>
                        <a:t>Výška v cm(0,5cm)</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extLst>
                  <a:ext uri="{0D108BD9-81ED-4DB2-BD59-A6C34878D82A}">
                    <a16:rowId xmlns:a16="http://schemas.microsoft.com/office/drawing/2014/main" val="448984553"/>
                  </a:ext>
                </a:extLst>
              </a:tr>
              <a:tr h="455427">
                <a:tc>
                  <a:txBody>
                    <a:bodyPr/>
                    <a:lstStyle/>
                    <a:p>
                      <a:pPr indent="226695" algn="ctr">
                        <a:lnSpc>
                          <a:spcPct val="150000"/>
                        </a:lnSpc>
                        <a:spcAft>
                          <a:spcPts val="0"/>
                        </a:spcAft>
                      </a:pPr>
                      <a:r>
                        <a:rPr lang="cs-CZ" sz="1100" kern="100">
                          <a:effectLst/>
                        </a:rPr>
                        <a:t>SM2</a:t>
                      </a:r>
                      <a:endParaRPr lang="cs-CZ" sz="1100" kern="100">
                        <a:effectLst/>
                        <a:latin typeface="Times New Roman" panose="02020603050405020304" pitchFamily="18" charset="0"/>
                        <a:ea typeface="Lucida Sans Unicode" panose="020B0602030504020204" pitchFamily="34" charset="0"/>
                      </a:endParaRPr>
                    </a:p>
                  </a:txBody>
                  <a:tcPr marL="37555" marR="37555" marT="0" marB="0"/>
                </a:tc>
                <a:tc>
                  <a:txBody>
                    <a:bodyPr/>
                    <a:lstStyle/>
                    <a:p>
                      <a:pPr indent="226695" algn="ctr">
                        <a:lnSpc>
                          <a:spcPct val="150000"/>
                        </a:lnSpc>
                        <a:spcAft>
                          <a:spcPts val="0"/>
                        </a:spcAft>
                      </a:pPr>
                      <a:r>
                        <a:rPr lang="cs-CZ" sz="1100" kern="100">
                          <a:effectLst/>
                        </a:rPr>
                        <a:t>Standardní měření</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tc vMerge="1">
                  <a:txBody>
                    <a:bodyPr/>
                    <a:lstStyle/>
                    <a:p>
                      <a:endParaRPr lang="cs-CZ"/>
                    </a:p>
                  </a:txBody>
                  <a:tcPr/>
                </a:tc>
                <a:tc>
                  <a:txBody>
                    <a:bodyPr/>
                    <a:lstStyle/>
                    <a:p>
                      <a:pPr indent="226695" algn="ctr">
                        <a:lnSpc>
                          <a:spcPct val="150000"/>
                        </a:lnSpc>
                        <a:spcAft>
                          <a:spcPts val="0"/>
                        </a:spcAft>
                      </a:pPr>
                      <a:r>
                        <a:rPr lang="cs-CZ" sz="1100" kern="100">
                          <a:effectLst/>
                        </a:rPr>
                        <a:t>Váha v kg (0,1kg)</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extLst>
                  <a:ext uri="{0D108BD9-81ED-4DB2-BD59-A6C34878D82A}">
                    <a16:rowId xmlns:a16="http://schemas.microsoft.com/office/drawing/2014/main" val="1547046327"/>
                  </a:ext>
                </a:extLst>
              </a:tr>
              <a:tr h="455427">
                <a:tc>
                  <a:txBody>
                    <a:bodyPr/>
                    <a:lstStyle/>
                    <a:p>
                      <a:pPr indent="226695" algn="ctr">
                        <a:lnSpc>
                          <a:spcPct val="150000"/>
                        </a:lnSpc>
                        <a:spcAft>
                          <a:spcPts val="0"/>
                        </a:spcAft>
                      </a:pPr>
                      <a:r>
                        <a:rPr lang="cs-CZ" sz="1100" kern="100">
                          <a:effectLst/>
                        </a:rPr>
                        <a:t>SM3</a:t>
                      </a:r>
                      <a:endParaRPr lang="cs-CZ" sz="1100" kern="100">
                        <a:effectLst/>
                        <a:latin typeface="Times New Roman" panose="02020603050405020304" pitchFamily="18" charset="0"/>
                        <a:ea typeface="Lucida Sans Unicode" panose="020B0602030504020204" pitchFamily="34" charset="0"/>
                      </a:endParaRPr>
                    </a:p>
                  </a:txBody>
                  <a:tcPr marL="37555" marR="37555" marT="0" marB="0"/>
                </a:tc>
                <a:tc>
                  <a:txBody>
                    <a:bodyPr/>
                    <a:lstStyle/>
                    <a:p>
                      <a:pPr indent="226695" algn="ctr">
                        <a:lnSpc>
                          <a:spcPct val="150000"/>
                        </a:lnSpc>
                        <a:spcAft>
                          <a:spcPts val="0"/>
                        </a:spcAft>
                      </a:pPr>
                      <a:r>
                        <a:rPr lang="cs-CZ" sz="1100" kern="100">
                          <a:effectLst/>
                        </a:rPr>
                        <a:t>Měření kaliperem</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tc>
                  <a:txBody>
                    <a:bodyPr/>
                    <a:lstStyle/>
                    <a:p>
                      <a:pPr indent="226695" algn="ctr">
                        <a:lnSpc>
                          <a:spcPct val="150000"/>
                        </a:lnSpc>
                        <a:spcAft>
                          <a:spcPts val="0"/>
                        </a:spcAft>
                      </a:pPr>
                      <a:r>
                        <a:rPr lang="cs-CZ" sz="1100" kern="100">
                          <a:effectLst/>
                        </a:rPr>
                        <a:t>Tělesný tuk</a:t>
                      </a:r>
                      <a:endParaRPr lang="cs-CZ" sz="1100" kern="100">
                        <a:effectLst/>
                        <a:latin typeface="Times New Roman" panose="02020603050405020304" pitchFamily="18" charset="0"/>
                        <a:ea typeface="Lucida Sans Unicode" panose="020B0602030504020204" pitchFamily="34" charset="0"/>
                      </a:endParaRPr>
                    </a:p>
                  </a:txBody>
                  <a:tcPr marL="37555" marR="37555" marT="0" marB="0" anchor="ctr"/>
                </a:tc>
                <a:tc>
                  <a:txBody>
                    <a:bodyPr/>
                    <a:lstStyle/>
                    <a:p>
                      <a:pPr indent="226695" algn="ctr">
                        <a:lnSpc>
                          <a:spcPct val="150000"/>
                        </a:lnSpc>
                        <a:spcAft>
                          <a:spcPts val="0"/>
                        </a:spcAft>
                      </a:pPr>
                      <a:r>
                        <a:rPr lang="cs-CZ" sz="1100" kern="100" dirty="0">
                          <a:effectLst/>
                        </a:rPr>
                        <a:t>Součet 3 řas (1mm)</a:t>
                      </a:r>
                      <a:endParaRPr lang="cs-CZ" sz="1100" kern="100" dirty="0">
                        <a:effectLst/>
                        <a:latin typeface="Times New Roman" panose="02020603050405020304" pitchFamily="18" charset="0"/>
                        <a:ea typeface="Lucida Sans Unicode" panose="020B0602030504020204" pitchFamily="34" charset="0"/>
                      </a:endParaRPr>
                    </a:p>
                  </a:txBody>
                  <a:tcPr marL="37555" marR="37555" marT="0" marB="0" anchor="ctr"/>
                </a:tc>
                <a:extLst>
                  <a:ext uri="{0D108BD9-81ED-4DB2-BD59-A6C34878D82A}">
                    <a16:rowId xmlns:a16="http://schemas.microsoft.com/office/drawing/2014/main" val="3567151726"/>
                  </a:ext>
                </a:extLst>
              </a:tr>
            </a:tbl>
          </a:graphicData>
        </a:graphic>
      </p:graphicFrame>
    </p:spTree>
    <p:extLst>
      <p:ext uri="{BB962C8B-B14F-4D97-AF65-F5344CB8AC3E}">
        <p14:creationId xmlns:p14="http://schemas.microsoft.com/office/powerpoint/2010/main" val="714758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197D2D3-FC4C-481F-A8CB-CBF136F4EE7A}"/>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1FF766BF-A67C-4314-AA36-2B6B6348A44F}"/>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6" name="Nadpis 5">
            <a:extLst>
              <a:ext uri="{FF2B5EF4-FFF2-40B4-BE49-F238E27FC236}">
                <a16:creationId xmlns:a16="http://schemas.microsoft.com/office/drawing/2014/main" id="{F0468FF0-5289-4E48-ABDC-2198FAD2A7C4}"/>
              </a:ext>
            </a:extLst>
          </p:cNvPr>
          <p:cNvSpPr>
            <a:spLocks noGrp="1"/>
          </p:cNvSpPr>
          <p:nvPr>
            <p:ph type="title"/>
          </p:nvPr>
        </p:nvSpPr>
        <p:spPr/>
        <p:txBody>
          <a:bodyPr/>
          <a:lstStyle/>
          <a:p>
            <a:r>
              <a:rPr lang="cs-CZ" dirty="0"/>
              <a:t>Skok daleký z místa</a:t>
            </a:r>
          </a:p>
        </p:txBody>
      </p:sp>
      <p:sp>
        <p:nvSpPr>
          <p:cNvPr id="7" name="Zástupný symbol pro obsah 6">
            <a:extLst>
              <a:ext uri="{FF2B5EF4-FFF2-40B4-BE49-F238E27FC236}">
                <a16:creationId xmlns:a16="http://schemas.microsoft.com/office/drawing/2014/main" id="{75D00F69-5633-4D76-AE28-6C4221176F92}"/>
              </a:ext>
            </a:extLst>
          </p:cNvPr>
          <p:cNvSpPr>
            <a:spLocks noGrp="1"/>
          </p:cNvSpPr>
          <p:nvPr>
            <p:ph idx="29"/>
          </p:nvPr>
        </p:nvSpPr>
        <p:spPr/>
        <p:txBody>
          <a:bodyPr/>
          <a:lstStyle/>
          <a:p>
            <a:r>
              <a:rPr lang="cs-CZ" dirty="0"/>
              <a:t>Charakteristika: Cílem je odrazit se z vyznačeného místa a skokem snožmo skočil co nejdál vpřed.</a:t>
            </a:r>
          </a:p>
          <a:p>
            <a:r>
              <a:rPr lang="cs-CZ" dirty="0"/>
              <a:t>Účel: Test je zaměřen na zjištění explozivní síly dolních končetin.</a:t>
            </a:r>
          </a:p>
          <a:p>
            <a:r>
              <a:rPr lang="cs-CZ" dirty="0"/>
              <a:t>Pomůcky: Rovný neklouzavý povrch. Pásmo. Odrazový bod – čára.</a:t>
            </a:r>
          </a:p>
          <a:p>
            <a:endParaRPr lang="cs-CZ" dirty="0"/>
          </a:p>
        </p:txBody>
      </p:sp>
      <p:sp>
        <p:nvSpPr>
          <p:cNvPr id="8" name="Zástupný symbol pro obsah 7">
            <a:extLst>
              <a:ext uri="{FF2B5EF4-FFF2-40B4-BE49-F238E27FC236}">
                <a16:creationId xmlns:a16="http://schemas.microsoft.com/office/drawing/2014/main" id="{86E94AED-FF73-4A8B-8103-69CE5569A294}"/>
              </a:ext>
            </a:extLst>
          </p:cNvPr>
          <p:cNvSpPr>
            <a:spLocks noGrp="1"/>
          </p:cNvSpPr>
          <p:nvPr>
            <p:ph idx="30"/>
          </p:nvPr>
        </p:nvSpPr>
        <p:spPr/>
        <p:txBody>
          <a:bodyPr/>
          <a:lstStyle/>
          <a:p>
            <a:r>
              <a:rPr lang="cs-CZ" dirty="0"/>
              <a:t>Provedení: Mírný stoj rozkročný, chodidla v šíři ramen, špičky nohou rovnoběžně a těsně za odrazovou čárou, mírný podřep a předklon, zapažit. Odrazem snožmo vpřed se </a:t>
            </a:r>
            <a:r>
              <a:rPr lang="cs-CZ" dirty="0" err="1"/>
              <a:t>spoluprácí</a:t>
            </a:r>
            <a:r>
              <a:rPr lang="cs-CZ" dirty="0"/>
              <a:t> paží skočit co nejdále</a:t>
            </a:r>
          </a:p>
          <a:p>
            <a:r>
              <a:rPr lang="cs-CZ" dirty="0"/>
              <a:t>Pravidla: Není povolen žádný nákrok či rozběh. Špičky obuvi se nesmí dostat za odrazovou čáru. Při doteku rukou či jinou částí za tělem považujeme pokus za neplatný.</a:t>
            </a:r>
          </a:p>
          <a:p>
            <a:r>
              <a:rPr lang="cs-CZ" dirty="0"/>
              <a:t>Měření: Délka skoku se měří od odrazové čáry po patu nohy, která je blíž k místu odrazu. V našem testu měli testovaní dva pokusy, zaznamenali jsme oba, ale do naší práce použili pouze ten lepší. Záznam: Výsledek zaznamenáváme v centimetrech s přesností na 1 cm. </a:t>
            </a:r>
          </a:p>
        </p:txBody>
      </p:sp>
    </p:spTree>
    <p:extLst>
      <p:ext uri="{BB962C8B-B14F-4D97-AF65-F5344CB8AC3E}">
        <p14:creationId xmlns:p14="http://schemas.microsoft.com/office/powerpoint/2010/main" val="3391668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E859318-460C-4CB1-9E12-78FD953C0588}"/>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25F9A634-DBAD-4C34-A290-EB7EE01CFC50}"/>
              </a:ext>
            </a:extLst>
          </p:cNvPr>
          <p:cNvSpPr>
            <a:spLocks noGrp="1"/>
          </p:cNvSpPr>
          <p:nvPr>
            <p:ph type="sldNum" sz="quarter" idx="11"/>
          </p:nvPr>
        </p:nvSpPr>
        <p:spPr/>
        <p:txBody>
          <a:bodyPr/>
          <a:lstStyle/>
          <a:p>
            <a:fld id="{D6D6C118-631F-4A80-9886-907009361577}" type="slidenum">
              <a:rPr lang="cs-CZ" altLang="cs-CZ" smtClean="0"/>
              <a:pPr/>
              <a:t>4</a:t>
            </a:fld>
            <a:endParaRPr lang="cs-CZ" altLang="cs-CZ" dirty="0"/>
          </a:p>
        </p:txBody>
      </p:sp>
      <p:sp>
        <p:nvSpPr>
          <p:cNvPr id="4" name="Nadpis 3">
            <a:extLst>
              <a:ext uri="{FF2B5EF4-FFF2-40B4-BE49-F238E27FC236}">
                <a16:creationId xmlns:a16="http://schemas.microsoft.com/office/drawing/2014/main" id="{01E2BCAD-3B14-4086-9066-0E2D3688D7F4}"/>
              </a:ext>
            </a:extLst>
          </p:cNvPr>
          <p:cNvSpPr>
            <a:spLocks noGrp="1"/>
          </p:cNvSpPr>
          <p:nvPr>
            <p:ph type="title"/>
          </p:nvPr>
        </p:nvSpPr>
        <p:spPr/>
        <p:txBody>
          <a:bodyPr/>
          <a:lstStyle/>
          <a:p>
            <a:r>
              <a:rPr lang="cs-CZ" i="1" dirty="0"/>
              <a:t>T1 - Skok z místa snožmo</a:t>
            </a:r>
            <a:br>
              <a:rPr lang="cs-CZ" dirty="0"/>
            </a:br>
            <a:endParaRPr lang="cs-CZ" dirty="0"/>
          </a:p>
        </p:txBody>
      </p:sp>
      <p:sp>
        <p:nvSpPr>
          <p:cNvPr id="7" name="Zástupný symbol pro obsah 6">
            <a:extLst>
              <a:ext uri="{FF2B5EF4-FFF2-40B4-BE49-F238E27FC236}">
                <a16:creationId xmlns:a16="http://schemas.microsoft.com/office/drawing/2014/main" id="{59AC8B54-46C6-426A-87A6-81C981DE7338}"/>
              </a:ext>
            </a:extLst>
          </p:cNvPr>
          <p:cNvSpPr>
            <a:spLocks noGrp="1"/>
          </p:cNvSpPr>
          <p:nvPr>
            <p:ph idx="1"/>
          </p:nvPr>
        </p:nvSpPr>
        <p:spPr/>
        <p:txBody>
          <a:bodyPr/>
          <a:lstStyle/>
          <a:p>
            <a:r>
              <a:rPr lang="cs-CZ" dirty="0"/>
              <a:t>Tento test slouží k měření </a:t>
            </a:r>
            <a:r>
              <a:rPr lang="cs-CZ" b="1" dirty="0"/>
              <a:t>explosivní síly dolních končetin</a:t>
            </a:r>
            <a:r>
              <a:rPr lang="cs-CZ" dirty="0"/>
              <a:t>. Respondent provádí skok z místa snožmo od odrazové čáry s dopadem snožmo, nesmí přešlápnout. Po dopadu je měřena vzdálenost od odrazové čáry </a:t>
            </a:r>
            <a:r>
              <a:rPr lang="cs-CZ" b="1" dirty="0"/>
              <a:t>po bližší místo dopadu</a:t>
            </a:r>
            <a:r>
              <a:rPr lang="cs-CZ" dirty="0"/>
              <a:t>. Výkon se měří pásmem </a:t>
            </a:r>
            <a:r>
              <a:rPr lang="cs-CZ" b="1" dirty="0"/>
              <a:t>na centimetry</a:t>
            </a:r>
            <a:r>
              <a:rPr lang="cs-CZ" dirty="0"/>
              <a:t>. Respondent provádí </a:t>
            </a:r>
            <a:r>
              <a:rPr lang="cs-CZ" b="1" dirty="0"/>
              <a:t>tři pokusy</a:t>
            </a:r>
            <a:r>
              <a:rPr lang="cs-CZ" dirty="0"/>
              <a:t>. Zapisuje se </a:t>
            </a:r>
            <a:r>
              <a:rPr lang="cs-CZ" b="1" dirty="0"/>
              <a:t>nejdelší pokus</a:t>
            </a:r>
            <a:r>
              <a:rPr lang="cs-CZ" dirty="0"/>
              <a:t>.</a:t>
            </a:r>
          </a:p>
          <a:p>
            <a:endParaRPr lang="cs-CZ" dirty="0"/>
          </a:p>
        </p:txBody>
      </p:sp>
    </p:spTree>
    <p:extLst>
      <p:ext uri="{BB962C8B-B14F-4D97-AF65-F5344CB8AC3E}">
        <p14:creationId xmlns:p14="http://schemas.microsoft.com/office/powerpoint/2010/main" val="853309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F9BAA64-DC54-488C-9640-2E7A7C50C169}"/>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76CAAC36-EB60-44F4-8509-DE7DB76517A7}"/>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BA815603-C9B7-4CA3-A2CE-2766D53C506B}"/>
              </a:ext>
            </a:extLst>
          </p:cNvPr>
          <p:cNvSpPr>
            <a:spLocks noGrp="1"/>
          </p:cNvSpPr>
          <p:nvPr>
            <p:ph type="title"/>
          </p:nvPr>
        </p:nvSpPr>
        <p:spPr/>
        <p:txBody>
          <a:bodyPr/>
          <a:lstStyle/>
          <a:p>
            <a:r>
              <a:rPr lang="cs-CZ" i="1" dirty="0"/>
              <a:t>T2 – Leh-sed </a:t>
            </a:r>
            <a:br>
              <a:rPr lang="cs-CZ" dirty="0"/>
            </a:br>
            <a:endParaRPr lang="cs-CZ" dirty="0"/>
          </a:p>
        </p:txBody>
      </p:sp>
      <p:sp>
        <p:nvSpPr>
          <p:cNvPr id="5" name="Zástupný symbol pro obsah 4">
            <a:extLst>
              <a:ext uri="{FF2B5EF4-FFF2-40B4-BE49-F238E27FC236}">
                <a16:creationId xmlns:a16="http://schemas.microsoft.com/office/drawing/2014/main" id="{14BAA313-4F5B-4592-9FF4-C760399C7474}"/>
              </a:ext>
            </a:extLst>
          </p:cNvPr>
          <p:cNvSpPr>
            <a:spLocks noGrp="1"/>
          </p:cNvSpPr>
          <p:nvPr>
            <p:ph idx="1"/>
          </p:nvPr>
        </p:nvSpPr>
        <p:spPr/>
        <p:txBody>
          <a:bodyPr/>
          <a:lstStyle/>
          <a:p>
            <a:r>
              <a:rPr lang="cs-CZ" dirty="0"/>
              <a:t>Jedná se o </a:t>
            </a:r>
            <a:r>
              <a:rPr lang="cs-CZ" b="1" dirty="0"/>
              <a:t>test dynamické vytrvalosti a síly břišního svalstva</a:t>
            </a:r>
            <a:r>
              <a:rPr lang="cs-CZ" dirty="0"/>
              <a:t>. Testovaná osoba leží skrčmo s rukama za hlavou. Provádí opakovaně leh-sedy po </a:t>
            </a:r>
            <a:r>
              <a:rPr lang="cs-CZ" b="1" dirty="0"/>
              <a:t>dobu 60 sekund</a:t>
            </a:r>
            <a:r>
              <a:rPr lang="cs-CZ" dirty="0"/>
              <a:t>. Cvičenec absolvuje tento test jedenkrát. Testovaná osoba se snaží provést co největší počet opakování celého cyklu leh-sedů. Druhá osoba dopomáhá </a:t>
            </a:r>
            <a:r>
              <a:rPr lang="cs-CZ" b="1" dirty="0"/>
              <a:t>držením nártů na zemi a počítá cvičícímu splněné cykly</a:t>
            </a:r>
            <a:r>
              <a:rPr lang="cs-CZ" dirty="0"/>
              <a:t>. Správně provedený cyklus započítáme, když se</a:t>
            </a:r>
            <a:r>
              <a:rPr lang="cs-CZ" b="1" dirty="0"/>
              <a:t> cvičící dotkne lokty kolen při sedu a lopatkami podložky při lehu</a:t>
            </a:r>
            <a:r>
              <a:rPr lang="cs-CZ" dirty="0"/>
              <a:t>.</a:t>
            </a:r>
          </a:p>
          <a:p>
            <a:endParaRPr lang="cs-CZ" dirty="0"/>
          </a:p>
        </p:txBody>
      </p:sp>
    </p:spTree>
    <p:extLst>
      <p:ext uri="{BB962C8B-B14F-4D97-AF65-F5344CB8AC3E}">
        <p14:creationId xmlns:p14="http://schemas.microsoft.com/office/powerpoint/2010/main" val="324172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DF8F2C3-1F6E-4C04-8449-FDA21FDB352B}"/>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E7A104B9-D4A7-4E8A-B109-F78E884652D6}"/>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18276629-36E2-48FC-B342-738102D5BF99}"/>
              </a:ext>
            </a:extLst>
          </p:cNvPr>
          <p:cNvSpPr>
            <a:spLocks noGrp="1"/>
          </p:cNvSpPr>
          <p:nvPr>
            <p:ph type="title"/>
          </p:nvPr>
        </p:nvSpPr>
        <p:spPr/>
        <p:txBody>
          <a:bodyPr/>
          <a:lstStyle/>
          <a:p>
            <a:r>
              <a:rPr lang="cs-CZ" dirty="0"/>
              <a:t>T3b – vytrvalostní člunkový běh</a:t>
            </a:r>
          </a:p>
        </p:txBody>
      </p:sp>
      <p:sp>
        <p:nvSpPr>
          <p:cNvPr id="5" name="Zástupný symbol pro obsah 4">
            <a:extLst>
              <a:ext uri="{FF2B5EF4-FFF2-40B4-BE49-F238E27FC236}">
                <a16:creationId xmlns:a16="http://schemas.microsoft.com/office/drawing/2014/main" id="{4E90BE2D-2B7D-4A2F-BCCB-D9297D52DE30}"/>
              </a:ext>
            </a:extLst>
          </p:cNvPr>
          <p:cNvSpPr>
            <a:spLocks noGrp="1"/>
          </p:cNvSpPr>
          <p:nvPr>
            <p:ph idx="1"/>
          </p:nvPr>
        </p:nvSpPr>
        <p:spPr>
          <a:xfrm>
            <a:off x="720000" y="1692002"/>
            <a:ext cx="6393722" cy="4139998"/>
          </a:xfrm>
        </p:spPr>
        <p:txBody>
          <a:bodyPr>
            <a:normAutofit fontScale="62500" lnSpcReduction="20000"/>
          </a:bodyPr>
          <a:lstStyle/>
          <a:p>
            <a:r>
              <a:rPr lang="cs-CZ" dirty="0"/>
              <a:t>Testovaný opakovaně běhá na 20ti metrové trati od čáry k čáře shodně se zvukovým signálem vysílaným z kazety. Cílem testovaného je přebíhat 20ti metrovou vzdálenost vzrůstající rychlostí jak dlouho je to jen možné. Při každém zvukovém signálu musí dosáhnout hranice čáry 20ti metrové vzdálenosti. Test končí, pokud testovaný dvakrát v řadě nestihne doběhnout na čáru v daném limitu. Maximální vzdálenost od čáry je dva kroky. Nahraná kazeta obsahuje kromě signálu i informace o průběžné délce testu.</a:t>
            </a:r>
          </a:p>
        </p:txBody>
      </p:sp>
      <p:pic>
        <p:nvPicPr>
          <p:cNvPr id="8" name="Obrázek 7">
            <a:extLst>
              <a:ext uri="{FF2B5EF4-FFF2-40B4-BE49-F238E27FC236}">
                <a16:creationId xmlns:a16="http://schemas.microsoft.com/office/drawing/2014/main" id="{9DC4349E-D84A-44E5-994E-3E26E7E0EBAF}"/>
              </a:ext>
            </a:extLst>
          </p:cNvPr>
          <p:cNvPicPr>
            <a:picLocks noChangeAspect="1"/>
          </p:cNvPicPr>
          <p:nvPr/>
        </p:nvPicPr>
        <p:blipFill rotWithShape="1">
          <a:blip r:embed="rId2"/>
          <a:srcRect l="15382" t="28543" r="77118" b="48068"/>
          <a:stretch/>
        </p:blipFill>
        <p:spPr>
          <a:xfrm>
            <a:off x="7570922" y="1281297"/>
            <a:ext cx="4262034" cy="4153675"/>
          </a:xfrm>
          <a:prstGeom prst="rect">
            <a:avLst/>
          </a:prstGeom>
        </p:spPr>
      </p:pic>
    </p:spTree>
    <p:extLst>
      <p:ext uri="{BB962C8B-B14F-4D97-AF65-F5344CB8AC3E}">
        <p14:creationId xmlns:p14="http://schemas.microsoft.com/office/powerpoint/2010/main" val="3567874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E150770-FF34-4746-91C3-76FF4883C0C5}"/>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82BE9584-B8AD-4607-A138-5A489FCC67B9}"/>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A84A21E8-BABA-407C-BD4D-FB7AF22117D7}"/>
              </a:ext>
            </a:extLst>
          </p:cNvPr>
          <p:cNvSpPr>
            <a:spLocks noGrp="1"/>
          </p:cNvSpPr>
          <p:nvPr>
            <p:ph type="title"/>
          </p:nvPr>
        </p:nvSpPr>
        <p:spPr/>
        <p:txBody>
          <a:bodyPr/>
          <a:lstStyle/>
          <a:p>
            <a:r>
              <a:rPr lang="cs-CZ" dirty="0"/>
              <a:t>T4a člunkový běh 4x10</a:t>
            </a:r>
          </a:p>
        </p:txBody>
      </p:sp>
      <p:sp>
        <p:nvSpPr>
          <p:cNvPr id="5" name="Zástupný symbol pro obsah 4">
            <a:extLst>
              <a:ext uri="{FF2B5EF4-FFF2-40B4-BE49-F238E27FC236}">
                <a16:creationId xmlns:a16="http://schemas.microsoft.com/office/drawing/2014/main" id="{F2E77BAC-929B-48FE-B1CC-9F1FD37DCD2A}"/>
              </a:ext>
            </a:extLst>
          </p:cNvPr>
          <p:cNvSpPr>
            <a:spLocks noGrp="1"/>
          </p:cNvSpPr>
          <p:nvPr>
            <p:ph idx="1"/>
          </p:nvPr>
        </p:nvSpPr>
        <p:spPr/>
        <p:txBody>
          <a:bodyPr/>
          <a:lstStyle/>
          <a:p>
            <a:r>
              <a:rPr lang="cs-CZ" dirty="0"/>
              <a:t>Zapisuje se celkový čas běhu v sekundách a počítá se lepší ze dvou pokusů. Stopky se zastaví, jakmile se testovaný dotkne základny. Přesnost měření je na 0,1 sekundy.</a:t>
            </a:r>
          </a:p>
          <a:p>
            <a:r>
              <a:rPr lang="cs-CZ" dirty="0"/>
              <a:t>Testovaný zaujme startovní pozici. Po startovních povelech „připrav se, pozor, teď“ startuje a běží na základnu, která je 10 m vzdálená. Oběhne základnu a vrací se k první, kterou také oběhne, potom běží znovu k první, této se dotkne a nejkratší cestou běží do cíle, kde se opět musí dotknout rukou základny. </a:t>
            </a:r>
          </a:p>
        </p:txBody>
      </p:sp>
    </p:spTree>
    <p:extLst>
      <p:ext uri="{BB962C8B-B14F-4D97-AF65-F5344CB8AC3E}">
        <p14:creationId xmlns:p14="http://schemas.microsoft.com/office/powerpoint/2010/main" val="183234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B0E493E-A19D-434B-AD77-152589CBB023}"/>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C3F947B7-AA96-48D6-A42D-51D2D8C2D62D}"/>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26E528C5-57CF-4A2A-BBF8-FC443F41E279}"/>
              </a:ext>
            </a:extLst>
          </p:cNvPr>
          <p:cNvSpPr>
            <a:spLocks noGrp="1"/>
          </p:cNvSpPr>
          <p:nvPr>
            <p:ph type="title"/>
          </p:nvPr>
        </p:nvSpPr>
        <p:spPr/>
        <p:txBody>
          <a:bodyPr/>
          <a:lstStyle/>
          <a:p>
            <a:r>
              <a:rPr lang="cs-CZ" dirty="0"/>
              <a:t>SM3 Tělesný tuk</a:t>
            </a:r>
          </a:p>
        </p:txBody>
      </p:sp>
      <p:pic>
        <p:nvPicPr>
          <p:cNvPr id="6" name="Zástupný symbol pro obsah 5">
            <a:extLst>
              <a:ext uri="{FF2B5EF4-FFF2-40B4-BE49-F238E27FC236}">
                <a16:creationId xmlns:a16="http://schemas.microsoft.com/office/drawing/2014/main" id="{7C9A0373-C8FF-4B9E-9495-DE9DE3A7DFA3}"/>
              </a:ext>
            </a:extLst>
          </p:cNvPr>
          <p:cNvPicPr>
            <a:picLocks noGrp="1" noChangeAspect="1"/>
          </p:cNvPicPr>
          <p:nvPr>
            <p:ph idx="1"/>
          </p:nvPr>
        </p:nvPicPr>
        <p:blipFill rotWithShape="1">
          <a:blip r:embed="rId2"/>
          <a:srcRect l="14918" t="21282" r="65335" b="37897"/>
          <a:stretch/>
        </p:blipFill>
        <p:spPr>
          <a:xfrm>
            <a:off x="666000" y="1263111"/>
            <a:ext cx="8392759" cy="5421597"/>
          </a:xfrm>
          <a:prstGeom prst="rect">
            <a:avLst/>
          </a:prstGeom>
        </p:spPr>
      </p:pic>
    </p:spTree>
    <p:extLst>
      <p:ext uri="{BB962C8B-B14F-4D97-AF65-F5344CB8AC3E}">
        <p14:creationId xmlns:p14="http://schemas.microsoft.com/office/powerpoint/2010/main" val="224754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5DD6AAE-2729-41BF-A330-5D3EF89B1521}"/>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F415D47A-208A-46AD-B4E7-75491CCDB529}"/>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C3C2C148-A523-4385-BA1C-C73B07E0EE27}"/>
              </a:ext>
            </a:extLst>
          </p:cNvPr>
          <p:cNvSpPr>
            <a:spLocks noGrp="1"/>
          </p:cNvSpPr>
          <p:nvPr>
            <p:ph type="title"/>
          </p:nvPr>
        </p:nvSpPr>
        <p:spPr/>
        <p:txBody>
          <a:bodyPr/>
          <a:lstStyle/>
          <a:p>
            <a:r>
              <a:rPr lang="cs-CZ" dirty="0"/>
              <a:t>Normy, body</a:t>
            </a:r>
          </a:p>
        </p:txBody>
      </p:sp>
      <p:pic>
        <p:nvPicPr>
          <p:cNvPr id="6" name="Zástupný symbol pro obsah 5">
            <a:extLst>
              <a:ext uri="{FF2B5EF4-FFF2-40B4-BE49-F238E27FC236}">
                <a16:creationId xmlns:a16="http://schemas.microsoft.com/office/drawing/2014/main" id="{0CDAAD3C-9EE2-4098-84D3-774F812637A5}"/>
              </a:ext>
            </a:extLst>
          </p:cNvPr>
          <p:cNvPicPr>
            <a:picLocks noGrp="1" noChangeAspect="1"/>
          </p:cNvPicPr>
          <p:nvPr>
            <p:ph idx="1"/>
          </p:nvPr>
        </p:nvPicPr>
        <p:blipFill rotWithShape="1">
          <a:blip r:embed="rId2"/>
          <a:srcRect l="15422" t="30739" r="65912" b="35590"/>
          <a:stretch/>
        </p:blipFill>
        <p:spPr>
          <a:xfrm>
            <a:off x="666000" y="1247614"/>
            <a:ext cx="8199031" cy="4621849"/>
          </a:xfrm>
          <a:prstGeom prst="rect">
            <a:avLst/>
          </a:prstGeom>
        </p:spPr>
      </p:pic>
    </p:spTree>
    <p:extLst>
      <p:ext uri="{BB962C8B-B14F-4D97-AF65-F5344CB8AC3E}">
        <p14:creationId xmlns:p14="http://schemas.microsoft.com/office/powerpoint/2010/main" val="2665656049"/>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sport-prezentace-16-9-cz-v11.potx" id="{68C0F6E9-3E3D-43EF-AA8F-59803821B974}" vid="{5DFD00D7-A41E-477F-8575-56E3B6857AA0}"/>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26FACBF427C4F43A972D5B8D9BC6B76" ma:contentTypeVersion="14" ma:contentTypeDescription="Vytvoří nový dokument" ma:contentTypeScope="" ma:versionID="534efaae05053eb2a82cbb41e537b6b4">
  <xsd:schema xmlns:xsd="http://www.w3.org/2001/XMLSchema" xmlns:xs="http://www.w3.org/2001/XMLSchema" xmlns:p="http://schemas.microsoft.com/office/2006/metadata/properties" xmlns:ns3="54009e06-620e-4fd8-b78b-e302f16c71e1" xmlns:ns4="b8ddcf53-3489-424e-bee4-3f406c8f4335" targetNamespace="http://schemas.microsoft.com/office/2006/metadata/properties" ma:root="true" ma:fieldsID="afd7dbb705d0ca94735a8e30aa74efd4" ns3:_="" ns4:_="">
    <xsd:import namespace="54009e06-620e-4fd8-b78b-e302f16c71e1"/>
    <xsd:import namespace="b8ddcf53-3489-424e-bee4-3f406c8f433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009e06-620e-4fd8-b78b-e302f16c71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ddcf53-3489-424e-bee4-3f406c8f4335" elementFormDefault="qualified">
    <xsd:import namespace="http://schemas.microsoft.com/office/2006/documentManagement/types"/>
    <xsd:import namespace="http://schemas.microsoft.com/office/infopath/2007/PartnerControls"/>
    <xsd:element name="SharedWithUsers" ma:index="14"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dílené s podrobnostmi" ma:internalName="SharedWithDetails" ma:readOnly="true">
      <xsd:simpleType>
        <xsd:restriction base="dms:Note">
          <xsd:maxLength value="255"/>
        </xsd:restriction>
      </xsd:simpleType>
    </xsd:element>
    <xsd:element name="SharingHintHash" ma:index="16"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D38536-CDB6-4C7B-9BB7-ACA41B44A7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009e06-620e-4fd8-b78b-e302f16c71e1"/>
    <ds:schemaRef ds:uri="b8ddcf53-3489-424e-bee4-3f406c8f43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AEE50E-9BAB-4F98-B596-2DF0E22D82C7}">
  <ds:schemaRefs>
    <ds:schemaRef ds:uri="http://schemas.microsoft.com/sharepoint/v3/contenttype/forms"/>
  </ds:schemaRefs>
</ds:datastoreItem>
</file>

<file path=customXml/itemProps3.xml><?xml version="1.0" encoding="utf-8"?>
<ds:datastoreItem xmlns:ds="http://schemas.openxmlformats.org/officeDocument/2006/customXml" ds:itemID="{35C5654E-9CBC-4D72-850B-BCAEAF691973}">
  <ds:schemaRefs>
    <ds:schemaRef ds:uri="http://purl.org/dc/dcmitype/"/>
    <ds:schemaRef ds:uri="54009e06-620e-4fd8-b78b-e302f16c71e1"/>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b8ddcf53-3489-424e-bee4-3f406c8f4335"/>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muni-sport-prezentace-16-9-cz-v11 (1)</Template>
  <TotalTime>49</TotalTime>
  <Words>815</Words>
  <Application>Microsoft Office PowerPoint</Application>
  <PresentationFormat>Širokoúhlá obrazovka</PresentationFormat>
  <Paragraphs>113</Paragraphs>
  <Slides>11</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11</vt:i4>
      </vt:variant>
    </vt:vector>
  </HeadingPairs>
  <TitlesOfParts>
    <vt:vector size="17" baseType="lpstr">
      <vt:lpstr>Arial</vt:lpstr>
      <vt:lpstr>Lucida Sans Unicode</vt:lpstr>
      <vt:lpstr>Tahoma</vt:lpstr>
      <vt:lpstr>Times New Roman</vt:lpstr>
      <vt:lpstr>Wingdings</vt:lpstr>
      <vt:lpstr>Prezentace_MU_CZ</vt:lpstr>
      <vt:lpstr>Testování a ID talentů - UNIFITTEST</vt:lpstr>
      <vt:lpstr>Testová baterie</vt:lpstr>
      <vt:lpstr>Skok daleký z místa</vt:lpstr>
      <vt:lpstr>T1 - Skok z místa snožmo </vt:lpstr>
      <vt:lpstr>T2 – Leh-sed  </vt:lpstr>
      <vt:lpstr>T3b – vytrvalostní člunkový běh</vt:lpstr>
      <vt:lpstr>T4a člunkový běh 4x10</vt:lpstr>
      <vt:lpstr>SM3 Tělesný tuk</vt:lpstr>
      <vt:lpstr>Normy, body</vt:lpstr>
      <vt:lpstr>Administrace</vt:lpstr>
      <vt:lpstr>Individuální výsledek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Testování a ID talentů - UNIFITTEST</dc:title>
  <dc:creator>Tomáš Kalina</dc:creator>
  <cp:lastModifiedBy>Tomáš Kalina</cp:lastModifiedBy>
  <cp:revision>6</cp:revision>
  <cp:lastPrinted>1601-01-01T00:00:00Z</cp:lastPrinted>
  <dcterms:created xsi:type="dcterms:W3CDTF">2021-12-10T12:25:56Z</dcterms:created>
  <dcterms:modified xsi:type="dcterms:W3CDTF">2021-12-10T13:15:37Z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0x010100326FACBF427C4F43A972D5B8D9BC6B76</vt:lpwstr>
  </property>
</Properties>
</file>