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17"/>
  </p:notesMasterIdLst>
  <p:sldIdLst>
    <p:sldId id="385" r:id="rId2"/>
    <p:sldId id="275" r:id="rId3"/>
    <p:sldId id="386" r:id="rId4"/>
    <p:sldId id="276" r:id="rId5"/>
    <p:sldId id="258" r:id="rId6"/>
    <p:sldId id="277" r:id="rId7"/>
    <p:sldId id="279" r:id="rId8"/>
    <p:sldId id="273" r:id="rId9"/>
    <p:sldId id="387" r:id="rId10"/>
    <p:sldId id="264" r:id="rId11"/>
    <p:sldId id="260" r:id="rId12"/>
    <p:sldId id="382" r:id="rId13"/>
    <p:sldId id="388" r:id="rId14"/>
    <p:sldId id="389" r:id="rId15"/>
    <p:sldId id="26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6F4A81-9B83-4FD9-A9E0-7F35D384A372}" type="datetimeFigureOut">
              <a:rPr lang="cs-CZ" smtClean="0"/>
              <a:t>24.09.2021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A0E313-E5EA-4719-9300-DAD286B409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6597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9/24/2021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9/24/2021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9/24/2021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9/24/2021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9/24/2021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9/24/2021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munispace.muni.cz/library/catalog/view/1150/3328/849-1/1#preview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8C99FA-0F7F-4B99-9040-B26DC57168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2634360"/>
          </a:xfrm>
        </p:spPr>
        <p:txBody>
          <a:bodyPr anchor="t">
            <a:normAutofit fontScale="90000"/>
          </a:bodyPr>
          <a:lstStyle/>
          <a:p>
            <a:r>
              <a:rPr lang="cs-CZ" dirty="0"/>
              <a:t>Nk4058 Výživové poradenství</a:t>
            </a:r>
            <a:br>
              <a:rPr lang="cs-CZ" dirty="0"/>
            </a:br>
            <a:br>
              <a:rPr lang="cs-CZ" dirty="0"/>
            </a:br>
            <a:r>
              <a:rPr lang="cs-CZ" sz="3200" dirty="0"/>
              <a:t>Podzim 2021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1356CF0-C4CB-4812-9120-14A9269274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15" y="4670245"/>
            <a:ext cx="3362928" cy="1260771"/>
          </a:xfrm>
        </p:spPr>
        <p:txBody>
          <a:bodyPr>
            <a:normAutofit fontScale="92500"/>
          </a:bodyPr>
          <a:lstStyle/>
          <a:p>
            <a:r>
              <a:rPr lang="cs-CZ" dirty="0"/>
              <a:t>Mgr. Tomáš Hlinský</a:t>
            </a:r>
          </a:p>
          <a:p>
            <a:r>
              <a:rPr lang="cs-CZ" dirty="0"/>
              <a:t>Katedra podpory zdraví</a:t>
            </a:r>
          </a:p>
          <a:p>
            <a:r>
              <a:rPr lang="cs-CZ" dirty="0"/>
              <a:t>tomas.hlinsky@fsps.muni.cz</a:t>
            </a:r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id="{B8D4FAAB-0F12-4230-A9F5-A16B8A82AB68}"/>
              </a:ext>
            </a:extLst>
          </p:cNvPr>
          <p:cNvSpPr txBox="1">
            <a:spLocks/>
          </p:cNvSpPr>
          <p:nvPr/>
        </p:nvSpPr>
        <p:spPr>
          <a:xfrm>
            <a:off x="5950736" y="3678147"/>
            <a:ext cx="3362928" cy="22528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Konzultační hodiny:</a:t>
            </a:r>
          </a:p>
          <a:p>
            <a:r>
              <a:rPr lang="cs-CZ" dirty="0"/>
              <a:t>Úterý 9:00-11:00</a:t>
            </a:r>
          </a:p>
          <a:p>
            <a:r>
              <a:rPr lang="cs-CZ" dirty="0"/>
              <a:t>Pátek po domluvě.</a:t>
            </a:r>
          </a:p>
          <a:p>
            <a:endParaRPr lang="cs-CZ" dirty="0"/>
          </a:p>
          <a:p>
            <a:r>
              <a:rPr lang="cs-CZ" dirty="0"/>
              <a:t>Místnost č. 220</a:t>
            </a:r>
          </a:p>
        </p:txBody>
      </p:sp>
    </p:spTree>
    <p:extLst>
      <p:ext uri="{BB962C8B-B14F-4D97-AF65-F5344CB8AC3E}">
        <p14:creationId xmlns:p14="http://schemas.microsoft.com/office/powerpoint/2010/main" val="2075962180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7115F77-2FAE-4CA7-9A7F-10D5F2C8F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CD4C046-A04C-46CC-AFA3-6B0621F62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25D5C296-F4B1-4AE5-8EEB-9FEB7ED17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Stojan na činky v posilovně">
            <a:extLst>
              <a:ext uri="{FF2B5EF4-FFF2-40B4-BE49-F238E27FC236}">
                <a16:creationId xmlns:a16="http://schemas.microsoft.com/office/drawing/2014/main" id="{5252303F-C32E-4DE7-94DA-A8D5BAA39A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-1" b="9250"/>
          <a:stretch/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9C1ACE66-194D-48C4-A14A-6933B3528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>
              <a:lumMod val="50000"/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3FD36C5-9EC3-43B7-9DAF-67B8AFAA4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298448"/>
            <a:ext cx="3685070" cy="32552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5000" spc="-100" dirty="0"/>
              <a:t>Výživa a důležité pojmy</a:t>
            </a:r>
            <a:endParaRPr lang="en-US" sz="5000" spc="-1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25B886A-7ED1-4B77-819B-76ACBEFB0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96335059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F1D7602-6D2D-46C2-A7B2-434F3678D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539253-EA7C-41D9-9930-0923683AA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1219810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109AB94-AA91-47AE-868D-0A2D8FAF6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123837"/>
            <a:ext cx="3073914" cy="4601183"/>
          </a:xfrm>
        </p:spPr>
        <p:txBody>
          <a:bodyPr>
            <a:normAutofit/>
          </a:bodyPr>
          <a:lstStyle/>
          <a:p>
            <a:pPr algn="r"/>
            <a:r>
              <a:rPr lang="cs-CZ">
                <a:solidFill>
                  <a:schemeClr val="tx1">
                    <a:lumMod val="85000"/>
                    <a:lumOff val="15000"/>
                  </a:schemeClr>
                </a:solidFill>
              </a:rPr>
              <a:t>Základní pojmy o výživě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D89589C-2C90-4407-A995-05EC3DD7A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480" y="2085681"/>
            <a:ext cx="0" cy="268663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6C4B5EE-7894-4123-BFAB-D80A78050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3580" y="864108"/>
            <a:ext cx="6144367" cy="5120640"/>
          </a:xfrm>
        </p:spPr>
        <p:txBody>
          <a:bodyPr>
            <a:normAutofit/>
          </a:bodyPr>
          <a:lstStyle/>
          <a:p>
            <a:r>
              <a:rPr lang="cs-CZ" sz="1700" b="0" i="0" u="none" strike="noStrike" baseline="0" dirty="0">
                <a:latin typeface="Calibri" panose="020F0502020204030204" pitchFamily="34" charset="0"/>
              </a:rPr>
              <a:t>Anamnéza</a:t>
            </a:r>
          </a:p>
          <a:p>
            <a:r>
              <a:rPr lang="cs-CZ" sz="1700" dirty="0">
                <a:latin typeface="Calibri" panose="020F0502020204030204" pitchFamily="34" charset="0"/>
              </a:rPr>
              <a:t>Nutriční a pohybová historie klienta</a:t>
            </a:r>
          </a:p>
          <a:p>
            <a:r>
              <a:rPr lang="cs-CZ" sz="1700" dirty="0">
                <a:latin typeface="Calibri" panose="020F0502020204030204" pitchFamily="34" charset="0"/>
              </a:rPr>
              <a:t>Nutriční záznam</a:t>
            </a:r>
          </a:p>
          <a:p>
            <a:r>
              <a:rPr lang="cs-CZ" sz="1700" dirty="0">
                <a:latin typeface="Calibri" panose="020F0502020204030204" pitchFamily="34" charset="0"/>
              </a:rPr>
              <a:t>Analýza výživových zvyklostí</a:t>
            </a:r>
          </a:p>
          <a:p>
            <a:r>
              <a:rPr lang="cs-CZ" sz="1700" dirty="0">
                <a:latin typeface="Calibri" panose="020F0502020204030204" pitchFamily="34" charset="0"/>
              </a:rPr>
              <a:t>Nutriční software</a:t>
            </a:r>
          </a:p>
          <a:p>
            <a:r>
              <a:rPr lang="cs-CZ" sz="1700" dirty="0">
                <a:latin typeface="Calibri" panose="020F0502020204030204" pitchFamily="34" charset="0"/>
              </a:rPr>
              <a:t>Analýza výživového stavu</a:t>
            </a:r>
          </a:p>
          <a:p>
            <a:r>
              <a:rPr lang="cs-CZ" sz="1700" dirty="0">
                <a:latin typeface="Calibri" panose="020F0502020204030204" pitchFamily="34" charset="0"/>
              </a:rPr>
              <a:t>Energetická bilance/dostupnost</a:t>
            </a:r>
          </a:p>
          <a:p>
            <a:r>
              <a:rPr lang="cs-CZ" sz="1700" dirty="0">
                <a:latin typeface="Calibri" panose="020F0502020204030204" pitchFamily="34" charset="0"/>
              </a:rPr>
              <a:t>Zvyšování/snižování hmotnosti</a:t>
            </a:r>
          </a:p>
          <a:p>
            <a:r>
              <a:rPr lang="cs-CZ" sz="1700" dirty="0">
                <a:latin typeface="Calibri" panose="020F0502020204030204" pitchFamily="34" charset="0"/>
              </a:rPr>
              <a:t>Výživová doporučení</a:t>
            </a:r>
          </a:p>
          <a:p>
            <a:r>
              <a:rPr lang="cs-CZ" sz="1700" dirty="0">
                <a:latin typeface="Calibri" panose="020F0502020204030204" pitchFamily="34" charset="0"/>
              </a:rPr>
              <a:t>Ergogenní vliv stravy</a:t>
            </a:r>
          </a:p>
          <a:p>
            <a:r>
              <a:rPr lang="cs-CZ" sz="1700" dirty="0">
                <a:latin typeface="Calibri" panose="020F0502020204030204" pitchFamily="34" charset="0"/>
              </a:rPr>
              <a:t>Doplňky stravy</a:t>
            </a:r>
            <a:endParaRPr lang="cs-CZ" sz="1700" dirty="0"/>
          </a:p>
        </p:txBody>
      </p:sp>
    </p:spTree>
    <p:extLst>
      <p:ext uri="{BB962C8B-B14F-4D97-AF65-F5344CB8AC3E}">
        <p14:creationId xmlns:p14="http://schemas.microsoft.com/office/powerpoint/2010/main" val="433300155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F1D7602-6D2D-46C2-A7B2-434F3678D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539253-EA7C-41D9-9930-0923683AA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1219810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D89589C-2C90-4407-A995-05EC3DD7A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480" y="2085681"/>
            <a:ext cx="0" cy="268663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ázek 10">
            <a:extLst>
              <a:ext uri="{FF2B5EF4-FFF2-40B4-BE49-F238E27FC236}">
                <a16:creationId xmlns:a16="http://schemas.microsoft.com/office/drawing/2014/main" id="{03D4B9CF-ACFA-4872-8C4F-EE526D07F9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87" t="12766" r="28214" b="30412"/>
          <a:stretch/>
        </p:blipFill>
        <p:spPr>
          <a:xfrm>
            <a:off x="2647545" y="758952"/>
            <a:ext cx="6896910" cy="534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566290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56E9EA-F140-4AA7-880A-EABED7402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Práce ve dvojicích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B7563A-D877-4D76-B752-259ECC7F9A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3200" dirty="0"/>
              <a:t>Vypracuj krátkou </a:t>
            </a:r>
            <a:r>
              <a:rPr lang="cs-CZ" sz="3200" b="1" dirty="0"/>
              <a:t>anamnézu</a:t>
            </a:r>
            <a:r>
              <a:rPr lang="cs-CZ" sz="3200" dirty="0"/>
              <a:t> (výška, hmotnost, věk, sportovní zaměření)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200" dirty="0"/>
              <a:t>Udělej </a:t>
            </a:r>
            <a:r>
              <a:rPr lang="cs-CZ" sz="3200" b="1" dirty="0"/>
              <a:t>záznam</a:t>
            </a:r>
            <a:r>
              <a:rPr lang="cs-CZ" sz="3200" dirty="0"/>
              <a:t> výživových zvyklostí pomocí 24 hodinového </a:t>
            </a:r>
            <a:r>
              <a:rPr lang="cs-CZ" sz="3200" dirty="0" err="1"/>
              <a:t>recallu</a:t>
            </a:r>
            <a:r>
              <a:rPr lang="cs-CZ" sz="32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200" dirty="0"/>
              <a:t>Vyhodnoť </a:t>
            </a:r>
            <a:r>
              <a:rPr lang="cs-CZ" sz="3200" b="1" dirty="0"/>
              <a:t>kvalitativní</a:t>
            </a:r>
            <a:r>
              <a:rPr lang="cs-CZ" sz="3200" dirty="0"/>
              <a:t> stránku stravování svého „klienta“ v kontextu doporučení Můj talíř.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200" b="1" dirty="0"/>
              <a:t>Prezentuj</a:t>
            </a:r>
            <a:r>
              <a:rPr lang="cs-CZ" sz="3200" dirty="0"/>
              <a:t> svá zjištění.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200" b="1" dirty="0"/>
              <a:t>Diskutujme</a:t>
            </a:r>
            <a:r>
              <a:rPr lang="cs-CZ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4009156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1B6F3F-5519-4E59-890D-7858895A9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44" y="1123837"/>
            <a:ext cx="2539013" cy="4256031"/>
          </a:xfrm>
        </p:spPr>
        <p:txBody>
          <a:bodyPr anchor="t">
            <a:normAutofit/>
          </a:bodyPr>
          <a:lstStyle/>
          <a:p>
            <a:r>
              <a:rPr lang="cs-CZ" sz="2000" dirty="0"/>
              <a:t>Můj talíř </a:t>
            </a:r>
            <a:br>
              <a:rPr lang="cs-CZ" sz="2000" dirty="0"/>
            </a:br>
            <a:br>
              <a:rPr lang="cs-CZ" sz="2000" dirty="0"/>
            </a:br>
            <a:r>
              <a:rPr lang="cs-CZ" sz="2000" dirty="0"/>
              <a:t>Grafická forma výživového doporučení, která vychází z doporučení </a:t>
            </a:r>
            <a:r>
              <a:rPr lang="cs-CZ" sz="2000" dirty="0" err="1"/>
              <a:t>MyPlate</a:t>
            </a:r>
            <a:r>
              <a:rPr lang="cs-CZ" sz="2000" dirty="0"/>
              <a:t> (U.S. Department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Agriculture</a:t>
            </a:r>
            <a:r>
              <a:rPr lang="cs-CZ" sz="2000" dirty="0"/>
              <a:t>) a </a:t>
            </a:r>
            <a:r>
              <a:rPr lang="cs-CZ" sz="2000" dirty="0" err="1"/>
              <a:t>Healthy</a:t>
            </a:r>
            <a:r>
              <a:rPr lang="cs-CZ" sz="2000" dirty="0"/>
              <a:t> </a:t>
            </a:r>
            <a:r>
              <a:rPr lang="cs-CZ" sz="2000" dirty="0" err="1"/>
              <a:t>Eating</a:t>
            </a:r>
            <a:r>
              <a:rPr lang="cs-CZ" sz="2000" dirty="0"/>
              <a:t> Plate (</a:t>
            </a:r>
            <a:r>
              <a:rPr lang="en-US" sz="2000" dirty="0"/>
              <a:t>Harvard T.H. Chan School of Public Health</a:t>
            </a:r>
            <a:r>
              <a:rPr lang="cs-CZ" sz="2000" dirty="0"/>
              <a:t>).</a:t>
            </a:r>
            <a:br>
              <a:rPr lang="cs-CZ" sz="2000" dirty="0"/>
            </a:br>
            <a:br>
              <a:rPr lang="cs-CZ" sz="2000" dirty="0"/>
            </a:br>
            <a:r>
              <a:rPr lang="cs-CZ" sz="2000" dirty="0"/>
              <a:t>Nejedná se o oficiální doporučení MZČR.</a:t>
            </a:r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08EE836A-5E94-456F-A59E-90A866E644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3796" y="-7423"/>
            <a:ext cx="9708204" cy="6863701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72F7AE1C-1291-4EB4-B896-5E260618E2E7}"/>
              </a:ext>
            </a:extLst>
          </p:cNvPr>
          <p:cNvSpPr txBox="1"/>
          <p:nvPr/>
        </p:nvSpPr>
        <p:spPr>
          <a:xfrm>
            <a:off x="0" y="6148392"/>
            <a:ext cx="24837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Vytvořeno na </a:t>
            </a:r>
            <a:r>
              <a:rPr lang="cs-CZ" sz="1000" dirty="0" err="1"/>
              <a:t>FSpS</a:t>
            </a:r>
            <a:r>
              <a:rPr lang="cs-CZ" sz="1000" dirty="0"/>
              <a:t> MU v rámci projektu </a:t>
            </a:r>
            <a:r>
              <a:rPr lang="cs-CZ" sz="1000" dirty="0" err="1"/>
              <a:t>MjUNI</a:t>
            </a:r>
            <a:r>
              <a:rPr lang="cs-CZ" sz="1000" dirty="0"/>
              <a:t>.</a:t>
            </a:r>
          </a:p>
          <a:p>
            <a:r>
              <a:rPr lang="cs-CZ" sz="1000" dirty="0"/>
              <a:t>Zpracoval Tomáš Hlinský 2021 pomocí software </a:t>
            </a:r>
            <a:r>
              <a:rPr lang="cs-CZ" sz="1000" dirty="0" err="1"/>
              <a:t>Canva</a:t>
            </a:r>
            <a:r>
              <a:rPr lang="cs-CZ" sz="1000" dirty="0"/>
              <a:t> PRO.</a:t>
            </a:r>
          </a:p>
        </p:txBody>
      </p:sp>
    </p:spTree>
    <p:extLst>
      <p:ext uri="{BB962C8B-B14F-4D97-AF65-F5344CB8AC3E}">
        <p14:creationId xmlns:p14="http://schemas.microsoft.com/office/powerpoint/2010/main" val="1048007070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4FB9DB-3A35-4E6B-9F6F-20C78CFC6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cs-CZ" dirty="0"/>
              <a:t>Úkoly na příště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75597F-957B-4823-BAB0-24C6D0F01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cs-CZ" sz="2400" dirty="0"/>
              <a:t>Tématem příštího týdne je: </a:t>
            </a:r>
            <a:r>
              <a:rPr lang="cs-CZ" sz="2400" i="1" dirty="0"/>
              <a:t>Analýza nutričního stavu.</a:t>
            </a:r>
          </a:p>
          <a:p>
            <a:endParaRPr lang="cs-CZ" sz="2400" i="1" dirty="0"/>
          </a:p>
          <a:p>
            <a:r>
              <a:rPr lang="cs-CZ" sz="2400" dirty="0"/>
              <a:t>Připomeňte si, jaké další formy nutričních záznamů můžeme v praxi využít. Jaké jsou jejich výhody a nevýhody? Co musíme vědět před jejich použitím?</a:t>
            </a:r>
          </a:p>
          <a:p>
            <a:r>
              <a:rPr lang="cs-CZ" sz="2400" dirty="0"/>
              <a:t>Podívejte se také na formy výživových doporučení. S jakou formou doporučení se můžete setkat? Jaká jsou pro a proti?</a:t>
            </a:r>
          </a:p>
        </p:txBody>
      </p:sp>
    </p:spTree>
    <p:extLst>
      <p:ext uri="{BB962C8B-B14F-4D97-AF65-F5344CB8AC3E}">
        <p14:creationId xmlns:p14="http://schemas.microsoft.com/office/powerpoint/2010/main" val="402286624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20301B-B239-46B0-BA4D-89B8B8A27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cs-CZ" dirty="0"/>
              <a:t>Výukové metody a cíle předmětu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D1B6BE5-34CE-4400-9E99-ED9AF8B04E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 fontScale="92500" lnSpcReduction="20000"/>
          </a:bodyPr>
          <a:lstStyle/>
          <a:p>
            <a:r>
              <a:rPr lang="cs-CZ" sz="2400" b="1" dirty="0"/>
              <a:t>Výukové metody</a:t>
            </a:r>
          </a:p>
          <a:p>
            <a:r>
              <a:rPr lang="cs-CZ" dirty="0"/>
              <a:t>Teoretické znalosti studenti získají na přednášce. </a:t>
            </a:r>
          </a:p>
          <a:p>
            <a:r>
              <a:rPr lang="cs-CZ" dirty="0"/>
              <a:t>Poznatky aplikují v rámci praktických úkolů na seminářích.</a:t>
            </a:r>
          </a:p>
          <a:p>
            <a:r>
              <a:rPr lang="cs-CZ" dirty="0"/>
              <a:t>Práce ve skupinách, individuální prezentace, řešení úkolů domácích a seminárních, samostudium literatury a videí, diskuze.</a:t>
            </a:r>
          </a:p>
          <a:p>
            <a:endParaRPr lang="cs-CZ" sz="2400" b="1" dirty="0"/>
          </a:p>
          <a:p>
            <a:r>
              <a:rPr lang="cs-CZ" sz="2400" b="1" dirty="0"/>
              <a:t>Cíle předmětu</a:t>
            </a:r>
            <a:endParaRPr lang="cs-CZ" b="1" dirty="0"/>
          </a:p>
          <a:p>
            <a:r>
              <a:rPr lang="cs-CZ" dirty="0"/>
              <a:t>Cílem předmětu je se seznámit s obecnými metodami práce s klientem v rámci poradenství v oblasti výživy a životního stylu. Předat ucelený přehled o aktuálních i používaných nutričních trendech v oblasti výživy používané v rámci změny životního stylu. Absolvent předmětu bude schopen vytvořit plán změny životního stylu pro klienta z běžné populace, sportovce, či z minoritních skupin. Dále bude schopen pomocí terapeutických přístupů u klienta intervenovat. Absolvent bude také dále schopen vyhodnotit, zda intervence byla úspěšná. </a:t>
            </a:r>
          </a:p>
          <a:p>
            <a:r>
              <a:rPr lang="cs-CZ" dirty="0"/>
              <a:t>V rámci předmětu stráví student na náslechu ve vybrané poradně pro výživu 4 vyučovací hodiny.</a:t>
            </a:r>
          </a:p>
        </p:txBody>
      </p:sp>
    </p:spTree>
    <p:extLst>
      <p:ext uri="{BB962C8B-B14F-4D97-AF65-F5344CB8AC3E}">
        <p14:creationId xmlns:p14="http://schemas.microsoft.com/office/powerpoint/2010/main" val="379226492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20301B-B239-46B0-BA4D-89B8B8A27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cs-CZ" dirty="0"/>
              <a:t>Výstupy předmětu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D1B6BE5-34CE-4400-9E99-ED9AF8B04E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cs-CZ" sz="2400" b="1" dirty="0"/>
              <a:t>Studenti budou schopni</a:t>
            </a:r>
          </a:p>
          <a:p>
            <a:r>
              <a:rPr lang="cs-CZ" dirty="0"/>
              <a:t>Znát základní techniky práce s klientem v oblasti výživy a životního stylu u běžné populace, sportující populace, minoritních skupin.</a:t>
            </a:r>
          </a:p>
          <a:p>
            <a:r>
              <a:rPr lang="cs-CZ" dirty="0"/>
              <a:t>Používat základní nástroje pro hodnocení práce s klientem.</a:t>
            </a:r>
          </a:p>
          <a:p>
            <a:r>
              <a:rPr lang="cs-CZ" dirty="0"/>
              <a:t>Identifikovat problém ve stávajícím životním či výživovém stylu u klienta z řad běžné populace, sportující populace, ale i minoritních skupin.</a:t>
            </a:r>
          </a:p>
          <a:p>
            <a:r>
              <a:rPr lang="cs-CZ" dirty="0"/>
              <a:t>Navrhnout na základě podrobné anamnézy vhodný plán změny výživy či životního stylu u klienta (vysvětlit a aplikovat navržené opatření, vyhodnotit kriticky trendová témata v oblasti změn životního stylu a odůvodnit jejich adekvátnost či neadekvátnost).</a:t>
            </a:r>
          </a:p>
        </p:txBody>
      </p:sp>
    </p:spTree>
    <p:extLst>
      <p:ext uri="{BB962C8B-B14F-4D97-AF65-F5344CB8AC3E}">
        <p14:creationId xmlns:p14="http://schemas.microsoft.com/office/powerpoint/2010/main" val="45640807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4E72F9-0D2E-4789-8035-19FA02A2E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cs-CZ" dirty="0"/>
              <a:t>Metody hodnocení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39AC28F-35DF-4E15-B96C-F9C14A0D3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7" y="864108"/>
            <a:ext cx="7387617" cy="5120640"/>
          </a:xfrm>
        </p:spPr>
        <p:txBody>
          <a:bodyPr anchor="t">
            <a:normAutofit fontScale="92500"/>
          </a:bodyPr>
          <a:lstStyle/>
          <a:p>
            <a:r>
              <a:rPr lang="cs-CZ" dirty="0"/>
              <a:t>Účast na seminářích (povoleny </a:t>
            </a:r>
            <a:r>
              <a:rPr lang="cs-CZ" b="1" dirty="0"/>
              <a:t>2 neúčasti</a:t>
            </a:r>
            <a:r>
              <a:rPr lang="cs-CZ" dirty="0"/>
              <a:t>, každá další absence </a:t>
            </a:r>
            <a:r>
              <a:rPr lang="cs-CZ" b="1" dirty="0"/>
              <a:t>oficiální omluvenkou </a:t>
            </a:r>
            <a:r>
              <a:rPr lang="cs-CZ" dirty="0"/>
              <a:t>přes studijní oddělení – </a:t>
            </a:r>
            <a:r>
              <a:rPr lang="cs-CZ" b="1" dirty="0"/>
              <a:t>max. 1 týden zpětně</a:t>
            </a:r>
            <a:r>
              <a:rPr lang="cs-CZ" dirty="0"/>
              <a:t>).</a:t>
            </a:r>
          </a:p>
          <a:p>
            <a:r>
              <a:rPr lang="cs-CZ" b="1" dirty="0"/>
              <a:t>2 průběžné testy s uzavřenými odpověďmi </a:t>
            </a:r>
            <a:r>
              <a:rPr lang="cs-CZ" dirty="0"/>
              <a:t>(v čase seminářů; 10 otázek, 15 minut; Plný počet bodů 40, minimálně je potřeba získat 30) na témata z předcházející výuky – </a:t>
            </a:r>
            <a:r>
              <a:rPr lang="cs-CZ" i="1" dirty="0" err="1"/>
              <a:t>Odpovědník</a:t>
            </a:r>
            <a:r>
              <a:rPr lang="cs-CZ" dirty="0"/>
              <a:t> </a:t>
            </a:r>
            <a:r>
              <a:rPr lang="cs-CZ" i="1" dirty="0"/>
              <a:t>v online rozhraní IS</a:t>
            </a:r>
            <a:r>
              <a:rPr lang="cs-CZ" dirty="0"/>
              <a:t>. </a:t>
            </a:r>
          </a:p>
          <a:p>
            <a:pPr lvl="1"/>
            <a:r>
              <a:rPr lang="cs-CZ" dirty="0"/>
              <a:t>V těchto hodinách je potřeba mít k dispozici počítač či chytrý telefon.</a:t>
            </a:r>
          </a:p>
          <a:p>
            <a:r>
              <a:rPr lang="cs-CZ" dirty="0"/>
              <a:t>Plnění zadaných </a:t>
            </a:r>
            <a:r>
              <a:rPr lang="cs-CZ" b="1" dirty="0"/>
              <a:t>domácích cvičení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Open </a:t>
            </a:r>
            <a:r>
              <a:rPr lang="cs-CZ" dirty="0" err="1"/>
              <a:t>book</a:t>
            </a:r>
            <a:r>
              <a:rPr lang="cs-CZ" dirty="0"/>
              <a:t> testy – strukturovaný dotazník formou IS </a:t>
            </a:r>
            <a:r>
              <a:rPr lang="cs-CZ" dirty="0" err="1"/>
              <a:t>odpovědníku</a:t>
            </a:r>
            <a:r>
              <a:rPr lang="cs-CZ" dirty="0"/>
              <a:t>, ke kterému je možné se v průběhu stanoveného období opakovaně vracet.</a:t>
            </a:r>
          </a:p>
          <a:p>
            <a:pPr lvl="1"/>
            <a:r>
              <a:rPr lang="cs-CZ" dirty="0"/>
              <a:t>Studium literatury, odborných článků a videí + diskuze na seminářích.</a:t>
            </a:r>
          </a:p>
          <a:p>
            <a:pPr lvl="1"/>
            <a:r>
              <a:rPr lang="cs-CZ" dirty="0"/>
              <a:t>Pracovní listy a diskuzní fórum v IS.</a:t>
            </a:r>
          </a:p>
          <a:p>
            <a:pPr lvl="1"/>
            <a:r>
              <a:rPr lang="cs-CZ" dirty="0"/>
              <a:t>Analýza jídelníčku nutričním software a zpracování kazuistiky.</a:t>
            </a:r>
          </a:p>
          <a:p>
            <a:r>
              <a:rPr lang="cs-CZ" b="1" dirty="0"/>
              <a:t>Odborná analýza </a:t>
            </a:r>
            <a:r>
              <a:rPr lang="cs-CZ" b="1" dirty="0" err="1"/>
              <a:t>kazusitiky</a:t>
            </a:r>
            <a:r>
              <a:rPr lang="cs-CZ" b="1" dirty="0"/>
              <a:t>, vzájemné hodnocení a diskuze.</a:t>
            </a:r>
          </a:p>
          <a:p>
            <a:r>
              <a:rPr lang="cs-CZ" dirty="0"/>
              <a:t>V rámci semestru proběhne návštěva a náslech ve výživové poradně.</a:t>
            </a:r>
          </a:p>
          <a:p>
            <a:r>
              <a:rPr lang="cs-CZ" b="1" dirty="0"/>
              <a:t>Zkouška ústní </a:t>
            </a:r>
            <a:r>
              <a:rPr lang="cs-CZ" dirty="0"/>
              <a:t>– prověření znalostí z celého semestru.</a:t>
            </a:r>
          </a:p>
        </p:txBody>
      </p:sp>
    </p:spTree>
    <p:extLst>
      <p:ext uri="{BB962C8B-B14F-4D97-AF65-F5344CB8AC3E}">
        <p14:creationId xmlns:p14="http://schemas.microsoft.com/office/powerpoint/2010/main" val="221271722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DC5A77-10C9-4ECF-B7EB-8D917F3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FE28B5-FB16-49A9-B851-3C35FAC0C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57FC209-9463-4AEA-AE2D-3A5D21CD5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754" y="1087374"/>
            <a:ext cx="8983489" cy="1000978"/>
          </a:xfrm>
        </p:spPr>
        <p:txBody>
          <a:bodyPr>
            <a:normAutofit/>
          </a:bodyPr>
          <a:lstStyle/>
          <a:p>
            <a:r>
              <a:rPr lang="cs-CZ" dirty="0"/>
              <a:t>Osnova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014442-855A-4E0F-8D09-C314661A4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1ABF09-86CF-414E-88A5-2B84CC723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E91770-CDBB-4D24-94E5-AD484F36C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chemeClr val="bg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EA1BC1D-7D24-4BD5-8B84-3E2315706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753" y="2535446"/>
            <a:ext cx="8983489" cy="3554457"/>
          </a:xfrm>
        </p:spPr>
        <p:txBody>
          <a:bodyPr anchor="t">
            <a:normAutofit fontScale="92500" lnSpcReduction="20000"/>
          </a:bodyPr>
          <a:lstStyle/>
          <a:p>
            <a:pPr marL="228600" indent="-228600">
              <a:buAutoNum type="arabicPeriod"/>
            </a:pPr>
            <a:r>
              <a:rPr lang="cs-CZ" sz="1400" dirty="0"/>
              <a:t>Základy práce s klientem v rámci změny životního stylu a výživy</a:t>
            </a:r>
          </a:p>
          <a:p>
            <a:pPr marL="228600" indent="-228600">
              <a:buAutoNum type="arabicPeriod"/>
            </a:pPr>
            <a:r>
              <a:rPr lang="cs-CZ" sz="1400" dirty="0"/>
              <a:t>Základní potřebné vybavení pro práci se skupinami, pomůcky, specifika pro jednotlivé skupiny</a:t>
            </a:r>
          </a:p>
          <a:p>
            <a:pPr marL="228600" indent="-228600">
              <a:buAutoNum type="arabicPeriod"/>
            </a:pPr>
            <a:r>
              <a:rPr lang="cs-CZ" sz="1400" dirty="0"/>
              <a:t>Postupy a principy při analýze stávajícího stavu u klienta</a:t>
            </a:r>
          </a:p>
          <a:p>
            <a:pPr marL="228600" indent="-228600">
              <a:buAutoNum type="arabicPeriod"/>
            </a:pPr>
            <a:r>
              <a:rPr lang="cs-CZ" sz="1400" dirty="0"/>
              <a:t>Specifické dietní programy a plány ve výživě běžné populace</a:t>
            </a:r>
          </a:p>
          <a:p>
            <a:pPr marL="228600" indent="-228600">
              <a:buAutoNum type="arabicPeriod"/>
            </a:pPr>
            <a:r>
              <a:rPr lang="cs-CZ" sz="1400" dirty="0"/>
              <a:t>Specifické dietní programy ve výživě sportovců</a:t>
            </a:r>
          </a:p>
          <a:p>
            <a:pPr marL="228600" indent="-228600">
              <a:buAutoNum type="arabicPeriod"/>
            </a:pPr>
            <a:r>
              <a:rPr lang="cs-CZ" sz="1400" dirty="0"/>
              <a:t>Extrémní dietní postupy ve sportu a jiných odvětvích</a:t>
            </a:r>
          </a:p>
          <a:p>
            <a:pPr marL="228600" indent="-228600">
              <a:buAutoNum type="arabicPeriod"/>
            </a:pPr>
            <a:r>
              <a:rPr lang="cs-CZ" sz="1400" dirty="0"/>
              <a:t>Dietní postupy zaměřené na změnu hmotnosti</a:t>
            </a:r>
          </a:p>
          <a:p>
            <a:pPr marL="228600" indent="-228600">
              <a:buAutoNum type="arabicPeriod"/>
            </a:pPr>
            <a:r>
              <a:rPr lang="cs-CZ" sz="1400" dirty="0"/>
              <a:t>Výživové poradenství ve specifické skupině – senioři a děti </a:t>
            </a:r>
          </a:p>
          <a:p>
            <a:pPr marL="228600" indent="-228600">
              <a:buAutoNum type="arabicPeriod"/>
            </a:pPr>
            <a:r>
              <a:rPr lang="cs-CZ" sz="1400" dirty="0"/>
              <a:t>Výživové poradenství u minoritních skupin</a:t>
            </a:r>
          </a:p>
          <a:p>
            <a:pPr marL="228600" indent="-228600">
              <a:buAutoNum type="arabicPeriod"/>
            </a:pPr>
            <a:r>
              <a:rPr lang="cs-CZ" sz="1400" dirty="0"/>
              <a:t>Výživové poradenství u minoritních skupin sportovců</a:t>
            </a:r>
          </a:p>
          <a:p>
            <a:pPr marL="228600" indent="-228600">
              <a:buAutoNum type="arabicPeriod"/>
            </a:pPr>
            <a:r>
              <a:rPr lang="cs-CZ" sz="1400" dirty="0"/>
              <a:t>Poruchy příjmu potravy – diagnostika, pomoc </a:t>
            </a:r>
          </a:p>
          <a:p>
            <a:pPr marL="228600" indent="-228600">
              <a:buAutoNum type="arabicPeriod"/>
            </a:pPr>
            <a:r>
              <a:rPr lang="cs-CZ" sz="1400" dirty="0"/>
              <a:t>Kritické čtení virtuálního poradenství</a:t>
            </a:r>
            <a:endParaRPr lang="cs-CZ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97154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7FC209-9463-4AEA-AE2D-3A5D21CD5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cs-CZ" dirty="0"/>
              <a:t>Studijní literatura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EA1BC1D-7D24-4BD5-8B84-3E2315706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0879" y="746662"/>
            <a:ext cx="7315200" cy="5458830"/>
          </a:xfrm>
        </p:spPr>
        <p:txBody>
          <a:bodyPr anchor="t">
            <a:normAutofit lnSpcReduction="10000"/>
          </a:bodyPr>
          <a:lstStyle/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cs-CZ" dirty="0"/>
              <a:t>HOLEČEK, Milan. </a:t>
            </a:r>
            <a:r>
              <a:rPr lang="cs-CZ" i="1" dirty="0"/>
              <a:t>Regulace metabolismu základních živin u člověka</a:t>
            </a:r>
            <a:r>
              <a:rPr lang="cs-CZ" dirty="0"/>
              <a:t>. Druhé, upravené vydání,. Praha: Univerzita Karlova v Praze, nakladatelství Karolinum, 2016. 251 stran. ISBN 9788024629766.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cs-CZ" dirty="0"/>
              <a:t>MANDELOVÁ, Lucie a Iva HRNČIŘÍKOVÁ. </a:t>
            </a:r>
            <a:r>
              <a:rPr lang="cs-CZ" i="1" dirty="0"/>
              <a:t>Základy výživy ve sportu</a:t>
            </a:r>
            <a:r>
              <a:rPr lang="cs-CZ" dirty="0"/>
              <a:t>. 1.vyd. Brno: Masarykova univerzita, 2007. 72 s. ISBN 978-80-210-4281-0.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cs-CZ" dirty="0"/>
              <a:t>HEINRICH, </a:t>
            </a:r>
            <a:r>
              <a:rPr lang="cs-CZ" dirty="0" err="1"/>
              <a:t>Kasper</a:t>
            </a:r>
            <a:r>
              <a:rPr lang="cs-CZ" dirty="0"/>
              <a:t>. </a:t>
            </a:r>
            <a:r>
              <a:rPr lang="cs-CZ" i="1" dirty="0"/>
              <a:t>Výživa v medicíně a dietetika: Překlad 11. vydání</a:t>
            </a:r>
            <a:r>
              <a:rPr lang="cs-CZ" dirty="0"/>
              <a:t>. Grada </a:t>
            </a:r>
            <a:r>
              <a:rPr lang="cs-CZ" dirty="0" err="1"/>
              <a:t>Publishing</a:t>
            </a:r>
            <a:r>
              <a:rPr lang="cs-CZ" dirty="0"/>
              <a:t> as, 2015.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cs-CZ" dirty="0"/>
              <a:t>BERNACIKOVÁ, Martina, et al. </a:t>
            </a:r>
            <a:r>
              <a:rPr lang="cs-CZ" i="1" dirty="0"/>
              <a:t>Regenerace a výživa ve sportu</a:t>
            </a:r>
            <a:r>
              <a:rPr lang="cs-CZ" dirty="0"/>
              <a:t>. Masarykova univerzita, 2020.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cs-CZ" dirty="0"/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cs-CZ" dirty="0"/>
              <a:t>KUMSTÁT, Michal a Tomáš HLINSKÝ. </a:t>
            </a:r>
            <a:r>
              <a:rPr lang="cs-CZ" i="1" dirty="0"/>
              <a:t>Sportovní výživa v tréninkové a závodní praxi</a:t>
            </a:r>
            <a:r>
              <a:rPr lang="cs-CZ" dirty="0"/>
              <a:t>. 1. vyd. Brno: Masarykova univerzita, 2019. 114 s. ISBN 978-80-210-9456-7.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cs-CZ" dirty="0"/>
              <a:t>KUMSTÁT, Michal. </a:t>
            </a:r>
            <a:r>
              <a:rPr lang="cs-CZ" i="1" dirty="0"/>
              <a:t>Sportovní výživa jako vědecká disciplína</a:t>
            </a:r>
            <a:r>
              <a:rPr lang="cs-CZ" dirty="0"/>
              <a:t>. Brno: Masarykova univerzita, 2018. 156 s. ISBN 978-80-210-9162-7.</a:t>
            </a:r>
          </a:p>
          <a:p>
            <a:pPr lvl="1">
              <a:spcBef>
                <a:spcPts val="0"/>
              </a:spcBef>
            </a:pPr>
            <a:r>
              <a:rPr lang="cs-CZ" dirty="0">
                <a:hlinkClick r:id="rId2"/>
              </a:rPr>
              <a:t>https://munispace.muni.cz/library/catalog/view/1150/3328/849-1/1#preview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341453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C39283-9EA6-4D16-9DCA-A307037AF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Termín průběžných testů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840793-708F-4753-89B7-EDD0133E50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3600" dirty="0"/>
              <a:t>Průběžný test – 15. 10.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3600" dirty="0"/>
              <a:t>Průběžný test </a:t>
            </a:r>
            <a:r>
              <a:rPr lang="cs-CZ" sz="3600"/>
              <a:t>– 19. </a:t>
            </a:r>
            <a:r>
              <a:rPr lang="cs-CZ" sz="3600" dirty="0"/>
              <a:t>11.</a:t>
            </a:r>
          </a:p>
        </p:txBody>
      </p:sp>
    </p:spTree>
    <p:extLst>
      <p:ext uri="{BB962C8B-B14F-4D97-AF65-F5344CB8AC3E}">
        <p14:creationId xmlns:p14="http://schemas.microsoft.com/office/powerpoint/2010/main" val="17190225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0EB472E-7CA6-4C2D-81E9-CD39A44F0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0A0486-F672-4FEF-A0A9-E6C3B7E3A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3289875" cy="5334001"/>
          </a:xfrm>
          <a:prstGeom prst="rect">
            <a:avLst/>
          </a:prstGeom>
          <a:solidFill>
            <a:srgbClr val="C8C8C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89BC21-5566-4B70-91EA-44B4299CB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11870" y="761999"/>
            <a:ext cx="8790301" cy="3810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C0B4DD1-010A-40CB-9D6E-3666D00EF3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22622" y="1298448"/>
            <a:ext cx="7187529" cy="2951819"/>
          </a:xfrm>
        </p:spPr>
        <p:txBody>
          <a:bodyPr anchor="b">
            <a:normAutofit/>
          </a:bodyPr>
          <a:lstStyle/>
          <a:p>
            <a:r>
              <a:rPr lang="cs-CZ" sz="5800" dirty="0"/>
              <a:t>Výživa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F1FCE6A-97BC-41EB-809A-50936E0F9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00889" y="4684418"/>
            <a:ext cx="8801282" cy="1411582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FF7755B4-5C16-450D-8AC4-A836D6EB6B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22622" y="5006151"/>
            <a:ext cx="7187529" cy="768116"/>
          </a:xfrm>
        </p:spPr>
        <p:txBody>
          <a:bodyPr anchor="t">
            <a:normAutofit/>
          </a:bodyPr>
          <a:lstStyle/>
          <a:p>
            <a:r>
              <a:rPr lang="cs-CZ" sz="2400" dirty="0">
                <a:solidFill>
                  <a:schemeClr val="accent1"/>
                </a:solidFill>
              </a:rPr>
              <a:t>Co pro Vás představuje? Kde se v oboru výživy vidíte? S kým byste chtěli spolupracovat?</a:t>
            </a:r>
          </a:p>
        </p:txBody>
      </p:sp>
    </p:spTree>
    <p:extLst>
      <p:ext uri="{BB962C8B-B14F-4D97-AF65-F5344CB8AC3E}">
        <p14:creationId xmlns:p14="http://schemas.microsoft.com/office/powerpoint/2010/main" val="441242740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57F231E5-F402-49E1-82B4-C762909ED2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6F0BA12B-74D1-4DB1-9A3F-C9BA27B81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762000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515FCC40-AA93-4D3B-90D0-69BC824EAD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1190517" y="1056875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C0B4DD1-010A-40CB-9D6E-3666D00EF3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6341" y="1760087"/>
            <a:ext cx="7315200" cy="3255264"/>
          </a:xfrm>
        </p:spPr>
        <p:txBody>
          <a:bodyPr anchor="t">
            <a:normAutofit/>
          </a:bodyPr>
          <a:lstStyle/>
          <a:p>
            <a:r>
              <a:rPr lang="cs-CZ" dirty="0">
                <a:solidFill>
                  <a:schemeClr val="tx2"/>
                </a:solidFill>
              </a:rPr>
              <a:t>Výživa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FF7755B4-5C16-450D-8AC4-A836D6EB6B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06340" y="2867488"/>
            <a:ext cx="6714232" cy="3178797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chemeClr val="accent1"/>
                </a:solidFill>
              </a:rPr>
              <a:t>Jaká témata jsou podle Vás důležitá? Proč bychom se jimi měli zabývat? Co je podle Vás důležitým trendem ve výživě, který by měl každý odborník na výživu znát a orientovat se v něm?</a:t>
            </a:r>
          </a:p>
        </p:txBody>
      </p:sp>
    </p:spTree>
    <p:extLst>
      <p:ext uri="{BB962C8B-B14F-4D97-AF65-F5344CB8AC3E}">
        <p14:creationId xmlns:p14="http://schemas.microsoft.com/office/powerpoint/2010/main" val="188093716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Rámeček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Rámeček</Template>
  <TotalTime>445</TotalTime>
  <Words>995</Words>
  <Application>Microsoft Office PowerPoint</Application>
  <PresentationFormat>Širokoúhlá obrazovka</PresentationFormat>
  <Paragraphs>92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Calibri</vt:lpstr>
      <vt:lpstr>Corbel</vt:lpstr>
      <vt:lpstr>Wingdings 2</vt:lpstr>
      <vt:lpstr>Rámeček</vt:lpstr>
      <vt:lpstr>Nk4058 Výživové poradenství  Podzim 2021</vt:lpstr>
      <vt:lpstr>Výukové metody a cíle předmětu</vt:lpstr>
      <vt:lpstr>Výstupy předmětu</vt:lpstr>
      <vt:lpstr>Metody hodnocení</vt:lpstr>
      <vt:lpstr>Osnova</vt:lpstr>
      <vt:lpstr>Studijní literatura</vt:lpstr>
      <vt:lpstr>Termín průběžných testů</vt:lpstr>
      <vt:lpstr>Výživa</vt:lpstr>
      <vt:lpstr>Výživa</vt:lpstr>
      <vt:lpstr>Výživa a důležité pojmy</vt:lpstr>
      <vt:lpstr>Základní pojmy o výživě</vt:lpstr>
      <vt:lpstr>Prezentace aplikace PowerPoint</vt:lpstr>
      <vt:lpstr>Práce ve dvojicích</vt:lpstr>
      <vt:lpstr>Můj talíř   Grafická forma výživového doporučení, která vychází z doporučení MyPlate (U.S. Department of Agriculture) a Healthy Eating Plate (Harvard T.H. Chan School of Public Health).  Nejedná se o oficiální doporučení MZČR.</vt:lpstr>
      <vt:lpstr>Úkoly na příště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výživy ve sportu  Podzim 2017</dc:title>
  <dc:creator>Tomáš Hlinský</dc:creator>
  <cp:lastModifiedBy>Tomáš Hlinský</cp:lastModifiedBy>
  <cp:revision>66</cp:revision>
  <dcterms:created xsi:type="dcterms:W3CDTF">2017-09-24T17:54:15Z</dcterms:created>
  <dcterms:modified xsi:type="dcterms:W3CDTF">2021-09-24T11:58:25Z</dcterms:modified>
</cp:coreProperties>
</file>