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DBEC2-00C2-451F-8634-E6368EDF4058}" v="7" dt="2021-01-04T17:03:33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A7966-B56F-42BC-B58B-647536EC25C1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B5BE43-3864-4EC2-AC9C-514EA587C6C3}">
      <dgm:prSet/>
      <dgm:spPr/>
      <dgm:t>
        <a:bodyPr/>
        <a:lstStyle/>
        <a:p>
          <a:r>
            <a:rPr lang="cs-CZ"/>
            <a:t>Následuje sdělení žákům, jak bude probíhat skákání do výšky</a:t>
          </a:r>
          <a:endParaRPr lang="en-US"/>
        </a:p>
      </dgm:t>
    </dgm:pt>
    <dgm:pt modelId="{D95CAAEE-BF0D-43BF-9722-E06C54FD2B71}" type="parTrans" cxnId="{BC46ADCD-A74E-43EA-85E4-9F0A33B6C0A1}">
      <dgm:prSet/>
      <dgm:spPr/>
      <dgm:t>
        <a:bodyPr/>
        <a:lstStyle/>
        <a:p>
          <a:endParaRPr lang="en-US"/>
        </a:p>
      </dgm:t>
    </dgm:pt>
    <dgm:pt modelId="{D567E604-9A8C-4E3E-90CA-43EF0E0EE9BD}" type="sibTrans" cxnId="{BC46ADCD-A74E-43EA-85E4-9F0A33B6C0A1}">
      <dgm:prSet/>
      <dgm:spPr/>
      <dgm:t>
        <a:bodyPr/>
        <a:lstStyle/>
        <a:p>
          <a:endParaRPr lang="en-US"/>
        </a:p>
      </dgm:t>
    </dgm:pt>
    <dgm:pt modelId="{39240649-8FA8-4B66-8804-96349AA50AE0}">
      <dgm:prSet/>
      <dgm:spPr/>
      <dgm:t>
        <a:bodyPr/>
        <a:lstStyle/>
        <a:p>
          <a:r>
            <a:rPr lang="cs-CZ"/>
            <a:t>Učitel říká, že holky skákaly do výšky už minulou hodinu a že skok vysoký budou dělat do Vánoc, kde ti nejlepší z ročníku budou moci soutěžit ve Vánoční laťce.</a:t>
          </a:r>
          <a:endParaRPr lang="en-US"/>
        </a:p>
      </dgm:t>
    </dgm:pt>
    <dgm:pt modelId="{F2EA9BB2-C0CF-4752-98E4-B2B6AC32B5E7}" type="parTrans" cxnId="{4D73D3DE-88EB-4425-87C6-C3C75743DCFC}">
      <dgm:prSet/>
      <dgm:spPr/>
      <dgm:t>
        <a:bodyPr/>
        <a:lstStyle/>
        <a:p>
          <a:endParaRPr lang="en-US"/>
        </a:p>
      </dgm:t>
    </dgm:pt>
    <dgm:pt modelId="{2DCE5F9D-DB83-400A-81CE-3E260A438342}" type="sibTrans" cxnId="{4D73D3DE-88EB-4425-87C6-C3C75743DCFC}">
      <dgm:prSet/>
      <dgm:spPr/>
      <dgm:t>
        <a:bodyPr/>
        <a:lstStyle/>
        <a:p>
          <a:endParaRPr lang="en-US"/>
        </a:p>
      </dgm:t>
    </dgm:pt>
    <dgm:pt modelId="{20F6A4F7-A225-4754-A0FF-9185374AB5DC}">
      <dgm:prSet/>
      <dgm:spPr/>
      <dgm:t>
        <a:bodyPr/>
        <a:lstStyle/>
        <a:p>
          <a:r>
            <a:rPr lang="cs-CZ"/>
            <a:t>„Rozdělíme se na dvě skupiny. Ti, co se odrážejí z levé nohy, tak se rozbíhají tímto směrem. A ti, co se odrážejí z pravé nohy, vybíhají opačným směrem.“</a:t>
          </a:r>
          <a:endParaRPr lang="en-US"/>
        </a:p>
      </dgm:t>
    </dgm:pt>
    <dgm:pt modelId="{0CADB59C-AF81-49ED-A3D3-EC98F19D7BF1}" type="parTrans" cxnId="{49360875-74FC-48E6-BBF7-554DDAE67C0F}">
      <dgm:prSet/>
      <dgm:spPr/>
      <dgm:t>
        <a:bodyPr/>
        <a:lstStyle/>
        <a:p>
          <a:endParaRPr lang="en-US"/>
        </a:p>
      </dgm:t>
    </dgm:pt>
    <dgm:pt modelId="{0E6FD7B8-FDFF-4BA9-ACDE-9EBF2549F7D6}" type="sibTrans" cxnId="{49360875-74FC-48E6-BBF7-554DDAE67C0F}">
      <dgm:prSet/>
      <dgm:spPr/>
      <dgm:t>
        <a:bodyPr/>
        <a:lstStyle/>
        <a:p>
          <a:endParaRPr lang="en-US"/>
        </a:p>
      </dgm:t>
    </dgm:pt>
    <dgm:pt modelId="{B931A6DA-9611-4E8F-ADA7-AB5ADB1B47FC}" type="pres">
      <dgm:prSet presAssocID="{3F1A7966-B56F-42BC-B58B-647536EC25C1}" presName="Name0" presStyleCnt="0">
        <dgm:presLayoutVars>
          <dgm:dir/>
          <dgm:animLvl val="lvl"/>
          <dgm:resizeHandles val="exact"/>
        </dgm:presLayoutVars>
      </dgm:prSet>
      <dgm:spPr/>
    </dgm:pt>
    <dgm:pt modelId="{035E4409-7F83-425A-B82B-6729000DD6D2}" type="pres">
      <dgm:prSet presAssocID="{20F6A4F7-A225-4754-A0FF-9185374AB5DC}" presName="boxAndChildren" presStyleCnt="0"/>
      <dgm:spPr/>
    </dgm:pt>
    <dgm:pt modelId="{15C209CE-0303-4D58-A22F-3357D317865A}" type="pres">
      <dgm:prSet presAssocID="{20F6A4F7-A225-4754-A0FF-9185374AB5DC}" presName="parentTextBox" presStyleLbl="node1" presStyleIdx="0" presStyleCnt="3"/>
      <dgm:spPr/>
    </dgm:pt>
    <dgm:pt modelId="{72FFE64C-E7F2-4542-B4E7-692B779E0C4A}" type="pres">
      <dgm:prSet presAssocID="{2DCE5F9D-DB83-400A-81CE-3E260A438342}" presName="sp" presStyleCnt="0"/>
      <dgm:spPr/>
    </dgm:pt>
    <dgm:pt modelId="{4DAD6FC8-A80A-4426-9267-987934AE7593}" type="pres">
      <dgm:prSet presAssocID="{39240649-8FA8-4B66-8804-96349AA50AE0}" presName="arrowAndChildren" presStyleCnt="0"/>
      <dgm:spPr/>
    </dgm:pt>
    <dgm:pt modelId="{F92AE1C6-B7B4-4140-856D-A1CD9651AEB6}" type="pres">
      <dgm:prSet presAssocID="{39240649-8FA8-4B66-8804-96349AA50AE0}" presName="parentTextArrow" presStyleLbl="node1" presStyleIdx="1" presStyleCnt="3"/>
      <dgm:spPr/>
    </dgm:pt>
    <dgm:pt modelId="{AB8CD1E1-516E-4BFC-BD90-C76FC0151D0D}" type="pres">
      <dgm:prSet presAssocID="{D567E604-9A8C-4E3E-90CA-43EF0E0EE9BD}" presName="sp" presStyleCnt="0"/>
      <dgm:spPr/>
    </dgm:pt>
    <dgm:pt modelId="{C9E063C3-85A2-4B39-A8D6-759A9781CC4D}" type="pres">
      <dgm:prSet presAssocID="{4DB5BE43-3864-4EC2-AC9C-514EA587C6C3}" presName="arrowAndChildren" presStyleCnt="0"/>
      <dgm:spPr/>
    </dgm:pt>
    <dgm:pt modelId="{9D6F05A6-3072-427F-97A3-175319290E4F}" type="pres">
      <dgm:prSet presAssocID="{4DB5BE43-3864-4EC2-AC9C-514EA587C6C3}" presName="parentTextArrow" presStyleLbl="node1" presStyleIdx="2" presStyleCnt="3"/>
      <dgm:spPr/>
    </dgm:pt>
  </dgm:ptLst>
  <dgm:cxnLst>
    <dgm:cxn modelId="{4F679648-E7F7-4000-90DA-90F85F861AB9}" type="presOf" srcId="{39240649-8FA8-4B66-8804-96349AA50AE0}" destId="{F92AE1C6-B7B4-4140-856D-A1CD9651AEB6}" srcOrd="0" destOrd="0" presId="urn:microsoft.com/office/officeart/2005/8/layout/process4"/>
    <dgm:cxn modelId="{49360875-74FC-48E6-BBF7-554DDAE67C0F}" srcId="{3F1A7966-B56F-42BC-B58B-647536EC25C1}" destId="{20F6A4F7-A225-4754-A0FF-9185374AB5DC}" srcOrd="2" destOrd="0" parTransId="{0CADB59C-AF81-49ED-A3D3-EC98F19D7BF1}" sibTransId="{0E6FD7B8-FDFF-4BA9-ACDE-9EBF2549F7D6}"/>
    <dgm:cxn modelId="{D43CBA58-90F0-4E80-89B3-BDB0CCDD36A2}" type="presOf" srcId="{4DB5BE43-3864-4EC2-AC9C-514EA587C6C3}" destId="{9D6F05A6-3072-427F-97A3-175319290E4F}" srcOrd="0" destOrd="0" presId="urn:microsoft.com/office/officeart/2005/8/layout/process4"/>
    <dgm:cxn modelId="{BE59E69A-D6AE-4FB5-AC3F-C409D44F3817}" type="presOf" srcId="{20F6A4F7-A225-4754-A0FF-9185374AB5DC}" destId="{15C209CE-0303-4D58-A22F-3357D317865A}" srcOrd="0" destOrd="0" presId="urn:microsoft.com/office/officeart/2005/8/layout/process4"/>
    <dgm:cxn modelId="{E090A5A1-E868-4DB1-91BD-4048E0EC5973}" type="presOf" srcId="{3F1A7966-B56F-42BC-B58B-647536EC25C1}" destId="{B931A6DA-9611-4E8F-ADA7-AB5ADB1B47FC}" srcOrd="0" destOrd="0" presId="urn:microsoft.com/office/officeart/2005/8/layout/process4"/>
    <dgm:cxn modelId="{BC46ADCD-A74E-43EA-85E4-9F0A33B6C0A1}" srcId="{3F1A7966-B56F-42BC-B58B-647536EC25C1}" destId="{4DB5BE43-3864-4EC2-AC9C-514EA587C6C3}" srcOrd="0" destOrd="0" parTransId="{D95CAAEE-BF0D-43BF-9722-E06C54FD2B71}" sibTransId="{D567E604-9A8C-4E3E-90CA-43EF0E0EE9BD}"/>
    <dgm:cxn modelId="{4D73D3DE-88EB-4425-87C6-C3C75743DCFC}" srcId="{3F1A7966-B56F-42BC-B58B-647536EC25C1}" destId="{39240649-8FA8-4B66-8804-96349AA50AE0}" srcOrd="1" destOrd="0" parTransId="{F2EA9BB2-C0CF-4752-98E4-B2B6AC32B5E7}" sibTransId="{2DCE5F9D-DB83-400A-81CE-3E260A438342}"/>
    <dgm:cxn modelId="{7AAF1921-37A3-427C-95DD-706F7B9CDBF7}" type="presParOf" srcId="{B931A6DA-9611-4E8F-ADA7-AB5ADB1B47FC}" destId="{035E4409-7F83-425A-B82B-6729000DD6D2}" srcOrd="0" destOrd="0" presId="urn:microsoft.com/office/officeart/2005/8/layout/process4"/>
    <dgm:cxn modelId="{F4112485-646F-4930-A9BF-08CDF1FDB028}" type="presParOf" srcId="{035E4409-7F83-425A-B82B-6729000DD6D2}" destId="{15C209CE-0303-4D58-A22F-3357D317865A}" srcOrd="0" destOrd="0" presId="urn:microsoft.com/office/officeart/2005/8/layout/process4"/>
    <dgm:cxn modelId="{A971AA95-F4A4-48BE-AA5F-891516F0A569}" type="presParOf" srcId="{B931A6DA-9611-4E8F-ADA7-AB5ADB1B47FC}" destId="{72FFE64C-E7F2-4542-B4E7-692B779E0C4A}" srcOrd="1" destOrd="0" presId="urn:microsoft.com/office/officeart/2005/8/layout/process4"/>
    <dgm:cxn modelId="{FC59864D-362B-4F92-AA18-F18A7A371ED1}" type="presParOf" srcId="{B931A6DA-9611-4E8F-ADA7-AB5ADB1B47FC}" destId="{4DAD6FC8-A80A-4426-9267-987934AE7593}" srcOrd="2" destOrd="0" presId="urn:microsoft.com/office/officeart/2005/8/layout/process4"/>
    <dgm:cxn modelId="{0664555F-34F4-4330-8EFF-B7EB4D32640D}" type="presParOf" srcId="{4DAD6FC8-A80A-4426-9267-987934AE7593}" destId="{F92AE1C6-B7B4-4140-856D-A1CD9651AEB6}" srcOrd="0" destOrd="0" presId="urn:microsoft.com/office/officeart/2005/8/layout/process4"/>
    <dgm:cxn modelId="{7161DAF7-BE87-448B-8B1B-AD702D2E912F}" type="presParOf" srcId="{B931A6DA-9611-4E8F-ADA7-AB5ADB1B47FC}" destId="{AB8CD1E1-516E-4BFC-BD90-C76FC0151D0D}" srcOrd="3" destOrd="0" presId="urn:microsoft.com/office/officeart/2005/8/layout/process4"/>
    <dgm:cxn modelId="{0285E4C8-B1AF-4C57-AFF7-9B0809699571}" type="presParOf" srcId="{B931A6DA-9611-4E8F-ADA7-AB5ADB1B47FC}" destId="{C9E063C3-85A2-4B39-A8D6-759A9781CC4D}" srcOrd="4" destOrd="0" presId="urn:microsoft.com/office/officeart/2005/8/layout/process4"/>
    <dgm:cxn modelId="{FB1DEC3D-BC37-4980-9D4B-9AC72F7B7B4A}" type="presParOf" srcId="{C9E063C3-85A2-4B39-A8D6-759A9781CC4D}" destId="{9D6F05A6-3072-427F-97A3-175319290E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5ACB5-0639-4622-88E6-D9C15FFD27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0561A3-2932-4C58-9528-229978BED622}">
      <dgm:prSet custT="1"/>
      <dgm:spPr/>
      <dgm:t>
        <a:bodyPr/>
        <a:lstStyle/>
        <a:p>
          <a:r>
            <a:rPr lang="cs-CZ" sz="1600" dirty="0"/>
            <a:t>Neorganizovaný shluk v úvodu hodiny -&gt; NÁSTUP</a:t>
          </a:r>
          <a:endParaRPr lang="en-US" sz="1600" dirty="0"/>
        </a:p>
      </dgm:t>
    </dgm:pt>
    <dgm:pt modelId="{9C1D2126-E290-4D96-9A71-DDC0B9B07092}" type="parTrans" cxnId="{C4C53B1B-8F64-49F3-BF55-F04B1A5784EB}">
      <dgm:prSet/>
      <dgm:spPr/>
      <dgm:t>
        <a:bodyPr/>
        <a:lstStyle/>
        <a:p>
          <a:endParaRPr lang="en-US"/>
        </a:p>
      </dgm:t>
    </dgm:pt>
    <dgm:pt modelId="{30367DC2-9012-4556-BE82-3FFBA32C91C1}" type="sibTrans" cxnId="{C4C53B1B-8F64-49F3-BF55-F04B1A5784EB}">
      <dgm:prSet/>
      <dgm:spPr/>
      <dgm:t>
        <a:bodyPr/>
        <a:lstStyle/>
        <a:p>
          <a:endParaRPr lang="en-US"/>
        </a:p>
      </dgm:t>
    </dgm:pt>
    <dgm:pt modelId="{033EDCA8-5CCC-4D70-A248-2725492A8123}">
      <dgm:prSet custT="1"/>
      <dgm:spPr/>
      <dgm:t>
        <a:bodyPr/>
        <a:lstStyle/>
        <a:p>
          <a:r>
            <a:rPr lang="cs-CZ" sz="1600" dirty="0"/>
            <a:t>Přehlížení toho, jak jsou žáci při rozcvičce rozmístěni -&gt; UPOZORNĚNÍ A ORGANIZACE</a:t>
          </a:r>
          <a:endParaRPr lang="en-US" sz="1600" dirty="0"/>
        </a:p>
      </dgm:t>
    </dgm:pt>
    <dgm:pt modelId="{D726CA45-2507-4A81-935A-D40AB4380B24}" type="parTrans" cxnId="{80FA7537-523E-46C7-AD94-7F40ED405FE1}">
      <dgm:prSet/>
      <dgm:spPr/>
      <dgm:t>
        <a:bodyPr/>
        <a:lstStyle/>
        <a:p>
          <a:endParaRPr lang="en-US"/>
        </a:p>
      </dgm:t>
    </dgm:pt>
    <dgm:pt modelId="{9255816B-CE74-4BA2-8E5C-CE8D22A28757}" type="sibTrans" cxnId="{80FA7537-523E-46C7-AD94-7F40ED405FE1}">
      <dgm:prSet/>
      <dgm:spPr/>
      <dgm:t>
        <a:bodyPr/>
        <a:lstStyle/>
        <a:p>
          <a:endParaRPr lang="en-US"/>
        </a:p>
      </dgm:t>
    </dgm:pt>
    <dgm:pt modelId="{20CCBC3E-4711-4905-8796-04DA30D01B10}">
      <dgm:prSet custT="1"/>
      <dgm:spPr/>
      <dgm:t>
        <a:bodyPr/>
        <a:lstStyle/>
        <a:p>
          <a:r>
            <a:rPr lang="cs-CZ" sz="1600" dirty="0"/>
            <a:t>Nerozdělení rolí vyučujících -&gt; DOLNĚNÍ VYUČUJÍCÍHO, KTERÝ VEDE ČÁST HODINY</a:t>
          </a:r>
          <a:endParaRPr lang="en-US" sz="1600" dirty="0"/>
        </a:p>
      </dgm:t>
    </dgm:pt>
    <dgm:pt modelId="{B2678738-C03A-4A66-B84E-A958E7064376}" type="parTrans" cxnId="{11872E5E-68E9-41C8-8EED-EAB5827121A6}">
      <dgm:prSet/>
      <dgm:spPr/>
      <dgm:t>
        <a:bodyPr/>
        <a:lstStyle/>
        <a:p>
          <a:endParaRPr lang="en-US"/>
        </a:p>
      </dgm:t>
    </dgm:pt>
    <dgm:pt modelId="{C299460D-A432-4509-8821-0639025E390F}" type="sibTrans" cxnId="{11872E5E-68E9-41C8-8EED-EAB5827121A6}">
      <dgm:prSet/>
      <dgm:spPr/>
      <dgm:t>
        <a:bodyPr/>
        <a:lstStyle/>
        <a:p>
          <a:endParaRPr lang="en-US"/>
        </a:p>
      </dgm:t>
    </dgm:pt>
    <dgm:pt modelId="{8CA838AA-C772-4523-A98D-F43CDC0AF2F3}">
      <dgm:prSet custT="1"/>
      <dgm:spPr/>
      <dgm:t>
        <a:bodyPr/>
        <a:lstStyle/>
        <a:p>
          <a:r>
            <a:rPr lang="cs-CZ" sz="1600" dirty="0"/>
            <a:t>Chyběla jakákoliv upozornění z hlediska bezpečnosti -&gt; ŘÍCI, ŽE PŘI DOSKOKU NESMÍ POD SEBE DÁVAT RUCE, SBALENÍ DO KOTOULU VZAD</a:t>
          </a:r>
          <a:endParaRPr lang="en-US" sz="1600" dirty="0"/>
        </a:p>
      </dgm:t>
    </dgm:pt>
    <dgm:pt modelId="{EA57035B-897E-47D6-A9BB-3909FAE99A72}" type="parTrans" cxnId="{C4B5CAD6-BAC5-4426-A205-118F43B97340}">
      <dgm:prSet/>
      <dgm:spPr/>
      <dgm:t>
        <a:bodyPr/>
        <a:lstStyle/>
        <a:p>
          <a:endParaRPr lang="en-US"/>
        </a:p>
      </dgm:t>
    </dgm:pt>
    <dgm:pt modelId="{512D428C-2EBB-438E-A14C-B35C93951F65}" type="sibTrans" cxnId="{C4B5CAD6-BAC5-4426-A205-118F43B97340}">
      <dgm:prSet/>
      <dgm:spPr/>
      <dgm:t>
        <a:bodyPr/>
        <a:lstStyle/>
        <a:p>
          <a:endParaRPr lang="en-US"/>
        </a:p>
      </dgm:t>
    </dgm:pt>
    <dgm:pt modelId="{DC44CEF5-A4B0-44B7-8B78-5E3660CC1E40}">
      <dgm:prSet custT="1"/>
      <dgm:spPr/>
      <dgm:t>
        <a:bodyPr/>
        <a:lstStyle/>
        <a:p>
          <a:r>
            <a:rPr lang="cs-CZ" sz="1600" dirty="0"/>
            <a:t>Výchozí postavení uprostřed tělocvičny -&gt; VÝCHOZÍ POSTAVENÍ NAPROTI STOJANU</a:t>
          </a:r>
          <a:endParaRPr lang="en-US" sz="1600" dirty="0"/>
        </a:p>
      </dgm:t>
    </dgm:pt>
    <dgm:pt modelId="{23E98C9B-B62A-4E73-B304-66AC4C9870D0}" type="parTrans" cxnId="{332F48C4-6C26-4FBF-9D8F-09E1ACF2ABD3}">
      <dgm:prSet/>
      <dgm:spPr/>
      <dgm:t>
        <a:bodyPr/>
        <a:lstStyle/>
        <a:p>
          <a:endParaRPr lang="en-US"/>
        </a:p>
      </dgm:t>
    </dgm:pt>
    <dgm:pt modelId="{E4C855CB-4D58-4178-AD50-3DE01F13C592}" type="sibTrans" cxnId="{332F48C4-6C26-4FBF-9D8F-09E1ACF2ABD3}">
      <dgm:prSet/>
      <dgm:spPr/>
      <dgm:t>
        <a:bodyPr/>
        <a:lstStyle/>
        <a:p>
          <a:endParaRPr lang="en-US"/>
        </a:p>
      </dgm:t>
    </dgm:pt>
    <dgm:pt modelId="{938B0379-80F2-48FA-B469-B81DBF62BE56}">
      <dgm:prSet custT="1"/>
      <dgm:spPr/>
      <dgm:t>
        <a:bodyPr/>
        <a:lstStyle/>
        <a:p>
          <a:r>
            <a:rPr lang="cs-CZ" sz="1600" dirty="0"/>
            <a:t>Špatné ukotvení stojanů a žádná ochrana před úrazem -&gt; LEPŠÍ UKOTVENÍ A OCHRANA ALESPOŇ SPODNÍ ČÁSTI STOJANŮ</a:t>
          </a:r>
          <a:endParaRPr lang="en-US" sz="1600" dirty="0"/>
        </a:p>
      </dgm:t>
    </dgm:pt>
    <dgm:pt modelId="{28F43A57-8993-43C5-9842-A85A43CAEE4E}" type="parTrans" cxnId="{BD340086-A2A0-4234-83D8-E999B005B960}">
      <dgm:prSet/>
      <dgm:spPr/>
      <dgm:t>
        <a:bodyPr/>
        <a:lstStyle/>
        <a:p>
          <a:endParaRPr lang="en-US"/>
        </a:p>
      </dgm:t>
    </dgm:pt>
    <dgm:pt modelId="{C0990F0B-ED63-4B29-8457-2097526606D7}" type="sibTrans" cxnId="{BD340086-A2A0-4234-83D8-E999B005B960}">
      <dgm:prSet/>
      <dgm:spPr/>
      <dgm:t>
        <a:bodyPr/>
        <a:lstStyle/>
        <a:p>
          <a:endParaRPr lang="en-US"/>
        </a:p>
      </dgm:t>
    </dgm:pt>
    <dgm:pt modelId="{574CDC82-4AC2-4A42-B227-25F7244D2670}" type="pres">
      <dgm:prSet presAssocID="{1845ACB5-0639-4622-88E6-D9C15FFD27A0}" presName="linear" presStyleCnt="0">
        <dgm:presLayoutVars>
          <dgm:animLvl val="lvl"/>
          <dgm:resizeHandles val="exact"/>
        </dgm:presLayoutVars>
      </dgm:prSet>
      <dgm:spPr/>
    </dgm:pt>
    <dgm:pt modelId="{C683CF12-D9AB-498B-8B87-C1B00946BA18}" type="pres">
      <dgm:prSet presAssocID="{810561A3-2932-4C58-9528-229978BED62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39A8EC5-68EE-4A7A-939A-832AD72D3373}" type="pres">
      <dgm:prSet presAssocID="{30367DC2-9012-4556-BE82-3FFBA32C91C1}" presName="spacer" presStyleCnt="0"/>
      <dgm:spPr/>
    </dgm:pt>
    <dgm:pt modelId="{FD0E90D0-66A7-4DFF-B357-04D3B2830D5F}" type="pres">
      <dgm:prSet presAssocID="{033EDCA8-5CCC-4D70-A248-2725492A812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FC7E1AD-F2D0-4145-BCA1-987B1D91999F}" type="pres">
      <dgm:prSet presAssocID="{9255816B-CE74-4BA2-8E5C-CE8D22A28757}" presName="spacer" presStyleCnt="0"/>
      <dgm:spPr/>
    </dgm:pt>
    <dgm:pt modelId="{FFFB9B26-7FF3-45B8-97C5-8587D4D75FC4}" type="pres">
      <dgm:prSet presAssocID="{20CCBC3E-4711-4905-8796-04DA30D01B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043809C-DFEC-49B3-A4D5-9430F7FFC8BF}" type="pres">
      <dgm:prSet presAssocID="{C299460D-A432-4509-8821-0639025E390F}" presName="spacer" presStyleCnt="0"/>
      <dgm:spPr/>
    </dgm:pt>
    <dgm:pt modelId="{9B4E03E2-D213-4D65-B7CB-516D4BFA7688}" type="pres">
      <dgm:prSet presAssocID="{8CA838AA-C772-4523-A98D-F43CDC0AF2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2F54CC2-21AF-45D8-B41A-10E78D900DCA}" type="pres">
      <dgm:prSet presAssocID="{512D428C-2EBB-438E-A14C-B35C93951F65}" presName="spacer" presStyleCnt="0"/>
      <dgm:spPr/>
    </dgm:pt>
    <dgm:pt modelId="{50E0C646-5E78-4899-8B7C-C654F8200B5B}" type="pres">
      <dgm:prSet presAssocID="{DC44CEF5-A4B0-44B7-8B78-5E3660CC1E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0C6448-7B63-4BC9-A84C-3EEDF8F08C13}" type="pres">
      <dgm:prSet presAssocID="{E4C855CB-4D58-4178-AD50-3DE01F13C592}" presName="spacer" presStyleCnt="0"/>
      <dgm:spPr/>
    </dgm:pt>
    <dgm:pt modelId="{10F7814E-DE31-4339-B300-D3ACC4D273BD}" type="pres">
      <dgm:prSet presAssocID="{938B0379-80F2-48FA-B469-B81DBF62BE5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18DB60A-BE5E-4366-85B7-652F58A44DAA}" type="presOf" srcId="{033EDCA8-5CCC-4D70-A248-2725492A8123}" destId="{FD0E90D0-66A7-4DFF-B357-04D3B2830D5F}" srcOrd="0" destOrd="0" presId="urn:microsoft.com/office/officeart/2005/8/layout/vList2"/>
    <dgm:cxn modelId="{C4C53B1B-8F64-49F3-BF55-F04B1A5784EB}" srcId="{1845ACB5-0639-4622-88E6-D9C15FFD27A0}" destId="{810561A3-2932-4C58-9528-229978BED622}" srcOrd="0" destOrd="0" parTransId="{9C1D2126-E290-4D96-9A71-DDC0B9B07092}" sibTransId="{30367DC2-9012-4556-BE82-3FFBA32C91C1}"/>
    <dgm:cxn modelId="{D0A9B523-AF8D-4890-AC6E-E6546463768F}" type="presOf" srcId="{1845ACB5-0639-4622-88E6-D9C15FFD27A0}" destId="{574CDC82-4AC2-4A42-B227-25F7244D2670}" srcOrd="0" destOrd="0" presId="urn:microsoft.com/office/officeart/2005/8/layout/vList2"/>
    <dgm:cxn modelId="{80FA7537-523E-46C7-AD94-7F40ED405FE1}" srcId="{1845ACB5-0639-4622-88E6-D9C15FFD27A0}" destId="{033EDCA8-5CCC-4D70-A248-2725492A8123}" srcOrd="1" destOrd="0" parTransId="{D726CA45-2507-4A81-935A-D40AB4380B24}" sibTransId="{9255816B-CE74-4BA2-8E5C-CE8D22A28757}"/>
    <dgm:cxn modelId="{11872E5E-68E9-41C8-8EED-EAB5827121A6}" srcId="{1845ACB5-0639-4622-88E6-D9C15FFD27A0}" destId="{20CCBC3E-4711-4905-8796-04DA30D01B10}" srcOrd="2" destOrd="0" parTransId="{B2678738-C03A-4A66-B84E-A958E7064376}" sibTransId="{C299460D-A432-4509-8821-0639025E390F}"/>
    <dgm:cxn modelId="{9396B142-EE37-4571-86B4-FD7DA2FD89C6}" type="presOf" srcId="{20CCBC3E-4711-4905-8796-04DA30D01B10}" destId="{FFFB9B26-7FF3-45B8-97C5-8587D4D75FC4}" srcOrd="0" destOrd="0" presId="urn:microsoft.com/office/officeart/2005/8/layout/vList2"/>
    <dgm:cxn modelId="{2C73F154-04E6-46A7-8F15-5E711CD5DD4D}" type="presOf" srcId="{DC44CEF5-A4B0-44B7-8B78-5E3660CC1E40}" destId="{50E0C646-5E78-4899-8B7C-C654F8200B5B}" srcOrd="0" destOrd="0" presId="urn:microsoft.com/office/officeart/2005/8/layout/vList2"/>
    <dgm:cxn modelId="{B5313E77-8C29-4941-B841-CEECA9EA5EBB}" type="presOf" srcId="{810561A3-2932-4C58-9528-229978BED622}" destId="{C683CF12-D9AB-498B-8B87-C1B00946BA18}" srcOrd="0" destOrd="0" presId="urn:microsoft.com/office/officeart/2005/8/layout/vList2"/>
    <dgm:cxn modelId="{BD340086-A2A0-4234-83D8-E999B005B960}" srcId="{1845ACB5-0639-4622-88E6-D9C15FFD27A0}" destId="{938B0379-80F2-48FA-B469-B81DBF62BE56}" srcOrd="5" destOrd="0" parTransId="{28F43A57-8993-43C5-9842-A85A43CAEE4E}" sibTransId="{C0990F0B-ED63-4B29-8457-2097526606D7}"/>
    <dgm:cxn modelId="{210337C1-B2AA-4473-9B51-2F3592F7FD81}" type="presOf" srcId="{8CA838AA-C772-4523-A98D-F43CDC0AF2F3}" destId="{9B4E03E2-D213-4D65-B7CB-516D4BFA7688}" srcOrd="0" destOrd="0" presId="urn:microsoft.com/office/officeart/2005/8/layout/vList2"/>
    <dgm:cxn modelId="{332F48C4-6C26-4FBF-9D8F-09E1ACF2ABD3}" srcId="{1845ACB5-0639-4622-88E6-D9C15FFD27A0}" destId="{DC44CEF5-A4B0-44B7-8B78-5E3660CC1E40}" srcOrd="4" destOrd="0" parTransId="{23E98C9B-B62A-4E73-B304-66AC4C9870D0}" sibTransId="{E4C855CB-4D58-4178-AD50-3DE01F13C592}"/>
    <dgm:cxn modelId="{783833CD-42D9-424D-B573-BF96FDCF4BEC}" type="presOf" srcId="{938B0379-80F2-48FA-B469-B81DBF62BE56}" destId="{10F7814E-DE31-4339-B300-D3ACC4D273BD}" srcOrd="0" destOrd="0" presId="urn:microsoft.com/office/officeart/2005/8/layout/vList2"/>
    <dgm:cxn modelId="{C4B5CAD6-BAC5-4426-A205-118F43B97340}" srcId="{1845ACB5-0639-4622-88E6-D9C15FFD27A0}" destId="{8CA838AA-C772-4523-A98D-F43CDC0AF2F3}" srcOrd="3" destOrd="0" parTransId="{EA57035B-897E-47D6-A9BB-3909FAE99A72}" sibTransId="{512D428C-2EBB-438E-A14C-B35C93951F65}"/>
    <dgm:cxn modelId="{CC89BA30-A205-4858-B35C-0DDD985994DB}" type="presParOf" srcId="{574CDC82-4AC2-4A42-B227-25F7244D2670}" destId="{C683CF12-D9AB-498B-8B87-C1B00946BA18}" srcOrd="0" destOrd="0" presId="urn:microsoft.com/office/officeart/2005/8/layout/vList2"/>
    <dgm:cxn modelId="{A76AA904-A782-4D35-A64F-5821D696FD3A}" type="presParOf" srcId="{574CDC82-4AC2-4A42-B227-25F7244D2670}" destId="{A39A8EC5-68EE-4A7A-939A-832AD72D3373}" srcOrd="1" destOrd="0" presId="urn:microsoft.com/office/officeart/2005/8/layout/vList2"/>
    <dgm:cxn modelId="{BB942FC9-446D-41A3-A565-8E2A0BED6F7D}" type="presParOf" srcId="{574CDC82-4AC2-4A42-B227-25F7244D2670}" destId="{FD0E90D0-66A7-4DFF-B357-04D3B2830D5F}" srcOrd="2" destOrd="0" presId="urn:microsoft.com/office/officeart/2005/8/layout/vList2"/>
    <dgm:cxn modelId="{879F4FE2-4E57-4D00-9ECE-B53712B68464}" type="presParOf" srcId="{574CDC82-4AC2-4A42-B227-25F7244D2670}" destId="{3FC7E1AD-F2D0-4145-BCA1-987B1D91999F}" srcOrd="3" destOrd="0" presId="urn:microsoft.com/office/officeart/2005/8/layout/vList2"/>
    <dgm:cxn modelId="{993A6101-C8D2-441F-A3DA-A3470A7F3A65}" type="presParOf" srcId="{574CDC82-4AC2-4A42-B227-25F7244D2670}" destId="{FFFB9B26-7FF3-45B8-97C5-8587D4D75FC4}" srcOrd="4" destOrd="0" presId="urn:microsoft.com/office/officeart/2005/8/layout/vList2"/>
    <dgm:cxn modelId="{6434E351-77F1-4169-BA89-57AEAF6E548C}" type="presParOf" srcId="{574CDC82-4AC2-4A42-B227-25F7244D2670}" destId="{2043809C-DFEC-49B3-A4D5-9430F7FFC8BF}" srcOrd="5" destOrd="0" presId="urn:microsoft.com/office/officeart/2005/8/layout/vList2"/>
    <dgm:cxn modelId="{0EAC5FCA-0B38-4C5D-8D8D-98DF6779AB5F}" type="presParOf" srcId="{574CDC82-4AC2-4A42-B227-25F7244D2670}" destId="{9B4E03E2-D213-4D65-B7CB-516D4BFA7688}" srcOrd="6" destOrd="0" presId="urn:microsoft.com/office/officeart/2005/8/layout/vList2"/>
    <dgm:cxn modelId="{C7A44D24-B739-471E-89EC-F274AC7DF29B}" type="presParOf" srcId="{574CDC82-4AC2-4A42-B227-25F7244D2670}" destId="{82F54CC2-21AF-45D8-B41A-10E78D900DCA}" srcOrd="7" destOrd="0" presId="urn:microsoft.com/office/officeart/2005/8/layout/vList2"/>
    <dgm:cxn modelId="{AC550937-A78F-4093-9023-A005A334FAFC}" type="presParOf" srcId="{574CDC82-4AC2-4A42-B227-25F7244D2670}" destId="{50E0C646-5E78-4899-8B7C-C654F8200B5B}" srcOrd="8" destOrd="0" presId="urn:microsoft.com/office/officeart/2005/8/layout/vList2"/>
    <dgm:cxn modelId="{2D86C0CD-0511-4406-8CC7-48C41371CDEF}" type="presParOf" srcId="{574CDC82-4AC2-4A42-B227-25F7244D2670}" destId="{D00C6448-7B63-4BC9-A84C-3EEDF8F08C13}" srcOrd="9" destOrd="0" presId="urn:microsoft.com/office/officeart/2005/8/layout/vList2"/>
    <dgm:cxn modelId="{312EBA40-51BB-4C14-80BA-C0AF3B0C87F4}" type="presParOf" srcId="{574CDC82-4AC2-4A42-B227-25F7244D2670}" destId="{10F7814E-DE31-4339-B300-D3ACC4D273B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09CE-0303-4D58-A22F-3357D317865A}">
      <dsp:nvSpPr>
        <dsp:cNvPr id="0" name=""/>
        <dsp:cNvSpPr/>
      </dsp:nvSpPr>
      <dsp:spPr>
        <a:xfrm>
          <a:off x="0" y="3709265"/>
          <a:ext cx="5607050" cy="1217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„Rozdělíme se na dvě skupiny. Ti, co se odrážejí z levé nohy, tak se rozbíhají tímto směrem. A ti, co se odrážejí z pravé nohy, vybíhají opačným směrem.“</a:t>
          </a:r>
          <a:endParaRPr lang="en-US" sz="1800" kern="1200"/>
        </a:p>
      </dsp:txBody>
      <dsp:txXfrm>
        <a:off x="0" y="3709265"/>
        <a:ext cx="5607050" cy="1217463"/>
      </dsp:txXfrm>
    </dsp:sp>
    <dsp:sp modelId="{F92AE1C6-B7B4-4140-856D-A1CD9651AEB6}">
      <dsp:nvSpPr>
        <dsp:cNvPr id="0" name=""/>
        <dsp:cNvSpPr/>
      </dsp:nvSpPr>
      <dsp:spPr>
        <a:xfrm rot="10800000">
          <a:off x="0" y="1855068"/>
          <a:ext cx="5607050" cy="18724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Učitel říká, že holky skákaly do výšky už minulou hodinu a že skok vysoký budou dělat do Vánoc, kde ti nejlepší z ročníku budou moci soutěžit ve Vánoční laťce.</a:t>
          </a:r>
          <a:endParaRPr lang="en-US" sz="1800" kern="1200"/>
        </a:p>
      </dsp:txBody>
      <dsp:txXfrm rot="10800000">
        <a:off x="0" y="1855068"/>
        <a:ext cx="5607050" cy="1216668"/>
      </dsp:txXfrm>
    </dsp:sp>
    <dsp:sp modelId="{9D6F05A6-3072-427F-97A3-175319290E4F}">
      <dsp:nvSpPr>
        <dsp:cNvPr id="0" name=""/>
        <dsp:cNvSpPr/>
      </dsp:nvSpPr>
      <dsp:spPr>
        <a:xfrm rot="10800000">
          <a:off x="0" y="870"/>
          <a:ext cx="5607050" cy="187245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Následuje sdělení žákům, jak bude probíhat skákání do výšky</a:t>
          </a:r>
          <a:endParaRPr lang="en-US" sz="1800" kern="1200"/>
        </a:p>
      </dsp:txBody>
      <dsp:txXfrm rot="10800000">
        <a:off x="0" y="870"/>
        <a:ext cx="5607050" cy="1216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CF12-D9AB-498B-8B87-C1B00946BA18}">
      <dsp:nvSpPr>
        <dsp:cNvPr id="0" name=""/>
        <dsp:cNvSpPr/>
      </dsp:nvSpPr>
      <dsp:spPr>
        <a:xfrm>
          <a:off x="0" y="1662"/>
          <a:ext cx="10261599" cy="507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Neorganizovaný shluk v úvodu hodiny -&gt; NÁSTUP</a:t>
          </a:r>
          <a:endParaRPr lang="en-US" sz="1600" kern="1200" dirty="0"/>
        </a:p>
      </dsp:txBody>
      <dsp:txXfrm>
        <a:off x="24769" y="26431"/>
        <a:ext cx="10212061" cy="457858"/>
      </dsp:txXfrm>
    </dsp:sp>
    <dsp:sp modelId="{FD0E90D0-66A7-4DFF-B357-04D3B2830D5F}">
      <dsp:nvSpPr>
        <dsp:cNvPr id="0" name=""/>
        <dsp:cNvSpPr/>
      </dsp:nvSpPr>
      <dsp:spPr>
        <a:xfrm>
          <a:off x="0" y="521067"/>
          <a:ext cx="10261599" cy="507396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Přehlížení toho, jak jsou žáci při rozcvičce rozmístěni -&gt; UPOZORNĚNÍ A ORGANIZACE</a:t>
          </a:r>
          <a:endParaRPr lang="en-US" sz="1600" kern="1200" dirty="0"/>
        </a:p>
      </dsp:txBody>
      <dsp:txXfrm>
        <a:off x="24769" y="545836"/>
        <a:ext cx="10212061" cy="457858"/>
      </dsp:txXfrm>
    </dsp:sp>
    <dsp:sp modelId="{FFFB9B26-7FF3-45B8-97C5-8587D4D75FC4}">
      <dsp:nvSpPr>
        <dsp:cNvPr id="0" name=""/>
        <dsp:cNvSpPr/>
      </dsp:nvSpPr>
      <dsp:spPr>
        <a:xfrm>
          <a:off x="0" y="1040473"/>
          <a:ext cx="10261599" cy="507396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Nerozdělení rolí vyučujících -&gt; DOLNĚNÍ VYUČUJÍCÍHO, KTERÝ VEDE ČÁST HODINY</a:t>
          </a:r>
          <a:endParaRPr lang="en-US" sz="1600" kern="1200" dirty="0"/>
        </a:p>
      </dsp:txBody>
      <dsp:txXfrm>
        <a:off x="24769" y="1065242"/>
        <a:ext cx="10212061" cy="457858"/>
      </dsp:txXfrm>
    </dsp:sp>
    <dsp:sp modelId="{9B4E03E2-D213-4D65-B7CB-516D4BFA7688}">
      <dsp:nvSpPr>
        <dsp:cNvPr id="0" name=""/>
        <dsp:cNvSpPr/>
      </dsp:nvSpPr>
      <dsp:spPr>
        <a:xfrm>
          <a:off x="0" y="1559878"/>
          <a:ext cx="10261599" cy="507396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Chyběla jakákoliv upozornění z hlediska bezpečnosti -&gt; ŘÍCI, ŽE PŘI DOSKOKU NESMÍ POD SEBE DÁVAT RUCE, SBALENÍ DO KOTOULU VZAD</a:t>
          </a:r>
          <a:endParaRPr lang="en-US" sz="1600" kern="1200" dirty="0"/>
        </a:p>
      </dsp:txBody>
      <dsp:txXfrm>
        <a:off x="24769" y="1584647"/>
        <a:ext cx="10212061" cy="457858"/>
      </dsp:txXfrm>
    </dsp:sp>
    <dsp:sp modelId="{50E0C646-5E78-4899-8B7C-C654F8200B5B}">
      <dsp:nvSpPr>
        <dsp:cNvPr id="0" name=""/>
        <dsp:cNvSpPr/>
      </dsp:nvSpPr>
      <dsp:spPr>
        <a:xfrm>
          <a:off x="0" y="2079284"/>
          <a:ext cx="10261599" cy="507396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Výchozí postavení uprostřed tělocvičny -&gt; VÝCHOZÍ POSTAVENÍ NAPROTI STOJANU</a:t>
          </a:r>
          <a:endParaRPr lang="en-US" sz="1600" kern="1200" dirty="0"/>
        </a:p>
      </dsp:txBody>
      <dsp:txXfrm>
        <a:off x="24769" y="2104053"/>
        <a:ext cx="10212061" cy="457858"/>
      </dsp:txXfrm>
    </dsp:sp>
    <dsp:sp modelId="{10F7814E-DE31-4339-B300-D3ACC4D273BD}">
      <dsp:nvSpPr>
        <dsp:cNvPr id="0" name=""/>
        <dsp:cNvSpPr/>
      </dsp:nvSpPr>
      <dsp:spPr>
        <a:xfrm>
          <a:off x="0" y="2598689"/>
          <a:ext cx="10261599" cy="507396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Špatné ukotvení stojanů a žádná ochrana před úrazem -&gt; LEPŠÍ UKOTVENÍ A OCHRANA ALESPOŇ SPODNÍ ČÁSTI STOJANŮ</a:t>
          </a:r>
          <a:endParaRPr lang="en-US" sz="1600" kern="1200" dirty="0"/>
        </a:p>
      </dsp:txBody>
      <dsp:txXfrm>
        <a:off x="24769" y="2623458"/>
        <a:ext cx="10212061" cy="457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z.depositphotos.com/vector-images/" TargetMode="External"/><Relationship Id="rId2" Type="http://schemas.openxmlformats.org/officeDocument/2006/relationships/hyperlink" Target="https://is.muni.cz/auth/do/fsps/e-learning/videoteka_kpeds/vj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ps.muni.cz/impact/atletika-1/skok-vysoky/skok-vysoky-zaklad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AC28B-3707-48E0-A8E2-01A46A0DB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FEA6E9-30AB-432E-991E-18FC2A9C4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np4115_Didaktika TV</a:t>
            </a:r>
            <a:br>
              <a:rPr lang="cs-CZ" dirty="0"/>
            </a:br>
            <a:r>
              <a:rPr lang="cs-CZ" dirty="0"/>
              <a:t>Vypracovala: Bc.  ……………………</a:t>
            </a:r>
          </a:p>
          <a:p>
            <a:r>
              <a:rPr lang="cs-CZ" dirty="0"/>
              <a:t>UČO: 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52873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948" y="0"/>
            <a:ext cx="67321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950274-0EF2-4BB7-947F-C313EEB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6" y="964692"/>
            <a:ext cx="866986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Hlavní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2D97E-EE6B-4B2E-A5F5-6C6E9D18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31" y="2638044"/>
            <a:ext cx="5714338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Probíhá samotné skákání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Výkony hodnotí slovy: „Výborně! Ták, dobrý! Neskákej ty nůžky, skoč na záda. Pěkné!“ 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Probíhá instrukce pro ty, kteří skákali prozatím nůžky: „Měli byste si na nižší výšce zkusit spadnout na ty záda.“ 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U výšky 120 cm vyhlašuje učitel menší soutěž pro žáky. Kdo výšku neskočí, tak vypadává.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Gumu postupně zvyšují vyučující po pěti centimetrech až na výšku 140. Poslední dva žáky ostatní povzbuzují potleskem.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48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6EFF14-C096-4845-A125-7BC627EA1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4" r="14467" b="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55E406-1D32-4E8B-9E89-3BCF7453F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" r="9662" b="-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A65426-9F70-424F-9230-08DB0F38B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1" r="14345" b="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&#10;&#10;Popis byl vytvořen automaticky">
            <a:extLst>
              <a:ext uri="{FF2B5EF4-FFF2-40B4-BE49-F238E27FC236}">
                <a16:creationId xmlns:a16="http://schemas.microsoft.com/office/drawing/2014/main" id="{91E6FA45-E919-4A26-9976-AE12B8B6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r="12209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D2DBD2-62F4-42DF-9E0E-896477F7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Závěrečná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C1520-3517-4377-86AA-2E2BD04B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Všichni zatleskají dvěma výhercům</a:t>
            </a:r>
          </a:p>
          <a:p>
            <a:r>
              <a:rPr lang="cs-CZ">
                <a:solidFill>
                  <a:schemeClr val="bg1"/>
                </a:solidFill>
              </a:rPr>
              <a:t>Učitel vyzývá hochy slovy: „Hoši, pojďte. Jdeme uklízet.“ Ti uklízí s pomocí druhého pedagoga doskočiště, stojany a gumu. </a:t>
            </a:r>
          </a:p>
          <a:p>
            <a:r>
              <a:rPr lang="cs-CZ">
                <a:solidFill>
                  <a:schemeClr val="bg1"/>
                </a:solidFill>
              </a:rPr>
              <a:t>Závěr hodiny buď na videu není nahraný nebo žádný neproběhl.</a:t>
            </a:r>
          </a:p>
        </p:txBody>
      </p:sp>
    </p:spTree>
    <p:extLst>
      <p:ext uri="{BB962C8B-B14F-4D97-AF65-F5344CB8AC3E}">
        <p14:creationId xmlns:p14="http://schemas.microsoft.com/office/powerpoint/2010/main" val="398179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4BB5B-AFB4-4527-88F8-E5EAEAC7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– 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B8676-76FB-4C45-A916-5FE200BB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Ukázka provedení rozběhu a skoku</a:t>
            </a:r>
          </a:p>
          <a:p>
            <a:r>
              <a:rPr lang="cs-CZ" sz="2000" dirty="0"/>
              <a:t>Žáci vybíhají na svůj pokus po vyzvání učitele</a:t>
            </a:r>
          </a:p>
          <a:p>
            <a:r>
              <a:rPr lang="cs-CZ" sz="2000" dirty="0"/>
              <a:t>Průběh pokusu je po pomyslné kružnici, aby si žáci navzájem nezavazeli</a:t>
            </a:r>
          </a:p>
          <a:p>
            <a:r>
              <a:rPr lang="cs-CZ" sz="2000" dirty="0"/>
              <a:t>Skákání přes gumu ne přes výškařskou laťku – ale i to si mohli párkrát vyzkoušet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EAF450-C57A-4AC7-98FB-9512C0CF2E33}"/>
              </a:ext>
            </a:extLst>
          </p:cNvPr>
          <p:cNvSpPr txBox="1"/>
          <p:nvPr/>
        </p:nvSpPr>
        <p:spPr>
          <a:xfrm>
            <a:off x="8896339" y="4489603"/>
            <a:ext cx="10645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/>
              <a:t>+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A735E55-B116-4C5E-92AB-92F687698A72}"/>
              </a:ext>
            </a:extLst>
          </p:cNvPr>
          <p:cNvSpPr/>
          <p:nvPr/>
        </p:nvSpPr>
        <p:spPr>
          <a:xfrm>
            <a:off x="8541496" y="4506321"/>
            <a:ext cx="1774209" cy="17742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277D4-34E4-44A6-9DBC-6CF044BB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– zápory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B37B-5E9C-454D-850E-C8F3E7DA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Shluk žáků v úvodní části místo organizovaného nástupu</a:t>
            </a:r>
          </a:p>
          <a:p>
            <a:r>
              <a:rPr lang="cs-CZ" sz="2000" dirty="0"/>
              <a:t>Nezazní, jak se má žák správně přes laťku dostat, jaké jsou chyby, na co by si měli dávat pozor</a:t>
            </a:r>
          </a:p>
          <a:p>
            <a:r>
              <a:rPr lang="cs-CZ" sz="2000" dirty="0"/>
              <a:t>Velký nedostatek v komunikaci a doplnění pedagogů navzájem, rozdělení jejich rolí</a:t>
            </a:r>
          </a:p>
          <a:p>
            <a:r>
              <a:rPr lang="cs-CZ" sz="2000" dirty="0"/>
              <a:t>Jeden učitel vede skoro celou hodinu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4DE4EA-FA67-48D6-925F-436DDCDE80C5}"/>
              </a:ext>
            </a:extLst>
          </p:cNvPr>
          <p:cNvSpPr txBox="1"/>
          <p:nvPr/>
        </p:nvSpPr>
        <p:spPr>
          <a:xfrm>
            <a:off x="9038817" y="41890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dirty="0"/>
              <a:t>–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AB6E6B3-964E-4451-A396-AB4E135218D3}"/>
              </a:ext>
            </a:extLst>
          </p:cNvPr>
          <p:cNvSpPr/>
          <p:nvPr/>
        </p:nvSpPr>
        <p:spPr>
          <a:xfrm>
            <a:off x="8612735" y="4332745"/>
            <a:ext cx="1774209" cy="17742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29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DDE4C-0650-4341-BD61-B0BEBBE8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/>
              <a:t>alterace</a:t>
            </a:r>
            <a:endParaRPr lang="cs-CZ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F982E959-6F39-42C9-B229-4A8980B8F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42157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75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808991-A18E-4764-9F13-BE590132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910D3-AEB8-4BA4-BC8E-44445627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Z pohledu bezpečnosti byla hodina nezdařilá</a:t>
            </a:r>
          </a:p>
          <a:p>
            <a:r>
              <a:rPr lang="cs-CZ" dirty="0">
                <a:solidFill>
                  <a:srgbClr val="404040"/>
                </a:solidFill>
              </a:rPr>
              <a:t>Hodina neodpovídala tomu, že v ní byli dva vyučující, kteří mohli zajistit lepší podmínky bezpečnosti</a:t>
            </a:r>
          </a:p>
          <a:p>
            <a:r>
              <a:rPr lang="cs-CZ" dirty="0">
                <a:solidFill>
                  <a:srgbClr val="404040"/>
                </a:solidFill>
              </a:rPr>
              <a:t>Vyučovací hodina postrádala náboj – u většiny žáků bylo vidět, že se během hodiny nudí</a:t>
            </a:r>
          </a:p>
          <a:p>
            <a:r>
              <a:rPr lang="cs-CZ" dirty="0">
                <a:solidFill>
                  <a:srgbClr val="404040"/>
                </a:solidFill>
              </a:rPr>
              <a:t>Celá hodina byla zaměřená na individuální aktivity jednotlivců – dobré by bylo zařadit nějakou společnou aktivitu (vybíjenou, …)</a:t>
            </a:r>
          </a:p>
        </p:txBody>
      </p:sp>
    </p:spTree>
    <p:extLst>
      <p:ext uri="{BB962C8B-B14F-4D97-AF65-F5344CB8AC3E}">
        <p14:creationId xmlns:p14="http://schemas.microsoft.com/office/powerpoint/2010/main" val="268193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760F-2CF2-4405-852A-3A4F74B2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pro prezentaci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6DA5C-2EDD-4976-B63E-7ED1AE25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https://is.muni.cz/auth/do/fsps/e-learning/videoteka_kpeds/vj/</a:t>
            </a:r>
            <a:endParaRPr lang="cs-CZ" dirty="0"/>
          </a:p>
          <a:p>
            <a:r>
              <a:rPr lang="cs-CZ" dirty="0">
                <a:hlinkClick r:id="rId3"/>
              </a:rPr>
              <a:t>https://cz.depositphotos.com/vector-images/</a:t>
            </a:r>
            <a:endParaRPr lang="cs-CZ" dirty="0"/>
          </a:p>
          <a:p>
            <a:r>
              <a:rPr lang="cs-CZ" dirty="0">
                <a:hlinkClick r:id="rId4"/>
              </a:rPr>
              <a:t>https://www.fsps.muni.cz/impact/atletika-1/skok-vysoky/skok-vysoky-zaklady/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82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E5DBA-4300-4802-8BE7-270E49EF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87" y="964692"/>
            <a:ext cx="4476806" cy="1188720"/>
          </a:xfrm>
        </p:spPr>
        <p:txBody>
          <a:bodyPr>
            <a:normAutofit/>
          </a:bodyPr>
          <a:lstStyle/>
          <a:p>
            <a:r>
              <a:rPr lang="cs-CZ"/>
              <a:t>obsah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kok daleký Stock vektory, Royalty Free Skok daleký Ilustrace |  Depositphotos®">
            <a:extLst>
              <a:ext uri="{FF2B5EF4-FFF2-40B4-BE49-F238E27FC236}">
                <a16:creationId xmlns:a16="http://schemas.microsoft.com/office/drawing/2014/main" id="{C2B4E7F5-A285-49F6-9ACB-4020106C2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 b="3"/>
          <a:stretch/>
        </p:blipFill>
        <p:spPr bwMode="auto">
          <a:xfrm>
            <a:off x="1153944" y="1449829"/>
            <a:ext cx="4782312" cy="39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9F99E-97B2-46DB-B4F2-4950D03E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359" y="2638044"/>
            <a:ext cx="4492932" cy="32632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400" dirty="0"/>
              <a:t>Předmět: Kazuistika hodiny TV (skok vysoký, video KA3) – zaměření na bezpečnost v hodině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Anotace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Úvod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Rušná část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Průpravná část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Hlavní část (organizace + samotná hl. část)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Závěrečná část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Analýza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Alterace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Závěr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2347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E77F5-3004-4A77-891C-5CA45181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/>
              <a:t>Anotace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EBF111-D020-4DAB-A917-CF885D885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" t="1" r="4891" b="1"/>
          <a:stretch/>
        </p:blipFill>
        <p:spPr>
          <a:xfrm>
            <a:off x="1143979" y="1658262"/>
            <a:ext cx="6227064" cy="354941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1ECC8-F300-4F9E-943C-0AA3C306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r>
              <a:rPr lang="cs-CZ"/>
              <a:t>Popis jednotlivých částí hodiny</a:t>
            </a:r>
          </a:p>
          <a:p>
            <a:r>
              <a:rPr lang="cs-CZ"/>
              <a:t>Zaměření na didaktický aspekt – bezpečnost ve výuce</a:t>
            </a:r>
          </a:p>
          <a:p>
            <a:r>
              <a:rPr lang="cs-CZ"/>
              <a:t>V hodině tělesné výchovy jsou dva pedagogové</a:t>
            </a:r>
          </a:p>
          <a:p>
            <a:r>
              <a:rPr lang="cs-CZ"/>
              <a:t>Hodiny se účastní smíšená skupina dívek i chlapců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93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patro, strop, místnost&#10;&#10;Popis byl vytvořen automaticky">
            <a:extLst>
              <a:ext uri="{FF2B5EF4-FFF2-40B4-BE49-F238E27FC236}">
                <a16:creationId xmlns:a16="http://schemas.microsoft.com/office/drawing/2014/main" id="{897974FA-F07E-4F75-A03F-C47456CC6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8" r="17946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7DC90F-AE57-47FF-A275-B561A7F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45CDC-C28D-4205-8193-4030E2D7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Hodiny se účastní dva pedagogové a smíšená skupina dívek a chlapců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Žáci jsou v úvodu informováni o průběhu hodiny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„Dáme si čtyři kolečka na rozběhání, pak uděláme rozcvičku – náš pan kolega si vezme rozcvičku a my se dneska zaměříme na skok vysoký.“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Nakonec učitel hvízdne a říká, že si žáci mají dát pět koleček </a:t>
            </a:r>
          </a:p>
        </p:txBody>
      </p:sp>
    </p:spTree>
    <p:extLst>
      <p:ext uri="{BB962C8B-B14F-4D97-AF65-F5344CB8AC3E}">
        <p14:creationId xmlns:p14="http://schemas.microsoft.com/office/powerpoint/2010/main" val="416827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28BB03-1370-446E-8F01-23DEE4E0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bg1"/>
                </a:solidFill>
              </a:rPr>
              <a:t>Rušná část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2D6E93-3B14-4617-A1D3-560B77E4B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4" b="28956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A5C11-09C0-4E67-A409-8C2DC329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Žáci se na pokyn vyučujícího </a:t>
            </a:r>
            <a:r>
              <a:rPr lang="cs-CZ" dirty="0" err="1">
                <a:solidFill>
                  <a:schemeClr val="bg1"/>
                </a:solidFill>
              </a:rPr>
              <a:t>rozlusávají</a:t>
            </a:r>
            <a:r>
              <a:rPr lang="cs-CZ" dirty="0">
                <a:solidFill>
                  <a:schemeClr val="bg1"/>
                </a:solidFill>
              </a:rPr>
              <a:t> 5 koleček kolem tělocvičny, ve které je již nachystané doskočiště na skok vysoký, které zavazí žákům při běhu</a:t>
            </a:r>
          </a:p>
          <a:p>
            <a:r>
              <a:rPr lang="cs-CZ" dirty="0">
                <a:solidFill>
                  <a:schemeClr val="bg1"/>
                </a:solidFill>
              </a:rPr>
              <a:t>Rušnou část vyučující končí aniž by věděl, jestli všichni tělocvičnu opravdu oběhli 5x</a:t>
            </a:r>
          </a:p>
        </p:txBody>
      </p:sp>
    </p:spTree>
    <p:extLst>
      <p:ext uri="{BB962C8B-B14F-4D97-AF65-F5344CB8AC3E}">
        <p14:creationId xmlns:p14="http://schemas.microsoft.com/office/powerpoint/2010/main" val="220822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FE02F6-2B6B-4341-A44E-0EFE4F95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Průpravná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BE152-7B78-4382-82A8-E921DBE3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Průpravná část začíná slovy: „Stačí, pojďte na značky. Využijeme místo, kde nejsou lavičky. Tak jdeme na to.“</a:t>
            </a:r>
          </a:p>
          <a:p>
            <a:pPr>
              <a:lnSpc>
                <a:spcPct val="90000"/>
              </a:lnSpc>
            </a:pPr>
            <a:r>
              <a:rPr lang="cs-CZ"/>
              <a:t>Žáci jsou vyzváni, aby si kolem sebe udělali dostatek místa a předcvičující učitel je instruuje slovy:</a:t>
            </a:r>
          </a:p>
          <a:p>
            <a:pPr lvl="1">
              <a:lnSpc>
                <a:spcPct val="90000"/>
              </a:lnSpc>
            </a:pPr>
            <a:r>
              <a:rPr lang="cs-CZ"/>
              <a:t>„Když se takhle zatočíte, tak abyste kolem sebe měli dost místa.“</a:t>
            </a:r>
          </a:p>
          <a:p>
            <a:pPr>
              <a:lnSpc>
                <a:spcPct val="90000"/>
              </a:lnSpc>
            </a:pPr>
            <a:r>
              <a:rPr lang="cs-CZ"/>
              <a:t>Rozcvičení probíhá za pokynů předcvičujícího učitele, druhý učitel postává jen opodál</a:t>
            </a:r>
          </a:p>
          <a:p>
            <a:pPr>
              <a:lnSpc>
                <a:spcPct val="90000"/>
              </a:lnSpc>
            </a:pPr>
            <a:r>
              <a:rPr lang="cs-CZ"/>
              <a:t>Předcvičující hodnotí provedení každého cviku slovy:</a:t>
            </a:r>
          </a:p>
          <a:p>
            <a:pPr lvl="1">
              <a:lnSpc>
                <a:spcPct val="90000"/>
              </a:lnSpc>
            </a:pPr>
            <a:r>
              <a:rPr lang="cs-CZ"/>
              <a:t>„Výborně.“ </a:t>
            </a:r>
          </a:p>
        </p:txBody>
      </p:sp>
    </p:spTree>
    <p:extLst>
      <p:ext uri="{BB962C8B-B14F-4D97-AF65-F5344CB8AC3E}">
        <p14:creationId xmlns:p14="http://schemas.microsoft.com/office/powerpoint/2010/main" val="2342639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6E79FC-DF12-433B-9E7B-135FFF53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288923"/>
            <a:ext cx="8984973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7F679-4C04-4726-B648-1A0BC0A4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Organizace hlavní části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B08293-300E-40C4-AFB9-D7CF641A7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0155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42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atro, interiér, místnost&#10;&#10;Popis byl vytvořen automaticky">
            <a:extLst>
              <a:ext uri="{FF2B5EF4-FFF2-40B4-BE49-F238E27FC236}">
                <a16:creationId xmlns:a16="http://schemas.microsoft.com/office/drawing/2014/main" id="{FF561565-937D-4A89-B98E-DD0D274E2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5" b="-1"/>
          <a:stretch/>
        </p:blipFill>
        <p:spPr>
          <a:xfrm>
            <a:off x="0" y="-2"/>
            <a:ext cx="5315041" cy="34290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5A7AC8-EB4C-45B3-A5FA-3DD6A191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/>
              <a:t>Organizace hlavní části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5BC7733-4EB2-420C-AC1C-479500B43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7" r="3" b="7575"/>
          <a:stretch/>
        </p:blipFill>
        <p:spPr>
          <a:xfrm>
            <a:off x="0" y="3428998"/>
            <a:ext cx="5315041" cy="342900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2C7AE-9AF7-4DA6-80B6-B546591C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Instruktáž vyučujícího: „Mělo by vám to vyjít tak, že se rozběhnu obloučkem, pokrčím, když se odrážím z levé pravou, natáhnu ruku a přehoupnu se. Skáčeme flopem přes laťku!“ </a:t>
            </a:r>
          </a:p>
          <a:p>
            <a:r>
              <a:rPr lang="cs-CZ">
                <a:solidFill>
                  <a:srgbClr val="FFFFFF"/>
                </a:solidFill>
              </a:rPr>
              <a:t>Doplnění druhého vyučujícího ukázkou.</a:t>
            </a:r>
          </a:p>
          <a:p>
            <a:r>
              <a:rPr lang="cs-CZ">
                <a:solidFill>
                  <a:srgbClr val="FFFFFF"/>
                </a:solidFill>
              </a:rPr>
              <a:t>Žáci jsou rozděleni do dvou zástupů, podle toho, ze které strany se budou rozbíhat.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8743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22CDD262779F4C8A243605C98B3D6B" ma:contentTypeVersion="2" ma:contentTypeDescription="Vytvoří nový dokument" ma:contentTypeScope="" ma:versionID="dad63895392c43049a9238c09fe65b8b">
  <xsd:schema xmlns:xsd="http://www.w3.org/2001/XMLSchema" xmlns:xs="http://www.w3.org/2001/XMLSchema" xmlns:p="http://schemas.microsoft.com/office/2006/metadata/properties" xmlns:ns2="cc1cf008-a30f-4977-b954-94b46cff7c22" targetNamespace="http://schemas.microsoft.com/office/2006/metadata/properties" ma:root="true" ma:fieldsID="f0bc817c8727c8f667ac32d77954998f" ns2:_="">
    <xsd:import namespace="cc1cf008-a30f-4977-b954-94b46cff7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cf008-a30f-4977-b954-94b46cff7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2D787A-4990-4DF6-8C2B-6E06E2EEDE82}">
  <ds:schemaRefs>
    <ds:schemaRef ds:uri="http://purl.org/dc/elements/1.1/"/>
    <ds:schemaRef ds:uri="http://purl.org/dc/dcmitype/"/>
    <ds:schemaRef ds:uri="http://www.w3.org/XML/1998/namespace"/>
    <ds:schemaRef ds:uri="cc1cf008-a30f-4977-b954-94b46cff7c22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FA6C82-F586-416F-A2A5-B812183E3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cf008-a30f-4977-b954-94b46cff7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6DF570-F5FB-4957-9539-A8B4978D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822</Words>
  <Application>Microsoft Office PowerPoint</Application>
  <PresentationFormat>Širokoúhlá obrazovka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Balík</vt:lpstr>
      <vt:lpstr>Kazuistika</vt:lpstr>
      <vt:lpstr>obsah</vt:lpstr>
      <vt:lpstr>Anotace</vt:lpstr>
      <vt:lpstr>úvod</vt:lpstr>
      <vt:lpstr>Rušná část</vt:lpstr>
      <vt:lpstr>Průpravná část</vt:lpstr>
      <vt:lpstr>Prezentace aplikace PowerPoint</vt:lpstr>
      <vt:lpstr>Organizace hlavní části</vt:lpstr>
      <vt:lpstr>Organizace hlavní části</vt:lpstr>
      <vt:lpstr>Hlavní část</vt:lpstr>
      <vt:lpstr>Prezentace aplikace PowerPoint</vt:lpstr>
      <vt:lpstr>Závěrečná část</vt:lpstr>
      <vt:lpstr>Analýza – klady</vt:lpstr>
      <vt:lpstr>Analýza – zápory</vt:lpstr>
      <vt:lpstr>alterace</vt:lpstr>
      <vt:lpstr>závěr</vt:lpstr>
      <vt:lpstr>Zdroje pro prezentaci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</dc:title>
  <dc:creator>Veronika Švejnohová</dc:creator>
  <cp:lastModifiedBy>Ondřej Janák</cp:lastModifiedBy>
  <cp:revision>3</cp:revision>
  <dcterms:created xsi:type="dcterms:W3CDTF">2021-01-04T16:25:42Z</dcterms:created>
  <dcterms:modified xsi:type="dcterms:W3CDTF">2021-10-08T05:50:29Z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0x0101006822CDD262779F4C8A243605C98B3D6B</vt:lpwstr>
  </property>
</Properties>
</file>