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6" r:id="rId11"/>
    <p:sldId id="262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fr.wikipedia.org/wiki/Image:Francois_Rabelais_-_Portrait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ortpaedagogik-online.de/gutsmuths/gutsbio.html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70" y="2523576"/>
            <a:ext cx="11361600" cy="2004179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3. </a:t>
            </a:r>
            <a:r>
              <a:rPr lang="cs-CZ" altLang="cs-CZ" sz="4400" b="1" dirty="0">
                <a:solidFill>
                  <a:srgbClr val="0000DC"/>
                </a:solidFill>
              </a:rPr>
              <a:t>Vznik a vývoj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pedagogiky sportu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91DBC8-9798-4FEF-9A85-5F07AD8CE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7B7247-F1BF-4624-890F-887FC2C3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Zneužití sportu v totalitních systémech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AC84755-1DA5-4057-BE35-B9C5894D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60895"/>
            <a:ext cx="8492748" cy="5177106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Sportovní edukace v totalitních systémech: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= extrémně pravicové nebo levicové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ideologické + branné cíle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sport = sportovní úspěchy (za každou cenu) </a:t>
            </a:r>
            <a:br>
              <a:rPr lang="cs-CZ" altLang="cs-CZ" sz="3200" dirty="0"/>
            </a:br>
            <a:r>
              <a:rPr lang="cs-CZ" altLang="cs-CZ" sz="3200" dirty="0"/>
              <a:t>viz film </a:t>
            </a:r>
            <a:r>
              <a:rPr lang="cs-CZ" sz="3200" i="1" dirty="0"/>
              <a:t>Fair Play </a:t>
            </a:r>
            <a:r>
              <a:rPr lang="cs-CZ" sz="3200" dirty="0"/>
              <a:t>(2014)</a:t>
            </a:r>
            <a:endParaRPr lang="cs-CZ" altLang="cs-CZ" sz="3200" dirty="0"/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sport = propaganda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sport a TV ve fašistickém Německu:</a:t>
            </a:r>
            <a:br>
              <a:rPr lang="cs-CZ" altLang="cs-CZ" dirty="0"/>
            </a:br>
            <a:r>
              <a:rPr lang="cs-CZ" altLang="cs-CZ" dirty="0"/>
              <a:t>- zneužití TV u organizace </a:t>
            </a:r>
            <a:r>
              <a:rPr lang="cs-CZ" altLang="cs-CZ" dirty="0" err="1"/>
              <a:t>Hitlerjugend</a:t>
            </a:r>
            <a:br>
              <a:rPr lang="cs-CZ" altLang="cs-CZ" dirty="0"/>
            </a:br>
            <a:r>
              <a:rPr lang="cs-CZ" altLang="cs-CZ" dirty="0"/>
              <a:t>- OH </a:t>
            </a:r>
            <a:r>
              <a:rPr lang="cs-CZ" altLang="cs-CZ" dirty="0" err="1"/>
              <a:t>Berlin</a:t>
            </a:r>
            <a:r>
              <a:rPr lang="cs-CZ" altLang="cs-CZ" dirty="0"/>
              <a:t> 1936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dirty="0" err="1"/>
              <a:t>Leni</a:t>
            </a:r>
            <a:r>
              <a:rPr lang="cs-CZ" altLang="cs-CZ" dirty="0"/>
              <a:t> Riefenstahlová – dokument OH – Olympia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dirty="0"/>
              <a:t>podrobněji viz film </a:t>
            </a:r>
            <a:r>
              <a:rPr lang="cs-CZ" i="1" dirty="0" err="1"/>
              <a:t>Race</a:t>
            </a:r>
            <a:r>
              <a:rPr lang="cs-CZ" dirty="0"/>
              <a:t> (2016) – </a:t>
            </a:r>
            <a:r>
              <a:rPr lang="cs-CZ" dirty="0" err="1"/>
              <a:t>Jesse</a:t>
            </a:r>
            <a:r>
              <a:rPr lang="cs-CZ" dirty="0"/>
              <a:t> </a:t>
            </a:r>
            <a:r>
              <a:rPr lang="cs-CZ" dirty="0" err="1"/>
              <a:t>Owens</a:t>
            </a:r>
            <a:endParaRPr 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pic>
        <p:nvPicPr>
          <p:cNvPr id="6" name="Obrázek 2">
            <a:extLst>
              <a:ext uri="{FF2B5EF4-FFF2-40B4-BE49-F238E27FC236}">
                <a16:creationId xmlns:a16="http://schemas.microsoft.com/office/drawing/2014/main" id="{3480B127-6820-4F67-9245-748CCE37CD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522" y="1714087"/>
            <a:ext cx="3061162" cy="408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4714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D71145-B7A8-4489-A1B1-D28E3D3D4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29269F-F0E0-4304-974D-57B60E21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Současný 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D97EEF-F468-4F7B-8480-86B18E5C0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904" y="1058690"/>
            <a:ext cx="10753200" cy="4740619"/>
          </a:xfrm>
        </p:spPr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Pozitiva </a:t>
            </a:r>
            <a:r>
              <a:rPr lang="cs-CZ" altLang="cs-CZ" sz="3200" dirty="0"/>
              <a:t>= sport ve škole, ve volném čase, pro seniory,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/>
              <a:t>Přetrvávající </a:t>
            </a:r>
            <a:r>
              <a:rPr lang="cs-CZ" altLang="cs-CZ" sz="3200" b="1" dirty="0">
                <a:solidFill>
                  <a:srgbClr val="0000DC"/>
                </a:solidFill>
              </a:rPr>
              <a:t>problémy</a:t>
            </a:r>
            <a:r>
              <a:rPr lang="cs-CZ" altLang="cs-CZ" sz="3200" b="1" dirty="0"/>
              <a:t>: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souvisí s profesionalizací sportu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s ekonomickou lukrativností sportu (viz diskuse VŠ USA)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marný boj s dopingem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rozvoj násilí (na stadionech, mezi sportovci, …) 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morální selhání některých sportovců i funkcionářů</a:t>
            </a:r>
          </a:p>
          <a:p>
            <a:pPr>
              <a:lnSpc>
                <a:spcPct val="90000"/>
              </a:lnSpc>
            </a:pPr>
            <a:r>
              <a:rPr lang="cs-CZ" altLang="cs-CZ" sz="3200" dirty="0"/>
              <a:t>problémy ve vztahu soutěžního sportu a edukace 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Klíčové = hnutí za fair play + zachování základních hodnot sportu </a:t>
            </a:r>
            <a:r>
              <a:rPr lang="cs-CZ" altLang="cs-CZ" sz="3200" dirty="0"/>
              <a:t>= radost, potěšení, rytířskost, zdravá forma rekreace, podpora zdraví, …</a:t>
            </a:r>
          </a:p>
          <a:p>
            <a:pPr marL="72000" indent="0">
              <a:lnSpc>
                <a:spcPct val="90000"/>
              </a:lnSpc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Neexistuje jednoduché řešení – klíčové = edukace</a:t>
            </a:r>
          </a:p>
        </p:txBody>
      </p:sp>
    </p:spTree>
    <p:extLst>
      <p:ext uri="{BB962C8B-B14F-4D97-AF65-F5344CB8AC3E}">
        <p14:creationId xmlns:p14="http://schemas.microsoft.com/office/powerpoint/2010/main" val="3240862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C28359-8E0A-4E78-BFEA-5840688193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86370B-9397-46AA-B798-B51C23C6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Soudobá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1B1979-2EB7-4E07-8F3F-03F71A0B3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9871"/>
            <a:ext cx="10753200" cy="530012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ve světě rozvoj od 60. let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FF0000"/>
                </a:solidFill>
              </a:rPr>
              <a:t>vznik pedagogiky sportu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souvisí s </a:t>
            </a:r>
            <a:r>
              <a:rPr lang="cs-CZ" altLang="cs-CZ" b="1" dirty="0"/>
              <a:t>rozvojem vědy </a:t>
            </a:r>
            <a:br>
              <a:rPr lang="cs-CZ" altLang="cs-CZ" b="1" dirty="0"/>
            </a:br>
            <a:r>
              <a:rPr lang="cs-CZ" altLang="cs-CZ" b="1" dirty="0"/>
              <a:t>o sportu</a:t>
            </a:r>
            <a:r>
              <a:rPr lang="cs-CZ" altLang="cs-CZ" dirty="0"/>
              <a:t> (Sport Science, </a:t>
            </a:r>
            <a:r>
              <a:rPr lang="cs-CZ" altLang="cs-CZ" dirty="0" err="1"/>
              <a:t>Sportwissenschaft</a:t>
            </a:r>
            <a:r>
              <a:rPr lang="cs-CZ" altLang="cs-CZ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kriticky reflektuje dřívější názory na tělesnou výchovu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reaguje na dynamický rozvoj soutěžního i rekreačního sportu </a:t>
            </a:r>
            <a:br>
              <a:rPr lang="cs-CZ" altLang="cs-CZ" dirty="0"/>
            </a:br>
            <a:r>
              <a:rPr lang="cs-CZ" altLang="cs-CZ" dirty="0"/>
              <a:t>po 2. světové válce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analyzuje edukační význam sportu </a:t>
            </a:r>
            <a:r>
              <a:rPr lang="cs-CZ" altLang="cs-CZ" dirty="0"/>
              <a:t>v současné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 nás především rozvoj didaktiky TV a v rámci teorie tréninku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pedagogické kinantropologie</a:t>
            </a:r>
            <a:br>
              <a:rPr lang="cs-CZ" altLang="cs-CZ" dirty="0"/>
            </a:br>
            <a:r>
              <a:rPr lang="cs-CZ" altLang="cs-CZ" dirty="0"/>
              <a:t>(profesoři Dobrý, </a:t>
            </a:r>
            <a:r>
              <a:rPr lang="cs-CZ" altLang="cs-CZ" dirty="0" err="1"/>
              <a:t>Rychtecký</a:t>
            </a:r>
            <a:r>
              <a:rPr lang="cs-CZ" altLang="cs-CZ" dirty="0"/>
              <a:t>, </a:t>
            </a:r>
            <a:r>
              <a:rPr lang="cs-CZ" altLang="cs-CZ" dirty="0" err="1"/>
              <a:t>Fröml</a:t>
            </a:r>
            <a:r>
              <a:rPr lang="cs-CZ" altLang="cs-CZ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rozvoj </a:t>
            </a:r>
            <a:r>
              <a:rPr lang="cs-CZ" altLang="cs-CZ" b="1" dirty="0">
                <a:solidFill>
                  <a:srgbClr val="FF0000"/>
                </a:solidFill>
              </a:rPr>
              <a:t>pedagogiky sportu </a:t>
            </a:r>
            <a:r>
              <a:rPr lang="cs-CZ" altLang="cs-CZ" dirty="0"/>
              <a:t>(prof. Svoboda, doc. Jansa, 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0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C9884-B9C2-4E5A-8615-F9D53F713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7A56AC-2E24-4811-82DB-5535982AF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„sportovní edukace“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AA3B1D-DBFC-498B-B3D7-2B61C53D4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17639"/>
            <a:ext cx="11605934" cy="54361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pohybové aktivity (PA) – vždy součástí edukace = </a:t>
            </a:r>
            <a:r>
              <a:rPr lang="cs-CZ" altLang="cs-CZ" sz="3200" b="1" dirty="0">
                <a:solidFill>
                  <a:srgbClr val="0000DC"/>
                </a:solidFill>
              </a:rPr>
              <a:t>základní edukační prostředek </a:t>
            </a:r>
            <a:r>
              <a:rPr lang="cs-CZ" altLang="cs-CZ" sz="3200" dirty="0"/>
              <a:t>(vztah k práci a boji, …)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první „sportovní pedagogové“ </a:t>
            </a:r>
            <a:r>
              <a:rPr lang="cs-CZ" altLang="cs-CZ" sz="3200" dirty="0"/>
              <a:t>(= ten zkušenější)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vznik sportu </a:t>
            </a:r>
            <a:r>
              <a:rPr lang="cs-CZ" altLang="cs-CZ" sz="3200" dirty="0"/>
              <a:t>– sportovní edukace = tradiční oblast každé kultury = vyšší stadium rozvoje civilizace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antický svět </a:t>
            </a:r>
            <a:r>
              <a:rPr lang="cs-CZ" altLang="cs-CZ" sz="3200" dirty="0"/>
              <a:t>– systematická gymnastická výchova – propojení se školou, „mimoškolní aktivity“, vojenská výchova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antické olympijské hry </a:t>
            </a:r>
            <a:r>
              <a:rPr lang="cs-CZ" altLang="cs-CZ" sz="3200" dirty="0"/>
              <a:t>– trenérství + lékařství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středověk</a:t>
            </a:r>
            <a:r>
              <a:rPr lang="cs-CZ" altLang="cs-CZ" sz="3200" dirty="0"/>
              <a:t> – rytířské hry + další „sporty“ = i pro „</a:t>
            </a:r>
            <a:r>
              <a:rPr lang="cs-CZ" altLang="cs-CZ" sz="3200" b="1" dirty="0">
                <a:solidFill>
                  <a:srgbClr val="0000DC"/>
                </a:solidFill>
              </a:rPr>
              <a:t>volný čas</a:t>
            </a:r>
            <a:r>
              <a:rPr lang="cs-CZ" altLang="cs-CZ" sz="3200" dirty="0"/>
              <a:t>“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učitelé </a:t>
            </a:r>
            <a:r>
              <a:rPr lang="cs-CZ" altLang="cs-CZ" sz="3200" dirty="0"/>
              <a:t>tance, šermu, jezdectví,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47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822503-3FBE-4CCA-BC94-8413B833C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1496BF-40BF-4E5B-BD5E-75EE86345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26" y="392607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9BF0D5-9BBC-4DF3-A064-3C7883ED4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7"/>
            <a:ext cx="10753200" cy="519972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Platon</a:t>
            </a:r>
            <a:r>
              <a:rPr lang="cs-CZ" altLang="cs-CZ" dirty="0"/>
              <a:t> (427–347 př. Kr.)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tělesných cvičení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vztah k branné výchově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rozvoj i dívek</a:t>
            </a:r>
          </a:p>
          <a:p>
            <a:pPr>
              <a:lnSpc>
                <a:spcPct val="100000"/>
              </a:lnSpc>
            </a:pPr>
            <a:r>
              <a:rPr lang="cs-CZ" dirty="0"/>
              <a:t>medicína = léčba + </a:t>
            </a:r>
            <a:r>
              <a:rPr lang="cs-CZ" b="1" dirty="0">
                <a:solidFill>
                  <a:srgbClr val="0000DC"/>
                </a:solidFill>
              </a:rPr>
              <a:t>gymnastiky = rozvoj zdraví</a:t>
            </a:r>
            <a:endParaRPr lang="cs-CZ" altLang="cs-CZ" b="1" dirty="0">
              <a:solidFill>
                <a:srgbClr val="0000DC"/>
              </a:solidFill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Aristoteles </a:t>
            </a:r>
            <a:r>
              <a:rPr lang="cs-CZ" altLang="cs-CZ" dirty="0"/>
              <a:t>(384–322 př. Kr.)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tělesných cvičení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tělesná cvičení mají předcházet intelektuálnímu rozvoji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/>
              <a:t>Středověk </a:t>
            </a:r>
            <a:r>
              <a:rPr lang="cs-CZ" altLang="cs-CZ" dirty="0"/>
              <a:t>– pokles významu TV – redukce péče o tělo </a:t>
            </a:r>
            <a:br>
              <a:rPr lang="cs-CZ" altLang="cs-CZ" dirty="0"/>
            </a:br>
            <a:r>
              <a:rPr lang="cs-CZ" altLang="cs-CZ" b="1" dirty="0"/>
              <a:t>Renesanční myšlení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např. </a:t>
            </a:r>
            <a:r>
              <a:rPr lang="cs-CZ" altLang="cs-CZ" b="1" dirty="0" err="1"/>
              <a:t>François</a:t>
            </a:r>
            <a:r>
              <a:rPr lang="cs-CZ" altLang="cs-CZ" b="1" dirty="0"/>
              <a:t> </a:t>
            </a:r>
            <a:r>
              <a:rPr lang="cs-CZ" altLang="cs-CZ" b="1" dirty="0" err="1"/>
              <a:t>Rabelais</a:t>
            </a:r>
            <a:r>
              <a:rPr lang="cs-CZ" altLang="cs-CZ" b="1" dirty="0"/>
              <a:t> </a:t>
            </a:r>
            <a:r>
              <a:rPr lang="cs-CZ" altLang="cs-CZ" dirty="0"/>
              <a:t>(1494–1553)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nový přístup k životu – </a:t>
            </a:r>
            <a:r>
              <a:rPr lang="cs-CZ" altLang="cs-CZ" b="1" dirty="0">
                <a:solidFill>
                  <a:srgbClr val="0000DC"/>
                </a:solidFill>
              </a:rPr>
              <a:t>sport = prostředek edukace</a:t>
            </a:r>
          </a:p>
        </p:txBody>
      </p:sp>
      <p:pic>
        <p:nvPicPr>
          <p:cNvPr id="6" name="Picture 5" descr="platon">
            <a:extLst>
              <a:ext uri="{FF2B5EF4-FFF2-40B4-BE49-F238E27FC236}">
                <a16:creationId xmlns:a16="http://schemas.microsoft.com/office/drawing/2014/main" id="{3ACA4B4C-1BD7-4DFC-8DF5-69E71368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1151" y="1171577"/>
            <a:ext cx="1191809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aristoteles">
            <a:extLst>
              <a:ext uri="{FF2B5EF4-FFF2-40B4-BE49-F238E27FC236}">
                <a16:creationId xmlns:a16="http://schemas.microsoft.com/office/drawing/2014/main" id="{B1F78FF9-A39F-4A71-BBA2-937BD897E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35" y="2456920"/>
            <a:ext cx="1506115" cy="1860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François Rabelais">
            <a:hlinkClick r:id="rId4" tooltip="François Rabelais"/>
            <a:extLst>
              <a:ext uri="{FF2B5EF4-FFF2-40B4-BE49-F238E27FC236}">
                <a16:creationId xmlns:a16="http://schemas.microsoft.com/office/drawing/2014/main" id="{7FB8AE10-62A1-48C9-939C-A534B5D52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8835" y="4214487"/>
            <a:ext cx="1393083" cy="1733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92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ECB5BC-4A1D-4CD4-8194-73363C6D0E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7255A2-B413-4BF4-B5DB-5E9618B11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8638"/>
            <a:ext cx="10753200" cy="45157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5E31AE-79B2-4164-A30F-27F7AF3B9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8611"/>
            <a:ext cx="10753200" cy="520139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Jan Amos Komenský </a:t>
            </a:r>
            <a:r>
              <a:rPr lang="cs-CZ" altLang="cs-CZ" dirty="0"/>
              <a:t>(1592–1670)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= součást komplexní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přínos k rozvoji školní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do všech stupňů </a:t>
            </a:r>
            <a:r>
              <a:rPr lang="cs-CZ" altLang="cs-CZ" dirty="0"/>
              <a:t>vzdělávací soustavy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John Locke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TV = prioritní význam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TV + mravní + rozumová výchova = </a:t>
            </a:r>
            <a:br>
              <a:rPr lang="cs-CZ" altLang="cs-CZ" dirty="0"/>
            </a:br>
            <a:r>
              <a:rPr lang="cs-CZ" altLang="cs-CZ" dirty="0"/>
              <a:t>tři základní oblasti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pojetí TV = podpora zdraví a rozvoj zdatnosti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předpoklad úspěšného života</a:t>
            </a:r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D47CB6BE-F043-49BB-B816-27C985444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0" y="1278611"/>
            <a:ext cx="1622322" cy="193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jlocke2">
            <a:extLst>
              <a:ext uri="{FF2B5EF4-FFF2-40B4-BE49-F238E27FC236}">
                <a16:creationId xmlns:a16="http://schemas.microsoft.com/office/drawing/2014/main" id="{77C67ED8-FA9B-4DFF-84C5-DB35A8402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9691" y="3546987"/>
            <a:ext cx="1622321" cy="2434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44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E52215-BDCA-44FB-B750-E65A360B00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D79B4-F66D-4DFD-9798-C2A9B99EA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Počátky „sportovně-pedagogické teorie“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61F6BA3-AF5B-482E-8EBE-C37C366F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39"/>
            <a:ext cx="10753200" cy="52103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Jean Jacques Rousseau </a:t>
            </a:r>
            <a:r>
              <a:rPr lang="cs-CZ" altLang="cs-CZ" dirty="0"/>
              <a:t>(1712–1778)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význam </a:t>
            </a:r>
            <a:r>
              <a:rPr lang="cs-CZ" altLang="cs-CZ" b="1" dirty="0">
                <a:solidFill>
                  <a:srgbClr val="0000DC"/>
                </a:solidFill>
              </a:rPr>
              <a:t>TV v přirozeném prostředí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 souladu s </a:t>
            </a:r>
            <a:r>
              <a:rPr lang="cs-CZ" altLang="cs-CZ" b="1" dirty="0">
                <a:solidFill>
                  <a:srgbClr val="0000DC"/>
                </a:solidFill>
              </a:rPr>
              <a:t>individuálními potřebami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radostná atmosféra 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svobodná nabídka </a:t>
            </a:r>
            <a:r>
              <a:rPr lang="cs-CZ" altLang="cs-CZ" dirty="0"/>
              <a:t>pohybových aktivit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0000DC"/>
                </a:solidFill>
              </a:rPr>
              <a:t>zaměření na dítě </a:t>
            </a:r>
            <a:r>
              <a:rPr lang="cs-CZ" altLang="cs-CZ" dirty="0"/>
              <a:t>(sportovce, klienta, studenta, …)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zrod </a:t>
            </a:r>
            <a:r>
              <a:rPr lang="cs-CZ" altLang="cs-CZ" b="1" dirty="0">
                <a:solidFill>
                  <a:srgbClr val="0000DC"/>
                </a:solidFill>
              </a:rPr>
              <a:t>novodobých</a:t>
            </a:r>
            <a:r>
              <a:rPr lang="cs-CZ" altLang="cs-CZ" b="1" dirty="0"/>
              <a:t> </a:t>
            </a:r>
            <a:r>
              <a:rPr lang="cs-CZ" altLang="cs-CZ" dirty="0"/>
              <a:t>(nejen) </a:t>
            </a:r>
            <a:r>
              <a:rPr lang="cs-CZ" altLang="cs-CZ" b="1" dirty="0">
                <a:solidFill>
                  <a:srgbClr val="0000DC"/>
                </a:solidFill>
              </a:rPr>
              <a:t>TV koncepcí </a:t>
            </a:r>
            <a:br>
              <a:rPr lang="cs-CZ" altLang="cs-CZ" dirty="0"/>
            </a:br>
            <a:endParaRPr lang="cs-CZ" alt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Johann </a:t>
            </a:r>
            <a:r>
              <a:rPr lang="cs-CZ" altLang="cs-CZ" b="1" dirty="0" err="1">
                <a:solidFill>
                  <a:srgbClr val="FF0000"/>
                </a:solidFill>
              </a:rPr>
              <a:t>Christoph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GuthsMuths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(1759–1839)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klasik </a:t>
            </a:r>
            <a:r>
              <a:rPr lang="cs-CZ" altLang="cs-CZ" b="1" dirty="0">
                <a:solidFill>
                  <a:srgbClr val="0000DC"/>
                </a:solidFill>
              </a:rPr>
              <a:t>školní tělesné výchovy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zavádění školní TV 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u nás – nejprve živelně, později povinně (1869)</a:t>
            </a:r>
          </a:p>
          <a:p>
            <a:endParaRPr lang="cs-CZ" dirty="0"/>
          </a:p>
        </p:txBody>
      </p:sp>
      <p:pic>
        <p:nvPicPr>
          <p:cNvPr id="6" name="Picture 4" descr="rousseau3">
            <a:extLst>
              <a:ext uri="{FF2B5EF4-FFF2-40B4-BE49-F238E27FC236}">
                <a16:creationId xmlns:a16="http://schemas.microsoft.com/office/drawing/2014/main" id="{C4D6BC47-E181-4FBE-A31E-AA8C4F0DB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5567" y="1692002"/>
            <a:ext cx="154463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GutsMuths">
            <a:hlinkClick r:id="rId3"/>
            <a:extLst>
              <a:ext uri="{FF2B5EF4-FFF2-40B4-BE49-F238E27FC236}">
                <a16:creationId xmlns:a16="http://schemas.microsoft.com/office/drawing/2014/main" id="{4DC2D7BB-398B-4E03-B865-2FA95303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792" y="4301604"/>
            <a:ext cx="1522413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5713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0E159A-9AF2-4C40-AD79-15CDBB4526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1C0E60-86F6-410B-82D3-702C3553F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30EEE7-BC8A-434F-A141-FB846FDB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993" y="978493"/>
            <a:ext cx="11049213" cy="541811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1. Novodobá národní hnutí 19. století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tělovýchova a sport = profilové aktivity: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německé </a:t>
            </a:r>
            <a:r>
              <a:rPr lang="cs-CZ" altLang="cs-CZ" sz="3200" b="1" dirty="0">
                <a:solidFill>
                  <a:srgbClr val="0000DC"/>
                </a:solidFill>
              </a:rPr>
              <a:t>turnerství </a:t>
            </a:r>
            <a:r>
              <a:rPr lang="cs-CZ" altLang="cs-CZ" sz="3200" dirty="0"/>
              <a:t>– zakladatel</a:t>
            </a:r>
            <a:br>
              <a:rPr lang="cs-CZ" altLang="cs-CZ" sz="3200" dirty="0"/>
            </a:br>
            <a:r>
              <a:rPr lang="cs-CZ" sz="3200" b="1" dirty="0">
                <a:solidFill>
                  <a:srgbClr val="FF0000"/>
                </a:solidFill>
              </a:rPr>
              <a:t>Friedrich Ludwig Jahn </a:t>
            </a:r>
            <a:r>
              <a:rPr lang="cs-CZ" sz="3200" b="1" dirty="0"/>
              <a:t>(1778– 1852)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sokolské hnutí </a:t>
            </a: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F0000"/>
                </a:solidFill>
              </a:rPr>
              <a:t>Tyrš, </a:t>
            </a:r>
            <a:r>
              <a:rPr lang="cs-CZ" altLang="cs-CZ" sz="3200" b="1" dirty="0" err="1">
                <a:solidFill>
                  <a:srgbClr val="FF0000"/>
                </a:solidFill>
              </a:rPr>
              <a:t>Fügner</a:t>
            </a:r>
            <a:r>
              <a:rPr lang="cs-CZ" altLang="cs-CZ" sz="3200" dirty="0"/>
              <a:t>) – kulturní +</a:t>
            </a:r>
            <a:br>
              <a:rPr lang="cs-CZ" altLang="cs-CZ" sz="3200" dirty="0"/>
            </a:br>
            <a:r>
              <a:rPr lang="cs-CZ" altLang="cs-CZ" sz="3200" dirty="0"/>
              <a:t>edukační – důraz na prvky filozofické, morální i estetické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2. </a:t>
            </a:r>
            <a:r>
              <a:rPr lang="cs-CZ" altLang="cs-CZ" sz="3200" b="1" dirty="0">
                <a:solidFill>
                  <a:srgbClr val="0000DC"/>
                </a:solidFill>
              </a:rPr>
              <a:t>Novodobý sport </a:t>
            </a:r>
            <a:r>
              <a:rPr lang="cs-CZ" altLang="cs-CZ" sz="3200" dirty="0"/>
              <a:t>= rozvoj zdraví, fyzické zdatnosti, sociálních kompetencí + morální a estetická kultivace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klubový sport </a:t>
            </a:r>
            <a:r>
              <a:rPr lang="cs-CZ" altLang="cs-CZ" sz="3200" dirty="0"/>
              <a:t>(Anglie – od 2. poloviny 18. století)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„školní“ sport </a:t>
            </a:r>
            <a:r>
              <a:rPr lang="cs-CZ" altLang="cs-CZ" sz="3200" dirty="0"/>
              <a:t>(Anglie, USA – od 2. poloviny 19. století)</a:t>
            </a:r>
          </a:p>
          <a:p>
            <a:endParaRPr lang="cs-CZ" dirty="0"/>
          </a:p>
        </p:txBody>
      </p:sp>
      <p:pic>
        <p:nvPicPr>
          <p:cNvPr id="1026" name="Picture 2" descr="https://upload.wikimedia.org/wikipedia/commons/6/65/Friedrich_Ludwig_Jahn.jpg">
            <a:extLst>
              <a:ext uri="{FF2B5EF4-FFF2-40B4-BE49-F238E27FC236}">
                <a16:creationId xmlns:a16="http://schemas.microsoft.com/office/drawing/2014/main" id="{6570DE26-B541-4CEA-9F5F-C4A6A5E1C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1926" y="1061885"/>
            <a:ext cx="2013010" cy="26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64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7C6D4E-6C7D-4B94-B2C1-69DCB5AD36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0B1C0B-AECA-4488-9368-464E87300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6323"/>
            <a:ext cx="10753200" cy="451576"/>
          </a:xfrm>
        </p:spPr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Miroslav Tyrš </a:t>
            </a:r>
            <a:r>
              <a:rPr lang="cs-CZ" altLang="cs-CZ" dirty="0"/>
              <a:t>(1832–1884)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C19310-FB88-4961-BFFB-03BDB8894A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09369"/>
            <a:ext cx="8365006" cy="50186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nejvýraznější postava českého kulturního života druhé poloviny 19. století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profesor dějin umění na univerzitě v Praze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teoretik a organizátor tělesné výchovy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1862 </a:t>
            </a:r>
            <a:r>
              <a:rPr lang="cs-CZ" altLang="cs-CZ" dirty="0"/>
              <a:t>inicioval založení první české celonárodní masové </a:t>
            </a:r>
            <a:r>
              <a:rPr lang="cs-CZ" altLang="cs-CZ" b="1" dirty="0"/>
              <a:t>tělovýchovné organizace Sokol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vytvořil českou </a:t>
            </a:r>
            <a:r>
              <a:rPr lang="cs-CZ" altLang="cs-CZ" b="1" dirty="0">
                <a:solidFill>
                  <a:srgbClr val="0000DC"/>
                </a:solidFill>
              </a:rPr>
              <a:t>tělovýchovnou soustavu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koncipoval české </a:t>
            </a:r>
            <a:r>
              <a:rPr lang="cs-CZ" altLang="cs-CZ" b="1" dirty="0">
                <a:solidFill>
                  <a:srgbClr val="0000DC"/>
                </a:solidFill>
              </a:rPr>
              <a:t>tělovýchovné názvosloví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nadčasový a globální význam = požadavek 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začlenění tělesné výchovy do celkového rozvoje člověka i celé společnosti</a:t>
            </a:r>
          </a:p>
        </p:txBody>
      </p:sp>
      <p:pic>
        <p:nvPicPr>
          <p:cNvPr id="6" name="Picture 5" descr="tyrs">
            <a:extLst>
              <a:ext uri="{FF2B5EF4-FFF2-40B4-BE49-F238E27FC236}">
                <a16:creationId xmlns:a16="http://schemas.microsoft.com/office/drawing/2014/main" id="{D42ADE87-82C0-4E1C-B73C-BD983AD49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049" y="1474019"/>
            <a:ext cx="2443048" cy="3068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823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742643-6D7C-4286-960C-2D95F6F3AD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B47393-96F4-45BD-935A-B5A9042C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62915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1F4B4B-2738-4DEC-A855-9A342D51A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3111"/>
            <a:ext cx="8235217" cy="519689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dirty="0"/>
              <a:t>Impulzy </a:t>
            </a:r>
            <a:r>
              <a:rPr lang="cs-CZ" altLang="cs-CZ" b="1" dirty="0"/>
              <a:t>anglické koncepce sportu </a:t>
            </a:r>
            <a:r>
              <a:rPr lang="cs-CZ" altLang="cs-CZ" dirty="0"/>
              <a:t>(19./20. st.):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gentlemanský → amatérský sport →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rytířsky pěstovaný sport </a:t>
            </a:r>
            <a:r>
              <a:rPr lang="cs-CZ" altLang="cs-CZ" dirty="0"/>
              <a:t>= mír a solidarita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moderně chápaný sport = </a:t>
            </a:r>
            <a:br>
              <a:rPr lang="cs-CZ" altLang="cs-CZ" dirty="0"/>
            </a:br>
            <a:r>
              <a:rPr lang="cs-CZ" altLang="cs-CZ" dirty="0"/>
              <a:t>prostředek </a:t>
            </a:r>
            <a:r>
              <a:rPr lang="cs-CZ" altLang="cs-CZ" b="1" dirty="0">
                <a:solidFill>
                  <a:srgbClr val="0000DC"/>
                </a:solidFill>
              </a:rPr>
              <a:t>olympijské výchovy</a:t>
            </a:r>
          </a:p>
          <a:p>
            <a:pPr marL="7200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altLang="cs-CZ" b="1" dirty="0" err="1">
                <a:solidFill>
                  <a:srgbClr val="FF0000"/>
                </a:solidFill>
              </a:rPr>
              <a:t>Pierre</a:t>
            </a:r>
            <a:r>
              <a:rPr lang="cs-CZ" altLang="cs-CZ" b="1" dirty="0">
                <a:solidFill>
                  <a:srgbClr val="FF0000"/>
                </a:solidFill>
              </a:rPr>
              <a:t> de </a:t>
            </a:r>
            <a:r>
              <a:rPr lang="cs-CZ" altLang="cs-CZ" b="1" dirty="0" err="1">
                <a:solidFill>
                  <a:srgbClr val="FF0000"/>
                </a:solidFill>
              </a:rPr>
              <a:t>Coubertin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(1863–1937)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olympismus + olympijská výchova </a:t>
            </a:r>
            <a:br>
              <a:rPr lang="cs-CZ" altLang="cs-CZ" b="1" dirty="0">
                <a:solidFill>
                  <a:srgbClr val="0000DC"/>
                </a:solidFill>
              </a:rPr>
            </a:br>
            <a:r>
              <a:rPr lang="cs-CZ" altLang="cs-CZ" dirty="0"/>
              <a:t>místo </a:t>
            </a:r>
            <a:r>
              <a:rPr lang="cs-CZ" altLang="cs-CZ" dirty="0" err="1"/>
              <a:t>turnerské</a:t>
            </a:r>
            <a:r>
              <a:rPr lang="cs-CZ" altLang="cs-CZ" dirty="0"/>
              <a:t> a gymnastické TV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tvůrce olympijské pedagogiky (</a:t>
            </a:r>
            <a:r>
              <a:rPr lang="cs-CZ" altLang="cs-CZ" dirty="0" err="1"/>
              <a:t>Olympic</a:t>
            </a:r>
            <a:r>
              <a:rPr lang="cs-CZ" altLang="cs-CZ" dirty="0"/>
              <a:t> Pedagogy)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pedagogické a psychologické </a:t>
            </a:r>
            <a:r>
              <a:rPr lang="cs-CZ" altLang="cs-CZ" b="1" dirty="0">
                <a:solidFill>
                  <a:srgbClr val="0000DC"/>
                </a:solidFill>
              </a:rPr>
              <a:t>vzdělání trenérů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altLang="cs-CZ" dirty="0"/>
              <a:t>navazuje současná </a:t>
            </a:r>
            <a:r>
              <a:rPr lang="cs-CZ" altLang="cs-CZ" b="1" dirty="0"/>
              <a:t>olympijská pedagogika</a:t>
            </a:r>
            <a:endParaRPr lang="cs-CZ" altLang="cs-CZ" dirty="0"/>
          </a:p>
        </p:txBody>
      </p:sp>
      <p:pic>
        <p:nvPicPr>
          <p:cNvPr id="2050" name="Picture 2" descr="Baron Pierre de Coubertin.jpg">
            <a:extLst>
              <a:ext uri="{FF2B5EF4-FFF2-40B4-BE49-F238E27FC236}">
                <a16:creationId xmlns:a16="http://schemas.microsoft.com/office/drawing/2014/main" id="{0840FB19-A125-4F10-B763-61E437A0A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3217" y="1628709"/>
            <a:ext cx="291560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47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A97B53-483B-4CEE-BD35-FE8AF0817A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026EF-DDBA-4D34-AF8F-C007CEE30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Rozvoj sportovně-pedagogické teorie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F9B826-2DD9-4715-AD25-B839BF7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0111"/>
            <a:ext cx="10753200" cy="48972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Podněty </a:t>
            </a:r>
            <a:r>
              <a:rPr lang="cs-CZ" altLang="cs-CZ" b="1" dirty="0">
                <a:solidFill>
                  <a:srgbClr val="FF0000"/>
                </a:solidFill>
              </a:rPr>
              <a:t>reformní pedagogiky</a:t>
            </a:r>
            <a:r>
              <a:rPr lang="cs-CZ" altLang="cs-CZ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globální hnutí přelomu 19. a 20. st. – 20. a 30. léta 20. st.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přirozenost dítěte a jeho svobodu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posílení výchov </a:t>
            </a:r>
            <a:r>
              <a:rPr lang="cs-CZ" altLang="cs-CZ" dirty="0"/>
              <a:t>– pracovní, estetická, </a:t>
            </a:r>
            <a:r>
              <a:rPr lang="cs-CZ" altLang="cs-CZ" b="1" dirty="0">
                <a:solidFill>
                  <a:srgbClr val="0000DC"/>
                </a:solidFill>
              </a:rPr>
              <a:t>TV</a:t>
            </a:r>
            <a:r>
              <a:rPr lang="cs-CZ" altLang="cs-CZ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důraz na </a:t>
            </a:r>
            <a:r>
              <a:rPr lang="cs-CZ" altLang="cs-CZ" b="1" dirty="0">
                <a:solidFill>
                  <a:srgbClr val="0000DC"/>
                </a:solidFill>
              </a:rPr>
              <a:t>zdravotní aspekty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východisko </a:t>
            </a:r>
            <a:r>
              <a:rPr lang="cs-CZ" altLang="cs-CZ" dirty="0"/>
              <a:t>současné </a:t>
            </a:r>
            <a:r>
              <a:rPr lang="cs-CZ" altLang="cs-CZ" b="1" dirty="0"/>
              <a:t>humanistické sportovní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např. </a:t>
            </a:r>
            <a:r>
              <a:rPr lang="pt-BR" altLang="cs-CZ" b="1" dirty="0">
                <a:solidFill>
                  <a:srgbClr val="0000DC"/>
                </a:solidFill>
              </a:rPr>
              <a:t>školní farma </a:t>
            </a:r>
            <a:r>
              <a:rPr lang="pt-BR" altLang="cs-CZ" dirty="0"/>
              <a:t>Eduarda </a:t>
            </a:r>
            <a:r>
              <a:rPr lang="cs-CZ" altLang="cs-CZ" dirty="0"/>
              <a:t>Š</a:t>
            </a:r>
            <a:r>
              <a:rPr lang="pt-BR" altLang="cs-CZ" dirty="0"/>
              <a:t>torcha na Libenském ostrově </a:t>
            </a:r>
            <a:br>
              <a:rPr lang="cs-CZ" altLang="cs-CZ" dirty="0"/>
            </a:br>
            <a:r>
              <a:rPr lang="pt-BR" altLang="cs-CZ" dirty="0"/>
              <a:t>v Praze</a:t>
            </a:r>
            <a:r>
              <a:rPr lang="cs-CZ" altLang="cs-CZ" dirty="0"/>
              <a:t> (20. léta 20. st.)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dirty="0"/>
              <a:t>aktuální i pro dnešek – viz </a:t>
            </a:r>
            <a:r>
              <a:rPr lang="cs-CZ" altLang="cs-CZ" b="1" dirty="0">
                <a:solidFill>
                  <a:srgbClr val="0000DC"/>
                </a:solidFill>
              </a:rPr>
              <a:t>alternativní školy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1183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181</TotalTime>
  <Words>915</Words>
  <Application>Microsoft Office PowerPoint</Application>
  <PresentationFormat>Širokoúhlá obrazovka</PresentationFormat>
  <Paragraphs>116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Prezentace aplikace PowerPoint</vt:lpstr>
      <vt:lpstr>Počátky „sportovní edukace“</vt:lpstr>
      <vt:lpstr>Počátky „sportovně-pedagogické teorie“</vt:lpstr>
      <vt:lpstr>Počátky „sportovně-pedagogické teorie“</vt:lpstr>
      <vt:lpstr>Počátky „sportovně-pedagogické teorie“</vt:lpstr>
      <vt:lpstr>Rozvoj sportovní edukace</vt:lpstr>
      <vt:lpstr>Miroslav Tyrš (1832–1884)</vt:lpstr>
      <vt:lpstr>Rozvoj sportovně-pedagogické teorie</vt:lpstr>
      <vt:lpstr>Rozvoj sportovně-pedagogické teorie</vt:lpstr>
      <vt:lpstr>Zneužití sportu v totalitních systémech </vt:lpstr>
      <vt:lpstr>Současný rozvoj sportovní edukace</vt:lpstr>
      <vt:lpstr>Soudobá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2020-10-19T13:21:44Z</cp:lastPrinted>
  <dcterms:created xsi:type="dcterms:W3CDTF">2020-10-05T06:18:46Z</dcterms:created>
  <dcterms:modified xsi:type="dcterms:W3CDTF">2021-09-08T06:10:34Z</dcterms:modified>
</cp:coreProperties>
</file>