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/>
            <a:r>
              <a:rPr lang="cs-CZ" altLang="cs-CZ" dirty="0"/>
              <a:t>6. Základní oblasti </a:t>
            </a:r>
            <a:br>
              <a:rPr lang="cs-CZ" altLang="cs-CZ" dirty="0"/>
            </a:br>
            <a:r>
              <a:rPr lang="cs-CZ" altLang="cs-CZ" dirty="0"/>
              <a:t>sportovní edukace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483CAC-CF83-4F77-AAD8-E2BB07AF3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EE1409-E11A-4E42-B411-6DFC962D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212" y="378000"/>
            <a:ext cx="10710988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BFA08B-D1D4-4BA9-B0BB-751F43BF2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67618"/>
            <a:ext cx="11319812" cy="46643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pojetí a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význam sportovních a pohybových aktivit v rámci náplně volného času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 = 2. nejčastěji uváděná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volnočasová</a:t>
            </a:r>
            <a:r>
              <a:rPr lang="cs-CZ" altLang="cs-CZ" sz="3200" dirty="0"/>
              <a:t> aktivita mládeže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nutnost </a:t>
            </a:r>
            <a:r>
              <a:rPr lang="cs-CZ" altLang="cs-CZ" sz="3200" b="1" dirty="0">
                <a:solidFill>
                  <a:srgbClr val="F01928"/>
                </a:solidFill>
              </a:rPr>
              <a:t>respektování rysů a funkcí volného času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volný čas </a:t>
            </a:r>
            <a:r>
              <a:rPr lang="cs-CZ" altLang="cs-CZ" sz="3200" dirty="0"/>
              <a:t>= opak povinností, doba, kdy si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volný čas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vymezení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disponibilní</a:t>
            </a:r>
            <a:r>
              <a:rPr lang="cs-CZ" altLang="cs-CZ" sz="3200" b="1" dirty="0"/>
              <a:t> časový prostor </a:t>
            </a:r>
            <a:r>
              <a:rPr lang="cs-CZ" altLang="cs-CZ" sz="3200" dirty="0"/>
              <a:t>– možnost </a:t>
            </a:r>
            <a:r>
              <a:rPr lang="cs-CZ" altLang="cs-CZ" sz="3200" b="1" dirty="0">
                <a:solidFill>
                  <a:srgbClr val="F01928"/>
                </a:solidFill>
              </a:rPr>
              <a:t>svobodně</a:t>
            </a:r>
            <a:r>
              <a:rPr lang="cs-CZ" altLang="cs-CZ" sz="3200" dirty="0"/>
              <a:t> nakládat s časem</a:t>
            </a:r>
          </a:p>
        </p:txBody>
      </p:sp>
    </p:spTree>
    <p:extLst>
      <p:ext uri="{BB962C8B-B14F-4D97-AF65-F5344CB8AC3E}">
        <p14:creationId xmlns:p14="http://schemas.microsoft.com/office/powerpoint/2010/main" val="2602559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B73D5B-FF97-4BF1-8688-47216F3E9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65A927-F11C-4809-963F-5F4A733C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E5F598-B590-4C69-BA81-C45269E6E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7835"/>
            <a:ext cx="11688353" cy="517016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F01928"/>
                </a:solidFill>
              </a:rPr>
              <a:t>Funkce 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 </a:t>
            </a:r>
          </a:p>
          <a:p>
            <a:r>
              <a:rPr lang="cs-CZ" b="1" dirty="0">
                <a:solidFill>
                  <a:srgbClr val="0000DC"/>
                </a:solidFill>
              </a:rPr>
              <a:t>odpočinek</a:t>
            </a:r>
            <a:r>
              <a:rPr lang="cs-CZ" dirty="0"/>
              <a:t> = zotavení, reprodukce sil, odstranění napětí,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rozptýlení</a:t>
            </a:r>
            <a:r>
              <a:rPr lang="cs-CZ" dirty="0"/>
              <a:t> = zábava, kompenzace, únik (dnes virtuální svět, ...)</a:t>
            </a:r>
          </a:p>
          <a:p>
            <a:r>
              <a:rPr lang="cs-CZ" b="1" dirty="0">
                <a:solidFill>
                  <a:srgbClr val="0000DC"/>
                </a:solidFill>
              </a:rPr>
              <a:t>rozvoj</a:t>
            </a:r>
            <a:r>
              <a:rPr lang="cs-CZ" dirty="0"/>
              <a:t> = sportovní, kulturní, sociální, ... aktivity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F01928"/>
                </a:solidFill>
              </a:rPr>
              <a:t>Specifika</a:t>
            </a:r>
            <a:r>
              <a:rPr lang="cs-CZ" b="1" dirty="0"/>
              <a:t> </a:t>
            </a:r>
            <a:r>
              <a:rPr lang="cs-CZ" b="1" dirty="0">
                <a:solidFill>
                  <a:srgbClr val="F01928"/>
                </a:solidFill>
              </a:rPr>
              <a:t>volného času </a:t>
            </a:r>
            <a:r>
              <a:rPr lang="cs-CZ" dirty="0"/>
              <a:t>(</a:t>
            </a:r>
            <a:r>
              <a:rPr lang="cs-CZ" dirty="0" err="1"/>
              <a:t>Dumazedièr</a:t>
            </a:r>
            <a:r>
              <a:rPr lang="cs-CZ" dirty="0"/>
              <a:t>, 1962):</a:t>
            </a:r>
          </a:p>
          <a:p>
            <a:r>
              <a:rPr lang="cs-CZ" b="1" dirty="0">
                <a:solidFill>
                  <a:srgbClr val="0000DC"/>
                </a:solidFill>
              </a:rPr>
              <a:t>svobodná volba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osvobození od primárních povinností (práce, …)</a:t>
            </a:r>
          </a:p>
          <a:p>
            <a:r>
              <a:rPr lang="cs-CZ" b="1" dirty="0">
                <a:solidFill>
                  <a:srgbClr val="0000DC"/>
                </a:solidFill>
              </a:rPr>
              <a:t>absence zištného</a:t>
            </a:r>
            <a:r>
              <a:rPr lang="cs-CZ" dirty="0"/>
              <a:t>, utilitárního, ideologického, politického, … zaměření (je-li zaměření = </a:t>
            </a:r>
            <a:r>
              <a:rPr lang="cs-CZ" b="1" dirty="0" err="1">
                <a:solidFill>
                  <a:srgbClr val="F01928"/>
                </a:solidFill>
              </a:rPr>
              <a:t>polovolný</a:t>
            </a:r>
            <a:r>
              <a:rPr lang="cs-CZ" b="1" dirty="0">
                <a:solidFill>
                  <a:srgbClr val="F01928"/>
                </a:solidFill>
              </a:rPr>
              <a:t> čas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hedonistický charakter 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naplnění individuální potřeby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(i když je realizován ve skupině)</a:t>
            </a:r>
          </a:p>
          <a:p>
            <a:r>
              <a:rPr lang="cs-CZ" b="1" dirty="0">
                <a:solidFill>
                  <a:srgbClr val="0000DC"/>
                </a:solidFill>
              </a:rPr>
              <a:t>proměnlivost</a:t>
            </a:r>
            <a:r>
              <a:rPr lang="cs-CZ" dirty="0"/>
              <a:t> – hledání = typický rys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3434392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2282"/>
            <a:ext cx="10753200" cy="453614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dirty="0"/>
              <a:t>Pro koncepci rekreačního sportu jsou významné mnohé </a:t>
            </a:r>
            <a:br>
              <a:rPr lang="cs-CZ" altLang="cs-CZ" dirty="0"/>
            </a:br>
            <a:r>
              <a:rPr lang="cs-CZ" altLang="cs-CZ" b="1" dirty="0"/>
              <a:t>rysy pedagogiky volného času</a:t>
            </a:r>
            <a:r>
              <a:rPr lang="cs-CZ" altLang="cs-CZ" dirty="0"/>
              <a:t>, např.: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nepřímá aktivace a podporování</a:t>
            </a:r>
            <a:r>
              <a:rPr lang="cs-CZ" altLang="cs-CZ" dirty="0"/>
              <a:t> – vychází ze zájmů možností </a:t>
            </a:r>
            <a:br>
              <a:rPr lang="cs-CZ" altLang="cs-CZ" dirty="0"/>
            </a:br>
            <a:r>
              <a:rPr lang="cs-CZ" altLang="cs-CZ" dirty="0"/>
              <a:t>a participace účastníků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využívání </a:t>
            </a:r>
            <a:r>
              <a:rPr lang="cs-CZ" altLang="cs-CZ" b="1" dirty="0" err="1">
                <a:solidFill>
                  <a:srgbClr val="0000DC"/>
                </a:solidFill>
              </a:rPr>
              <a:t>nondirektivního</a:t>
            </a:r>
            <a:r>
              <a:rPr lang="cs-CZ" altLang="cs-CZ" b="1" dirty="0">
                <a:solidFill>
                  <a:srgbClr val="0000DC"/>
                </a:solidFill>
              </a:rPr>
              <a:t> podněcování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podpora </a:t>
            </a:r>
            <a:r>
              <a:rPr lang="cs-CZ" altLang="cs-CZ" b="1" dirty="0">
                <a:solidFill>
                  <a:srgbClr val="0000DC"/>
                </a:solidFill>
              </a:rPr>
              <a:t>samostatně iniciovaného učení </a:t>
            </a:r>
            <a:r>
              <a:rPr lang="cs-CZ" altLang="cs-CZ" dirty="0"/>
              <a:t>a jednání osob i skupin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>
                <a:solidFill>
                  <a:srgbClr val="F01928"/>
                </a:solidFill>
              </a:rPr>
              <a:t>animativní</a:t>
            </a:r>
            <a:r>
              <a:rPr lang="cs-CZ" b="1" dirty="0">
                <a:solidFill>
                  <a:srgbClr val="F01928"/>
                </a:solidFill>
              </a:rPr>
              <a:t> didaktika</a:t>
            </a:r>
            <a:r>
              <a:rPr lang="cs-CZ" dirty="0">
                <a:solidFill>
                  <a:srgbClr val="F01928"/>
                </a:solidFill>
              </a:rPr>
              <a:t> </a:t>
            </a:r>
            <a:r>
              <a:rPr lang="cs-CZ" dirty="0"/>
              <a:t>= propojení didaktiky + animace (oživení)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vychází z podstaty volného času 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≠ poučování, direktivní přístup, charakter školního vyučování, 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5741"/>
            <a:ext cx="11032729" cy="48022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dirty="0"/>
              <a:t>rekreační sport = </a:t>
            </a:r>
            <a:r>
              <a:rPr lang="cs-CZ" altLang="cs-CZ" b="1" dirty="0">
                <a:solidFill>
                  <a:srgbClr val="0000DC"/>
                </a:solidFill>
              </a:rPr>
              <a:t>mimořádně významná oblast v životě jedince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b="1" dirty="0">
                <a:solidFill>
                  <a:srgbClr val="0000DC"/>
                </a:solidFill>
              </a:rPr>
              <a:t>i celé společnosti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01928"/>
                </a:solidFill>
              </a:rPr>
              <a:t>pozitivní vliv rekreačního sportu </a:t>
            </a:r>
            <a:r>
              <a:rPr lang="cs-CZ" altLang="cs-CZ" dirty="0"/>
              <a:t>na život člověka: </a:t>
            </a:r>
            <a:br>
              <a:rPr lang="cs-CZ" altLang="cs-CZ" dirty="0"/>
            </a:br>
            <a:r>
              <a:rPr lang="cs-CZ" altLang="cs-CZ" dirty="0"/>
              <a:t>- snižování výskytu civilizačních chorob </a:t>
            </a:r>
            <a:br>
              <a:rPr lang="cs-CZ" altLang="cs-CZ" dirty="0"/>
            </a:br>
            <a:r>
              <a:rPr lang="cs-CZ" altLang="cs-CZ" dirty="0"/>
              <a:t>- snižování stále rostoucích nákladů na zdravotní péči obyvatelstva</a:t>
            </a:r>
            <a:br>
              <a:rPr lang="cs-CZ" altLang="cs-CZ" dirty="0"/>
            </a:br>
            <a:r>
              <a:rPr lang="cs-CZ" altLang="cs-CZ" dirty="0"/>
              <a:t>- redukce agresivity a násilí nejen u mládeže </a:t>
            </a:r>
            <a:br>
              <a:rPr lang="cs-CZ" altLang="cs-CZ" dirty="0"/>
            </a:br>
            <a:r>
              <a:rPr lang="cs-CZ" altLang="cs-CZ" dirty="0"/>
              <a:t>- rozvoj sociálních vztahů (komunitních, …, mezinárodních)</a:t>
            </a:r>
            <a:br>
              <a:rPr lang="cs-CZ" altLang="cs-CZ" dirty="0"/>
            </a:br>
            <a:r>
              <a:rPr lang="cs-CZ" altLang="cs-CZ" dirty="0"/>
              <a:t>- podpora občanské společnosti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rekreačního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62353" cy="49036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>
                <a:solidFill>
                  <a:srgbClr val="F01928"/>
                </a:solidFill>
              </a:rPr>
              <a:t>Národní program rozvoje sportu pro všechny </a:t>
            </a:r>
            <a:r>
              <a:rPr lang="cs-CZ" altLang="cs-CZ" sz="3200" dirty="0"/>
              <a:t>(2007):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pravidelná sportovní a tělovýchovná činnost dětí a mládeže </a:t>
            </a:r>
            <a:br>
              <a:rPr lang="cs-CZ" altLang="cs-CZ" sz="3200" dirty="0"/>
            </a:br>
            <a:r>
              <a:rPr lang="cs-CZ" altLang="cs-CZ" sz="3200" dirty="0"/>
              <a:t>ve věku </a:t>
            </a:r>
            <a:r>
              <a:rPr lang="cs-CZ" altLang="cs-CZ" sz="3200" b="1" dirty="0">
                <a:solidFill>
                  <a:srgbClr val="0000DC"/>
                </a:solidFill>
              </a:rPr>
              <a:t>6–18 let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projekty zaměřené na pohybové aktivity občanů </a:t>
            </a:r>
            <a:r>
              <a:rPr lang="cs-CZ" altLang="cs-CZ" sz="3200" b="1" dirty="0">
                <a:solidFill>
                  <a:srgbClr val="0000DC"/>
                </a:solidFill>
              </a:rPr>
              <a:t>60+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otevřené tělovýchovné a sportovní akce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se zaměřením na zdravý a aktivní životní styl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vzdělávání dobrovolných pracovníků</a:t>
            </a:r>
            <a:r>
              <a:rPr lang="cs-CZ" altLang="cs-CZ" sz="3200" dirty="0"/>
              <a:t> ve sportu pro všechny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tělovýchovná reprezentace </a:t>
            </a:r>
            <a:r>
              <a:rPr lang="cs-CZ" altLang="cs-CZ" sz="3200" dirty="0"/>
              <a:t>(ne státní!)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věda a výzkum v oblasti sportu pro všechny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92330"/>
            <a:ext cx="11275482" cy="451576"/>
          </a:xfrm>
        </p:spPr>
        <p:txBody>
          <a:bodyPr/>
          <a:lstStyle/>
          <a:p>
            <a:r>
              <a:rPr lang="cs-CZ" altLang="cs-CZ" sz="3600" dirty="0"/>
              <a:t>Pedagogika soutěžního sportu – zaměření výzkumů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744071"/>
            <a:ext cx="11365130" cy="57359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procesuální stránka sportovního tréninku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průběh sportovní (i trenérské) dráhy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aktivity sportovního trenéra a jeho </a:t>
            </a:r>
            <a:r>
              <a:rPr lang="cs-CZ" altLang="cs-CZ" b="1" dirty="0">
                <a:solidFill>
                  <a:srgbClr val="0000DC"/>
                </a:solidFill>
              </a:rPr>
              <a:t>vzdělávání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transfer vědění </a:t>
            </a:r>
            <a:r>
              <a:rPr lang="cs-CZ" altLang="cs-CZ" dirty="0"/>
              <a:t>do sportovní praxe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systém </a:t>
            </a:r>
            <a:r>
              <a:rPr lang="cs-CZ" altLang="cs-CZ" b="1" dirty="0">
                <a:solidFill>
                  <a:srgbClr val="0000DC"/>
                </a:solidFill>
              </a:rPr>
              <a:t>podpory mladých výkonnostních sportovců </a:t>
            </a:r>
            <a:br>
              <a:rPr lang="cs-CZ" altLang="cs-CZ" dirty="0"/>
            </a:br>
            <a:r>
              <a:rPr lang="cs-CZ" altLang="cs-CZ" dirty="0"/>
              <a:t>(platnost rousseauovského postulátu neobětovat dnešní život dítěte)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vztahy mezi sférou vzdělávací a sférou soutěžního sportu</a:t>
            </a:r>
            <a:br>
              <a:rPr lang="cs-CZ" altLang="cs-CZ" dirty="0">
                <a:solidFill>
                  <a:srgbClr val="0000DC"/>
                </a:solidFill>
              </a:rPr>
            </a:br>
            <a:r>
              <a:rPr lang="cs-CZ" altLang="cs-CZ" dirty="0"/>
              <a:t>(např. komparace evropských systémů se situací v USA = </a:t>
            </a:r>
            <a:br>
              <a:rPr lang="cs-CZ" altLang="cs-CZ" dirty="0"/>
            </a:br>
            <a:r>
              <a:rPr lang="cs-CZ" altLang="cs-CZ" dirty="0"/>
              <a:t>integrace soutěžního sportu do všech stupňů škol = vzdělávací oblast)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genderová problematika </a:t>
            </a:r>
            <a:r>
              <a:rPr lang="cs-CZ" altLang="cs-CZ" dirty="0"/>
              <a:t>(nejen medicínských, ale i pedagogických aspektů v tréninku sportovkyň, podpora trenérek, …)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0000DC"/>
                </a:solidFill>
              </a:rPr>
              <a:t>soutěžního sportu seniorů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specifické aspekty </a:t>
            </a:r>
            <a:r>
              <a:rPr lang="cs-CZ" altLang="cs-CZ" b="1" dirty="0">
                <a:solidFill>
                  <a:srgbClr val="0000DC"/>
                </a:solidFill>
              </a:rPr>
              <a:t>výkonnostního sportu jedinců s postižením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486918"/>
            <a:ext cx="10881317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3" y="1093694"/>
            <a:ext cx="11412070" cy="47383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sport umožňuje </a:t>
            </a:r>
            <a:r>
              <a:rPr lang="cs-CZ" altLang="cs-CZ" sz="3200" b="1" dirty="0">
                <a:solidFill>
                  <a:srgbClr val="F01928"/>
                </a:solidFill>
              </a:rPr>
              <a:t>rozvoj osobnosti </a:t>
            </a:r>
            <a:r>
              <a:rPr lang="cs-CZ" altLang="cs-CZ" sz="3200" dirty="0"/>
              <a:t>pouze </a:t>
            </a:r>
            <a:r>
              <a:rPr lang="cs-CZ" altLang="cs-CZ" sz="3200" b="1" dirty="0">
                <a:solidFill>
                  <a:srgbClr val="F01928"/>
                </a:solidFill>
              </a:rPr>
              <a:t>při respektování principu fair play </a:t>
            </a:r>
            <a:r>
              <a:rPr lang="cs-CZ" altLang="cs-CZ" sz="3200" dirty="0"/>
              <a:t>= chování i způsob myšlení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sportovní život přispívá k životosprávě, regeneraci, toleranci, psychohygieně, smyslu pro spolupráci,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raná příprava </a:t>
            </a:r>
            <a:r>
              <a:rPr lang="cs-CZ" altLang="cs-CZ" sz="3200" dirty="0"/>
              <a:t>a sportovní specializace </a:t>
            </a:r>
            <a:r>
              <a:rPr lang="cs-CZ" altLang="cs-CZ" sz="3200" b="1" dirty="0"/>
              <a:t>nesmí směřovat </a:t>
            </a:r>
            <a:br>
              <a:rPr lang="cs-CZ" altLang="cs-CZ" sz="3200" dirty="0"/>
            </a:br>
            <a:r>
              <a:rPr lang="cs-CZ" altLang="cs-CZ" sz="3200" dirty="0"/>
              <a:t>k jednostrannému rozvoji a </a:t>
            </a:r>
            <a:r>
              <a:rPr lang="cs-CZ" altLang="cs-CZ" sz="3200" b="1" dirty="0">
                <a:solidFill>
                  <a:srgbClr val="F01928"/>
                </a:solidFill>
              </a:rPr>
              <a:t>k marginalizaci vzdělávání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rozhodnutí </a:t>
            </a:r>
            <a:r>
              <a:rPr lang="cs-CZ" altLang="cs-CZ" sz="3200" dirty="0"/>
              <a:t>vstoupit do výkonnostního sportu musí vycházet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z vlastního popudu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sportovec se musí </a:t>
            </a:r>
            <a:r>
              <a:rPr lang="cs-CZ" altLang="cs-CZ" sz="3200" b="1" dirty="0">
                <a:solidFill>
                  <a:srgbClr val="F01928"/>
                </a:solidFill>
              </a:rPr>
              <a:t>umět samostatně, kriticky a odpovědně rozhodnout 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soutěžního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5082"/>
            <a:ext cx="10933200" cy="483691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musí se </a:t>
            </a:r>
            <a:r>
              <a:rPr lang="cs-CZ" altLang="cs-CZ" sz="3200" b="1" dirty="0"/>
              <a:t>kalkulovat se zdravotními riziky </a:t>
            </a:r>
            <a:r>
              <a:rPr lang="cs-CZ" altLang="cs-CZ" sz="3200" dirty="0"/>
              <a:t>souvisejícími </a:t>
            </a:r>
            <a:br>
              <a:rPr lang="cs-CZ" altLang="cs-CZ" sz="3200" dirty="0"/>
            </a:br>
            <a:r>
              <a:rPr lang="cs-CZ" altLang="cs-CZ" sz="3200" dirty="0"/>
              <a:t>s výkonnostním sportem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manipulace </a:t>
            </a:r>
            <a:r>
              <a:rPr lang="cs-CZ" altLang="cs-CZ" sz="3200" dirty="0"/>
              <a:t>zaměřené na podání nejvyššího výkonu jsou </a:t>
            </a:r>
            <a:r>
              <a:rPr lang="cs-CZ" altLang="cs-CZ" sz="3200" b="1" dirty="0">
                <a:solidFill>
                  <a:srgbClr val="F01928"/>
                </a:solidFill>
              </a:rPr>
              <a:t>eticky nepřípustné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nutný </a:t>
            </a:r>
            <a:r>
              <a:rPr lang="cs-CZ" altLang="cs-CZ" sz="3200" b="1" dirty="0">
                <a:solidFill>
                  <a:srgbClr val="F01928"/>
                </a:solidFill>
              </a:rPr>
              <a:t>pozitivní dialog mezi sportovcem a trenérem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a jeho průběžná kritická sebereflexe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je třeba kultivovat </a:t>
            </a:r>
            <a:r>
              <a:rPr lang="cs-CZ" altLang="cs-CZ" sz="3200" b="1" dirty="0">
                <a:solidFill>
                  <a:srgbClr val="F01928"/>
                </a:solidFill>
              </a:rPr>
              <a:t>pedagogickou odpovědnost trenéra</a:t>
            </a:r>
            <a:r>
              <a:rPr lang="cs-CZ" altLang="cs-CZ" sz="3200" dirty="0"/>
              <a:t>, jehož jednání má minimalizovat rizika sportovců </a:t>
            </a:r>
            <a:br>
              <a:rPr lang="cs-CZ" altLang="cs-CZ" sz="3200" dirty="0"/>
            </a:br>
            <a:r>
              <a:rPr lang="cs-CZ" altLang="cs-CZ" sz="3200" dirty="0"/>
              <a:t>a maximalizovat jejich osobní rozvoj (nejen fyzický, ale současně morální, sociální, emocionální a zdravotní)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59" y="378000"/>
            <a:ext cx="11095482" cy="451576"/>
          </a:xfrm>
        </p:spPr>
        <p:txBody>
          <a:bodyPr/>
          <a:lstStyle/>
          <a:p>
            <a:r>
              <a:rPr lang="cs-CZ" altLang="cs-CZ" sz="3600" dirty="0"/>
              <a:t>Význam normativní pedagogiky soutěžního sportu 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21976"/>
            <a:ext cx="11095481" cy="51188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humanistickou koncepci sportu </a:t>
            </a:r>
            <a:r>
              <a:rPr lang="cs-CZ" altLang="cs-CZ" sz="3200" dirty="0"/>
              <a:t>(viz </a:t>
            </a:r>
            <a:r>
              <a:rPr lang="cs-CZ" altLang="cs-CZ" sz="3200" dirty="0" err="1"/>
              <a:t>Coubertin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viz </a:t>
            </a:r>
            <a:r>
              <a:rPr lang="cs-CZ" altLang="cs-CZ" sz="3200" b="1" dirty="0"/>
              <a:t>mezinárodní dokumenty </a:t>
            </a:r>
            <a:r>
              <a:rPr lang="cs-CZ" altLang="cs-CZ" sz="3200" dirty="0"/>
              <a:t>(Olympijská charta, Světový antidopingový kodex, Evropská charta sportu, evropský Kodex sportovní etiky, materiály ICCE, …)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výrazné zastoupení normativních témat pedagogiky sportu je obsaženo v kurikulech </a:t>
            </a:r>
            <a:r>
              <a:rPr lang="cs-CZ" altLang="cs-CZ" sz="3200" dirty="0">
                <a:solidFill>
                  <a:srgbClr val="0000DC"/>
                </a:solidFill>
              </a:rPr>
              <a:t>trenérského vzdělávání </a:t>
            </a:r>
            <a:br>
              <a:rPr lang="cs-CZ" altLang="cs-CZ" sz="3200" dirty="0"/>
            </a:br>
            <a:r>
              <a:rPr lang="cs-CZ" altLang="cs-CZ" sz="3200" dirty="0"/>
              <a:t>(např. viz Národní standard vzdělávání trenérů v USA –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Coaches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Quality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Sports</a:t>
            </a:r>
            <a:r>
              <a:rPr lang="cs-CZ" altLang="cs-CZ" sz="3200" dirty="0"/>
              <a:t> 2006)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dobrý a zdařilý život sportovců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b="1" dirty="0">
                <a:solidFill>
                  <a:srgbClr val="F01928"/>
                </a:solidFill>
              </a:rPr>
              <a:t>a naplnění jejich přirozených zájmů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24306"/>
            <a:ext cx="10753200" cy="451576"/>
          </a:xfrm>
        </p:spPr>
        <p:txBody>
          <a:bodyPr/>
          <a:lstStyle/>
          <a:p>
            <a:r>
              <a:rPr lang="cs-CZ" dirty="0"/>
              <a:t>Duální kariéra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8518"/>
            <a:ext cx="10627200" cy="472934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dirty="0"/>
              <a:t>rozvoj konceptu duální kariéry – po roce 2000 (EU)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cíl </a:t>
            </a:r>
            <a:r>
              <a:rPr lang="cs-CZ" dirty="0"/>
              <a:t>= podpořit v EU </a:t>
            </a:r>
            <a:r>
              <a:rPr lang="cs-CZ" b="1" dirty="0">
                <a:solidFill>
                  <a:srgbClr val="F01928"/>
                </a:solidFill>
              </a:rPr>
              <a:t>sladění studia a výkonnostního sportu </a:t>
            </a:r>
            <a:br>
              <a:rPr lang="cs-CZ" b="1" dirty="0">
                <a:solidFill>
                  <a:srgbClr val="F01928"/>
                </a:solidFill>
              </a:rPr>
            </a:br>
            <a:r>
              <a:rPr lang="cs-CZ" dirty="0"/>
              <a:t>u elitních sportovců → po ukončení aktivní sportovní kariéry </a:t>
            </a:r>
            <a:r>
              <a:rPr lang="cs-CZ" b="1" dirty="0">
                <a:solidFill>
                  <a:srgbClr val="0000DC"/>
                </a:solidFill>
              </a:rPr>
              <a:t>zlepšit uplatnění na trhu práce</a:t>
            </a:r>
          </a:p>
          <a:p>
            <a:pPr>
              <a:spcBef>
                <a:spcPts val="600"/>
              </a:spcBef>
            </a:pPr>
            <a:r>
              <a:rPr lang="cs-CZ" dirty="0"/>
              <a:t>v rámci EU – </a:t>
            </a:r>
            <a:r>
              <a:rPr lang="cs-CZ" b="1" dirty="0">
                <a:solidFill>
                  <a:srgbClr val="0000DC"/>
                </a:solidFill>
              </a:rPr>
              <a:t>řada analýz, studií a projektů</a:t>
            </a:r>
            <a:r>
              <a:rPr lang="cs-CZ" dirty="0"/>
              <a:t>, např.: </a:t>
            </a:r>
            <a:br>
              <a:rPr lang="cs-CZ" dirty="0"/>
            </a:br>
            <a:r>
              <a:rPr lang="cs-CZ" dirty="0"/>
              <a:t>- Německo – vytvoření </a:t>
            </a:r>
            <a:r>
              <a:rPr lang="cs-CZ" b="1" dirty="0"/>
              <a:t>elitních sportovních škol</a:t>
            </a:r>
            <a:br>
              <a:rPr lang="cs-CZ" dirty="0"/>
            </a:br>
            <a:r>
              <a:rPr lang="cs-CZ" dirty="0"/>
              <a:t>- Velká Británie – podpora duální kariéry na úrovni </a:t>
            </a:r>
            <a:r>
              <a:rPr lang="cs-CZ" b="1" dirty="0"/>
              <a:t>univerzit </a:t>
            </a:r>
            <a:br>
              <a:rPr lang="cs-CZ" dirty="0"/>
            </a:br>
            <a:r>
              <a:rPr lang="cs-CZ" dirty="0"/>
              <a:t>- Švédsko – Olympijský výbor poskytuje kariérní </a:t>
            </a:r>
            <a:r>
              <a:rPr lang="cs-CZ" b="1" dirty="0"/>
              <a:t>poradenství</a:t>
            </a:r>
          </a:p>
          <a:p>
            <a:pPr>
              <a:spcBef>
                <a:spcPts val="600"/>
              </a:spcBef>
            </a:pPr>
            <a:r>
              <a:rPr lang="cs-CZ" dirty="0"/>
              <a:t>ČR – aktivity (i mediální) Český olympijský výbor (ČOV) </a:t>
            </a:r>
            <a:r>
              <a:rPr lang="cs-CZ"/>
              <a:t>– viz</a:t>
            </a:r>
            <a:br>
              <a:rPr lang="cs-CZ" dirty="0"/>
            </a:br>
            <a:r>
              <a:rPr lang="cs-CZ" dirty="0"/>
              <a:t>https://www.olympijskytym.cz</a:t>
            </a:r>
            <a:r>
              <a:rPr lang="cs-CZ"/>
              <a:t>/dualni-kariera-o-programu</a:t>
            </a:r>
            <a:br>
              <a:rPr lang="cs-CZ"/>
            </a:br>
            <a:r>
              <a:rPr lang="cs-CZ"/>
              <a:t>http://dualcareer.cz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Základní oblasti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1009"/>
            <a:ext cx="11181268" cy="51869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Dělení soudobého sportu: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školní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soutěžní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rekreační </a:t>
            </a:r>
            <a:endParaRPr lang="cs-CZ" altLang="cs-CZ" sz="3200" dirty="0">
              <a:sym typeface="Symbol" panose="05050102010706020507" pitchFamily="18" charset="2"/>
            </a:endParaRP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b="1" dirty="0">
                <a:solidFill>
                  <a:srgbClr val="FF0000"/>
                </a:solidFill>
              </a:rPr>
              <a:t>3 základní oblasti sportovní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 pedagogice sportu se rozvíjejí analogické </a:t>
            </a:r>
            <a:r>
              <a:rPr lang="cs-CZ" altLang="cs-CZ" sz="3200" b="1" dirty="0">
                <a:solidFill>
                  <a:srgbClr val="0000DC"/>
                </a:solidFill>
              </a:rPr>
              <a:t>subdisciplíny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hlavní zájem se soustředí na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dirty="0"/>
              <a:t>(zvláště v ČR)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 soutěžním sportu – především rozvoj sportovních </a:t>
            </a:r>
            <a:r>
              <a:rPr lang="cs-CZ" altLang="cs-CZ" sz="3200" b="1" dirty="0">
                <a:solidFill>
                  <a:srgbClr val="0000DC"/>
                </a:solidFill>
              </a:rPr>
              <a:t>talentů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zvýšený zájem o rekreační sport </a:t>
            </a:r>
            <a:r>
              <a:rPr lang="cs-CZ" altLang="cs-CZ" sz="3200" b="1" dirty="0">
                <a:solidFill>
                  <a:srgbClr val="0000DC"/>
                </a:solidFill>
              </a:rPr>
              <a:t>všech věkových kategorií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BEF835-017B-440F-98FC-DCBBB5464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38389-F740-49C3-80D8-EA4BDCFC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Duální kariéra – ČOV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877A89-4A20-465C-B4E7-6DA0A53D1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5765"/>
            <a:ext cx="10933200" cy="515223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Základní pilíře: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Vzdělávání: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krátkodobé vzdělávací kurzy (např. e-</a:t>
            </a:r>
            <a:r>
              <a:rPr lang="cs-CZ" dirty="0" err="1"/>
              <a:t>learningové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- dlouhodobé vzdělávací programy ve spolupráci s VŠ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Odborné poradenství: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rozbor silných a slabých stránek = nasměrování na profesi </a:t>
            </a:r>
            <a:br>
              <a:rPr lang="cs-CZ" dirty="0"/>
            </a:br>
            <a:r>
              <a:rPr lang="cs-CZ" dirty="0"/>
              <a:t>- osobní konzultace zaměřené na uplatnění se </a:t>
            </a:r>
            <a:br>
              <a:rPr lang="cs-CZ" dirty="0"/>
            </a:br>
            <a:r>
              <a:rPr lang="cs-CZ" dirty="0"/>
              <a:t>- konzultace – hospodaření s penězi, spoření, pojištění,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Zapojení do pracovního procesu: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- stáž – krátkodobá praktická pracovní zkušenost </a:t>
            </a:r>
            <a:br>
              <a:rPr lang="cs-CZ" dirty="0"/>
            </a:br>
            <a:r>
              <a:rPr lang="cs-CZ" dirty="0"/>
              <a:t>- zaměstnání na plný nebo částečný úvazek</a:t>
            </a:r>
          </a:p>
        </p:txBody>
      </p:sp>
    </p:spTree>
    <p:extLst>
      <p:ext uri="{BB962C8B-B14F-4D97-AF65-F5344CB8AC3E}">
        <p14:creationId xmlns:p14="http://schemas.microsoft.com/office/powerpoint/2010/main" val="365202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Dílčí dělení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69145"/>
            <a:ext cx="11543538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vzdělávacích institucí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</a:t>
            </a:r>
            <a:r>
              <a:rPr lang="cs-CZ" alt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altLang="cs-CZ" sz="3200" b="1" dirty="0">
                <a:solidFill>
                  <a:srgbClr val="0000DC"/>
                </a:solidFill>
              </a:rPr>
              <a:t> dokumenty:</a:t>
            </a:r>
            <a:br>
              <a:rPr lang="cs-CZ" altLang="cs-CZ" sz="3200" dirty="0"/>
            </a:br>
            <a:r>
              <a:rPr lang="cs-CZ" altLang="cs-CZ" sz="3200" dirty="0"/>
              <a:t>MŠ, ZŠ, SŠ, VŠ, U3V, …, „nesportovní“ – </a:t>
            </a:r>
            <a:r>
              <a:rPr lang="cs-CZ" altLang="cs-CZ" sz="3200" b="1" dirty="0">
                <a:solidFill>
                  <a:srgbClr val="FF0000"/>
                </a:solidFill>
              </a:rPr>
              <a:t>sportovní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věku:</a:t>
            </a:r>
            <a:br>
              <a:rPr lang="cs-CZ" altLang="cs-CZ" sz="3200" dirty="0"/>
            </a:br>
            <a:r>
              <a:rPr lang="cs-CZ" altLang="cs-CZ" sz="3200" dirty="0" err="1"/>
              <a:t>předžáci</a:t>
            </a:r>
            <a:r>
              <a:rPr lang="cs-CZ" altLang="cs-CZ" sz="3200" dirty="0"/>
              <a:t>, mladší žáci, starší žáci, mladší dorost, starší dorost, junioři, dospělí, veteráni – viz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kategorie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výkonnostní úrovně: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soutěžní sport: </a:t>
            </a:r>
            <a:r>
              <a:rPr lang="cs-CZ" altLang="cs-CZ" sz="3200" dirty="0"/>
              <a:t>talenti – výkonnostní – elitní – profesionálové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rekreační sport: </a:t>
            </a:r>
            <a:r>
              <a:rPr lang="cs-CZ" altLang="cs-CZ" sz="3200" dirty="0"/>
              <a:t>začátečníci – pokročilí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dělení sportů </a:t>
            </a:r>
            <a:r>
              <a:rPr lang="cs-CZ" altLang="cs-CZ" sz="3200" dirty="0"/>
              <a:t>(pohybových aktivit), sport – </a:t>
            </a:r>
            <a:r>
              <a:rPr lang="cs-CZ" altLang="cs-CZ" sz="3200" dirty="0" err="1"/>
              <a:t>esport</a:t>
            </a:r>
            <a:r>
              <a:rPr lang="cs-CZ" altLang="cs-CZ" sz="3200" dirty="0"/>
              <a:t> (?),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organizované – individuální </a:t>
            </a:r>
            <a:r>
              <a:rPr lang="cs-CZ" altLang="cs-CZ" sz="3200" dirty="0"/>
              <a:t>sportovní aktivity, …</a:t>
            </a: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229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školní sport </a:t>
            </a:r>
            <a:r>
              <a:rPr lang="cs-CZ" altLang="cs-CZ" sz="3200" b="1" dirty="0"/>
              <a:t>= sportovní (pohybové) aktivity, </a:t>
            </a:r>
            <a:br>
              <a:rPr lang="cs-CZ" altLang="cs-CZ" sz="3200" b="1" dirty="0"/>
            </a:br>
            <a:r>
              <a:rPr lang="cs-CZ" altLang="cs-CZ" sz="3200" b="1" dirty="0"/>
              <a:t>které probíhají v rámci instituce školy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ne pouze </a:t>
            </a:r>
            <a:r>
              <a:rPr lang="cs-CZ" altLang="cs-CZ" sz="3200" b="1" dirty="0"/>
              <a:t>školní tělesná výchova</a:t>
            </a:r>
            <a:r>
              <a:rPr lang="cs-CZ" altLang="cs-CZ" sz="3200" dirty="0"/>
              <a:t>, ale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veškeré možnosti, akce, nabídky, </a:t>
            </a:r>
            <a:r>
              <a:rPr lang="cs-CZ" altLang="cs-CZ" sz="3200" dirty="0"/>
              <a:t>… sportovních aktivit: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 přestávkách (viz tradice švédské školy), ve volných hodinách, v rámci kurzů, „</a:t>
            </a:r>
            <a:r>
              <a:rPr lang="cs-CZ" altLang="cs-CZ" sz="3200" dirty="0" err="1"/>
              <a:t>adapťáků</a:t>
            </a:r>
            <a:r>
              <a:rPr lang="cs-CZ" altLang="cs-CZ" sz="3200" dirty="0"/>
              <a:t>“, exkurzí, zájezdů,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motivace + propojení na rekreační </a:t>
            </a:r>
            <a:r>
              <a:rPr lang="cs-CZ" altLang="cs-CZ" sz="3200" dirty="0"/>
              <a:t>(i soutěžní) </a:t>
            </a:r>
            <a:r>
              <a:rPr lang="cs-CZ" altLang="cs-CZ" sz="3200" b="1" dirty="0"/>
              <a:t>sport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b="1" dirty="0"/>
              <a:t>= výrazný </a:t>
            </a:r>
            <a:r>
              <a:rPr lang="cs-CZ" altLang="cs-CZ" sz="3200" b="1" dirty="0">
                <a:solidFill>
                  <a:srgbClr val="F01928"/>
                </a:solidFill>
              </a:rPr>
              <a:t>benefit</a:t>
            </a:r>
            <a:r>
              <a:rPr lang="cs-CZ" altLang="cs-CZ" sz="3200" b="1" dirty="0">
                <a:solidFill>
                  <a:srgbClr val="0000DC"/>
                </a:solidFill>
              </a:rPr>
              <a:t> dobré školy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klíčový pro </a:t>
            </a:r>
            <a:r>
              <a:rPr lang="cs-CZ" altLang="cs-CZ" sz="3200" b="1" dirty="0">
                <a:solidFill>
                  <a:srgbClr val="0000DC"/>
                </a:solidFill>
              </a:rPr>
              <a:t>zdravou školu, školu v pohybu, …</a:t>
            </a:r>
            <a:endParaRPr lang="cs-CZ" alt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2"/>
            <a:ext cx="11059200" cy="54530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pedagogika školního sportu</a:t>
            </a:r>
            <a:r>
              <a:rPr lang="cs-CZ" altLang="cs-CZ" sz="3200" dirty="0"/>
              <a:t> u nás = </a:t>
            </a:r>
            <a:r>
              <a:rPr lang="cs-CZ" altLang="cs-CZ" sz="3200" b="1" dirty="0">
                <a:solidFill>
                  <a:srgbClr val="FF0000"/>
                </a:solidFill>
              </a:rPr>
              <a:t>didaktika</a:t>
            </a:r>
            <a:r>
              <a:rPr lang="cs-CZ" altLang="cs-CZ" sz="3200" dirty="0"/>
              <a:t> (školní) </a:t>
            </a:r>
            <a:r>
              <a:rPr lang="cs-CZ" altLang="cs-CZ" sz="3200" b="1" dirty="0">
                <a:solidFill>
                  <a:srgbClr val="FF0000"/>
                </a:solidFill>
              </a:rPr>
              <a:t>tělesné výchovy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(např. Vilímová, </a:t>
            </a:r>
            <a:r>
              <a:rPr lang="cs-CZ" altLang="cs-CZ" sz="3200" dirty="0" err="1"/>
              <a:t>Rychtecký</a:t>
            </a:r>
            <a:r>
              <a:rPr lang="cs-CZ" altLang="cs-CZ" sz="3200" dirty="0"/>
              <a:t>, Fialová)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konkretizace</a:t>
            </a:r>
            <a:r>
              <a:rPr lang="cs-CZ" altLang="cs-CZ" sz="3200" dirty="0"/>
              <a:t> pojetí školního sportu v ČR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Rámcové vzdělávací programy </a:t>
            </a:r>
            <a:r>
              <a:rPr lang="cs-CZ" altLang="cs-CZ" sz="3200" dirty="0"/>
              <a:t>(např. </a:t>
            </a:r>
            <a:r>
              <a:rPr lang="cs-CZ" altLang="cs-CZ" sz="3200" dirty="0" err="1"/>
              <a:t>RVP</a:t>
            </a:r>
            <a:r>
              <a:rPr lang="cs-CZ" altLang="cs-CZ" sz="3200" dirty="0"/>
              <a:t> </a:t>
            </a:r>
            <a:r>
              <a:rPr lang="cs-CZ" altLang="cs-CZ" sz="3200" dirty="0" err="1"/>
              <a:t>GSP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 err="1"/>
              <a:t>RVP</a:t>
            </a:r>
            <a:r>
              <a:rPr lang="cs-CZ" altLang="cs-CZ" sz="3200" b="1" dirty="0"/>
              <a:t> pro základní vzdělávání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(2004):</a:t>
            </a:r>
            <a:r>
              <a:rPr lang="cs-CZ" altLang="cs-CZ" sz="3200" i="1" dirty="0"/>
              <a:t> </a:t>
            </a:r>
            <a:br>
              <a:rPr lang="cs-CZ" altLang="cs-CZ" sz="3200" i="1" dirty="0"/>
            </a:br>
            <a:r>
              <a:rPr lang="cs-CZ" altLang="cs-CZ" sz="3200" i="1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vzdělávací oblast Člověk a zdraví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výchova ke zdraví </a:t>
            </a:r>
            <a:br>
              <a:rPr lang="cs-CZ" altLang="cs-CZ" sz="3200" b="1" dirty="0"/>
            </a:br>
            <a:r>
              <a:rPr lang="cs-CZ" altLang="cs-CZ" sz="3200" b="1" dirty="0"/>
              <a:t>  </a:t>
            </a:r>
            <a:r>
              <a:rPr lang="cs-CZ" altLang="cs-CZ" sz="3200" dirty="0"/>
              <a:t>a</a:t>
            </a:r>
            <a:r>
              <a:rPr lang="cs-CZ" altLang="cs-CZ" sz="3200" b="1" dirty="0"/>
              <a:t> tělesná výchova </a:t>
            </a:r>
            <a:r>
              <a:rPr lang="cs-CZ" altLang="cs-CZ" sz="3200" dirty="0"/>
              <a:t>(i zdravotní tělesná výchova) </a:t>
            </a:r>
            <a:br>
              <a:rPr lang="cs-CZ" altLang="cs-CZ" sz="3200" dirty="0"/>
            </a:br>
            <a:r>
              <a:rPr lang="cs-CZ" altLang="cs-CZ" sz="3200" dirty="0"/>
              <a:t>- rozvíjení klíčových </a:t>
            </a:r>
            <a:r>
              <a:rPr lang="cs-CZ" altLang="cs-CZ" sz="3200" b="1" dirty="0"/>
              <a:t>kompetencí </a:t>
            </a:r>
            <a:r>
              <a:rPr lang="cs-CZ" altLang="cs-CZ" sz="3200" dirty="0"/>
              <a:t>žáků</a:t>
            </a:r>
            <a:br>
              <a:rPr lang="cs-CZ" altLang="cs-CZ" sz="3200" dirty="0"/>
            </a:br>
            <a:r>
              <a:rPr lang="cs-CZ" altLang="cs-CZ" sz="3200" dirty="0"/>
              <a:t>- pochopení zdraví jako nejdůležitější životní hodnoty</a:t>
            </a:r>
            <a:br>
              <a:rPr lang="cs-CZ" altLang="cs-CZ" sz="3200" dirty="0"/>
            </a:br>
            <a:r>
              <a:rPr lang="cs-CZ" altLang="cs-CZ" sz="3200" dirty="0"/>
              <a:t>- vnímání radostných prožitků z pohybových aktivit</a:t>
            </a:r>
            <a:br>
              <a:rPr lang="cs-CZ" altLang="cs-CZ" sz="3200" dirty="0"/>
            </a:br>
            <a:r>
              <a:rPr lang="cs-CZ" altLang="cs-CZ" sz="3200" dirty="0"/>
              <a:t>- pochopení významu zdatnosti, vzhledu, duševní pohody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84738"/>
            <a:ext cx="11319674" cy="5243262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Školní sport musí </a:t>
            </a:r>
            <a:r>
              <a:rPr lang="cs-CZ" altLang="cs-CZ" sz="3200" b="1" dirty="0">
                <a:solidFill>
                  <a:srgbClr val="F01928"/>
                </a:solidFill>
              </a:rPr>
              <a:t>reagovat na závěry výzkumů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snižuje se pohybová aktivita žáků a podíl organizovaných sportovních aktivit s narůstajícím školním věkem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existují rozpory mezi přáním, preferencemi a zájmy </a:t>
            </a:r>
            <a:br>
              <a:rPr lang="cs-CZ" altLang="cs-CZ" sz="3200" dirty="0"/>
            </a:br>
            <a:r>
              <a:rPr lang="cs-CZ" altLang="cs-CZ" sz="3200" dirty="0"/>
              <a:t>a realizovanou školní pohybovou aktivitou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…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Ve školním sportu jsou </a:t>
            </a:r>
            <a:r>
              <a:rPr lang="cs-CZ" altLang="cs-CZ" sz="3200" b="1" dirty="0">
                <a:solidFill>
                  <a:srgbClr val="0000DC"/>
                </a:solidFill>
              </a:rPr>
              <a:t>potřebné změny</a:t>
            </a:r>
            <a:r>
              <a:rPr lang="cs-CZ" altLang="cs-CZ" sz="3200" b="1" dirty="0"/>
              <a:t>, např.: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prohloubit ve výuce </a:t>
            </a:r>
            <a:r>
              <a:rPr lang="cs-CZ" altLang="cs-CZ" sz="3200" b="1" dirty="0">
                <a:solidFill>
                  <a:srgbClr val="F01928"/>
                </a:solidFill>
              </a:rPr>
              <a:t>orientaci na žáka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přípravu na </a:t>
            </a:r>
            <a:r>
              <a:rPr lang="cs-CZ" altLang="cs-CZ" sz="3200" b="1" dirty="0">
                <a:solidFill>
                  <a:srgbClr val="0000DC"/>
                </a:solidFill>
              </a:rPr>
              <a:t>zdravý životní styl </a:t>
            </a:r>
            <a:r>
              <a:rPr lang="cs-CZ" altLang="cs-CZ" sz="3200" dirty="0"/>
              <a:t>přeměnit na jeho ovlivňování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od jednostranné orientace na výkon přejít k </a:t>
            </a:r>
            <a:r>
              <a:rPr lang="cs-CZ" altLang="cs-CZ" sz="3200" b="1" dirty="0">
                <a:solidFill>
                  <a:srgbClr val="0000DC"/>
                </a:solidFill>
              </a:rPr>
              <a:t>uspokojení</a:t>
            </a:r>
            <a:r>
              <a:rPr lang="cs-CZ" altLang="cs-CZ" sz="3200" dirty="0"/>
              <a:t> žáků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podporovat </a:t>
            </a:r>
            <a:r>
              <a:rPr lang="cs-CZ" altLang="cs-CZ" sz="3200" b="1" dirty="0" err="1">
                <a:solidFill>
                  <a:srgbClr val="0000DC"/>
                </a:solidFill>
              </a:rPr>
              <a:t>prožitkovost</a:t>
            </a:r>
            <a:r>
              <a:rPr lang="cs-CZ" altLang="cs-CZ" sz="3200" dirty="0"/>
              <a:t>, seberealizaci, …</a:t>
            </a:r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8188"/>
            <a:ext cx="11248726" cy="48638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Nutné inovace v </a:t>
            </a:r>
            <a:r>
              <a:rPr lang="cs-CZ" altLang="cs-CZ" sz="3200" b="1" dirty="0">
                <a:solidFill>
                  <a:srgbClr val="FF0000"/>
                </a:solidFill>
              </a:rPr>
              <a:t>celoživotním vzdělávání učitelů TV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 proměnách informuje celoevropský </a:t>
            </a:r>
            <a:r>
              <a:rPr lang="cs-CZ" altLang="cs-CZ" sz="3200" b="1" dirty="0">
                <a:solidFill>
                  <a:srgbClr val="0000DC"/>
                </a:solidFill>
              </a:rPr>
              <a:t>projekt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AEHESIS</a:t>
            </a:r>
            <a:r>
              <a:rPr lang="cs-CZ" altLang="cs-CZ" sz="3200" dirty="0"/>
              <a:t> = výzkum vzdělávání sportovních profesí (</a:t>
            </a:r>
            <a:r>
              <a:rPr lang="cs-CZ" altLang="cs-CZ" sz="3200" dirty="0" err="1"/>
              <a:t>Aligning</a:t>
            </a:r>
            <a:r>
              <a:rPr lang="cs-CZ" altLang="cs-CZ" sz="3200" dirty="0"/>
              <a:t> a </a:t>
            </a:r>
            <a:r>
              <a:rPr lang="cs-CZ" altLang="cs-CZ" sz="3200" dirty="0" err="1"/>
              <a:t>European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Higher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Education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Structure</a:t>
            </a:r>
            <a:r>
              <a:rPr lang="cs-CZ" altLang="cs-CZ" sz="3200" dirty="0"/>
              <a:t> In Sport Science, http://eose.org/</a:t>
            </a:r>
            <a:r>
              <a:rPr lang="cs-CZ" altLang="cs-CZ" sz="3200" dirty="0" err="1"/>
              <a:t>our_work</a:t>
            </a:r>
            <a:r>
              <a:rPr lang="cs-CZ" altLang="cs-CZ" sz="3200" dirty="0"/>
              <a:t>/</a:t>
            </a:r>
            <a:r>
              <a:rPr lang="cs-CZ" altLang="cs-CZ" sz="3200" dirty="0" err="1"/>
              <a:t>aehesis</a:t>
            </a:r>
            <a:r>
              <a:rPr lang="cs-CZ" altLang="cs-CZ" sz="3200" dirty="0"/>
              <a:t>...) – doporučené kurikulum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požadavky současné mládeže musí reagovat studijní programy a další vzdělávání učitelů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více zastoupeny dobrodružné aktivity, tance a hry než „klasická“ gymnastika, plavání nebo atletika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reflektování nových PA – propojení s kyberprostorem, …</a:t>
            </a:r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08295"/>
            <a:ext cx="11706282" cy="4523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rozvoj vybraných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žáků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podpora bezprostředního a individuálního </a:t>
            </a:r>
            <a:r>
              <a:rPr lang="cs-CZ" altLang="cs-CZ" sz="3200" b="1" dirty="0">
                <a:solidFill>
                  <a:srgbClr val="0000DC"/>
                </a:solidFill>
              </a:rPr>
              <a:t>prožívání</a:t>
            </a:r>
            <a:r>
              <a:rPr lang="cs-CZ" altLang="cs-CZ" sz="3200" dirty="0"/>
              <a:t> výuky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koncepce TV, kdy žáci „</a:t>
            </a:r>
            <a:r>
              <a:rPr lang="cs-CZ" altLang="cs-CZ" sz="3200" b="1" dirty="0">
                <a:solidFill>
                  <a:srgbClr val="FF0000"/>
                </a:solidFill>
              </a:rPr>
              <a:t>berou sportovní aktivity za své</a:t>
            </a:r>
            <a:r>
              <a:rPr lang="cs-CZ" altLang="cs-CZ" sz="3200" dirty="0"/>
              <a:t>“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možnost </a:t>
            </a:r>
            <a:r>
              <a:rPr lang="cs-CZ" altLang="cs-CZ" sz="3200" b="1" dirty="0">
                <a:solidFill>
                  <a:srgbClr val="0000DC"/>
                </a:solidFill>
              </a:rPr>
              <a:t>vlastního rozhodování žáků </a:t>
            </a:r>
            <a:r>
              <a:rPr lang="cs-CZ" altLang="cs-CZ" sz="3200" dirty="0"/>
              <a:t>ve výuce TV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podpora participace žáků </a:t>
            </a:r>
            <a:r>
              <a:rPr lang="cs-CZ" altLang="cs-CZ" sz="3200" dirty="0"/>
              <a:t>na rozhodování o obsahu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prolínání povinné TV do mimoškolních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volnočasových</a:t>
            </a:r>
            <a:r>
              <a:rPr lang="cs-CZ" altLang="cs-CZ" sz="3200" dirty="0"/>
              <a:t> aktivit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výzkumy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057835"/>
            <a:ext cx="11528611" cy="533338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vztah školní edukace a </a:t>
            </a:r>
            <a:r>
              <a:rPr lang="cs-CZ" altLang="cs-CZ" sz="3200" b="1" dirty="0"/>
              <a:t>podpory zdraví</a:t>
            </a:r>
            <a:r>
              <a:rPr lang="cs-CZ" altLang="cs-CZ" sz="3200" dirty="0"/>
              <a:t> (</a:t>
            </a:r>
            <a:r>
              <a:rPr lang="cs-CZ" altLang="cs-CZ" sz="3200" b="1" dirty="0">
                <a:solidFill>
                  <a:srgbClr val="FF0000"/>
                </a:solidFill>
              </a:rPr>
              <a:t>škola a zdraví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komunikace</a:t>
            </a:r>
            <a:r>
              <a:rPr lang="cs-CZ" altLang="cs-CZ" sz="3200" dirty="0"/>
              <a:t> a interakce ve výuce tělesné výchovy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možnosti</a:t>
            </a:r>
            <a:r>
              <a:rPr lang="cs-CZ" altLang="cs-CZ" sz="3200" b="1" dirty="0"/>
              <a:t> </a:t>
            </a:r>
            <a:r>
              <a:rPr lang="cs-CZ" altLang="cs-CZ" sz="3200" dirty="0"/>
              <a:t>školy při</a:t>
            </a:r>
            <a:r>
              <a:rPr lang="cs-CZ" altLang="cs-CZ" sz="3200" b="1" dirty="0"/>
              <a:t> výběru sportovních talentů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edukační a sociální </a:t>
            </a:r>
            <a:r>
              <a:rPr lang="cs-CZ" altLang="cs-CZ" sz="3200" b="1" dirty="0"/>
              <a:t>specifika sportovních škol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problematika</a:t>
            </a:r>
            <a:r>
              <a:rPr lang="cs-CZ" altLang="cs-CZ" sz="3200" b="1" dirty="0"/>
              <a:t> vztahu školního sportu a dívek: </a:t>
            </a:r>
            <a:br>
              <a:rPr lang="cs-CZ" altLang="cs-CZ" sz="3200" b="1" dirty="0"/>
            </a:br>
            <a:r>
              <a:rPr lang="cs-CZ" altLang="cs-CZ" sz="3200" dirty="0"/>
              <a:t>- specifičnosti v motorickém učení dívek</a:t>
            </a:r>
            <a:br>
              <a:rPr lang="cs-CZ" altLang="cs-CZ" sz="3200" dirty="0"/>
            </a:br>
            <a:r>
              <a:rPr lang="cs-CZ" altLang="cs-CZ" sz="3200" dirty="0"/>
              <a:t>- vliv působení školní TV na biologický a motorický rozvoj</a:t>
            </a:r>
            <a:br>
              <a:rPr lang="cs-CZ" altLang="cs-CZ" sz="3200" dirty="0"/>
            </a:br>
            <a:r>
              <a:rPr lang="cs-CZ" altLang="cs-CZ" sz="3200" dirty="0"/>
              <a:t>- nižší motivace dívek ke sportu ve volném čase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Covid</a:t>
            </a:r>
            <a:r>
              <a:rPr lang="cs-CZ" sz="3200" b="1" dirty="0">
                <a:solidFill>
                  <a:srgbClr val="0000DC"/>
                </a:solidFill>
              </a:rPr>
              <a:t>-19 a TV</a:t>
            </a:r>
            <a:r>
              <a:rPr lang="cs-CZ" sz="3200" dirty="0"/>
              <a:t>, sport, … (</a:t>
            </a:r>
            <a:r>
              <a:rPr lang="cs-CZ" sz="3200" dirty="0" err="1"/>
              <a:t>Covidové</a:t>
            </a:r>
            <a:r>
              <a:rPr lang="cs-CZ" sz="3200" dirty="0"/>
              <a:t> děti a pohyb – prof. Kolář)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433</TotalTime>
  <Words>1592</Words>
  <Application>Microsoft Office PowerPoint</Application>
  <PresentationFormat>Širokoúhlá obrazovka</PresentationFormat>
  <Paragraphs>153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Symbol</vt:lpstr>
      <vt:lpstr>Tahoma</vt:lpstr>
      <vt:lpstr>Wingdings</vt:lpstr>
      <vt:lpstr>Prezentace_MU_CZ</vt:lpstr>
      <vt:lpstr>6. Základní oblasti  sportovní edukace</vt:lpstr>
      <vt:lpstr>Základní oblasti sportovní edukace</vt:lpstr>
      <vt:lpstr>Dílčí dělení sportovní edukace</vt:lpstr>
      <vt:lpstr>Pedagogika školního sportu</vt:lpstr>
      <vt:lpstr>Pedagogika školního sportu</vt:lpstr>
      <vt:lpstr>Pedagogika školního sportu</vt:lpstr>
      <vt:lpstr>Pedagogika školního sportu</vt:lpstr>
      <vt:lpstr>Pedagogika školního sportu – tendence</vt:lpstr>
      <vt:lpstr>Pedagogika školního sportu – výzkumy</vt:lpstr>
      <vt:lpstr>Pedagogika rekreačního sportu</vt:lpstr>
      <vt:lpstr>Pedagogika rekreačního sportu</vt:lpstr>
      <vt:lpstr>Pedagogika rekreačního sportu</vt:lpstr>
      <vt:lpstr>Pedagogika rekreačního sportu</vt:lpstr>
      <vt:lpstr>Pedagogika rekreačního sportu</vt:lpstr>
      <vt:lpstr>Pedagogika soutěžního sportu – zaměření výzkumů</vt:lpstr>
      <vt:lpstr>Pedagogika soutěžního sportu </vt:lpstr>
      <vt:lpstr>Pedagogika soutěžního sportu </vt:lpstr>
      <vt:lpstr>Význam normativní pedagogiky soutěžního sportu </vt:lpstr>
      <vt:lpstr>Duální kariéra</vt:lpstr>
      <vt:lpstr>Duální kariéra – ČOV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48</cp:revision>
  <cp:lastPrinted>2020-12-01T06:19:15Z</cp:lastPrinted>
  <dcterms:created xsi:type="dcterms:W3CDTF">2020-10-05T06:18:46Z</dcterms:created>
  <dcterms:modified xsi:type="dcterms:W3CDTF">2021-09-08T06:50:57Z</dcterms:modified>
</cp:coreProperties>
</file>