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74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5AC8AF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23" d="100"/>
          <a:sy n="123" d="100"/>
        </p:scale>
        <p:origin x="108" y="27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01347CA9-B0B6-4B43-8E34-677378B3B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68277596-EA23-DF44-929A-9B0D78A69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88FA9D0-954F-4C4B-8BD6-8BB1AE212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32A24F60-2216-D24D-8AF4-EDE82D1B9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83B273DC-8AF2-7346-98F7-0EC8B0DA0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0AF483F-06C1-0C43-8A12-6F19D1171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98D61E-B532-6143-8F43-1D653FBA9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697990F2-D034-7443-84B0-98643CCCD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3B8C9E6-BD21-D147-8A0C-DF4FEB482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ECAA4E-9CED-0E4C-ABDC-4FC743107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FB2076EC-28EC-BD48-9329-D9104D15A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EDF74AA-0C1F-3B43-BA4D-2E12940B79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4A8D01D-1D17-BC47-B8D2-62EE057F9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D9988BB-4174-FC44-A6BD-8393E85FF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94A9E4-E64E-8046-9D7E-B7FD994B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7. Sportovní pedagog</a:t>
            </a:r>
          </a:p>
        </p:txBody>
      </p:sp>
    </p:spTree>
    <p:extLst>
      <p:ext uri="{BB962C8B-B14F-4D97-AF65-F5344CB8AC3E}">
        <p14:creationId xmlns:p14="http://schemas.microsoft.com/office/powerpoint/2010/main" val="354391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9C83D4-2C05-4DC9-B44F-8F0C7D6AD8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473B64-4E2F-49B6-A7CE-52406E22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153008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a</a:t>
            </a:r>
            <a:r>
              <a:rPr lang="cs-CZ" altLang="cs-CZ" dirty="0"/>
              <a:t>ktivity trenéra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7CD0CF-7066-43F8-8DC8-07118D21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97280"/>
            <a:ext cx="11652000" cy="51307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teoretické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– rozvoj vzdělání (daný sport + vědy o sportu </a:t>
            </a:r>
            <a:br>
              <a:rPr lang="cs-CZ" altLang="cs-CZ" sz="3200" dirty="0"/>
            </a:br>
            <a:r>
              <a:rPr lang="cs-CZ" altLang="cs-CZ" sz="3200" dirty="0"/>
              <a:t>+ …), příprava tréninků,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interakční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(praktické) – trénink, soutěže, 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role </a:t>
            </a:r>
            <a:r>
              <a:rPr lang="cs-CZ" altLang="cs-CZ" sz="3200" b="1" dirty="0"/>
              <a:t>trenéra</a:t>
            </a:r>
            <a:r>
              <a:rPr lang="cs-CZ" altLang="cs-CZ" sz="3200" dirty="0"/>
              <a:t> – informátor, důvěrník („terapeut“), </a:t>
            </a:r>
            <a:r>
              <a:rPr lang="cs-CZ" altLang="cs-CZ" sz="3200" dirty="0" err="1"/>
              <a:t>ukazňovatel</a:t>
            </a:r>
            <a:r>
              <a:rPr lang="cs-CZ" altLang="cs-CZ" sz="3200" dirty="0"/>
              <a:t>, motivátor, vychovatel, …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profesní role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r>
              <a:rPr lang="cs-CZ" altLang="cs-CZ" sz="3200" dirty="0"/>
              <a:t>– učitel, třídní učitel, vychovatel, pedagog volného času, animátor, 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i="1" dirty="0"/>
              <a:t>„Trenérská role představuje </a:t>
            </a:r>
            <a:r>
              <a:rPr lang="cs-CZ" altLang="cs-CZ" sz="3200" b="1" i="1" dirty="0">
                <a:solidFill>
                  <a:srgbClr val="FF0000"/>
                </a:solidFill>
              </a:rPr>
              <a:t>schopnost rozvíjet důvěru sportovce</a:t>
            </a:r>
            <a:r>
              <a:rPr lang="cs-CZ" altLang="cs-CZ" sz="3200" i="1" dirty="0"/>
              <a:t>, hodnotit, řešit problémy a rozhodovat“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Walsh</a:t>
            </a:r>
            <a:r>
              <a:rPr lang="cs-CZ" altLang="cs-CZ" sz="32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305884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0A7E51-AB1C-44D8-88DD-B84F210B9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F3B124-75E3-4B61-9720-E7003471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problémy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08E0C1-7967-4632-99CC-9427832E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98805"/>
            <a:ext cx="11417538" cy="537385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b="1" dirty="0"/>
              <a:t>trenérství</a:t>
            </a:r>
            <a:r>
              <a:rPr lang="cs-CZ" altLang="cs-CZ" sz="3200" dirty="0"/>
              <a:t> = pouze rysy povolání (</a:t>
            </a:r>
            <a:r>
              <a:rPr lang="cs-CZ" altLang="cs-CZ" sz="3200" b="1" dirty="0" err="1">
                <a:solidFill>
                  <a:srgbClr val="0000DC"/>
                </a:solidFill>
              </a:rPr>
              <a:t>semiprofese</a:t>
            </a:r>
            <a:r>
              <a:rPr lang="cs-CZ" altLang="cs-CZ" sz="3200" dirty="0"/>
              <a:t>) ≠ </a:t>
            </a:r>
            <a:r>
              <a:rPr lang="cs-CZ" altLang="cs-CZ" sz="3200" b="1" dirty="0"/>
              <a:t>profese</a:t>
            </a:r>
            <a:endParaRPr lang="cs-CZ" altLang="cs-CZ" sz="3200" dirty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absence </a:t>
            </a:r>
            <a:r>
              <a:rPr lang="cs-CZ" altLang="cs-CZ" sz="3200" b="1" dirty="0">
                <a:solidFill>
                  <a:srgbClr val="0000DC"/>
                </a:solidFill>
              </a:rPr>
              <a:t>profesní autonomie </a:t>
            </a:r>
            <a:r>
              <a:rPr lang="cs-CZ" altLang="cs-CZ" sz="3200" dirty="0"/>
              <a:t>trenérů – </a:t>
            </a:r>
            <a:br>
              <a:rPr lang="cs-CZ" altLang="cs-CZ" sz="3200" dirty="0"/>
            </a:br>
            <a:r>
              <a:rPr lang="cs-CZ" altLang="cs-CZ" sz="3200" dirty="0"/>
              <a:t>závislost na laické veřejnosti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hodnocení práce </a:t>
            </a:r>
            <a:r>
              <a:rPr lang="cs-CZ" altLang="cs-CZ" sz="3200" dirty="0"/>
              <a:t>trenéra = úspěchy svěřených sportovců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zapojení trenérů do extrémního konkurenčního prostředí – mohou být vyměněni za sportovce bez vzdělání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altLang="cs-CZ" sz="3200" dirty="0"/>
              <a:t>ve vrcholovém sportu trenéři </a:t>
            </a:r>
            <a:r>
              <a:rPr lang="cs-CZ" altLang="cs-CZ" sz="3200" b="1" dirty="0">
                <a:solidFill>
                  <a:srgbClr val="0000DC"/>
                </a:solidFill>
              </a:rPr>
              <a:t>střet zájmů </a:t>
            </a:r>
            <a:r>
              <a:rPr lang="cs-CZ" altLang="cs-CZ" sz="3200" dirty="0"/>
              <a:t>– </a:t>
            </a:r>
            <a:r>
              <a:rPr lang="cs-CZ" altLang="cs-CZ" sz="3200" b="1" dirty="0">
                <a:solidFill>
                  <a:srgbClr val="FF0000"/>
                </a:solidFill>
              </a:rPr>
              <a:t>komplexní rozvoj sportovce</a:t>
            </a:r>
            <a:r>
              <a:rPr lang="cs-CZ" altLang="cs-CZ" sz="3200" b="1" dirty="0">
                <a:solidFill>
                  <a:srgbClr val="F01928"/>
                </a:solidFill>
              </a:rPr>
              <a:t> nebo jen sportovní úspěchy?</a:t>
            </a:r>
            <a:br>
              <a:rPr lang="cs-CZ" altLang="cs-CZ" sz="3200" dirty="0"/>
            </a:br>
            <a:r>
              <a:rPr lang="cs-CZ" altLang="cs-CZ" sz="3200" dirty="0"/>
              <a:t>(i ve sportovním školství, v </a:t>
            </a:r>
            <a:r>
              <a:rPr lang="cs-CZ" altLang="cs-CZ" sz="3200" dirty="0" err="1"/>
              <a:t>SCM</a:t>
            </a:r>
            <a:r>
              <a:rPr lang="cs-CZ" altLang="cs-CZ" sz="3200" dirty="0"/>
              <a:t> – systém financování)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cs-CZ" altLang="cs-CZ" sz="3200" dirty="0"/>
              <a:t>trenérova práce = neustálý </a:t>
            </a:r>
            <a:r>
              <a:rPr lang="cs-CZ" altLang="cs-CZ" sz="3200" b="1" dirty="0">
                <a:solidFill>
                  <a:srgbClr val="0000DC"/>
                </a:solidFill>
              </a:rPr>
              <a:t>tlak termínů </a:t>
            </a:r>
            <a:r>
              <a:rPr lang="cs-CZ" altLang="cs-CZ" sz="3200" dirty="0"/>
              <a:t>(soustředění, závody, testy, cestování atd.) → </a:t>
            </a:r>
            <a:r>
              <a:rPr lang="cs-CZ" altLang="cs-CZ" sz="3200" b="1" dirty="0">
                <a:solidFill>
                  <a:srgbClr val="FF0000"/>
                </a:solidFill>
              </a:rPr>
              <a:t>časový deficit</a:t>
            </a:r>
            <a:r>
              <a:rPr lang="cs-CZ" altLang="cs-CZ" sz="3200" dirty="0"/>
              <a:t>, problémy se synchronizací jednotlivých pracovních úkolů</a:t>
            </a:r>
          </a:p>
        </p:txBody>
      </p:sp>
    </p:spTree>
    <p:extLst>
      <p:ext uri="{BB962C8B-B14F-4D97-AF65-F5344CB8AC3E}">
        <p14:creationId xmlns:p14="http://schemas.microsoft.com/office/powerpoint/2010/main" val="136553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BAB852-73A7-4576-9E7B-D5761ADE8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A827B8-2B2E-497B-AF2C-AD1D81C1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 – specifikum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310E30-6DCA-4E60-8870-705D8725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7092"/>
            <a:ext cx="12192000" cy="558829"/>
          </a:xfrm>
        </p:spPr>
        <p:txBody>
          <a:bodyPr/>
          <a:lstStyle/>
          <a:p>
            <a:pPr marL="72000" indent="0">
              <a:buNone/>
            </a:pPr>
            <a:r>
              <a:rPr lang="cs-CZ" sz="3000" dirty="0"/>
              <a:t>Trenérství = </a:t>
            </a:r>
            <a:r>
              <a:rPr lang="cs-CZ" sz="3000" b="1" dirty="0">
                <a:solidFill>
                  <a:srgbClr val="F01928"/>
                </a:solidFill>
              </a:rPr>
              <a:t>smíšený</a:t>
            </a:r>
            <a:r>
              <a:rPr lang="cs-CZ" sz="3000" b="1" dirty="0"/>
              <a:t> model profesionální identity </a:t>
            </a:r>
            <a:r>
              <a:rPr lang="cs-CZ" sz="3000" dirty="0"/>
              <a:t>(</a:t>
            </a:r>
            <a:r>
              <a:rPr lang="cs-CZ" sz="3000" dirty="0" err="1"/>
              <a:t>SASCOC</a:t>
            </a:r>
            <a:r>
              <a:rPr lang="cs-CZ" sz="3000" dirty="0"/>
              <a:t>, 2011)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95603F-DADE-4296-A34B-84DFD9D89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31" y="1734640"/>
            <a:ext cx="8384538" cy="47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7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20002F-B407-4A78-A866-D59FCE47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C58D28-7408-4D97-BED3-212EDF91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A50D6C-0D75-44A7-AFC2-2754D8659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26942"/>
            <a:ext cx="10933200" cy="5201058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Trenérské vzdělávání </a:t>
            </a:r>
            <a:r>
              <a:rPr lang="cs-CZ" altLang="cs-CZ" sz="3200" b="1" dirty="0"/>
              <a:t>= </a:t>
            </a:r>
            <a:r>
              <a:rPr lang="cs-CZ" altLang="cs-CZ" sz="3200" dirty="0"/>
              <a:t>proces učení, v němž se budoucí </a:t>
            </a:r>
            <a:br>
              <a:rPr lang="cs-CZ" altLang="cs-CZ" sz="3200" dirty="0"/>
            </a:br>
            <a:r>
              <a:rPr lang="cs-CZ" altLang="cs-CZ" sz="3200" dirty="0"/>
              <a:t>(i současní) trenéři učí trénovat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1919 první trenérské vzdělávání na Univerzitě Illinois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F01928"/>
                </a:solidFill>
              </a:rPr>
              <a:t>Dvě cesty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systematické trenérské vzdělávání </a:t>
            </a:r>
            <a:r>
              <a:rPr lang="cs-CZ" altLang="cs-CZ" sz="3200" dirty="0"/>
              <a:t>(licenční, „formální“ – nejčastěji celostátní programy – např. USA – Bílá kniha, svazy, ..., projekt EU </a:t>
            </a:r>
            <a:r>
              <a:rPr lang="cs-CZ" altLang="cs-CZ" sz="3200" dirty="0" err="1"/>
              <a:t>AEHESIS</a:t>
            </a:r>
            <a:r>
              <a:rPr lang="cs-CZ" altLang="cs-CZ" sz="3200" dirty="0"/>
              <a:t> – doporučená kurikula, ...)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trenérské vzdělávání vycházející z empirie a z reflexe vlastní praxe </a:t>
            </a:r>
            <a:r>
              <a:rPr lang="cs-CZ" altLang="cs-CZ" sz="3200" dirty="0"/>
              <a:t>(typická životní dráha – aktivní sportovec – asistent trenéra – samostatný – hlavní trenér)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2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19F7BE-EE69-4F09-A71D-454A655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65C07B-F96C-478B-A338-F2092E69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5345FF-CD59-4DA6-8911-9D0206B3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98806"/>
            <a:ext cx="11642012" cy="52291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pro </a:t>
            </a:r>
            <a:r>
              <a:rPr lang="cs-CZ" altLang="cs-CZ" b="1" dirty="0"/>
              <a:t>úspěšné vykonávání nestačí</a:t>
            </a:r>
            <a:r>
              <a:rPr lang="cs-CZ" altLang="cs-CZ" dirty="0"/>
              <a:t> vrozené dispozice + sportovní zkušenosti + „graduální“ vzdělávání</a:t>
            </a:r>
          </a:p>
          <a:p>
            <a:pPr>
              <a:lnSpc>
                <a:spcPct val="100000"/>
              </a:lnSpc>
            </a:pPr>
            <a:r>
              <a:rPr lang="cs-CZ" altLang="cs-CZ" b="1" dirty="0"/>
              <a:t>pro gradaci </a:t>
            </a:r>
            <a:r>
              <a:rPr lang="cs-CZ" altLang="cs-CZ" dirty="0"/>
              <a:t>trenérské profese je </a:t>
            </a:r>
            <a:r>
              <a:rPr lang="cs-CZ" altLang="cs-CZ" b="1" dirty="0">
                <a:solidFill>
                  <a:srgbClr val="F01928"/>
                </a:solidFill>
              </a:rPr>
              <a:t>nutné celoživotní formální a neformální vzdělávání a informální učení </a:t>
            </a:r>
            <a:endParaRPr lang="cs-CZ" altLang="cs-CZ" dirty="0">
              <a:solidFill>
                <a:srgbClr val="F01928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formální trenérské vzdělávání </a:t>
            </a:r>
            <a:r>
              <a:rPr lang="cs-CZ" altLang="cs-CZ" dirty="0"/>
              <a:t>= intencionální + řízené + organizované + strukturované + soustavné + platnost výstupů (např. studium trenérství na sportovních VŠ + trenérské kurzy k získání </a:t>
            </a:r>
            <a:r>
              <a:rPr lang="cs-CZ" altLang="cs-CZ" b="1" dirty="0">
                <a:solidFill>
                  <a:srgbClr val="0000DC"/>
                </a:solidFill>
              </a:rPr>
              <a:t>licence</a:t>
            </a:r>
            <a:r>
              <a:rPr lang="cs-CZ" altLang="cs-CZ" dirty="0"/>
              <a:t>, …)</a:t>
            </a: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neformální trenérské vzdělávání </a:t>
            </a:r>
            <a:r>
              <a:rPr lang="cs-CZ" altLang="cs-CZ" dirty="0"/>
              <a:t>= záměrné procesy učení, nejsou součástí formálního vzdělávání trenérů (získání znalostí a dovedností, které mohou pomoci zlepšit si možnosti uplatnění na trhu práce)</a:t>
            </a:r>
          </a:p>
          <a:p>
            <a:pPr>
              <a:lnSpc>
                <a:spcPct val="100000"/>
              </a:lnSpc>
            </a:pPr>
            <a:r>
              <a:rPr lang="cs-CZ" altLang="cs-CZ" b="1" dirty="0">
                <a:solidFill>
                  <a:srgbClr val="0000DC"/>
                </a:solidFill>
              </a:rPr>
              <a:t>informální trenérské vzdělávání </a:t>
            </a:r>
            <a:r>
              <a:rPr lang="cs-CZ" altLang="cs-CZ" dirty="0"/>
              <a:t>= institucionálně neorganizované procesy učení</a:t>
            </a:r>
          </a:p>
        </p:txBody>
      </p:sp>
    </p:spTree>
    <p:extLst>
      <p:ext uri="{BB962C8B-B14F-4D97-AF65-F5344CB8AC3E}">
        <p14:creationId xmlns:p14="http://schemas.microsoft.com/office/powerpoint/2010/main" val="162717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0067AF-337A-4511-B58C-A60A4A4F5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159EF4-BCBB-4A1B-9629-5F39A0E1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3FDF83-C9C5-494C-862D-7D60E6944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40538"/>
            <a:ext cx="11530080" cy="498788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3000" b="1" dirty="0"/>
              <a:t>Organizační zajištění trenérského vzdělávání:</a:t>
            </a:r>
            <a:endParaRPr lang="cs-CZ" sz="3000" dirty="0"/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trenérské školy</a:t>
            </a:r>
            <a:r>
              <a:rPr lang="cs-CZ" sz="3000" dirty="0"/>
              <a:t>, </a:t>
            </a:r>
            <a:r>
              <a:rPr lang="cs-CZ" sz="3000" dirty="0" err="1"/>
              <a:t>FTVS</a:t>
            </a:r>
            <a:r>
              <a:rPr lang="cs-CZ" sz="3000" dirty="0"/>
              <a:t> UK 1953 (Dovalil, 2013)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= spolupráce </a:t>
            </a:r>
            <a:r>
              <a:rPr lang="cs-CZ" sz="3000" dirty="0"/>
              <a:t>– </a:t>
            </a:r>
            <a:r>
              <a:rPr lang="cs-CZ" sz="3000" b="1" dirty="0">
                <a:solidFill>
                  <a:srgbClr val="FF0000"/>
                </a:solidFill>
              </a:rPr>
              <a:t>sportovní svazy + fakulty 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po 2. třídu – </a:t>
            </a:r>
            <a:r>
              <a:rPr lang="cs-CZ" sz="3000" b="1" dirty="0"/>
              <a:t>akreditovaná</a:t>
            </a:r>
            <a:r>
              <a:rPr lang="cs-CZ" sz="3000" dirty="0"/>
              <a:t> (MŠMT) </a:t>
            </a:r>
            <a:br>
              <a:rPr lang="cs-CZ" sz="3000" dirty="0"/>
            </a:br>
            <a:r>
              <a:rPr lang="cs-CZ" sz="3000" b="1" dirty="0"/>
              <a:t>zařízení v oblasti sportu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3000" b="1" dirty="0"/>
              <a:t>Podmínky přijetí do trenérského vzdělávání:</a:t>
            </a:r>
            <a:endParaRPr lang="cs-CZ" sz="3000" dirty="0"/>
          </a:p>
          <a:p>
            <a:pPr marL="457200" indent="-457200">
              <a:lnSpc>
                <a:spcPct val="100000"/>
              </a:lnSpc>
            </a:pPr>
            <a:r>
              <a:rPr lang="cs-CZ" sz="3000" b="1" dirty="0"/>
              <a:t>maturita</a:t>
            </a:r>
            <a:r>
              <a:rPr lang="cs-CZ" sz="3000" dirty="0"/>
              <a:t> (lze nahradit kurzem)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získaná </a:t>
            </a:r>
            <a:r>
              <a:rPr lang="cs-CZ" sz="3000" b="1" dirty="0">
                <a:solidFill>
                  <a:srgbClr val="FF0000"/>
                </a:solidFill>
              </a:rPr>
              <a:t>nižší trenérská třída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b="1" dirty="0">
                <a:solidFill>
                  <a:srgbClr val="FF0000"/>
                </a:solidFill>
              </a:rPr>
              <a:t>doporučení </a:t>
            </a:r>
            <a:r>
              <a:rPr lang="cs-CZ" sz="3000" dirty="0"/>
              <a:t>sportovního svazu (spolku)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vlastní </a:t>
            </a:r>
            <a:r>
              <a:rPr lang="cs-CZ" sz="3000" b="1" dirty="0">
                <a:solidFill>
                  <a:srgbClr val="FF0000"/>
                </a:solidFill>
              </a:rPr>
              <a:t>trenérská praxe</a:t>
            </a:r>
            <a:r>
              <a:rPr lang="cs-CZ" sz="3000" dirty="0"/>
              <a:t>, </a:t>
            </a:r>
            <a:r>
              <a:rPr lang="cs-CZ" sz="3000" b="1" dirty="0"/>
              <a:t>další vzdělávání </a:t>
            </a:r>
            <a:r>
              <a:rPr lang="cs-CZ" sz="3000" dirty="0"/>
              <a:t>(dle sportů), …</a:t>
            </a:r>
          </a:p>
          <a:p>
            <a:pPr marL="457200" indent="-457200">
              <a:lnSpc>
                <a:spcPct val="100000"/>
              </a:lnSpc>
            </a:pPr>
            <a:r>
              <a:rPr lang="cs-CZ" sz="3000" dirty="0"/>
              <a:t>vlastní </a:t>
            </a:r>
            <a:r>
              <a:rPr lang="cs-CZ" sz="3000" b="1" dirty="0"/>
              <a:t>finanční krytí </a:t>
            </a:r>
            <a:r>
              <a:rPr lang="cs-CZ" sz="3000" dirty="0"/>
              <a:t>(popř. svaz, klub, …)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3D9265-E30D-4779-A3B5-44D45A6DF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05" y="829576"/>
            <a:ext cx="2737575" cy="27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079FE3-ACCA-4D41-BD0F-FEEB3CF7D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8CD80B-0E79-4EFC-8DB0-07C61403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90652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0C43AF3-A1DF-4B01-8795-215C477A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294228"/>
            <a:ext cx="11777999" cy="493377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/>
              <a:t>Převládá </a:t>
            </a:r>
            <a:r>
              <a:rPr lang="cs-CZ" sz="3200" b="1" dirty="0">
                <a:solidFill>
                  <a:srgbClr val="0000DC"/>
                </a:solidFill>
              </a:rPr>
              <a:t>třístupňové vzdělávání</a:t>
            </a:r>
            <a:r>
              <a:rPr lang="cs-CZ" sz="3200" b="1" dirty="0"/>
              <a:t>, </a:t>
            </a:r>
            <a:r>
              <a:rPr lang="cs-CZ" sz="3200" dirty="0"/>
              <a:t>popř. 4, </a:t>
            </a:r>
            <a:r>
              <a:rPr lang="cs-CZ" sz="3200" b="1" dirty="0">
                <a:solidFill>
                  <a:srgbClr val="F01928"/>
                </a:solidFill>
              </a:rPr>
              <a:t>tendence svět – 5</a:t>
            </a:r>
            <a:r>
              <a:rPr lang="cs-CZ" sz="3200" dirty="0"/>
              <a:t>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3. třída – licence C (cca 50 hodin)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2. třída – licence B (cca 150 hodin, 200 bez maturity, VŠ </a:t>
            </a:r>
            <a:r>
              <a:rPr lang="cs-CZ" sz="3200" dirty="0" err="1"/>
              <a:t>TVS</a:t>
            </a:r>
            <a:r>
              <a:rPr lang="cs-CZ" sz="3200" dirty="0"/>
              <a:t>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3200" dirty="0"/>
              <a:t>1. třída – licence A (cca 500 hodin, 4 semestry KS, VŠ </a:t>
            </a:r>
            <a:r>
              <a:rPr lang="cs-CZ" sz="3200" dirty="0" err="1"/>
              <a:t>TVS</a:t>
            </a:r>
            <a:r>
              <a:rPr lang="cs-CZ" sz="3200" dirty="0"/>
              <a:t>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Obsah</a:t>
            </a:r>
            <a:r>
              <a:rPr lang="cs-CZ" sz="3200" b="1" dirty="0"/>
              <a:t>:</a:t>
            </a:r>
            <a:r>
              <a:rPr lang="cs-CZ" sz="3200" dirty="0"/>
              <a:t> „vědecký základ“ + specializace (daný sport)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Ukončení</a:t>
            </a:r>
            <a:r>
              <a:rPr lang="cs-CZ" sz="3200" b="1" dirty="0"/>
              <a:t>:</a:t>
            </a:r>
            <a:r>
              <a:rPr lang="cs-CZ" sz="3200" dirty="0"/>
              <a:t> zkouška + „pedagogický výstup“ + závěrečná práce (u 2. a 1. licence)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Platnost licence</a:t>
            </a:r>
            <a:r>
              <a:rPr lang="cs-CZ" sz="3200" b="1" dirty="0"/>
              <a:t>:</a:t>
            </a:r>
            <a:r>
              <a:rPr lang="cs-CZ" sz="3200" dirty="0"/>
              <a:t> různá dle sportu</a:t>
            </a:r>
          </a:p>
        </p:txBody>
      </p:sp>
    </p:spTree>
    <p:extLst>
      <p:ext uri="{BB962C8B-B14F-4D97-AF65-F5344CB8AC3E}">
        <p14:creationId xmlns:p14="http://schemas.microsoft.com/office/powerpoint/2010/main" val="277796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89A82F-D241-4026-8466-077FF9DE9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D4377D-A7AC-4F59-94EB-75E3E379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0000DC"/>
                </a:solidFill>
              </a:rPr>
              <a:t>2. Trenérské vzdělávání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C4E093C-5D76-4685-B564-1276E116E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95" y="1064358"/>
            <a:ext cx="8977210" cy="56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0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E9C795-AAD9-4C02-BB1E-9EA42241F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50A098-D589-4A3A-8F6D-BE3E7A35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3252CA-9161-461F-ABD8-7621AC46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26942"/>
            <a:ext cx="11778000" cy="5453058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globální snahy </a:t>
            </a:r>
            <a:r>
              <a:rPr lang="cs-CZ" sz="3200" b="1" dirty="0" err="1">
                <a:solidFill>
                  <a:srgbClr val="FF0000"/>
                </a:solidFill>
              </a:rPr>
              <a:t>ICCE</a:t>
            </a:r>
            <a:r>
              <a:rPr lang="cs-CZ" sz="3200" b="1" dirty="0">
                <a:solidFill>
                  <a:srgbClr val="FF0000"/>
                </a:solidFill>
              </a:rPr>
              <a:t> + evropské </a:t>
            </a:r>
            <a:r>
              <a:rPr lang="cs-CZ" sz="3200" b="1" dirty="0" err="1">
                <a:solidFill>
                  <a:srgbClr val="FF0000"/>
                </a:solidFill>
              </a:rPr>
              <a:t>ECC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/>
              <a:t>– </a:t>
            </a:r>
            <a:r>
              <a:rPr lang="cs-CZ" sz="3200" dirty="0"/>
              <a:t>vzdělávací projekty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doporučená kurikula </a:t>
            </a:r>
            <a:r>
              <a:rPr lang="cs-CZ" sz="3200" dirty="0"/>
              <a:t>– </a:t>
            </a:r>
            <a:r>
              <a:rPr lang="cs-CZ" sz="3200" dirty="0" err="1"/>
              <a:t>AEHESIS</a:t>
            </a:r>
            <a:r>
              <a:rPr lang="cs-CZ" sz="3200" dirty="0"/>
              <a:t>, Framework </a:t>
            </a:r>
            <a:r>
              <a:rPr lang="cs-CZ" sz="3200" dirty="0" err="1"/>
              <a:t>ICCE</a:t>
            </a:r>
            <a:endParaRPr lang="cs-CZ" sz="3200" dirty="0"/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aktivity </a:t>
            </a:r>
            <a:r>
              <a:rPr lang="cs-CZ" sz="3200" b="1" dirty="0" err="1"/>
              <a:t>ČOV</a:t>
            </a:r>
            <a:r>
              <a:rPr lang="cs-CZ" sz="3200" b="1" dirty="0"/>
              <a:t> – </a:t>
            </a:r>
            <a:r>
              <a:rPr lang="cs-CZ" sz="3200" b="1" dirty="0">
                <a:solidFill>
                  <a:srgbClr val="FF0000"/>
                </a:solidFill>
              </a:rPr>
              <a:t>Unie profesionálních trenérů </a:t>
            </a:r>
            <a:r>
              <a:rPr lang="cs-CZ" sz="3200" dirty="0"/>
              <a:t>(neformální vzdělávání – přednášky, konference; Etický kodex,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inovace programů sportovních VŠ </a:t>
            </a:r>
            <a:r>
              <a:rPr lang="cs-CZ" sz="3200" b="1" dirty="0"/>
              <a:t>– </a:t>
            </a:r>
            <a:r>
              <a:rPr lang="cs-CZ" sz="3200" dirty="0"/>
              <a:t>kondiční trenér (FSpS)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rozvoj trenérských škol </a:t>
            </a:r>
            <a:r>
              <a:rPr lang="cs-CZ" sz="3200" dirty="0"/>
              <a:t>(</a:t>
            </a:r>
            <a:r>
              <a:rPr lang="cs-CZ" sz="3200" dirty="0" err="1"/>
              <a:t>FTVS</a:t>
            </a:r>
            <a:r>
              <a:rPr lang="cs-CZ" sz="3200" dirty="0"/>
              <a:t>, </a:t>
            </a:r>
            <a:r>
              <a:rPr lang="cs-CZ" sz="3200" dirty="0" err="1"/>
              <a:t>FTK</a:t>
            </a:r>
            <a:r>
              <a:rPr lang="cs-CZ" sz="3200" dirty="0"/>
              <a:t>, FSpS, …) – širší nabídky, nové specializace, …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mezinárodní projekty </a:t>
            </a:r>
            <a:r>
              <a:rPr lang="cs-CZ" sz="3200" dirty="0"/>
              <a:t>– kempy pro trenéry (šerm,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zlepšení diskriminace žen-trenérek </a:t>
            </a:r>
            <a:r>
              <a:rPr lang="cs-CZ" sz="3200" dirty="0"/>
              <a:t>(české a zahraniční výzkumy, programy – SRN, specifické vzdělávání,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3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723095-A365-4322-9422-614C5F163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C3E396-6890-41D0-9BB0-DB3239B9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8308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E87125D-42C3-4432-A784-6B2B19AD9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083212"/>
            <a:ext cx="11479236" cy="51447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Posilování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etických s pedagogických aspektů trenérství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viz </a:t>
            </a:r>
            <a:r>
              <a:rPr lang="cs-CZ" altLang="cs-CZ" sz="3200" b="1" dirty="0"/>
              <a:t>inovované </a:t>
            </a:r>
            <a:r>
              <a:rPr lang="cs-CZ" altLang="cs-CZ" sz="3200" b="1" dirty="0" err="1"/>
              <a:t>kurikulární</a:t>
            </a:r>
            <a:r>
              <a:rPr lang="cs-CZ" altLang="cs-CZ" sz="3200" b="1" dirty="0"/>
              <a:t> koncepce:</a:t>
            </a:r>
            <a:br>
              <a:rPr lang="cs-CZ" altLang="cs-CZ" sz="3200" dirty="0"/>
            </a:br>
            <a:r>
              <a:rPr lang="cs-CZ" altLang="cs-CZ" sz="3200" dirty="0"/>
              <a:t>- svět – </a:t>
            </a:r>
            <a:r>
              <a:rPr lang="cs-CZ" altLang="cs-CZ" sz="3200" dirty="0" err="1"/>
              <a:t>ICCE</a:t>
            </a:r>
            <a:r>
              <a:rPr lang="cs-CZ" altLang="cs-CZ" sz="3200" dirty="0"/>
              <a:t> = </a:t>
            </a:r>
            <a:r>
              <a:rPr lang="cs-CZ" altLang="cs-CZ" sz="3200" dirty="0" err="1"/>
              <a:t>The</a:t>
            </a:r>
            <a:r>
              <a:rPr lang="cs-CZ" altLang="cs-CZ" sz="3200" dirty="0"/>
              <a:t> International </a:t>
            </a:r>
            <a:r>
              <a:rPr lang="cs-CZ" altLang="cs-CZ" sz="3200" dirty="0" err="1"/>
              <a:t>Council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for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- nyní </a:t>
            </a:r>
            <a:r>
              <a:rPr lang="cs-CZ" altLang="cs-CZ" sz="3200" dirty="0" err="1"/>
              <a:t>IC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for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Coaching</a:t>
            </a:r>
            <a:r>
              <a:rPr lang="cs-CZ" altLang="cs-CZ" sz="3200" dirty="0"/>
              <a:t> Excellence 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dirty="0" err="1"/>
              <a:t>AEHESIS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dirty="0" err="1"/>
              <a:t>Sports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Coach</a:t>
            </a:r>
            <a:r>
              <a:rPr lang="cs-CZ" altLang="cs-CZ" sz="3200" dirty="0"/>
              <a:t> UK</a:t>
            </a:r>
            <a:br>
              <a:rPr lang="cs-CZ" altLang="cs-CZ" sz="3200" dirty="0"/>
            </a:br>
            <a:r>
              <a:rPr lang="cs-CZ" altLang="cs-CZ" sz="3200" dirty="0"/>
              <a:t>- Bílá kniha USA</a:t>
            </a:r>
            <a:br>
              <a:rPr lang="cs-CZ" altLang="cs-CZ" sz="3200" dirty="0"/>
            </a:br>
            <a:r>
              <a:rPr lang="cs-CZ" altLang="cs-CZ" sz="3200" dirty="0"/>
              <a:t>- svazy </a:t>
            </a:r>
            <a:br>
              <a:rPr lang="cs-CZ" altLang="cs-CZ" sz="3200" dirty="0"/>
            </a:br>
            <a:r>
              <a:rPr lang="cs-CZ" altLang="cs-CZ" sz="3200" dirty="0"/>
              <a:t>-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6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6D1C76-3EB9-4303-B4F8-82F827B7B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F5E641-CD5E-4C16-9DBB-00B33416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95301"/>
            <a:ext cx="10753200" cy="451576"/>
          </a:xfrm>
        </p:spPr>
        <p:txBody>
          <a:bodyPr/>
          <a:lstStyle/>
          <a:p>
            <a:r>
              <a:rPr lang="cs-CZ" dirty="0"/>
              <a:t>Sportovní pedagog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FF7F13C-D7CE-4036-B027-74B9663D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914400"/>
            <a:ext cx="11515402" cy="520504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cs-CZ" sz="3200" dirty="0"/>
              <a:t>= </a:t>
            </a:r>
            <a:r>
              <a:rPr lang="cs-CZ" sz="3200" b="1" dirty="0">
                <a:solidFill>
                  <a:srgbClr val="0000DC"/>
                </a:solidFill>
              </a:rPr>
              <a:t>sportovní odborník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práce s lidmi = </a:t>
            </a:r>
            <a:r>
              <a:rPr lang="cs-CZ" sz="3200" b="1" dirty="0">
                <a:solidFill>
                  <a:srgbClr val="F01928"/>
                </a:solidFill>
              </a:rPr>
              <a:t>pomoc </a:t>
            </a:r>
            <a:r>
              <a:rPr lang="cs-CZ" sz="3200" dirty="0"/>
              <a:t>v oblasti sportovních (PA) aktivit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</a:t>
            </a:r>
            <a:r>
              <a:rPr lang="cs-CZ" sz="3200" b="1" dirty="0">
                <a:solidFill>
                  <a:srgbClr val="F01928"/>
                </a:solidFill>
              </a:rPr>
              <a:t>sociální pomáhající profese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= různé </a:t>
            </a:r>
            <a:r>
              <a:rPr lang="cs-CZ" sz="3200" b="1" dirty="0">
                <a:solidFill>
                  <a:srgbClr val="0000DC"/>
                </a:solidFill>
              </a:rPr>
              <a:t>konkrétní podoby </a:t>
            </a:r>
            <a:r>
              <a:rPr lang="cs-CZ" sz="3200" dirty="0"/>
              <a:t>– mnohdy se </a:t>
            </a:r>
            <a:r>
              <a:rPr lang="cs-CZ" sz="3200" b="1" dirty="0">
                <a:solidFill>
                  <a:srgbClr val="0000DC"/>
                </a:solidFill>
              </a:rPr>
              <a:t>prolínají</a:t>
            </a:r>
            <a:r>
              <a:rPr lang="cs-CZ" sz="3200" dirty="0"/>
              <a:t> – </a:t>
            </a:r>
            <a:br>
              <a:rPr lang="cs-CZ" sz="3200" dirty="0"/>
            </a:br>
            <a:r>
              <a:rPr lang="cs-CZ" sz="3200" dirty="0"/>
              <a:t>např. učitel TV a trenér na sportovní škole, učitel TV jako volnočasový pedagog v zájmovém sportovním vzdělávání, …</a:t>
            </a:r>
          </a:p>
          <a:p>
            <a:pPr>
              <a:lnSpc>
                <a:spcPts val="3500"/>
              </a:lnSpc>
            </a:pPr>
            <a:r>
              <a:rPr lang="cs-CZ" sz="3200" dirty="0"/>
              <a:t>dlouhá </a:t>
            </a:r>
            <a:r>
              <a:rPr lang="cs-CZ" sz="3200" b="1" dirty="0">
                <a:solidFill>
                  <a:srgbClr val="0000DC"/>
                </a:solidFill>
              </a:rPr>
              <a:t>tradice</a:t>
            </a:r>
            <a:r>
              <a:rPr lang="cs-CZ" sz="3200" dirty="0"/>
              <a:t>:</a:t>
            </a:r>
            <a:br>
              <a:rPr lang="cs-CZ" sz="3200" dirty="0"/>
            </a:br>
            <a:r>
              <a:rPr lang="cs-CZ" sz="3200" dirty="0"/>
              <a:t>- pravěk („ten </a:t>
            </a:r>
            <a:r>
              <a:rPr lang="cs-CZ" sz="3200" dirty="0" err="1"/>
              <a:t>zkušenejší</a:t>
            </a:r>
            <a:r>
              <a:rPr lang="cs-CZ" sz="3200" dirty="0"/>
              <a:t>“)</a:t>
            </a:r>
            <a:br>
              <a:rPr lang="cs-CZ" sz="3200" dirty="0"/>
            </a:br>
            <a:r>
              <a:rPr lang="cs-CZ" sz="3200" dirty="0"/>
              <a:t>- starověk = koncepce učitele, trenéra, </a:t>
            </a:r>
            <a:r>
              <a:rPr lang="cs-CZ" sz="3200" dirty="0" err="1"/>
              <a:t>paidagoga</a:t>
            </a:r>
            <a:r>
              <a:rPr lang="cs-CZ" sz="3200" dirty="0"/>
              <a:t>, …</a:t>
            </a:r>
            <a:br>
              <a:rPr lang="cs-CZ" sz="3200" dirty="0"/>
            </a:br>
            <a:r>
              <a:rPr lang="cs-CZ" sz="3200" dirty="0"/>
              <a:t>- renesance – </a:t>
            </a:r>
            <a:r>
              <a:rPr lang="cs-CZ" sz="3200" b="1" dirty="0">
                <a:solidFill>
                  <a:srgbClr val="F01928"/>
                </a:solidFill>
              </a:rPr>
              <a:t>komplexní vychovatel </a:t>
            </a:r>
            <a:r>
              <a:rPr lang="cs-CZ" sz="3200" dirty="0"/>
              <a:t>„nového typu“ = „trenér“ + „lékař“ + „poradce“ … (</a:t>
            </a:r>
            <a:r>
              <a:rPr lang="cs-CZ" sz="3200" dirty="0" err="1"/>
              <a:t>Rabelais</a:t>
            </a:r>
            <a:r>
              <a:rPr lang="cs-CZ" sz="3200" dirty="0"/>
              <a:t>, později typicky Locke)</a:t>
            </a:r>
            <a:br>
              <a:rPr lang="cs-CZ" sz="3200" dirty="0"/>
            </a:br>
            <a:r>
              <a:rPr lang="cs-CZ" sz="3200" dirty="0"/>
              <a:t>- novověk = vznik profese učitele TV, novodobého trenéra, …</a:t>
            </a:r>
          </a:p>
        </p:txBody>
      </p:sp>
    </p:spTree>
    <p:extLst>
      <p:ext uri="{BB962C8B-B14F-4D97-AF65-F5344CB8AC3E}">
        <p14:creationId xmlns:p14="http://schemas.microsoft.com/office/powerpoint/2010/main" val="81934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85C985-7000-4900-9156-9DE59CF4A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113295-417F-450A-80EE-F7106004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8E31A4-2B04-4893-9483-E0AC2E5E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69145"/>
            <a:ext cx="10807200" cy="5158855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12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Etická dimenze trenérského vzdělávání: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altLang="cs-CZ" sz="3200" dirty="0"/>
              <a:t>opírá se o etické trenérské kodexy</a:t>
            </a:r>
          </a:p>
          <a:p>
            <a:pPr>
              <a:lnSpc>
                <a:spcPts val="4400"/>
              </a:lnSpc>
              <a:spcBef>
                <a:spcPts val="1200"/>
              </a:spcBef>
            </a:pPr>
            <a:r>
              <a:rPr lang="cs-CZ" altLang="cs-CZ" sz="3200" dirty="0"/>
              <a:t>např. </a:t>
            </a:r>
            <a:r>
              <a:rPr lang="cs-CZ" altLang="cs-CZ" sz="3200" b="1" dirty="0">
                <a:solidFill>
                  <a:srgbClr val="0000DC"/>
                </a:solidFill>
              </a:rPr>
              <a:t>britský trenérský etický kodex</a:t>
            </a:r>
            <a:r>
              <a:rPr lang="cs-CZ" altLang="cs-CZ" sz="3200" b="1" dirty="0"/>
              <a:t>: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b="1" dirty="0">
                <a:solidFill>
                  <a:srgbClr val="F01928"/>
                </a:solidFill>
              </a:rPr>
              <a:t>respekt </a:t>
            </a:r>
            <a:r>
              <a:rPr lang="cs-CZ" altLang="cs-CZ" sz="3200" dirty="0"/>
              <a:t>k jedinečné hodnotě jednotlivce</a:t>
            </a:r>
            <a:br>
              <a:rPr lang="cs-CZ" altLang="cs-CZ" sz="3200" dirty="0"/>
            </a:br>
            <a:r>
              <a:rPr lang="cs-CZ" altLang="cs-CZ" sz="3200" dirty="0"/>
              <a:t>- ocenění </a:t>
            </a:r>
            <a:r>
              <a:rPr lang="cs-CZ" altLang="cs-CZ" sz="3200" b="1" dirty="0">
                <a:solidFill>
                  <a:srgbClr val="F01928"/>
                </a:solidFill>
              </a:rPr>
              <a:t>péče</a:t>
            </a:r>
            <a:r>
              <a:rPr lang="cs-CZ" altLang="cs-CZ" sz="3200" dirty="0"/>
              <a:t> o klienty </a:t>
            </a:r>
            <a:br>
              <a:rPr lang="cs-CZ" altLang="cs-CZ" sz="3200" dirty="0"/>
            </a:br>
            <a:r>
              <a:rPr lang="cs-CZ" altLang="cs-CZ" sz="3200" dirty="0"/>
              <a:t>- </a:t>
            </a:r>
            <a:r>
              <a:rPr lang="cs-CZ" altLang="cs-CZ" sz="3200" b="1" dirty="0">
                <a:solidFill>
                  <a:srgbClr val="F01928"/>
                </a:solidFill>
              </a:rPr>
              <a:t>motivace</a:t>
            </a:r>
            <a:r>
              <a:rPr lang="cs-CZ" altLang="cs-CZ" sz="3200" dirty="0"/>
              <a:t> sportovce uplatnit svůj potenciál</a:t>
            </a:r>
            <a:br>
              <a:rPr lang="cs-CZ" altLang="cs-CZ" sz="3200" dirty="0"/>
            </a:br>
            <a:r>
              <a:rPr lang="cs-CZ" altLang="cs-CZ" sz="3200" dirty="0"/>
              <a:t>- hledání společně cesty </a:t>
            </a:r>
            <a:r>
              <a:rPr lang="cs-CZ" altLang="cs-CZ" sz="3200" b="1" dirty="0">
                <a:solidFill>
                  <a:srgbClr val="F01928"/>
                </a:solidFill>
              </a:rPr>
              <a:t>zlepšení</a:t>
            </a:r>
            <a:br>
              <a:rPr lang="cs-CZ" altLang="cs-CZ" sz="3200" dirty="0"/>
            </a:br>
            <a:r>
              <a:rPr lang="cs-CZ" altLang="cs-CZ" sz="3200" i="1" dirty="0"/>
              <a:t>- </a:t>
            </a:r>
            <a:r>
              <a:rPr lang="cs-CZ" altLang="cs-CZ" sz="3200" dirty="0"/>
              <a:t>analogie s požadavky na učitele v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8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166589-B4C2-4B8D-B498-1C21183AE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14FCE7-AC34-43EB-854E-A2263F42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1B7B27-6638-462D-BAF1-79612FFD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12874"/>
            <a:ext cx="11516012" cy="48191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Etická dimenze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i="1" dirty="0">
                <a:solidFill>
                  <a:srgbClr val="0000DC"/>
                </a:solidFill>
              </a:rPr>
              <a:t>Kodex cti Německého sportovního svazu </a:t>
            </a:r>
            <a:br>
              <a:rPr lang="cs-CZ" altLang="cs-CZ" sz="3200" dirty="0"/>
            </a:br>
            <a:r>
              <a:rPr lang="cs-CZ" altLang="cs-CZ" sz="3200" dirty="0"/>
              <a:t>– úkol trenéra = </a:t>
            </a:r>
            <a:r>
              <a:rPr lang="cs-CZ" altLang="cs-CZ" sz="3200" b="1" dirty="0">
                <a:solidFill>
                  <a:srgbClr val="F01928"/>
                </a:solidFill>
              </a:rPr>
              <a:t>pedagogicky odpovědné jednání</a:t>
            </a:r>
            <a:r>
              <a:rPr lang="cs-CZ" altLang="cs-CZ" sz="3200" dirty="0"/>
              <a:t>: </a:t>
            </a:r>
            <a:r>
              <a:rPr lang="cs-CZ" altLang="cs-CZ" sz="3200" i="1" dirty="0"/>
              <a:t>„Jednej tak, abys svým jednáním minimalizoval rizika sportovce </a:t>
            </a:r>
            <a:br>
              <a:rPr lang="cs-CZ" altLang="cs-CZ" sz="3200" i="1" dirty="0"/>
            </a:br>
            <a:r>
              <a:rPr lang="cs-CZ" altLang="cs-CZ" sz="3200" i="1" dirty="0"/>
              <a:t>a abys maximalizoval jeho osobní rozvoj (z pohledu fyzického, mravního, sociálního, emocionálního a zdravotního)“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i="1" dirty="0">
                <a:solidFill>
                  <a:srgbClr val="0000DC"/>
                </a:solidFill>
              </a:rPr>
              <a:t>Etický kodex sportovního trenéra </a:t>
            </a:r>
            <a:r>
              <a:rPr lang="cs-CZ" altLang="cs-CZ" sz="3200" dirty="0"/>
              <a:t>(Unie profesionálních trenérů, </a:t>
            </a:r>
            <a:r>
              <a:rPr lang="cs-CZ" altLang="cs-CZ" sz="3200" dirty="0" err="1"/>
              <a:t>ČOV</a:t>
            </a:r>
            <a:r>
              <a:rPr lang="cs-CZ" altLang="cs-CZ" sz="32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cs-CZ" sz="3200" b="1" i="1" dirty="0">
                <a:solidFill>
                  <a:srgbClr val="0000DC"/>
                </a:solidFill>
              </a:rPr>
              <a:t>Zákon o športe </a:t>
            </a:r>
            <a:r>
              <a:rPr lang="pt-BR" altLang="cs-CZ" sz="3200" dirty="0"/>
              <a:t>– SR – Zákon č. 440/2015 Z. z.</a:t>
            </a:r>
            <a:endParaRPr lang="cs-CZ" altLang="cs-CZ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zdraví a dobrý stav stojí nad výkonnostními cíli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78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7B8121-1726-41A6-847D-E92ACAE01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7F65C5-894D-4AF6-BFCF-186E70CA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DC0C1A-CF9D-4847-9E59-B60F0907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8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Posilování důrazu na </a:t>
            </a:r>
            <a:r>
              <a:rPr lang="cs-CZ" altLang="cs-CZ" sz="3200" b="1" dirty="0">
                <a:solidFill>
                  <a:srgbClr val="F01928"/>
                </a:solidFill>
              </a:rPr>
              <a:t>sociální oporu </a:t>
            </a:r>
          </a:p>
          <a:p>
            <a:pPr>
              <a:lnSpc>
                <a:spcPts val="48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a </a:t>
            </a:r>
            <a:r>
              <a:rPr lang="cs-CZ" altLang="cs-CZ" sz="3200" b="1" dirty="0">
                <a:solidFill>
                  <a:srgbClr val="F01928"/>
                </a:solidFill>
              </a:rPr>
              <a:t>pomoc</a:t>
            </a:r>
            <a:r>
              <a:rPr lang="cs-CZ" altLang="cs-CZ" sz="3200" b="1" dirty="0"/>
              <a:t> trenéra sportovci:</a:t>
            </a:r>
            <a:endParaRPr lang="cs-CZ" altLang="cs-CZ" sz="3200" dirty="0"/>
          </a:p>
          <a:p>
            <a:pPr>
              <a:lnSpc>
                <a:spcPts val="4800"/>
              </a:lnSpc>
              <a:spcBef>
                <a:spcPts val="1200"/>
              </a:spcBef>
            </a:pPr>
            <a:r>
              <a:rPr lang="cs-CZ" altLang="cs-CZ" sz="3200" i="1" dirty="0"/>
              <a:t>„v životě jsou důležitější věci než sport“</a:t>
            </a:r>
          </a:p>
          <a:p>
            <a:pPr>
              <a:lnSpc>
                <a:spcPts val="4800"/>
              </a:lnSpc>
              <a:spcBef>
                <a:spcPts val="1200"/>
              </a:spcBef>
            </a:pPr>
            <a:r>
              <a:rPr lang="cs-CZ" altLang="cs-CZ" sz="3200" dirty="0"/>
              <a:t>= </a:t>
            </a:r>
            <a:r>
              <a:rPr lang="cs-CZ" altLang="cs-CZ" sz="3200" b="1" dirty="0"/>
              <a:t>dvojí poslání </a:t>
            </a:r>
            <a:r>
              <a:rPr lang="cs-CZ" altLang="cs-CZ" sz="3200" dirty="0"/>
              <a:t>sportovního trenéra =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příprava na sportovní úspěchy </a:t>
            </a:r>
            <a:r>
              <a:rPr lang="cs-CZ" altLang="cs-CZ" sz="3200" dirty="0"/>
              <a:t>+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F01928"/>
                </a:solidFill>
              </a:rPr>
              <a:t>pomoc</a:t>
            </a:r>
            <a:r>
              <a:rPr lang="cs-CZ" altLang="cs-CZ" sz="3200" dirty="0"/>
              <a:t> a „</a:t>
            </a:r>
            <a:r>
              <a:rPr lang="cs-CZ" altLang="cs-CZ" sz="3200" b="1" dirty="0">
                <a:solidFill>
                  <a:srgbClr val="F01928"/>
                </a:solidFill>
              </a:rPr>
              <a:t>doprovázení</a:t>
            </a:r>
            <a:r>
              <a:rPr lang="cs-CZ" altLang="cs-CZ" sz="3200" dirty="0"/>
              <a:t>“ na cestě k „dobrému životu“ </a:t>
            </a:r>
          </a:p>
        </p:txBody>
      </p:sp>
    </p:spTree>
    <p:extLst>
      <p:ext uri="{BB962C8B-B14F-4D97-AF65-F5344CB8AC3E}">
        <p14:creationId xmlns:p14="http://schemas.microsoft.com/office/powerpoint/2010/main" val="108010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42B67D-2561-4429-B31B-000F48DD7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721E62-9665-46EC-A04A-04A602E2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983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2. Trenérské vzdělávání – trendy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862E631-3942-45BD-8707-AEDE59CA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00332"/>
            <a:ext cx="11445065" cy="532766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Pedagogická dimenze trenérského vzdělávání: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</a:t>
            </a:r>
            <a:r>
              <a:rPr lang="cs-CZ" altLang="cs-CZ" sz="3200" b="1" dirty="0">
                <a:solidFill>
                  <a:srgbClr val="F01928"/>
                </a:solidFill>
              </a:rPr>
              <a:t>pedagogické odpovědnosti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= odpovědnost vůči sportujícím + maximální eliminování rizik a podpora vzájemné odpovědnosti trenéra, sportovců i klubu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hlavní </a:t>
            </a:r>
            <a:r>
              <a:rPr lang="cs-CZ" altLang="cs-CZ" sz="3200" b="1" dirty="0"/>
              <a:t>úkol trenérského vzdělávání </a:t>
            </a:r>
            <a:r>
              <a:rPr lang="cs-CZ" altLang="cs-CZ" sz="3200" dirty="0"/>
              <a:t>= uvědomit si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sociální souvislosti tréninkového procesu </a:t>
            </a:r>
            <a:r>
              <a:rPr lang="cs-CZ" altLang="cs-CZ" sz="3200" dirty="0"/>
              <a:t>+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F01928"/>
                </a:solidFill>
              </a:rPr>
              <a:t>rozvoj „pedagogické odpovědnosti pro dobrý život“ 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podpora </a:t>
            </a:r>
            <a:r>
              <a:rPr lang="cs-CZ" altLang="cs-CZ" sz="3200" b="1" dirty="0">
                <a:solidFill>
                  <a:srgbClr val="0000DC"/>
                </a:solidFill>
              </a:rPr>
              <a:t>reflexe a sebereflexe </a:t>
            </a:r>
            <a:r>
              <a:rPr lang="cs-CZ" altLang="cs-CZ" sz="3200" b="1" dirty="0"/>
              <a:t>trenérské praxe +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</a:t>
            </a:r>
            <a:r>
              <a:rPr lang="cs-CZ" altLang="cs-CZ" sz="3200" b="1" dirty="0" err="1">
                <a:solidFill>
                  <a:srgbClr val="0000DC"/>
                </a:solidFill>
              </a:rPr>
              <a:t>mentoringu</a:t>
            </a:r>
            <a:r>
              <a:rPr lang="cs-CZ" altLang="cs-CZ" sz="3200" b="1" dirty="0">
                <a:solidFill>
                  <a:srgbClr val="0000DC"/>
                </a:solidFill>
              </a:rPr>
              <a:t> +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trenérských kompetencí</a:t>
            </a:r>
            <a:r>
              <a:rPr lang="cs-CZ" altLang="cs-CZ" sz="3200" dirty="0"/>
              <a:t>, podporujících dobrý a zdařilý život sportovce a usilujících o realizaci jeho přirozených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41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BCEB4E-9E46-4CD5-836C-765BED650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CE0371-7B64-487C-A1F5-FA1E6FA9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3. Trenérské kompetence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84A76F-C8EC-43A6-9BFD-459003C6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42535"/>
            <a:ext cx="11059200" cy="553746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3200" b="1" dirty="0">
                <a:solidFill>
                  <a:srgbClr val="0000DC"/>
                </a:solidFill>
              </a:rPr>
              <a:t>Trenérské kompetence </a:t>
            </a:r>
            <a:r>
              <a:rPr lang="cs-CZ" sz="3200" dirty="0"/>
              <a:t>= souhrn </a:t>
            </a:r>
            <a:r>
              <a:rPr lang="cs-CZ" sz="3200" b="1" dirty="0">
                <a:solidFill>
                  <a:srgbClr val="F01928"/>
                </a:solidFill>
              </a:rPr>
              <a:t>způsobilostí</a:t>
            </a:r>
            <a:r>
              <a:rPr lang="cs-CZ" sz="3200" dirty="0"/>
              <a:t>, podmiňující efektivní práci trenéra (analogicky jako v učitelství)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3200" b="1" dirty="0"/>
              <a:t>Možná dělení: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dle </a:t>
            </a:r>
            <a:r>
              <a:rPr lang="cs-CZ" sz="3200" b="1" dirty="0">
                <a:solidFill>
                  <a:srgbClr val="0000DC"/>
                </a:solidFill>
              </a:rPr>
              <a:t>geneze</a:t>
            </a:r>
            <a:r>
              <a:rPr lang="cs-CZ" sz="3200" dirty="0"/>
              <a:t>: </a:t>
            </a:r>
            <a:br>
              <a:rPr lang="cs-CZ" sz="3200" dirty="0"/>
            </a:br>
            <a:r>
              <a:rPr lang="cs-CZ" sz="3200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vrozené </a:t>
            </a:r>
            <a:r>
              <a:rPr lang="cs-CZ" sz="3200" dirty="0"/>
              <a:t>(často se sportovními úspěchy přeceňované)</a:t>
            </a:r>
            <a:br>
              <a:rPr lang="cs-CZ" sz="3200" dirty="0"/>
            </a:br>
            <a:r>
              <a:rPr lang="cs-CZ" sz="3200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získávané </a:t>
            </a:r>
            <a:r>
              <a:rPr lang="cs-CZ" sz="3200" dirty="0"/>
              <a:t>(empirie – studium – praxe – reflexe – …)</a:t>
            </a:r>
          </a:p>
          <a:p>
            <a:pPr marL="457200" indent="-457200">
              <a:lnSpc>
                <a:spcPct val="100000"/>
              </a:lnSpc>
            </a:pPr>
            <a:r>
              <a:rPr lang="cs-CZ" sz="3200" b="1" dirty="0"/>
              <a:t>dle </a:t>
            </a:r>
            <a:r>
              <a:rPr lang="cs-CZ" sz="3200" b="1" dirty="0">
                <a:solidFill>
                  <a:srgbClr val="0000DC"/>
                </a:solidFill>
              </a:rPr>
              <a:t>obsahu</a:t>
            </a:r>
            <a:r>
              <a:rPr lang="cs-CZ" sz="3200" dirty="0"/>
              <a:t>: „</a:t>
            </a:r>
            <a:r>
              <a:rPr lang="cs-CZ" sz="3200" b="1" dirty="0">
                <a:solidFill>
                  <a:srgbClr val="FF0000"/>
                </a:solidFill>
              </a:rPr>
              <a:t>obor</a:t>
            </a:r>
            <a:r>
              <a:rPr lang="cs-CZ" sz="3200" dirty="0"/>
              <a:t>“ (sport) + </a:t>
            </a:r>
            <a:r>
              <a:rPr lang="cs-CZ" sz="3200" b="1" dirty="0">
                <a:solidFill>
                  <a:srgbClr val="FF0000"/>
                </a:solidFill>
              </a:rPr>
              <a:t>interakční</a:t>
            </a:r>
            <a:r>
              <a:rPr lang="cs-CZ" sz="3200" dirty="0"/>
              <a:t> + </a:t>
            </a:r>
            <a:r>
              <a:rPr lang="cs-CZ" sz="3200" b="1" dirty="0">
                <a:solidFill>
                  <a:srgbClr val="FF0000"/>
                </a:solidFill>
              </a:rPr>
              <a:t>osobnostní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b="1" dirty="0">
                <a:solidFill>
                  <a:srgbClr val="FF0000"/>
                </a:solidFill>
              </a:rPr>
              <a:t>Klíčové trenérské kompetence </a:t>
            </a:r>
            <a:r>
              <a:rPr lang="cs-CZ" sz="3200" dirty="0"/>
              <a:t>(Zemanová &amp; Kovář, 2009): organizace a evidence + komunikace a kooperace + </a:t>
            </a:r>
            <a:br>
              <a:rPr lang="cs-CZ" sz="3200" dirty="0"/>
            </a:br>
            <a:r>
              <a:rPr lang="cs-CZ" sz="3200" dirty="0"/>
              <a:t>řízení a vedení + aplikace oborově didaktických dovedností + koučování + psychologické aspekty práce</a:t>
            </a:r>
          </a:p>
          <a:p>
            <a:pPr>
              <a:lnSpc>
                <a:spcPct val="100000"/>
              </a:lnSpc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49985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26E74C-E724-4D31-AE7A-9F2FA5192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8488CE-54BD-41E8-B8EB-00CF39EF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74424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3. Trenérské kompetence – klíčové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89EF95D-E590-4F16-A16B-DD44405B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430"/>
            <a:ext cx="10753200" cy="47689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systémové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jednat adekvátně </a:t>
            </a:r>
            <a:br>
              <a:rPr lang="cs-CZ" altLang="cs-CZ" sz="3200" dirty="0"/>
            </a:br>
            <a:r>
              <a:rPr lang="cs-CZ" altLang="cs-CZ" sz="3200" dirty="0"/>
              <a:t>v daných systémech, napříč těmito systémy </a:t>
            </a:r>
            <a:br>
              <a:rPr lang="cs-CZ" altLang="cs-CZ" sz="3200" dirty="0"/>
            </a:br>
            <a:r>
              <a:rPr lang="cs-CZ" altLang="cs-CZ" sz="3200" dirty="0"/>
              <a:t>i </a:t>
            </a:r>
            <a:r>
              <a:rPr lang="cs-CZ" altLang="cs-CZ" sz="3200" b="1" dirty="0">
                <a:solidFill>
                  <a:srgbClr val="F01928"/>
                </a:solidFill>
              </a:rPr>
              <a:t>proti nim </a:t>
            </a:r>
            <a:r>
              <a:rPr lang="cs-CZ" altLang="cs-CZ" sz="3200" dirty="0"/>
              <a:t>(např. při tlaku na porušování sportovní etiky)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věcné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</a:t>
            </a:r>
            <a:br>
              <a:rPr lang="cs-CZ" altLang="cs-CZ" sz="3200" dirty="0"/>
            </a:br>
            <a:r>
              <a:rPr lang="cs-CZ" altLang="cs-CZ" sz="3200" dirty="0"/>
              <a:t>jednat účelně, přiměřeně, logicky a důsledně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sociální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</a:t>
            </a:r>
            <a:br>
              <a:rPr lang="cs-CZ" altLang="cs-CZ" sz="3200" dirty="0"/>
            </a:br>
            <a:r>
              <a:rPr lang="cs-CZ" altLang="cs-CZ" sz="3200" dirty="0"/>
              <a:t>trenérovo srozumitelné a odpovědné jednání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osobnostní</a:t>
            </a:r>
            <a:r>
              <a:rPr lang="cs-CZ" altLang="cs-CZ" sz="3200" b="1" dirty="0"/>
              <a:t> kompetence</a:t>
            </a:r>
            <a:r>
              <a:rPr lang="cs-CZ" altLang="cs-CZ" sz="3200" dirty="0"/>
              <a:t> = trenérské jednání, </a:t>
            </a:r>
            <a:br>
              <a:rPr lang="cs-CZ" altLang="cs-CZ" sz="3200" dirty="0"/>
            </a:br>
            <a:r>
              <a:rPr lang="cs-CZ" altLang="cs-CZ" sz="3200" dirty="0"/>
              <a:t>jež respektuje tři předešlé skupiny kompetencí</a:t>
            </a:r>
          </a:p>
        </p:txBody>
      </p:sp>
    </p:spTree>
    <p:extLst>
      <p:ext uri="{BB962C8B-B14F-4D97-AF65-F5344CB8AC3E}">
        <p14:creationId xmlns:p14="http://schemas.microsoft.com/office/powerpoint/2010/main" val="1918979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7DC779-F461-48CD-96E8-EAF238680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6299CE-6EA8-4B65-8873-374FF07D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2F555B-13DF-4D9F-AFFB-98FD5FE8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3671"/>
            <a:ext cx="10753200" cy="47843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 člověka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cs-CZ" altLang="cs-CZ" sz="3200" b="1" dirty="0">
                <a:solidFill>
                  <a:srgbClr val="F019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přirozená autorita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nepředstírat, umět naslouchat, mít porozumění a chápající přísnost (empatii),  sebepoznání, seberegulace, ...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Vyžadovat plné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odevzdání se sportu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ale současně dávat najevo, že jsou v životě i důležitější věci než sport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Budovat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sebedůvěru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cs-CZ" altLang="cs-CZ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sebeoceňování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sebekontrolu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(např. racionální reagování na chyby své i cizí)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Umění komunikace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rozhodně, ale přátelsky (pozitivně, stenicky, ...)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119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ABAB48-9507-41E2-A688-6CEAC65596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46A87E-7163-46B2-A312-27FEF81E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8934F26-DF79-4D04-9C42-03501AB7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3318"/>
            <a:ext cx="10753200" cy="43886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Korigovat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odůvodněně, výstižně a stručně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(nejprve pochválit, pak opravovat)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Pozitivní hněv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(ty, takový borec a necháš se oklamat)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Sportovec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má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právo vyjádřit se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tréninku, taktice ap.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Vyhýbat se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rutinnímu vyjadřování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(„já jsem to říkal, ...“)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 neúspěchu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komunikovat v klidu </a:t>
            </a:r>
            <a:b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(„vytáhnout ze stresu“)</a:t>
            </a:r>
          </a:p>
        </p:txBody>
      </p:sp>
    </p:spTree>
    <p:extLst>
      <p:ext uri="{BB962C8B-B14F-4D97-AF65-F5344CB8AC3E}">
        <p14:creationId xmlns:p14="http://schemas.microsoft.com/office/powerpoint/2010/main" val="323661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B632B-EB26-417C-9D55-6C8FCC2D80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674801-91D3-4D1F-8A1B-B75CD18C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</a:t>
            </a:r>
            <a:r>
              <a:rPr lang="cs-CZ" altLang="cs-CZ" dirty="0">
                <a:solidFill>
                  <a:srgbClr val="00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Úspěšný (nejen) trenér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941D098-99B4-484E-A562-53158EEC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Seznamovat sportovce s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úkoly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odpovědností </a:t>
            </a:r>
            <a:b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jejich i ostatních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Rozlišovat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nechuť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usilovné práci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fyzické </a:t>
            </a:r>
            <a:b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či psychické </a:t>
            </a:r>
            <a:r>
              <a:rPr lang="cs-CZ" alt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únavy</a:t>
            </a:r>
            <a:r>
              <a:rPr lang="cs-CZ" altLang="cs-CZ" sz="3200" dirty="0"/>
              <a:t> 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i="1">
                <a:solidFill>
                  <a:srgbClr val="FF0000"/>
                </a:solidFill>
              </a:rPr>
              <a:t>„Úspěšné </a:t>
            </a:r>
            <a:r>
              <a:rPr lang="cs-CZ" altLang="cs-CZ" sz="3200" b="1" i="1" dirty="0">
                <a:solidFill>
                  <a:srgbClr val="FF0000"/>
                </a:solidFill>
              </a:rPr>
              <a:t>trenérství je v srdci</a:t>
            </a:r>
            <a:r>
              <a:rPr lang="cs-CZ" altLang="cs-CZ" sz="3200" b="1" i="1">
                <a:solidFill>
                  <a:srgbClr val="FF0000"/>
                </a:solidFill>
              </a:rPr>
              <a:t>, </a:t>
            </a:r>
            <a:br>
              <a:rPr lang="cs-CZ" altLang="cs-CZ" sz="3200" b="1" i="1">
                <a:solidFill>
                  <a:srgbClr val="FF0000"/>
                </a:solidFill>
              </a:rPr>
            </a:br>
            <a:r>
              <a:rPr lang="cs-CZ" altLang="cs-CZ" sz="3200" b="1" i="1">
                <a:solidFill>
                  <a:srgbClr val="FF0000"/>
                </a:solidFill>
              </a:rPr>
              <a:t>vychází </a:t>
            </a:r>
            <a:r>
              <a:rPr lang="cs-CZ" altLang="cs-CZ" sz="3200" b="1" i="1" dirty="0">
                <a:solidFill>
                  <a:srgbClr val="FF0000"/>
                </a:solidFill>
              </a:rPr>
              <a:t>z pedagogické </a:t>
            </a:r>
            <a:r>
              <a:rPr lang="cs-CZ" altLang="cs-CZ" sz="3200" b="1" i="1">
                <a:solidFill>
                  <a:srgbClr val="FF0000"/>
                </a:solidFill>
              </a:rPr>
              <a:t>činnosti </a:t>
            </a:r>
            <a:br>
              <a:rPr lang="cs-CZ" altLang="cs-CZ" sz="3200" b="1" i="1">
                <a:solidFill>
                  <a:srgbClr val="FF0000"/>
                </a:solidFill>
              </a:rPr>
            </a:br>
            <a:r>
              <a:rPr lang="cs-CZ" altLang="cs-CZ" sz="3200" b="1" i="1">
                <a:solidFill>
                  <a:srgbClr val="FF0000"/>
                </a:solidFill>
              </a:rPr>
              <a:t>a </a:t>
            </a:r>
            <a:r>
              <a:rPr lang="cs-CZ" altLang="cs-CZ" sz="3200" b="1" i="1" dirty="0">
                <a:solidFill>
                  <a:srgbClr val="FF0000"/>
                </a:solidFill>
              </a:rPr>
              <a:t>konečným cílem je učení a </a:t>
            </a:r>
            <a:r>
              <a:rPr lang="cs-CZ" altLang="cs-CZ" sz="3200" b="1" i="1">
                <a:solidFill>
                  <a:srgbClr val="FF0000"/>
                </a:solidFill>
              </a:rPr>
              <a:t>rozvoj sportovce“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1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3B7EAC-2440-4501-A639-3E52F5879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DB02A5-E641-403B-AB39-CBE06DDC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393477" cy="45157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0000DC"/>
                </a:solidFill>
              </a:rPr>
              <a:t>Sportovní trenér jako pedagog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Picture 6" descr="trener">
            <a:extLst>
              <a:ext uri="{FF2B5EF4-FFF2-40B4-BE49-F238E27FC236}">
                <a16:creationId xmlns:a16="http://schemas.microsoft.com/office/drawing/2014/main" id="{FF53041C-C77C-48AA-93B2-C0A7D9C0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29" y="1387283"/>
            <a:ext cx="7167528" cy="509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516FE6-ED39-460F-B32A-7EC0A395B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66A2DB-90AA-4CB1-91C1-4EBD3A64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7068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412BCE9-7572-4F09-BE44-365E70EE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1322363"/>
            <a:ext cx="11099408" cy="49056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specifická profese s dlouhou tradicí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první profesionální kouč v americkém VŠ sportu – 1864</a:t>
            </a:r>
            <a:endParaRPr lang="cs-CZ" altLang="cs-CZ" sz="32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sportovní trenér</a:t>
            </a:r>
            <a:r>
              <a:rPr lang="cs-CZ" altLang="cs-CZ" sz="3200" dirty="0"/>
              <a:t> – zajišťuje a vede trénink sportovce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odborník ve sportu i </a:t>
            </a:r>
            <a:r>
              <a:rPr lang="cs-CZ" altLang="cs-CZ" sz="3200" b="1" dirty="0">
                <a:solidFill>
                  <a:srgbClr val="F01928"/>
                </a:solidFill>
              </a:rPr>
              <a:t>pedagog</a:t>
            </a:r>
            <a:r>
              <a:rPr lang="cs-CZ" altLang="cs-CZ" sz="3200" dirty="0"/>
              <a:t>, poradce, … = práce s lidmi =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a pomáhající profese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rozvoj sportu + negativní jevy </a:t>
            </a:r>
            <a:r>
              <a:rPr lang="cs-CZ" altLang="cs-CZ" sz="3200" dirty="0">
                <a:cs typeface="Arial" panose="020B0604020202020204" pitchFamily="34" charset="0"/>
              </a:rPr>
              <a:t>→</a:t>
            </a:r>
            <a:r>
              <a:rPr lang="cs-CZ" altLang="cs-CZ" sz="3200" dirty="0"/>
              <a:t> vyšší nároky na trenérovy odborné znalosti, jeho vůdcovské, strategické a taktické schopnosti a zejména na jeho </a:t>
            </a:r>
            <a:r>
              <a:rPr lang="cs-CZ" altLang="cs-CZ" sz="3200" b="1" dirty="0">
                <a:solidFill>
                  <a:srgbClr val="FF0000"/>
                </a:solidFill>
              </a:rPr>
              <a:t>pedagogickou odpovědnost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5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6A88C0-FA53-40A3-BEF5-788B526D4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32DA58-0A15-4DB2-9A79-9BF80CC5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0EFF088-5F64-4891-8FB8-C85D46817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12874"/>
            <a:ext cx="11277471" cy="56552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 dirty="0"/>
              <a:t>sportovní trenéři </a:t>
            </a:r>
            <a:r>
              <a:rPr lang="cs-CZ" altLang="cs-CZ" sz="3200" dirty="0"/>
              <a:t>= skupina </a:t>
            </a:r>
            <a:r>
              <a:rPr lang="cs-CZ" altLang="cs-CZ" sz="3200" b="1" dirty="0">
                <a:solidFill>
                  <a:srgbClr val="FF0000"/>
                </a:solidFill>
              </a:rPr>
              <a:t>pedagogických pracovníků</a:t>
            </a:r>
            <a:br>
              <a:rPr lang="cs-CZ" altLang="cs-CZ" sz="3200" dirty="0"/>
            </a:br>
            <a:r>
              <a:rPr lang="cs-CZ" altLang="cs-CZ" sz="3200" dirty="0"/>
              <a:t>- ve školských zařízeních</a:t>
            </a:r>
            <a:br>
              <a:rPr lang="cs-CZ" altLang="cs-CZ" sz="3200" dirty="0"/>
            </a:br>
            <a:r>
              <a:rPr lang="cs-CZ" altLang="cs-CZ" sz="3200" dirty="0"/>
              <a:t>- ve struktuře soutěžního sportu </a:t>
            </a:r>
            <a:br>
              <a:rPr lang="cs-CZ" altLang="cs-CZ" sz="3200" dirty="0"/>
            </a:br>
            <a:r>
              <a:rPr lang="cs-CZ" altLang="cs-CZ" sz="3200" dirty="0"/>
              <a:t>- v dalších, hlavně volnočasových aktivitách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3200" b="1" i="1" dirty="0"/>
              <a:t>Zákon o pedagogických pracovnících </a:t>
            </a:r>
            <a:r>
              <a:rPr lang="cs-CZ" altLang="cs-CZ" sz="3200" dirty="0"/>
              <a:t>(2004) – sportovní trenér = pracovník vykonávající přímou pedagogickou činnost + pracovní vztah → </a:t>
            </a:r>
            <a:r>
              <a:rPr lang="cs-CZ" altLang="cs-CZ" sz="3200" b="1" dirty="0"/>
              <a:t>požadavky:</a:t>
            </a:r>
            <a:br>
              <a:rPr lang="cs-CZ" altLang="cs-CZ" sz="3200" b="1" dirty="0"/>
            </a:br>
            <a:r>
              <a:rPr lang="cs-CZ" altLang="cs-CZ" sz="3200" dirty="0"/>
              <a:t>- odborná kvalifikace (maturita + kurzy, VŠ sport)</a:t>
            </a:r>
            <a:br>
              <a:rPr lang="cs-CZ" altLang="cs-CZ" sz="3200" dirty="0"/>
            </a:br>
            <a:r>
              <a:rPr lang="cs-CZ" altLang="cs-CZ" sz="3200" dirty="0"/>
              <a:t>- bezúhonnost</a:t>
            </a:r>
            <a:br>
              <a:rPr lang="cs-CZ" altLang="cs-CZ" sz="3200" dirty="0"/>
            </a:br>
            <a:r>
              <a:rPr lang="cs-CZ" altLang="cs-CZ" sz="3200" dirty="0"/>
              <a:t>- zdravotně způsobilý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= </a:t>
            </a:r>
            <a:r>
              <a:rPr lang="cs-CZ" altLang="cs-CZ" sz="3200" b="1" dirty="0">
                <a:solidFill>
                  <a:srgbClr val="0000DC"/>
                </a:solidFill>
              </a:rPr>
              <a:t>zúžené vymezení </a:t>
            </a:r>
            <a:r>
              <a:rPr lang="cs-CZ" altLang="cs-CZ" sz="3200" dirty="0"/>
              <a:t>trenéra a jeho vzdělání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29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C2E743-E8B2-4A6F-AF3C-6A05F3DA2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A9EF45-1417-4B42-A137-15C520B4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49671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8B17FD-6703-43F3-B026-FD41B929F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219200"/>
            <a:ext cx="11293809" cy="5260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Širší chápání profese trenéra </a:t>
            </a:r>
            <a:r>
              <a:rPr lang="cs-CZ" altLang="cs-CZ" sz="3200" b="1" dirty="0"/>
              <a:t>– </a:t>
            </a:r>
            <a:r>
              <a:rPr lang="cs-CZ" altLang="cs-CZ" sz="3200" dirty="0"/>
              <a:t>evropský projekt </a:t>
            </a:r>
            <a:r>
              <a:rPr lang="cs-CZ" altLang="cs-CZ" sz="3200" b="1" dirty="0" err="1">
                <a:solidFill>
                  <a:srgbClr val="FF0000"/>
                </a:solidFill>
              </a:rPr>
              <a:t>AEHESIS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Aligning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European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Higher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Structure</a:t>
            </a:r>
            <a:r>
              <a:rPr lang="cs-CZ" altLang="cs-CZ" sz="3200" dirty="0"/>
              <a:t> In Sport)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1) </a:t>
            </a:r>
            <a:r>
              <a:rPr lang="cs-CZ" altLang="cs-CZ" sz="3200" b="1" dirty="0">
                <a:solidFill>
                  <a:srgbClr val="0000DC"/>
                </a:solidFill>
              </a:rPr>
              <a:t>trenér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/>
              <a:t>orientovaný na </a:t>
            </a:r>
            <a:r>
              <a:rPr lang="cs-CZ" altLang="cs-CZ" sz="3200" b="1" dirty="0">
                <a:solidFill>
                  <a:srgbClr val="0000DC"/>
                </a:solidFill>
              </a:rPr>
              <a:t>osoby participující ve sportu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   a) trenér začátečníků (dětí, mládeže, dospělých)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   b) trenér rekreačně sportujících osob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2) </a:t>
            </a:r>
            <a:r>
              <a:rPr lang="cs-CZ" altLang="cs-CZ" sz="3200" b="1" dirty="0">
                <a:solidFill>
                  <a:srgbClr val="0000DC"/>
                </a:solidFill>
              </a:rPr>
              <a:t>trenér výkonnostně orientovaných sportovců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a) trenér talentovaných sportovců (děti, mládež)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/>
              <a:t>	b) trenér profesionálních sportovců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dirty="0">
                <a:sym typeface="Symbol" panose="05050102010706020507" pitchFamily="18" charset="2"/>
              </a:rPr>
              <a:t> </a:t>
            </a:r>
            <a:r>
              <a:rPr lang="cs-CZ" altLang="cs-CZ" sz="3200" b="1" dirty="0">
                <a:solidFill>
                  <a:srgbClr val="FF0000"/>
                </a:solidFill>
                <a:sym typeface="Symbol" panose="05050102010706020507" pitchFamily="18" charset="2"/>
              </a:rPr>
              <a:t>trenér = v soutěžním, školním i rekreačním sportu</a:t>
            </a:r>
          </a:p>
        </p:txBody>
      </p:sp>
    </p:spTree>
    <p:extLst>
      <p:ext uri="{BB962C8B-B14F-4D97-AF65-F5344CB8AC3E}">
        <p14:creationId xmlns:p14="http://schemas.microsoft.com/office/powerpoint/2010/main" val="128387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897961-24A1-41A0-B5E7-0B2580AC5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3187D9-2B3E-4EC5-A88D-877DC038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1D19C4-60D6-4E72-856B-A4AADF66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55077"/>
            <a:ext cx="11059200" cy="51729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Široká působnost a skladba trenérů: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soutěžní + školní + rekreační sport (trenéři, cvičitelé, instruktoři,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nejrůznější úrovně: pomocný trenér, asistent trenéra, smluvní trenér, trenér ve sportovní škole, vedoucí trenér, reprezentační trenér ad.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různé skupiny adresátů – věk, sportovní výkonnost, sociální </a:t>
            </a:r>
            <a:br>
              <a:rPr lang="cs-CZ" altLang="cs-CZ" dirty="0"/>
            </a:br>
            <a:r>
              <a:rPr lang="cs-CZ" altLang="cs-CZ" dirty="0"/>
              <a:t>a kulturní specifika,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různé zázemí sportovního klubu (malý klub v „malých sportech“ </a:t>
            </a:r>
            <a:r>
              <a:rPr lang="cs-CZ" altLang="cs-CZ" dirty="0">
                <a:cs typeface="Arial" panose="020B0604020202020204" pitchFamily="34" charset="0"/>
              </a:rPr>
              <a:t>→</a:t>
            </a:r>
            <a:r>
              <a:rPr lang="cs-CZ" altLang="cs-CZ" dirty="0"/>
              <a:t> trenér vykonává různé aktivity, velké a ekonomicky saturované kluby </a:t>
            </a:r>
            <a:r>
              <a:rPr lang="cs-CZ" altLang="cs-CZ" dirty="0">
                <a:cs typeface="Arial" panose="020B0604020202020204" pitchFamily="34" charset="0"/>
              </a:rPr>
              <a:t>→</a:t>
            </a:r>
            <a:r>
              <a:rPr lang="cs-CZ" altLang="cs-CZ" dirty="0"/>
              <a:t> dělba práce)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nejrůznější formální dosažené vzdělání – krátké trenérské kurzy – nejvyšší vědecké </a:t>
            </a:r>
            <a:r>
              <a:rPr lang="cs-CZ" altLang="cs-CZ" dirty="0" err="1"/>
              <a:t>kinantropologické</a:t>
            </a:r>
            <a:r>
              <a:rPr lang="cs-CZ" altLang="cs-CZ" dirty="0"/>
              <a:t> vzdělání</a:t>
            </a:r>
          </a:p>
        </p:txBody>
      </p:sp>
    </p:spTree>
    <p:extLst>
      <p:ext uri="{BB962C8B-B14F-4D97-AF65-F5344CB8AC3E}">
        <p14:creationId xmlns:p14="http://schemas.microsoft.com/office/powerpoint/2010/main" val="328329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694401-1231-4B03-96A0-4CFEB68BE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8EAF8F-721A-436D-A58D-10EBEFD3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3949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9DB2F3E-01D5-402E-B6D7-69AFED98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900"/>
            <a:ext cx="107521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spcAft>
                <a:spcPts val="1200"/>
              </a:spcAft>
              <a:buNone/>
            </a:pPr>
            <a:r>
              <a:rPr lang="cs-CZ" sz="3200" b="1" dirty="0"/>
              <a:t>Typ profese </a:t>
            </a:r>
            <a:r>
              <a:rPr lang="cs-CZ" sz="3200" dirty="0"/>
              <a:t>– sportovní trenér </a:t>
            </a:r>
            <a:r>
              <a:rPr lang="cs-CZ" sz="3200" b="1" dirty="0"/>
              <a:t>pracuje</a:t>
            </a:r>
            <a:r>
              <a:rPr lang="cs-CZ" sz="3200" dirty="0"/>
              <a:t>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s </a:t>
            </a:r>
            <a:r>
              <a:rPr lang="cs-CZ" sz="3200" b="1" dirty="0">
                <a:solidFill>
                  <a:srgbClr val="FF0000"/>
                </a:solidFill>
              </a:rPr>
              <a:t>lidmi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(např. lehká atletika)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s lidmi a zvířaty</a:t>
            </a:r>
            <a:r>
              <a:rPr lang="cs-CZ" sz="3200" dirty="0"/>
              <a:t> (např. jezdectví, </a:t>
            </a:r>
            <a:r>
              <a:rPr lang="cs-CZ" sz="3200" dirty="0" err="1"/>
              <a:t>dogscootering</a:t>
            </a:r>
            <a:r>
              <a:rPr lang="cs-CZ" sz="3200" dirty="0"/>
              <a:t>, …)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hlavně se zvířaty (např. agility = sport pro psy)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se zvířaty a roboty </a:t>
            </a:r>
            <a:br>
              <a:rPr lang="cs-CZ" sz="3200" dirty="0"/>
            </a:br>
            <a:r>
              <a:rPr lang="cs-CZ" sz="3200" dirty="0"/>
              <a:t>(např. velbloudí dostihy)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i s věcmi (např. letečtí modeláři)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snad ne s kyborgy či mutanty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56E321-E63C-4DFD-91A4-C94DED5E9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06" y="3667224"/>
            <a:ext cx="4157394" cy="23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3B82BB-EE05-4106-ADC2-0917B37BE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6EAE53-B90D-4952-B282-8B16862E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1. Vymezení trenérské profese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E3ACFC-6AB4-413C-8F7C-C843B90F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11348"/>
            <a:ext cx="10753200" cy="576775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Používané termíny (ČR) + pracovní (profesní) pole: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1EFE3A3-740E-4266-B52E-D463AED30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97350"/>
              </p:ext>
            </p:extLst>
          </p:nvPr>
        </p:nvGraphicFramePr>
        <p:xfrm>
          <a:off x="586892" y="1688123"/>
          <a:ext cx="10231163" cy="4654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887">
                  <a:extLst>
                    <a:ext uri="{9D8B030D-6E8A-4147-A177-3AD203B41FA5}">
                      <a16:colId xmlns:a16="http://schemas.microsoft.com/office/drawing/2014/main" val="1947584630"/>
                    </a:ext>
                  </a:extLst>
                </a:gridCol>
                <a:gridCol w="4167585">
                  <a:extLst>
                    <a:ext uri="{9D8B030D-6E8A-4147-A177-3AD203B41FA5}">
                      <a16:colId xmlns:a16="http://schemas.microsoft.com/office/drawing/2014/main" val="1995782504"/>
                    </a:ext>
                  </a:extLst>
                </a:gridCol>
                <a:gridCol w="2939691">
                  <a:extLst>
                    <a:ext uri="{9D8B030D-6E8A-4147-A177-3AD203B41FA5}">
                      <a16:colId xmlns:a16="http://schemas.microsoft.com/office/drawing/2014/main" val="1872816821"/>
                    </a:ext>
                  </a:extLst>
                </a:gridCol>
              </a:tblGrid>
              <a:tr h="55864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SPORT (intaktních – znevýhodněných – postižených)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524378"/>
                  </a:ext>
                </a:extLst>
              </a:tr>
              <a:tr h="46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soutěžní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bg1"/>
                          </a:solidFill>
                          <a:effectLst/>
                        </a:rPr>
                        <a:t>rekreační</a:t>
                      </a:r>
                      <a:endParaRPr lang="cs-CZ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bg1"/>
                          </a:solidFill>
                          <a:effectLst/>
                        </a:rPr>
                        <a:t>školní</a:t>
                      </a:r>
                      <a:endParaRPr lang="cs-CZ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0865"/>
                  </a:ext>
                </a:extLst>
              </a:tr>
              <a:tr h="2709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trenér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(florbalu, požárního sportu, karate, …)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instruktor </a:t>
                      </a:r>
                      <a:b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(lyžování, golfu)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cvičitel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(Sokol)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mistr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(tance)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učitel </a:t>
                      </a: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(bojová umění)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nimátor</a:t>
                      </a:r>
                      <a:endParaRPr lang="cs-CZ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trenér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učitel</a:t>
                      </a:r>
                      <a:r>
                        <a:rPr lang="cs-CZ" sz="2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TV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instruktor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cvičitel </a:t>
                      </a:r>
                      <a:b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(3. hodina pohybu)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20510"/>
                  </a:ext>
                </a:extLst>
              </a:tr>
              <a:tr h="9133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kondiční, osobní trenér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(pro rekreační – vrcholový sport + různý věk)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53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27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3173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8" id="{15825CB5-9674-964F-AC5D-3BBA441E6780}" vid="{2219899D-4335-314F-91F0-F55A9428855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muni-sport-prezentace-16x9-cz</Template>
  <TotalTime>208</TotalTime>
  <Words>2061</Words>
  <Application>Microsoft Office PowerPoint</Application>
  <PresentationFormat>Širokoúhlá obrazovka</PresentationFormat>
  <Paragraphs>188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Tahoma</vt:lpstr>
      <vt:lpstr>Times New Roman</vt:lpstr>
      <vt:lpstr>Wingdings</vt:lpstr>
      <vt:lpstr>Prezentace_MU_CZ</vt:lpstr>
      <vt:lpstr>7. Sportovní pedagog</vt:lpstr>
      <vt:lpstr>Sportovní pedagog</vt:lpstr>
      <vt:lpstr>Sportovní trenér jako pedagog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</vt:lpstr>
      <vt:lpstr>1. Vymezení trenérské profese – aktivity trenéra</vt:lpstr>
      <vt:lpstr>1. Vymezení trenérské profese – problémy</vt:lpstr>
      <vt:lpstr>1. Vymezení trenérské profese – specifikum</vt:lpstr>
      <vt:lpstr>2. Trenérské vzdělávání</vt:lpstr>
      <vt:lpstr>2. Trenérské vzdělávání</vt:lpstr>
      <vt:lpstr>2. Trenérské vzdělávání</vt:lpstr>
      <vt:lpstr>2. Trenérské vzdělávání</vt:lpstr>
      <vt:lpstr>2. Trenérské vzdělávání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2. Trenérské vzdělávání – trendy </vt:lpstr>
      <vt:lpstr>3. Trenérské kompetence</vt:lpstr>
      <vt:lpstr>3. Trenérské kompetence – klíčové </vt:lpstr>
      <vt:lpstr>4. Úspěšný (nejen) trenér</vt:lpstr>
      <vt:lpstr>4. Úspěšný (nejen) trenér</vt:lpstr>
      <vt:lpstr>4. Úspěšný (nejen) trenér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Jůva</dc:creator>
  <cp:lastModifiedBy>Vladimír Jůva</cp:lastModifiedBy>
  <cp:revision>29</cp:revision>
  <cp:lastPrinted>1601-01-01T00:00:00Z</cp:lastPrinted>
  <dcterms:created xsi:type="dcterms:W3CDTF">2020-10-05T06:18:46Z</dcterms:created>
  <dcterms:modified xsi:type="dcterms:W3CDTF">2021-09-08T07:10:54Z</dcterms:modified>
</cp:coreProperties>
</file>