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9397813-C5F2-46F2-860C-DF0ED284F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A3AA5FD-CB48-4BDD-B34C-28DFF97C1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36C303A-A8E5-4AA8-AD35-B2E7FB7F3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13B3ACB-8D1D-42ED-8C90-354174F9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DE64B56-99A0-498F-90CB-F7A30EB45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51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05DF8EA-1821-4774-B9F1-CEDF8B2F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1E0B79E3-E11F-42EC-B6C8-5A1C3A58D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21DCDAD-7EDB-4527-9D18-DE7B11948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3B15B06-3BD4-4EC4-BCFE-3C8A6FCED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092C84E-9D7C-4A4F-8EFF-11C71D3AF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953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DD6CD89E-878F-4C7A-98B1-3D9A0A44A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1920D38F-12BB-405F-8017-5D07AAB56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7CECBFA-77F0-4C21-8F94-8E2929F56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7FC370-1C53-4BBA-B3C5-9F52C35E3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777EC4B-349E-412D-88D1-351DA802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01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392FA3B-AF41-4F04-BAB5-9196B14BA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9BB1366-DC53-449F-AB64-B093446D4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D3D5452-4577-4775-83AD-D2E287D5C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1BDFEA7-4E0D-490E-B77B-40607D9CF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21D6954-EB65-4C06-B938-A17B439C1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42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EA838D-C7B5-4ABD-AEEA-C9064BE2B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EC29C57D-B10D-4FCB-8A25-92205B14B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3ABE878-614A-45E8-808A-E159CC469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61F4C4C-BC7D-49BC-B1CB-FBE5BAB67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7B7D5AB-89F0-403C-A901-69EF4C5B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30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301A520-944D-43B5-80FC-D31BA597C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6698E68-D410-4C03-8718-7A52DE663F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2AC73C73-6627-4347-8536-A9C46E1B0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325EA43E-3309-431B-84BA-53CDE971D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8699AA-5E4E-4212-976B-F71AABD0D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525F8B63-1312-4CD1-8117-B7DC9688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44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57D992-BFB8-495A-99E9-977A16B46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9BEF8295-3664-441A-8AFA-27055D156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489D3658-7A83-4653-A92C-908494984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25AFAAB0-2B95-41DD-9859-1C16EBADF2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AF3DE704-3389-46A7-BC5D-DA7E09858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F617576B-154C-4651-A389-91D4137FB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87FD1BEA-36AA-4EA8-A5C5-5629B1BF4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E3EC45AC-9ACF-4A28-8A1F-A6F3ABF28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82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3CC55D3-C113-410F-8471-E38AA9B4D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49EC2984-6EA4-46C4-B62B-EB24A16B4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641C3E11-E84E-4321-85F4-F50031385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9755FA30-6226-4164-9CA5-B54CC53F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771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28B34EFE-3605-477D-AA87-4FFDE92AA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628F8A8-8A80-4FC0-BC27-9C1FF6E4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99AFF13-A564-43D6-A1D3-83214803C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81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E360059-1C05-4B21-98E2-2CD59135D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CD37731-FE9C-4CC3-B95A-B0BC3EF52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4B378A42-E062-43CE-8780-6810E7F1E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F1D6D9C-F3DB-4C80-8DA3-32BF3D390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7832691-92A1-4ED2-9239-90D3EC0F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B9D28A4-914C-4401-B29A-83DB6AD3F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34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F299D85-03EE-429B-86DA-C47DCF7B5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52724B3C-4F3F-4E32-A54B-EC093AB6B5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1946D5F3-A049-4097-8975-2E101926F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E60C13D-7773-4F8B-A71D-A2ACA0442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EAE8A71-4EFC-4366-BD73-8C59CFDB8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E2423C1-CC59-4FD6-A826-B130940D4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85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A7F05944-0509-45CA-871E-389C30A68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1C7EE003-DE49-48A6-AF6F-49CF7491A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318911C-D0F2-4585-8E2D-94B7294DB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96A4D-AC45-4B22-83AC-FE7BE50F9E2C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44BC87D-B62C-47D0-8BC6-14CEF0EFB5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563A63B-1EF1-4C35-A6D4-C2F5E40C8E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04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a.europa.eu/c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european-union/about-eu/institutions-bodies/european-commission_c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a.europa.eu/cs/Pages/AnnualActivityReports.aspx" TargetMode="External"/><Relationship Id="rId2" Type="http://schemas.openxmlformats.org/officeDocument/2006/relationships/hyperlink" Target="http://ec.europa.eu/anti-fraud/home_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uropa.eu/european-union/about-eu/institutions-bodies/council-eu_cs" TargetMode="External"/><Relationship Id="rId4" Type="http://schemas.openxmlformats.org/officeDocument/2006/relationships/hyperlink" Target="https://europa.eu/european-union/about-eu/institutions-bodies/european-parliament_c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cms/jcms/Jo2_7035/cs/" TargetMode="External"/><Relationship Id="rId2" Type="http://schemas.openxmlformats.org/officeDocument/2006/relationships/hyperlink" Target="http://curia.europa.eu/jcms/jcms/Jo2_7026/c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uria.europa.eu/jcms/jcms/j_6/c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european-union/about-eu/institutions-bodies/council-eu_cs" TargetMode="External"/><Relationship Id="rId2" Type="http://schemas.openxmlformats.org/officeDocument/2006/relationships/hyperlink" Target="https://europa.eu/european-union/about-eu/institutions-bodies/european-commission_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opa.eu/european-union/about-eu/institutions-bodies/european-parliament_c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uria.europa.eu/jcms/jcms/Jo2_7024/c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about-european-union/problems-and-complaints_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BF7BC1-67DA-4E7E-A70D-D53FFF613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Evropská unie a sport 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B106A080-07C7-4A2D-9859-87665616FA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Doc. Ing. Jiří Novotný, CSc.</a:t>
            </a:r>
          </a:p>
          <a:p>
            <a:r>
              <a:rPr lang="cs-CZ" dirty="0"/>
              <a:t>Zpracováno dle</a:t>
            </a:r>
          </a:p>
          <a:p>
            <a:r>
              <a:rPr lang="cs-CZ" dirty="0"/>
              <a:t> https://europa.eu/european-union/about-eu/institutions-bodies/european-commission_cs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D2F4458-105F-4204-8514-50279AF0B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DF3-1898-4012-9DE4-FE8AE586A435}" type="datetime1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1280184-232B-4FCD-8641-21858E13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8514DFB-78D0-4868-9BB8-6C7E5349F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534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3E88256-6EF4-4EA4-B45B-5D438E2FE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224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Evropský účetní dvůr (EÚD)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CEF8B91-AF2E-4AF6-A256-2904749B2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69"/>
            <a:ext cx="10515600" cy="51523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Úloha</a:t>
            </a:r>
            <a:r>
              <a:rPr lang="cs-CZ" dirty="0"/>
              <a:t>: Kontrolovat správný výběr finančních prostředků a jejich využití a napomáhat k lepšímu hospodaření s těmito prostředky na úrovni EU.</a:t>
            </a:r>
          </a:p>
          <a:p>
            <a:endParaRPr lang="cs-CZ" b="1" dirty="0"/>
          </a:p>
          <a:p>
            <a:r>
              <a:rPr lang="cs-CZ" b="1" dirty="0"/>
              <a:t>Předseda</a:t>
            </a:r>
            <a:r>
              <a:rPr lang="cs-CZ" dirty="0"/>
              <a:t>: Klaus-</a:t>
            </a:r>
            <a:r>
              <a:rPr lang="cs-CZ" dirty="0" err="1"/>
              <a:t>Heiner</a:t>
            </a:r>
            <a:r>
              <a:rPr lang="cs-CZ" dirty="0"/>
              <a:t> Lehne</a:t>
            </a:r>
          </a:p>
          <a:p>
            <a:endParaRPr lang="cs-CZ" b="1" dirty="0"/>
          </a:p>
          <a:p>
            <a:r>
              <a:rPr lang="cs-CZ" b="1" dirty="0"/>
              <a:t>Členové</a:t>
            </a:r>
            <a:r>
              <a:rPr lang="cs-CZ" dirty="0"/>
              <a:t>: 1 člen z každé země EU</a:t>
            </a:r>
          </a:p>
          <a:p>
            <a:endParaRPr lang="cs-CZ" b="1" dirty="0"/>
          </a:p>
          <a:p>
            <a:r>
              <a:rPr lang="cs-CZ" b="1" dirty="0"/>
              <a:t>Datum zřízení</a:t>
            </a:r>
            <a:r>
              <a:rPr lang="cs-CZ" dirty="0"/>
              <a:t>: 1977</a:t>
            </a:r>
          </a:p>
          <a:p>
            <a:endParaRPr lang="cs-CZ" b="1" dirty="0"/>
          </a:p>
          <a:p>
            <a:r>
              <a:rPr lang="cs-CZ" b="1" dirty="0"/>
              <a:t>Sídlo</a:t>
            </a:r>
            <a:r>
              <a:rPr lang="cs-CZ" dirty="0"/>
              <a:t>: Lucemburk (Lucembursko)</a:t>
            </a:r>
          </a:p>
          <a:p>
            <a:r>
              <a:rPr lang="cs-CZ" b="1" dirty="0"/>
              <a:t>Internetové stránky</a:t>
            </a:r>
            <a:r>
              <a:rPr lang="cs-CZ" dirty="0"/>
              <a:t>: </a:t>
            </a:r>
            <a:r>
              <a:rPr lang="cs-CZ" u="sng" dirty="0">
                <a:hlinkClick r:id="rId2"/>
              </a:rPr>
              <a:t>Evropský účetní dvůr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381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7FA785-61E5-4BDE-8108-DFBCDFEC9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39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Evropský účetní dvůr (EÚD)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E1D0934-D15F-4FC7-A84D-FEAAD0837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1518"/>
            <a:ext cx="10515600" cy="5185445"/>
          </a:xfrm>
        </p:spPr>
        <p:txBody>
          <a:bodyPr/>
          <a:lstStyle/>
          <a:p>
            <a:r>
              <a:rPr lang="cs-CZ" dirty="0"/>
              <a:t>Evropský účetní dvůr je </a:t>
            </a:r>
            <a:r>
              <a:rPr lang="cs-CZ" b="1" dirty="0"/>
              <a:t>nezávislým externím auditorem</a:t>
            </a:r>
            <a:r>
              <a:rPr lang="cs-CZ" dirty="0"/>
              <a:t> EU a v této funkci chrání zájmy daňových poplatníků Unie.</a:t>
            </a:r>
          </a:p>
          <a:p>
            <a:endParaRPr lang="cs-CZ" dirty="0"/>
          </a:p>
          <a:p>
            <a:r>
              <a:rPr lang="cs-CZ" dirty="0"/>
              <a:t>Snaží se zlepšit způsob, jakým </a:t>
            </a:r>
            <a:r>
              <a:rPr lang="cs-CZ" u="sng" dirty="0">
                <a:hlinkClick r:id="rId2"/>
              </a:rPr>
              <a:t>Evropská komise</a:t>
            </a:r>
            <a:r>
              <a:rPr lang="cs-CZ" dirty="0"/>
              <a:t> spravuje unijní rozpočet. </a:t>
            </a:r>
          </a:p>
        </p:txBody>
      </p:sp>
    </p:spTree>
    <p:extLst>
      <p:ext uri="{BB962C8B-B14F-4D97-AF65-F5344CB8AC3E}">
        <p14:creationId xmlns:p14="http://schemas.microsoft.com/office/powerpoint/2010/main" val="1765676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796AA0-7AEC-45CA-9588-6E58F1991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Evropský účetní dvůr - </a:t>
            </a:r>
            <a:r>
              <a:rPr lang="cs-CZ" dirty="0">
                <a:solidFill>
                  <a:srgbClr val="FF0000"/>
                </a:solidFill>
              </a:rPr>
              <a:t>úkoly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85BD479-78F2-447F-A369-D04D56BB7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2704"/>
            <a:ext cx="10515600" cy="5064259"/>
          </a:xfrm>
        </p:spPr>
        <p:txBody>
          <a:bodyPr/>
          <a:lstStyle/>
          <a:p>
            <a:r>
              <a:rPr lang="cs-CZ" dirty="0"/>
              <a:t>Provádí audit </a:t>
            </a:r>
            <a:r>
              <a:rPr lang="cs-CZ" b="1" dirty="0"/>
              <a:t>příjmů a výdajů EU</a:t>
            </a:r>
            <a:r>
              <a:rPr lang="cs-CZ" dirty="0"/>
              <a:t> –kontroluje</a:t>
            </a:r>
          </a:p>
          <a:p>
            <a:r>
              <a:rPr lang="cs-CZ" dirty="0"/>
              <a:t>Prověřuje </a:t>
            </a:r>
            <a:r>
              <a:rPr lang="cs-CZ" b="1" dirty="0"/>
              <a:t>osoby a organizace, které s prostředky EU hospodaří</a:t>
            </a:r>
          </a:p>
          <a:p>
            <a:r>
              <a:rPr lang="cs-CZ" dirty="0"/>
              <a:t>Vydává zjištění a doporučení ve formě auditních </a:t>
            </a:r>
            <a:r>
              <a:rPr lang="cs-CZ" b="1" dirty="0"/>
              <a:t>zpráv</a:t>
            </a:r>
            <a:r>
              <a:rPr lang="cs-CZ" dirty="0"/>
              <a:t>.</a:t>
            </a:r>
          </a:p>
          <a:p>
            <a:r>
              <a:rPr lang="cs-CZ" dirty="0"/>
              <a:t>Nahlašuje podezření ze spáchání </a:t>
            </a:r>
            <a:r>
              <a:rPr lang="cs-CZ" b="1" dirty="0"/>
              <a:t>podvodu, korupce nebo jiné nezákonné činnosti</a:t>
            </a:r>
            <a:r>
              <a:rPr lang="cs-CZ" dirty="0"/>
              <a:t> </a:t>
            </a:r>
            <a:r>
              <a:rPr lang="cs-CZ" u="sng" dirty="0">
                <a:hlinkClick r:id="rId2"/>
              </a:rPr>
              <a:t>Evropskému úřadu pro boj proti podvodům</a:t>
            </a:r>
            <a:r>
              <a:rPr lang="cs-CZ" dirty="0"/>
              <a:t> (OLAF).</a:t>
            </a:r>
          </a:p>
          <a:p>
            <a:r>
              <a:rPr lang="cs-CZ" dirty="0"/>
              <a:t>Předkládá </a:t>
            </a:r>
            <a:r>
              <a:rPr lang="cs-CZ" u="sng" dirty="0">
                <a:hlinkClick r:id="rId3"/>
              </a:rPr>
              <a:t>výroční zprávu</a:t>
            </a:r>
            <a:r>
              <a:rPr lang="cs-CZ" dirty="0"/>
              <a:t> </a:t>
            </a:r>
            <a:r>
              <a:rPr lang="cs-CZ" u="sng" dirty="0">
                <a:hlinkClick r:id="rId4"/>
              </a:rPr>
              <a:t>Evropskému parlamentu</a:t>
            </a:r>
            <a:r>
              <a:rPr lang="cs-CZ" dirty="0"/>
              <a:t> a </a:t>
            </a:r>
            <a:r>
              <a:rPr lang="cs-CZ" u="sng" dirty="0">
                <a:hlinkClick r:id="rId5"/>
              </a:rPr>
              <a:t>Radě EU</a:t>
            </a:r>
            <a:r>
              <a:rPr lang="cs-CZ" dirty="0"/>
              <a:t>.</a:t>
            </a:r>
          </a:p>
          <a:p>
            <a:r>
              <a:rPr lang="cs-CZ" dirty="0"/>
              <a:t>Vydává </a:t>
            </a:r>
            <a:r>
              <a:rPr lang="cs-CZ" b="1" dirty="0"/>
              <a:t>odborná</a:t>
            </a:r>
            <a:r>
              <a:rPr lang="cs-CZ" dirty="0"/>
              <a:t> </a:t>
            </a:r>
            <a:r>
              <a:rPr lang="cs-CZ" b="1" dirty="0"/>
              <a:t>stanoviska</a:t>
            </a:r>
            <a:r>
              <a:rPr lang="cs-CZ" dirty="0"/>
              <a:t>, která tvůrcům politik pomáhají při rozhodování o tom, jak lépe a transparentně hospodařit s finančními prostředky EU.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342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8F3840E-8287-43AF-9A7E-182143926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účetní dvůr - </a:t>
            </a:r>
            <a:r>
              <a:rPr lang="cs-CZ" b="1" dirty="0"/>
              <a:t>nezávislý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666400D-5CF8-44B0-9CF6-A64FB6BF6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 řádné plnění svých úkolů, je </a:t>
            </a:r>
            <a:r>
              <a:rPr lang="cs-CZ" b="1" dirty="0"/>
              <a:t>nezávislý</a:t>
            </a:r>
            <a:r>
              <a:rPr lang="cs-CZ" dirty="0"/>
              <a:t> na orgánech a institucích, jejichž kontrolu provádí.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Může svobodně rozhodnout: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b="1" dirty="0"/>
              <a:t>co</a:t>
            </a:r>
            <a:r>
              <a:rPr lang="cs-CZ" dirty="0"/>
              <a:t> bude kontrolovat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b="1" dirty="0"/>
              <a:t>jakým způsobem</a:t>
            </a:r>
            <a:r>
              <a:rPr lang="cs-CZ" dirty="0"/>
              <a:t> kontrolu provede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b="1" dirty="0"/>
              <a:t>jak a kdy</a:t>
            </a:r>
            <a:r>
              <a:rPr lang="cs-CZ" dirty="0"/>
              <a:t> předloží výsledky kontroly.</a:t>
            </a:r>
          </a:p>
          <a:p>
            <a:endParaRPr lang="cs-CZ" dirty="0"/>
          </a:p>
          <a:p>
            <a:r>
              <a:rPr lang="cs-CZ" dirty="0"/>
              <a:t>Zaměřen E komisi 80 % </a:t>
            </a:r>
            <a:r>
              <a:rPr lang="cs-CZ"/>
              <a:t>peněz zpravuje ona.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774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9653"/>
            <a:ext cx="10515600" cy="509731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Funkce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 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zajistit, aby bylo právo EU vykládáno a uplatňováno stejným způsobem ve všech zemích EU zajistit, aby země a orgány EU dodržovaly právní předpisy Unie</a:t>
            </a: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Členové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</a:t>
            </a:r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742950" lvl="1" indent="-285750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Soudní dvůr: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 soudce za každý stát EU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a 11 generálních advokátů</a:t>
            </a:r>
          </a:p>
          <a:p>
            <a:pPr marL="742950" lvl="1" indent="-285750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Tribunál: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2 soudci z každého členského státu EU</a:t>
            </a: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Rok zřízení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 1952</a:t>
            </a:r>
          </a:p>
          <a:p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Sídlo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 Lucemburk (Lucembursko)</a:t>
            </a: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Internetové stránky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Soudní dvůr Evropské unie</a:t>
            </a: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914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 – výklad práva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Provádí výklad práva EU, aby bylo </a:t>
            </a:r>
            <a:r>
              <a:rPr lang="cs-CZ" b="1" dirty="0"/>
              <a:t>uplatňováno stejných způsobem</a:t>
            </a:r>
            <a:r>
              <a:rPr lang="cs-CZ" dirty="0"/>
              <a:t> ve všech státech EU, dále urovnává </a:t>
            </a:r>
            <a:r>
              <a:rPr lang="cs-CZ" b="1" dirty="0"/>
              <a:t>právní spory</a:t>
            </a:r>
            <a:r>
              <a:rPr lang="cs-CZ" dirty="0"/>
              <a:t> mezi jednotlivými státy a orgány EU.</a:t>
            </a:r>
          </a:p>
          <a:p>
            <a:endParaRPr lang="cs-CZ" dirty="0"/>
          </a:p>
          <a:p>
            <a:r>
              <a:rPr lang="cs-CZ" dirty="0"/>
              <a:t>V určitých případech se na něj </a:t>
            </a:r>
            <a:r>
              <a:rPr lang="cs-CZ" b="1" dirty="0"/>
              <a:t>jednotlivci, podniky nebo organizace</a:t>
            </a:r>
            <a:r>
              <a:rPr lang="cs-CZ" dirty="0"/>
              <a:t> mohou obrátit </a:t>
            </a:r>
            <a:r>
              <a:rPr lang="cs-CZ" dirty="0" smtClean="0"/>
              <a:t>s žádostí</a:t>
            </a:r>
            <a:r>
              <a:rPr lang="cs-CZ" dirty="0"/>
              <a:t>, aby zasáhl, pokud se domnívají, že některý z orgánů EU porušil jejich práva.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559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30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Evropský soudní dvůr - </a:t>
            </a:r>
            <a:r>
              <a:rPr lang="cs-CZ" dirty="0">
                <a:solidFill>
                  <a:srgbClr val="FF0000"/>
                </a:solidFill>
              </a:rPr>
              <a:t>úkoly</a:t>
            </a:r>
            <a:r>
              <a:rPr lang="cs-CZ" dirty="0"/>
              <a:t/>
            </a:r>
            <a:br>
              <a:rPr lang="cs-CZ" dirty="0"/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9316"/>
            <a:ext cx="10515600" cy="549703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Vynáší rozsudky ve věcech, které mu byly předloženy</a:t>
            </a:r>
          </a:p>
          <a:p>
            <a:pPr marL="0" indent="0">
              <a:buNone/>
            </a:pPr>
            <a:r>
              <a:rPr lang="cs-CZ" dirty="0"/>
              <a:t>Nejčastější typy rozsudků: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Výklad práva</a:t>
            </a:r>
            <a:r>
              <a:rPr lang="cs-CZ" dirty="0"/>
              <a:t> (rozhodnutí o předběžné otázce)</a:t>
            </a:r>
          </a:p>
          <a:p>
            <a:pPr lvl="1"/>
            <a:r>
              <a:rPr lang="cs-CZ" dirty="0"/>
              <a:t>Iniciuje vnitrostátní soud má-li pochybnosti ohledně výkladu nebo platnosti určitého právního předpisu EU, může požádat Soud o vysvětlení, nebo naopak. 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Vymáhání práva</a:t>
            </a:r>
            <a:r>
              <a:rPr lang="cs-CZ" dirty="0"/>
              <a:t> (žaloba pro nesplnění povinnosti)</a:t>
            </a:r>
          </a:p>
          <a:p>
            <a:pPr lvl="1"/>
            <a:r>
              <a:rPr lang="cs-CZ" dirty="0"/>
              <a:t>Iniciovat jej může </a:t>
            </a:r>
            <a:r>
              <a:rPr lang="cs-CZ" u="sng" dirty="0">
                <a:hlinkClick r:id="rId2"/>
              </a:rPr>
              <a:t>Evropská komise</a:t>
            </a:r>
            <a:r>
              <a:rPr lang="cs-CZ" dirty="0"/>
              <a:t> nebo jiný stát Unie. Pokud se zjistí, že stát své povinnosti skutečně neplní, je vyzván k okamžité nápravě situace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Zrušení právního předpisu EU</a:t>
            </a:r>
            <a:r>
              <a:rPr lang="cs-CZ" dirty="0"/>
              <a:t> (žaloba na neplatnost)</a:t>
            </a:r>
          </a:p>
          <a:p>
            <a:pPr lvl="1"/>
            <a:r>
              <a:rPr lang="cs-CZ" dirty="0"/>
              <a:t>Iniciovat jej může kterýkoli z členských států, </a:t>
            </a:r>
            <a:r>
              <a:rPr lang="cs-CZ" u="sng" dirty="0">
                <a:hlinkClick r:id="rId3"/>
              </a:rPr>
              <a:t>Rada EU</a:t>
            </a:r>
            <a:r>
              <a:rPr lang="cs-CZ" dirty="0"/>
              <a:t>, Komise nebo (za určitých okolností) </a:t>
            </a:r>
            <a:r>
              <a:rPr lang="cs-CZ" u="sng" dirty="0">
                <a:hlinkClick r:id="rId4"/>
              </a:rPr>
              <a:t>Evropský parlament</a:t>
            </a:r>
            <a:r>
              <a:rPr lang="cs-CZ" u="sng" dirty="0"/>
              <a:t> ,</a:t>
            </a:r>
            <a:r>
              <a:rPr lang="cs-CZ" dirty="0"/>
              <a:t> pokud se domnívá, že je určitý právní předpis EU v rozporu se Smlouvami EU nebo lidskými právy, může Soudní dvůr požádat o zrušení jeho platnosti. </a:t>
            </a:r>
          </a:p>
          <a:p>
            <a:pPr lvl="1"/>
            <a:r>
              <a:rPr lang="cs-CZ" dirty="0"/>
              <a:t>Iniciovat může i kterýkoliv občan EU 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99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 - </a:t>
            </a:r>
            <a:r>
              <a:rPr lang="cs-CZ" dirty="0">
                <a:solidFill>
                  <a:srgbClr val="FF0000"/>
                </a:solidFill>
              </a:rPr>
              <a:t>úkoly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Zajištění činnosti ze strany orgánů EU</a:t>
            </a:r>
            <a:r>
              <a:rPr lang="cs-CZ" dirty="0"/>
              <a:t> (žaloba na nečinnost)</a:t>
            </a:r>
          </a:p>
          <a:p>
            <a:pPr lvl="1"/>
            <a:r>
              <a:rPr lang="cs-CZ" dirty="0"/>
              <a:t>Iniciovat mohou členské státy, jiné orgány EU a (za určitých podmínek) jednotlivci nebo podniky, pokud Evropský parlament, Rada a Komise za určitých okolností nepřijala určitá rozhodnutí. 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Postihy orgánů EU</a:t>
            </a:r>
            <a:r>
              <a:rPr lang="cs-CZ" dirty="0"/>
              <a:t> (</a:t>
            </a:r>
            <a:r>
              <a:rPr lang="cs-CZ" i="1" dirty="0"/>
              <a:t>žaloby o náhradu škody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Iniciovat může jednotlivec nebo podnik, jehož zájmy byly poškozeny v důsledku činnosti nebo nečinnosti EU nebo jejích zaměstnanců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29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37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 - složení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619"/>
            <a:ext cx="10515600" cy="511934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Soudní dvůr EU tvoří </a:t>
            </a:r>
            <a:r>
              <a:rPr lang="cs-CZ" b="1" dirty="0"/>
              <a:t>2 soudy</a:t>
            </a:r>
            <a:r>
              <a:rPr lang="cs-CZ" dirty="0"/>
              <a:t>:</a:t>
            </a:r>
          </a:p>
          <a:p>
            <a:pPr lvl="1"/>
            <a:r>
              <a:rPr lang="cs-CZ" u="sng" dirty="0">
                <a:hlinkClick r:id="rId2"/>
              </a:rPr>
              <a:t>Soudní dvůr</a:t>
            </a:r>
            <a:r>
              <a:rPr lang="cs-CZ" dirty="0"/>
              <a:t> – zabývá se žádostmi o rozhodnutí v předběžné otázce, které mu zasílají vnitrostátní soudy, dále pak některými žalobami na neplatnost a odvoláními.</a:t>
            </a:r>
          </a:p>
          <a:p>
            <a:pPr lvl="1"/>
            <a:endParaRPr lang="cs-CZ" u="sng" dirty="0">
              <a:hlinkClick r:id=""/>
            </a:endParaRPr>
          </a:p>
          <a:p>
            <a:pPr lvl="1"/>
            <a:r>
              <a:rPr lang="cs-CZ" u="sng" dirty="0">
                <a:hlinkClick r:id=""/>
              </a:rPr>
              <a:t>Tribunál</a:t>
            </a:r>
            <a:r>
              <a:rPr lang="cs-CZ" dirty="0"/>
              <a:t> – rozhoduje v žalobách na neplatnost podaných jednotlivci, podniky a v některých případech státy EU. V praxi to znamená, že tento soud projednává především případy v oblasti hospodářské soutěže, státní pomoci, obchodu, zemědělství a ochranných známek.</a:t>
            </a:r>
          </a:p>
          <a:p>
            <a:pPr marL="0" indent="0">
              <a:buNone/>
            </a:pPr>
            <a:r>
              <a:rPr lang="cs-CZ" dirty="0"/>
              <a:t>Funkční období 6 let s možností prodloužení pro každého  </a:t>
            </a:r>
            <a:r>
              <a:rPr lang="cs-CZ" b="1" dirty="0"/>
              <a:t>soudce a generálního advokáta</a:t>
            </a:r>
            <a:r>
              <a:rPr lang="cs-CZ" dirty="0"/>
              <a:t>. </a:t>
            </a:r>
            <a:r>
              <a:rPr lang="cs-CZ" dirty="0">
                <a:solidFill>
                  <a:srgbClr val="00B050"/>
                </a:solidFill>
              </a:rPr>
              <a:t>Jmenován společně členskými státy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Předseda</a:t>
            </a:r>
            <a:r>
              <a:rPr lang="cs-CZ" dirty="0"/>
              <a:t> každého soudu (orgány ESD)na funkční období 3 let s možností prodloužení </a:t>
            </a:r>
            <a:r>
              <a:rPr lang="cs-CZ" dirty="0">
                <a:solidFill>
                  <a:srgbClr val="00B050"/>
                </a:solidFill>
              </a:rPr>
              <a:t>vybírají jej soudci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251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842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Evropský soudní dvůr - činnost</a:t>
            </a:r>
            <a:r>
              <a:rPr lang="cs-CZ" dirty="0"/>
              <a:t> </a:t>
            </a:r>
            <a:br>
              <a:rPr lang="cs-CZ" dirty="0"/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3552"/>
            <a:ext cx="10515600" cy="5163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Ke každému případu přidělen jeden soudce (tzv. soudce zpravodaj) a jeden generální advokát. Případy se projednávají ve </a:t>
            </a:r>
            <a:r>
              <a:rPr lang="cs-CZ" b="1" dirty="0"/>
              <a:t>2 fázích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Písemná část</a:t>
            </a:r>
          </a:p>
          <a:p>
            <a:pPr lvl="1"/>
            <a:r>
              <a:rPr lang="cs-CZ" dirty="0"/>
              <a:t>Strany předloží Soudu svá písemná vyjádření</a:t>
            </a:r>
          </a:p>
          <a:p>
            <a:pPr lvl="1"/>
            <a:r>
              <a:rPr lang="cs-CZ" dirty="0"/>
              <a:t>Připomínky - orgány jednotlivých států, orgány EU a někdy i fyzické osoby</a:t>
            </a:r>
          </a:p>
          <a:p>
            <a:pPr lvl="2"/>
            <a:r>
              <a:rPr lang="cs-CZ" dirty="0"/>
              <a:t>Soudce zpravodaj vypracuje shrnutí, </a:t>
            </a:r>
          </a:p>
          <a:p>
            <a:pPr lvl="2"/>
            <a:r>
              <a:rPr lang="cs-CZ" dirty="0"/>
              <a:t>Projednáno na všeobecném zasedání Soudu, který rozhodne:</a:t>
            </a:r>
          </a:p>
          <a:p>
            <a:pPr marL="1714500" lvl="3" indent="-342900">
              <a:buFont typeface="+mj-lt"/>
              <a:buAutoNum type="arabicPeriod"/>
            </a:pPr>
            <a:r>
              <a:rPr lang="cs-CZ" dirty="0"/>
              <a:t>kolik soudců se bude případem zabývat: 3, 5 nebo 15 soudců (tj. všichni soudci), a to podle významu a složitosti případu).</a:t>
            </a:r>
          </a:p>
          <a:p>
            <a:pPr marL="1714500" lvl="3" indent="-342900">
              <a:buFont typeface="+mj-lt"/>
              <a:buAutoNum type="arabicPeriod"/>
            </a:pPr>
            <a:r>
              <a:rPr lang="cs-CZ" dirty="0"/>
              <a:t>zda je nutné uspořádat slyšení (ústní část) a zda je nezbytné oficiální stanovisko generálního advokáta</a:t>
            </a:r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364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F67B03B-658E-46F2-B2A5-3DD2CADD9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39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 - činnost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6569BD2-D2B4-4EB3-9E79-E1FC407C1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1518"/>
            <a:ext cx="10515600" cy="51854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cs-CZ" b="1" dirty="0"/>
          </a:p>
          <a:p>
            <a:pPr marL="514350" indent="-514350">
              <a:buFont typeface="+mj-lt"/>
              <a:buAutoNum type="arabicPeriod" startAt="2"/>
            </a:pPr>
            <a:r>
              <a:rPr lang="cs-CZ" b="1" dirty="0"/>
              <a:t>Ústní část</a:t>
            </a:r>
            <a:r>
              <a:rPr lang="cs-CZ" dirty="0"/>
              <a:t> – </a:t>
            </a:r>
            <a:r>
              <a:rPr lang="cs-CZ" b="1" dirty="0"/>
              <a:t>veřejné slyšení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Právní zástupci obou stran předloží svůj případ soudcům a generálnímu advokátovi, kteří jim mohou pokládat otázky.</a:t>
            </a:r>
          </a:p>
          <a:p>
            <a:pPr lvl="1"/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Pokud se Soud rozhodl, že je nezbytné stanovisko generálního advokáta, je toto stanovisko vydáno několik týdnů po slyšení.</a:t>
            </a:r>
          </a:p>
          <a:p>
            <a:pPr lvl="1"/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Soudci poté případ projednají a vynesou rozsudek.</a:t>
            </a:r>
          </a:p>
          <a:p>
            <a:pPr marL="914400" lvl="2" indent="0">
              <a:buNone/>
            </a:pPr>
            <a:endParaRPr lang="cs-CZ" b="1" dirty="0"/>
          </a:p>
          <a:p>
            <a:pPr marL="514350" indent="-514350">
              <a:buFont typeface="+mj-lt"/>
              <a:buAutoNum type="arabicPeriod" startAt="2"/>
            </a:pPr>
            <a:r>
              <a:rPr lang="cs-CZ" b="1" dirty="0"/>
              <a:t>Řízení před Tribunálem</a:t>
            </a:r>
          </a:p>
          <a:p>
            <a:pPr lvl="1"/>
            <a:r>
              <a:rPr lang="cs-CZ" dirty="0"/>
              <a:t>Obdobné většinu případů projednávají 3 soudci a neexistuje zde funkce generálního advokáta.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BA5550A-D24A-4B97-A61E-5270246BB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BA8739A-07E3-431E-9D18-AFF1B1BC8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F867E2C-CE41-47C5-90A2-F04FA007B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628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4DC4FB7-104B-4097-8D5F-73C8C0A47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7747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pt-BR" b="1" dirty="0">
                <a:solidFill>
                  <a:srgbClr val="FF0000"/>
                </a:solidFill>
              </a:rPr>
              <a:t>Soudní dvůr EU a </a:t>
            </a:r>
            <a:r>
              <a:rPr lang="cs-CZ" b="1" dirty="0">
                <a:solidFill>
                  <a:srgbClr val="FF0000"/>
                </a:solidFill>
              </a:rPr>
              <a:t>my</a:t>
            </a:r>
            <a:r>
              <a:rPr lang="pt-BR" dirty="0"/>
              <a:t/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98FFBAD-8DBF-415C-B85E-6F03226D7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4737"/>
            <a:ext cx="10515600" cy="504222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Cítíme-li se </a:t>
            </a:r>
            <a:r>
              <a:rPr lang="cs-CZ" b="1" dirty="0"/>
              <a:t>poškozeni v důsledku činnosti nebo nečinnosti orgánu EU</a:t>
            </a:r>
            <a:r>
              <a:rPr lang="cs-CZ" dirty="0"/>
              <a:t> nebo jeho zaměstnanců, lze se obrátit na soud: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Nepřímo</a:t>
            </a:r>
            <a:r>
              <a:rPr lang="cs-CZ" dirty="0"/>
              <a:t> prostřednictvím </a:t>
            </a:r>
            <a:r>
              <a:rPr lang="cs-CZ" b="1" dirty="0"/>
              <a:t>vnitrostátních soudů</a:t>
            </a:r>
            <a:r>
              <a:rPr lang="cs-CZ" dirty="0"/>
              <a:t> 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0070C0"/>
                </a:solidFill>
              </a:rPr>
              <a:t>Přímo</a:t>
            </a:r>
            <a:r>
              <a:rPr lang="cs-CZ" dirty="0"/>
              <a:t> u </a:t>
            </a:r>
            <a:r>
              <a:rPr lang="cs-CZ" b="1" dirty="0"/>
              <a:t>Tribunálu</a:t>
            </a:r>
            <a:r>
              <a:rPr lang="cs-CZ" dirty="0"/>
              <a:t> – pokud vás rozhodnutí některého z orgánů EU poškodilo bezprostředně a osobně.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600" dirty="0"/>
              <a:t>Při podání stížnosti je nutno se řídit </a:t>
            </a:r>
            <a:r>
              <a:rPr lang="cs-CZ" sz="3600" u="sng" dirty="0">
                <a:hlinkClick r:id="rId2"/>
              </a:rPr>
              <a:t>oficiálním postupem</a:t>
            </a:r>
            <a:r>
              <a:rPr lang="cs-CZ" sz="3600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0E66202-C9C6-48D4-B3E3-7311EA0A8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FA60CD8-FA73-4200-A4A2-C4D455C1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6BBF1EC-E171-4EAD-96C9-02DF8ADC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0631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257</Words>
  <Application>Microsoft Office PowerPoint</Application>
  <PresentationFormat>Vlastní</PresentationFormat>
  <Paragraphs>130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Office</vt:lpstr>
      <vt:lpstr>Evropská unie a sport 2</vt:lpstr>
      <vt:lpstr>Evropský soudní dvůr</vt:lpstr>
      <vt:lpstr>Evropský soudní dvůr – výklad práva EU</vt:lpstr>
      <vt:lpstr> Evropský soudní dvůr - úkoly </vt:lpstr>
      <vt:lpstr>Evropský soudní dvůr - úkoly</vt:lpstr>
      <vt:lpstr>Evropský soudní dvůr - složení</vt:lpstr>
      <vt:lpstr> Evropský soudní dvůr - činnost  </vt:lpstr>
      <vt:lpstr>Evropský soudní dvůr - činnost</vt:lpstr>
      <vt:lpstr> Soudní dvůr EU a my </vt:lpstr>
      <vt:lpstr> Evropský účetní dvůr (EÚD) </vt:lpstr>
      <vt:lpstr>Evropský účetní dvůr (EÚD)</vt:lpstr>
      <vt:lpstr> Evropský účetní dvůr - úkoly </vt:lpstr>
      <vt:lpstr>Evropský účetní dvůr - nezávislý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Evropská unie a sport 2</dc:title>
  <dc:creator>Jiří Novotný</dc:creator>
  <cp:lastModifiedBy>ucitel</cp:lastModifiedBy>
  <cp:revision>5</cp:revision>
  <dcterms:created xsi:type="dcterms:W3CDTF">2020-10-14T09:36:20Z</dcterms:created>
  <dcterms:modified xsi:type="dcterms:W3CDTF">2020-10-14T12:33:00Z</dcterms:modified>
</cp:coreProperties>
</file>