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8"/>
  </p:notesMasterIdLst>
  <p:sldIdLst>
    <p:sldId id="256" r:id="rId3"/>
    <p:sldId id="257" r:id="rId4"/>
    <p:sldId id="259" r:id="rId5"/>
    <p:sldId id="260" r:id="rId6"/>
    <p:sldId id="261" r:id="rId7"/>
    <p:sldId id="263" r:id="rId8"/>
    <p:sldId id="265" r:id="rId9"/>
    <p:sldId id="274" r:id="rId10"/>
    <p:sldId id="273" r:id="rId11"/>
    <p:sldId id="266" r:id="rId12"/>
    <p:sldId id="267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09945-3A10-4DD8-8D41-510ED1C84905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14EF1-571B-4614-A4C4-7DCFE5CB262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55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ACB7EF-35EB-4B78-A4C2-FCD5A4390079}" type="slidenum">
              <a:rPr lang="cs-CZ">
                <a:solidFill>
                  <a:prstClr val="black"/>
                </a:solidFill>
              </a:rPr>
              <a:pPr/>
              <a:t>5</a:t>
            </a:fld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876DC-6D1E-4E68-AC4B-A4794F880C9E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4BB3F-AAAE-4F55-8461-93AB390EDC23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E64F1-C42F-423D-9A82-D0C8390D6FFF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03EC5-868B-4AE2-BA52-EEA259E5325A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505F7-C9F1-4012-BD45-1EDB4FC6C01E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FD1D-77FA-44E8-9453-8EF6D94DB4E4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A91F5-A44C-41B5-ADD9-D415E92C2CE6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E4907-B3C5-461C-A91F-C223D7B577FF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79AEB-0A16-4975-9C4D-293ADDA93DE2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214BB-1A03-4B1B-8631-07CF7B0A88B8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05090-106C-4A0A-BD30-ACB9D08E9344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07216-41FE-4AA3-875C-55C49F525B0D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Pravoúhlý trojúhe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C5C51-23B2-44D7-9A63-B43BA6517077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26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A80C00-ACFC-425F-81FD-2D29AC364381}" type="slidenum">
              <a:rPr lang="en-US">
                <a:solidFill>
                  <a:srgbClr val="04617B">
                    <a:shade val="9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300E96-168D-4F9A-A809-C255C59A11C1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Kinematika – opaková</a:t>
            </a:r>
            <a:r>
              <a:rPr lang="cs-CZ" dirty="0" smtClean="0"/>
              <a:t>ní KT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3789040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trajektorie, dráha, rychlost, zrychlení, dělení pohybů, přímočarý pohyb – rovnoměrný, rovnoměrně zrychlený, pohyb po kružnici, pohyby v tíhovém poli Země, grafické znázornění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066800"/>
          </a:xfrm>
        </p:spPr>
        <p:txBody>
          <a:bodyPr/>
          <a:lstStyle/>
          <a:p>
            <a:pPr eaLnBrk="1" hangingPunct="1"/>
            <a:r>
              <a:rPr lang="cs-CZ" smtClean="0"/>
              <a:t>Pohyb po kružnici</a:t>
            </a:r>
          </a:p>
        </p:txBody>
      </p:sp>
      <p:sp>
        <p:nvSpPr>
          <p:cNvPr id="102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447800"/>
            <a:ext cx="8540750" cy="4422775"/>
          </a:xfrm>
        </p:spPr>
        <p:txBody>
          <a:bodyPr/>
          <a:lstStyle/>
          <a:p>
            <a:pPr eaLnBrk="1" hangingPunct="1"/>
            <a:r>
              <a:rPr lang="cs-CZ" b="1" dirty="0" smtClean="0"/>
              <a:t>Obvodová rychlost </a:t>
            </a:r>
            <a:r>
              <a:rPr lang="cs-CZ" b="1" i="1" dirty="0" smtClean="0"/>
              <a:t>v </a:t>
            </a:r>
            <a:r>
              <a:rPr lang="cs-CZ" dirty="0" smtClean="0"/>
              <a:t>se rovná podílu dráhy ∆</a:t>
            </a:r>
            <a:r>
              <a:rPr lang="cs-CZ" i="1" dirty="0" smtClean="0"/>
              <a:t>s</a:t>
            </a:r>
            <a:r>
              <a:rPr lang="cs-CZ" dirty="0" smtClean="0"/>
              <a:t>, kterou hmotný bod opíše na obvodu kružnice, a času ∆</a:t>
            </a:r>
            <a:r>
              <a:rPr lang="cs-CZ" i="1" dirty="0" smtClean="0"/>
              <a:t>t</a:t>
            </a:r>
            <a:endParaRPr lang="cs-CZ" b="1" dirty="0" smtClean="0"/>
          </a:p>
          <a:p>
            <a:pPr eaLnBrk="1" hangingPunct="1"/>
            <a:r>
              <a:rPr lang="cs-CZ" b="1" dirty="0" smtClean="0"/>
              <a:t>Úhlová rychlost </a:t>
            </a:r>
            <a:r>
              <a:rPr lang="cs-CZ" b="1" i="1" dirty="0" smtClean="0"/>
              <a:t>ω</a:t>
            </a:r>
            <a:r>
              <a:rPr lang="cs-CZ" dirty="0" smtClean="0"/>
              <a:t> se rovná podílu úhlu ∆φ, který opíše polohový vektor, a času ∆</a:t>
            </a:r>
            <a:r>
              <a:rPr lang="cs-CZ" i="1" dirty="0" smtClean="0"/>
              <a:t>t</a:t>
            </a:r>
            <a:endParaRPr lang="cs-CZ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				kde </a:t>
            </a:r>
            <a:r>
              <a:rPr lang="cs-CZ" i="1" dirty="0" smtClean="0"/>
              <a:t>r </a:t>
            </a:r>
            <a:r>
              <a:rPr lang="cs-CZ" dirty="0" smtClean="0"/>
              <a:t>je poloměr kružnice.</a:t>
            </a:r>
            <a:endParaRPr lang="cs-CZ" b="1" dirty="0" smtClean="0"/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	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	Úder  vzdálenější částí končetiny nebo koncem náčiní dosahuje vyšší lineární (obvodové) rychlosti – silnější zásah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cs-CZ" b="1" dirty="0" smtClean="0"/>
          </a:p>
          <a:p>
            <a:pPr eaLnBrk="1" hangingPunct="1"/>
            <a:endParaRPr lang="cs-CZ" dirty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609600" y="3505200"/>
          <a:ext cx="24384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Rovnice" r:id="rId3" imgW="494870" imgH="164957" progId="Equation.3">
                  <p:embed/>
                </p:oleObj>
              </mc:Choice>
              <mc:Fallback>
                <p:oleObj name="Rovnice" r:id="rId3" imgW="494870" imgH="16495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505200"/>
                        <a:ext cx="2438400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Rotational Mo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3886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4" descr="Roundhouse Ki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895600"/>
            <a:ext cx="4633913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603250" y="914400"/>
            <a:ext cx="8159750" cy="4648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mění směr rychlosti - přítomno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normálové zrychlení</a:t>
            </a:r>
          </a:p>
          <a:p>
            <a:pPr marL="641033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dostředivé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zrychlení </a:t>
            </a:r>
            <a:r>
              <a:rPr lang="cs-CZ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200" b="1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</a:p>
          <a:p>
            <a:pPr marL="641033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platí                 nebo                  .</a:t>
            </a:r>
            <a:endParaRPr lang="cs-CZ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 doba, za kterou hmotný bod opíše úhel 360º. Počet oběhů hmotného bodu za sekundu je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frekvence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Platí</a:t>
            </a:r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Pomocí periody a frekvence můžeme úhlovou rychlost také vyjádřit</a:t>
            </a:r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2400" dirty="0" smtClean="0"/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905000" y="1600200"/>
          <a:ext cx="10668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Rovnice" r:id="rId3" imgW="545863" imgH="418918" progId="Equation.3">
                  <p:embed/>
                </p:oleObj>
              </mc:Choice>
              <mc:Fallback>
                <p:oleObj name="Rovnice" r:id="rId3" imgW="545863" imgH="41891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600200"/>
                        <a:ext cx="1066800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3810000" y="1752600"/>
          <a:ext cx="12954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Rovnice" r:id="rId5" imgW="609336" imgH="241195" progId="Equation.3">
                  <p:embed/>
                </p:oleObj>
              </mc:Choice>
              <mc:Fallback>
                <p:oleObj name="Rovnice" r:id="rId5" imgW="609336" imgH="24119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752600"/>
                        <a:ext cx="1295400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2743200" y="3276600"/>
          <a:ext cx="91440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Rovnice" r:id="rId7" imgW="431613" imgH="393529" progId="Equation.3">
                  <p:embed/>
                </p:oleObj>
              </mc:Choice>
              <mc:Fallback>
                <p:oleObj name="Rovnice" r:id="rId7" imgW="431613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276600"/>
                        <a:ext cx="914400" cy="833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053" name="Object 10"/>
          <p:cNvGraphicFramePr>
            <a:graphicFrameLocks noChangeAspect="1"/>
          </p:cNvGraphicFramePr>
          <p:nvPr/>
        </p:nvGraphicFramePr>
        <p:xfrm>
          <a:off x="2667000" y="5181600"/>
          <a:ext cx="22098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Rovnice" r:id="rId9" imgW="901309" imgH="393529" progId="Equation.3">
                  <p:embed/>
                </p:oleObj>
              </mc:Choice>
              <mc:Fallback>
                <p:oleObj name="Rovnice" r:id="rId9" imgW="901309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181600"/>
                        <a:ext cx="22098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066800"/>
          </a:xfrm>
        </p:spPr>
        <p:txBody>
          <a:bodyPr/>
          <a:lstStyle/>
          <a:p>
            <a:pPr eaLnBrk="1" hangingPunct="1"/>
            <a:r>
              <a:rPr lang="cs-CZ" smtClean="0"/>
              <a:t>Skládání a nezávislost pohybů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600200"/>
            <a:ext cx="8540750" cy="2057400"/>
          </a:xfrm>
        </p:spPr>
        <p:txBody>
          <a:bodyPr/>
          <a:lstStyle/>
          <a:p>
            <a:pPr eaLnBrk="1" hangingPunct="1"/>
            <a:r>
              <a:rPr lang="cs-CZ" sz="2400" smtClean="0"/>
              <a:t>Komplexně těžko řešitelné složité pohyby rozkládáme na pohyby jednodušší</a:t>
            </a:r>
          </a:p>
          <a:p>
            <a:pPr eaLnBrk="1" hangingPunct="1"/>
            <a:r>
              <a:rPr lang="cs-CZ" sz="2400" i="1" smtClean="0"/>
              <a:t>Koná-li těleso současně dva nebo více pohybů po dobu t, je jeho výsledná poloha taková, jako kdyby konal tyto pohyby postupně v libovolném pořadí, každý po dobu t.</a:t>
            </a:r>
          </a:p>
          <a:p>
            <a:pPr eaLnBrk="1" hangingPunct="1"/>
            <a:r>
              <a:rPr lang="cs-CZ" sz="2400" smtClean="0"/>
              <a:t>Z principu nezávislosti pohybů vyplývá, že </a:t>
            </a:r>
            <a:r>
              <a:rPr lang="cs-CZ" sz="2400" b="1" smtClean="0"/>
              <a:t>pohyby, které se odehrávají ve dvou vzájemně kolmých směrech, se neovlivňují</a:t>
            </a:r>
            <a:r>
              <a:rPr lang="cs-CZ" sz="2400" smtClean="0"/>
              <a:t>. </a:t>
            </a:r>
            <a:endParaRPr lang="cs-CZ" sz="2400" b="1" smtClean="0"/>
          </a:p>
          <a:p>
            <a:pPr eaLnBrk="1" hangingPunct="1"/>
            <a:endParaRPr lang="cs-CZ" smtClean="0"/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31749" name="Picture 6" descr="skenovat0002"/>
          <p:cNvPicPr>
            <a:picLocks noChangeAspect="1" noChangeArrowheads="1"/>
          </p:cNvPicPr>
          <p:nvPr/>
        </p:nvPicPr>
        <p:blipFill>
          <a:blip r:embed="rId2" cstate="print"/>
          <a:srcRect l="2238" t="59531" b="9721"/>
          <a:stretch>
            <a:fillRect/>
          </a:stretch>
        </p:blipFill>
        <p:spPr bwMode="auto">
          <a:xfrm>
            <a:off x="762000" y="4648200"/>
            <a:ext cx="7391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Šikmý vrh</a:t>
            </a:r>
          </a:p>
        </p:txBody>
      </p:sp>
      <p:pic>
        <p:nvPicPr>
          <p:cNvPr id="32771" name="Zástupný symbol pro obsah 3" descr="obrázek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68363" y="1935163"/>
            <a:ext cx="7407275" cy="4389437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pic>
        <p:nvPicPr>
          <p:cNvPr id="3379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005064"/>
            <a:ext cx="4224338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4551784"/>
          </a:xfrm>
        </p:spPr>
        <p:txBody>
          <a:bodyPr/>
          <a:lstStyle/>
          <a:p>
            <a:r>
              <a:rPr lang="cs-CZ" dirty="0" smtClean="0"/>
              <a:t>Délka vrhu</a:t>
            </a:r>
          </a:p>
          <a:p>
            <a:pPr marL="742950" lvl="2" indent="-342900">
              <a:buNone/>
            </a:pPr>
            <a:r>
              <a:rPr lang="cs-CZ" dirty="0" smtClean="0"/>
              <a:t>l = </a:t>
            </a:r>
            <a:r>
              <a:rPr lang="cs-CZ" dirty="0" err="1" smtClean="0"/>
              <a:t>x</a:t>
            </a:r>
            <a:r>
              <a:rPr lang="cs-CZ" baseline="-25000" dirty="0" err="1" smtClean="0"/>
              <a:t>max</a:t>
            </a:r>
            <a:r>
              <a:rPr lang="cs-CZ" dirty="0" smtClean="0"/>
              <a:t> = (v</a:t>
            </a:r>
            <a:r>
              <a:rPr lang="cs-CZ" baseline="-25000" dirty="0" smtClean="0"/>
              <a:t>o</a:t>
            </a:r>
            <a:r>
              <a:rPr lang="cs-CZ" baseline="30000" dirty="0" smtClean="0"/>
              <a:t>2</a:t>
            </a:r>
            <a:r>
              <a:rPr lang="cs-CZ" dirty="0" smtClean="0"/>
              <a:t>sin 2α)/g</a:t>
            </a:r>
          </a:p>
          <a:p>
            <a:r>
              <a:rPr lang="cs-CZ" dirty="0" smtClean="0"/>
              <a:t>Výška vrhu</a:t>
            </a:r>
          </a:p>
          <a:p>
            <a:pPr lvl="1">
              <a:buNone/>
            </a:pPr>
            <a:r>
              <a:rPr lang="cs-CZ" dirty="0" smtClean="0"/>
              <a:t>H = </a:t>
            </a:r>
            <a:r>
              <a:rPr lang="cs-CZ" dirty="0" err="1" smtClean="0"/>
              <a:t>y</a:t>
            </a:r>
            <a:r>
              <a:rPr lang="cs-CZ" baseline="-25000" dirty="0" err="1" smtClean="0"/>
              <a:t>max</a:t>
            </a:r>
            <a:r>
              <a:rPr lang="cs-CZ" dirty="0" smtClean="0"/>
              <a:t> = (v</a:t>
            </a:r>
            <a:r>
              <a:rPr lang="cs-CZ" baseline="-25000" dirty="0" smtClean="0"/>
              <a:t>o</a:t>
            </a:r>
            <a:r>
              <a:rPr lang="cs-CZ" baseline="30000" dirty="0" smtClean="0"/>
              <a:t>2</a:t>
            </a:r>
            <a:r>
              <a:rPr lang="cs-CZ" dirty="0" smtClean="0"/>
              <a:t>.sin</a:t>
            </a:r>
            <a:r>
              <a:rPr lang="cs-CZ" baseline="30000" dirty="0" smtClean="0"/>
              <a:t>2</a:t>
            </a:r>
            <a:r>
              <a:rPr lang="cs-CZ" dirty="0" smtClean="0"/>
              <a:t>α)/2g</a:t>
            </a:r>
          </a:p>
          <a:p>
            <a:r>
              <a:rPr lang="cs-CZ" dirty="0" smtClean="0"/>
              <a:t>Doba vrhu</a:t>
            </a:r>
          </a:p>
          <a:p>
            <a:pPr lvl="1">
              <a:buNone/>
            </a:pPr>
            <a:r>
              <a:rPr lang="cs-CZ" dirty="0" smtClean="0"/>
              <a:t>T = (2v</a:t>
            </a:r>
            <a:r>
              <a:rPr lang="cs-CZ" baseline="-25000" dirty="0" smtClean="0"/>
              <a:t>o</a:t>
            </a:r>
            <a:r>
              <a:rPr lang="cs-CZ" dirty="0" smtClean="0"/>
              <a:t>.sinα)/g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Kinematika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b="1" dirty="0" smtClean="0"/>
              <a:t>popisuje</a:t>
            </a:r>
            <a:r>
              <a:rPr lang="cs-CZ" dirty="0" smtClean="0"/>
              <a:t> pohyb těles bez ohledu na příčiny tohoto pohybu.</a:t>
            </a:r>
          </a:p>
          <a:p>
            <a:pPr marL="274320" lvl="1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dirty="0" smtClean="0"/>
              <a:t> Zabývá se tím, jak pohyb vypadá </a:t>
            </a:r>
            <a:r>
              <a:rPr lang="cs-CZ" b="1" dirty="0" smtClean="0"/>
              <a:t>v čase a v prostoru</a:t>
            </a:r>
            <a:r>
              <a:rPr lang="cs-CZ" dirty="0" smtClean="0"/>
              <a:t>, jde tedy o vnější časoprostorové charakteristiky pohybu. </a:t>
            </a:r>
          </a:p>
          <a:p>
            <a:pPr marL="274320" lvl="1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dirty="0" smtClean="0"/>
              <a:t>Kinematika se tedy zaměřuje na sledování prostorových a rychlostních změn, např. dráhy, úhly, rychlosti, zrychlení.</a:t>
            </a:r>
            <a:endParaRPr lang="cs-CZ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Stěžejní pojmy - kinematika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981200"/>
            <a:ext cx="8540750" cy="4117975"/>
          </a:xfrm>
        </p:spPr>
        <p:txBody>
          <a:bodyPr/>
          <a:lstStyle/>
          <a:p>
            <a:pPr eaLnBrk="1" hangingPunct="1"/>
            <a:r>
              <a:rPr lang="cs-CZ" smtClean="0"/>
              <a:t>Pro zjednodušení můžeme těleso za určitých okolností nahradit </a:t>
            </a:r>
            <a:r>
              <a:rPr lang="cs-CZ" b="1" smtClean="0"/>
              <a:t>hmotným bodem</a:t>
            </a:r>
            <a:r>
              <a:rPr lang="cs-CZ" smtClean="0"/>
              <a:t>. </a:t>
            </a:r>
          </a:p>
          <a:p>
            <a:pPr eaLnBrk="1" hangingPunct="1"/>
            <a:r>
              <a:rPr lang="cs-CZ" smtClean="0"/>
              <a:t>Hmotný bod je model tělesa, u kterého jsou </a:t>
            </a:r>
            <a:r>
              <a:rPr lang="cs-CZ" b="1" smtClean="0"/>
              <a:t>zanedbány tvar  a rozměry</a:t>
            </a:r>
            <a:r>
              <a:rPr lang="cs-CZ" smtClean="0"/>
              <a:t> a jehož hmotnost je soustředěna do jediného bodu - </a:t>
            </a:r>
            <a:r>
              <a:rPr lang="cs-CZ" b="1" smtClean="0"/>
              <a:t>těžiště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Kinematické veličiny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Dráha </a:t>
            </a:r>
          </a:p>
          <a:p>
            <a:pPr lvl="4" eaLnBrk="1" hangingPunct="1"/>
            <a:r>
              <a:rPr lang="cs-CZ" dirty="0" smtClean="0"/>
              <a:t>značí se</a:t>
            </a:r>
            <a:r>
              <a:rPr lang="cs-CZ" b="1" dirty="0" smtClean="0"/>
              <a:t> s</a:t>
            </a:r>
          </a:p>
          <a:p>
            <a:pPr lvl="4" eaLnBrk="1" hangingPunct="1"/>
            <a:r>
              <a:rPr lang="cs-CZ" dirty="0" smtClean="0"/>
              <a:t>jednotkou je </a:t>
            </a:r>
            <a:r>
              <a:rPr lang="cs-CZ" b="1" dirty="0" smtClean="0"/>
              <a:t>m</a:t>
            </a:r>
          </a:p>
          <a:p>
            <a:pPr lvl="4" eaLnBrk="1" hangingPunct="1"/>
            <a:r>
              <a:rPr lang="cs-CZ" dirty="0" smtClean="0"/>
              <a:t>udává délku trajektorie</a:t>
            </a:r>
          </a:p>
          <a:p>
            <a:pPr lvl="4" eaLnBrk="1" hangingPunct="1"/>
            <a:r>
              <a:rPr lang="cs-CZ" dirty="0" smtClean="0"/>
              <a:t>Dráha je funkcí času </a:t>
            </a:r>
          </a:p>
          <a:p>
            <a:pPr lvl="4" eaLnBrk="1" hangingPunct="1">
              <a:buNone/>
            </a:pPr>
            <a:endParaRPr lang="cs-CZ" dirty="0" smtClean="0"/>
          </a:p>
          <a:p>
            <a:pPr lvl="4" eaLnBrk="1" hangingPunct="1">
              <a:buNone/>
            </a:pPr>
            <a:endParaRPr lang="cs-CZ" dirty="0" smtClean="0"/>
          </a:p>
        </p:txBody>
      </p:sp>
      <p:pic>
        <p:nvPicPr>
          <p:cNvPr id="23556" name="Obrázek 3" descr="vzor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352800"/>
            <a:ext cx="137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Kinematické veličiny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694237"/>
          </a:xfrm>
        </p:spPr>
        <p:txBody>
          <a:bodyPr/>
          <a:lstStyle/>
          <a:p>
            <a:pPr eaLnBrk="1" hangingPunct="1"/>
            <a:r>
              <a:rPr lang="cs-CZ" dirty="0" smtClean="0"/>
              <a:t>Rychlost  </a:t>
            </a:r>
          </a:p>
          <a:p>
            <a:pPr lvl="3" eaLnBrk="1" hangingPunct="1"/>
            <a:r>
              <a:rPr lang="cs-CZ" dirty="0" smtClean="0"/>
              <a:t>Značí se </a:t>
            </a:r>
            <a:r>
              <a:rPr lang="cs-CZ" b="1" dirty="0" smtClean="0"/>
              <a:t>v</a:t>
            </a:r>
            <a:endParaRPr lang="cs-CZ" dirty="0" smtClean="0"/>
          </a:p>
          <a:p>
            <a:pPr lvl="3" eaLnBrk="1" hangingPunct="1"/>
            <a:r>
              <a:rPr lang="cs-CZ" dirty="0" smtClean="0"/>
              <a:t>Jednotka </a:t>
            </a:r>
            <a:r>
              <a:rPr lang="en-US" b="1" dirty="0" smtClean="0"/>
              <a:t>[m/s] </a:t>
            </a:r>
            <a:endParaRPr lang="cs-CZ" b="1" dirty="0" smtClean="0"/>
          </a:p>
          <a:p>
            <a:pPr lvl="3" eaLnBrk="1" hangingPunct="1"/>
            <a:r>
              <a:rPr lang="cs-CZ" dirty="0" smtClean="0"/>
              <a:t>vyjadřuje</a:t>
            </a:r>
            <a:r>
              <a:rPr lang="cs-CZ" b="1" dirty="0" smtClean="0"/>
              <a:t>,</a:t>
            </a:r>
            <a:r>
              <a:rPr lang="en-US" dirty="0" smtClean="0"/>
              <a:t> </a:t>
            </a:r>
            <a:r>
              <a:rPr lang="cs-CZ" dirty="0" smtClean="0"/>
              <a:t>jak se poloha mění s časem</a:t>
            </a:r>
          </a:p>
          <a:p>
            <a:pPr lvl="3" eaLnBrk="1" hangingPunct="1"/>
            <a:r>
              <a:rPr lang="cs-CZ" b="1" dirty="0" smtClean="0"/>
              <a:t>okamžitá</a:t>
            </a:r>
            <a:r>
              <a:rPr lang="cs-CZ" dirty="0" smtClean="0"/>
              <a:t> – vektorová veličina - pohyby rovnoměrné x nerovnoměrné – změna hodnoty</a:t>
            </a:r>
            <a:endParaRPr lang="cs-CZ" b="1" dirty="0" smtClean="0"/>
          </a:p>
          <a:p>
            <a:pPr lvl="3" eaLnBrk="1" hangingPunct="1"/>
            <a:r>
              <a:rPr lang="cs-CZ" b="1" dirty="0" smtClean="0"/>
              <a:t>průměrná</a:t>
            </a:r>
            <a:r>
              <a:rPr lang="cs-CZ" dirty="0" smtClean="0"/>
              <a:t> –  skalární - výpočet z celkové dráhy a celkového času</a:t>
            </a:r>
          </a:p>
          <a:p>
            <a:pPr lvl="3" eaLnBrk="1" hangingPunct="1">
              <a:buNone/>
            </a:pPr>
            <a:endParaRPr lang="en-US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</p:txBody>
      </p:sp>
      <p:pic>
        <p:nvPicPr>
          <p:cNvPr id="24580" name="Obrázek 3" descr="obráze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4572000"/>
            <a:ext cx="3429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Kinematické veličiny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Zrychlení</a:t>
            </a:r>
          </a:p>
          <a:p>
            <a:pPr lvl="3" eaLnBrk="1" hangingPunct="1"/>
            <a:r>
              <a:rPr lang="cs-CZ" smtClean="0"/>
              <a:t>Značí se </a:t>
            </a:r>
            <a:r>
              <a:rPr lang="cs-CZ" b="1" smtClean="0"/>
              <a:t>a</a:t>
            </a:r>
          </a:p>
          <a:p>
            <a:pPr lvl="3" eaLnBrk="1" hangingPunct="1"/>
            <a:r>
              <a:rPr lang="cs-CZ" smtClean="0"/>
              <a:t>Jednotka m/s</a:t>
            </a:r>
            <a:r>
              <a:rPr lang="cs-CZ" sz="2800" baseline="30000" smtClean="0"/>
              <a:t>2</a:t>
            </a:r>
          </a:p>
          <a:p>
            <a:pPr lvl="3" eaLnBrk="1" hangingPunct="1"/>
            <a:r>
              <a:rPr lang="en-US" smtClean="0"/>
              <a:t>d</a:t>
            </a:r>
            <a:r>
              <a:rPr lang="cs-CZ" smtClean="0"/>
              <a:t>v</a:t>
            </a:r>
            <a:r>
              <a:rPr lang="en-US" smtClean="0"/>
              <a:t>/dt – </a:t>
            </a:r>
            <a:r>
              <a:rPr lang="cs-CZ" smtClean="0"/>
              <a:t>jak se rychlost mění s časem</a:t>
            </a: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sz="2200" smtClean="0"/>
              <a:t>Velikost </a:t>
            </a:r>
            <a:r>
              <a:rPr lang="cs-CZ" sz="2200" b="1" smtClean="0"/>
              <a:t>tečného</a:t>
            </a:r>
            <a:r>
              <a:rPr lang="cs-CZ" sz="2200" smtClean="0"/>
              <a:t> </a:t>
            </a:r>
            <a:r>
              <a:rPr lang="cs-CZ" sz="2200" b="1" smtClean="0"/>
              <a:t>zrychlení</a:t>
            </a:r>
            <a:r>
              <a:rPr lang="cs-CZ" sz="2200" smtClean="0"/>
              <a:t> </a:t>
            </a:r>
            <a:r>
              <a:rPr lang="cs-CZ" sz="2200" b="1" i="1" smtClean="0"/>
              <a:t>a</a:t>
            </a:r>
            <a:r>
              <a:rPr lang="cs-CZ" sz="2200" b="1" i="1" baseline="-25000" smtClean="0"/>
              <a:t>t</a:t>
            </a:r>
            <a:r>
              <a:rPr lang="cs-CZ" sz="2200" b="1" i="1" smtClean="0"/>
              <a:t>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2200" b="1" i="1" smtClean="0"/>
              <a:t>	</a:t>
            </a:r>
            <a:r>
              <a:rPr lang="cs-CZ" sz="2200" smtClean="0"/>
              <a:t>vyjadřuje změnu velikosti rychlosti.</a:t>
            </a:r>
          </a:p>
          <a:p>
            <a:pPr eaLnBrk="1" hangingPunct="1">
              <a:lnSpc>
                <a:spcPct val="90000"/>
              </a:lnSpc>
            </a:pPr>
            <a:r>
              <a:rPr lang="cs-CZ" sz="2200" smtClean="0"/>
              <a:t>Velikost </a:t>
            </a:r>
            <a:r>
              <a:rPr lang="cs-CZ" sz="2200" b="1" smtClean="0"/>
              <a:t>normálového zrychlení</a:t>
            </a:r>
            <a:r>
              <a:rPr lang="cs-CZ" sz="2200" smtClean="0"/>
              <a:t> </a:t>
            </a:r>
            <a:r>
              <a:rPr lang="cs-CZ" sz="2200" b="1" i="1" smtClean="0"/>
              <a:t>a</a:t>
            </a:r>
            <a:r>
              <a:rPr lang="cs-CZ" sz="2200" b="1" i="1" baseline="-25000" smtClean="0"/>
              <a:t>n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2200" b="1" i="1" baseline="-25000" smtClean="0"/>
              <a:t>	</a:t>
            </a:r>
            <a:r>
              <a:rPr lang="cs-CZ" sz="2200" smtClean="0"/>
              <a:t> vyjadřuje změnu směru rychlosti. </a:t>
            </a:r>
          </a:p>
          <a:p>
            <a:pPr lvl="3" eaLnBrk="1" hangingPunct="1"/>
            <a:endParaRPr lang="cs-CZ" smtClean="0"/>
          </a:p>
          <a:p>
            <a:pPr eaLnBrk="1" hangingPunct="1"/>
            <a:endParaRPr lang="cs-CZ" smtClean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/>
          <a:srcRect l="58133" t="55089" r="16238" b="4375"/>
          <a:stretch>
            <a:fillRect/>
          </a:stretch>
        </p:blipFill>
        <p:spPr bwMode="auto">
          <a:xfrm>
            <a:off x="5334000" y="3429000"/>
            <a:ext cx="3352800" cy="318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pPr eaLnBrk="1" hangingPunct="1"/>
            <a:r>
              <a:rPr lang="cs-CZ" sz="4000" smtClean="0"/>
              <a:t>Rovnoměrný x nerovnoměrný pohyb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eaLnBrk="1" hangingPunct="1"/>
            <a:r>
              <a:rPr lang="cs-CZ" dirty="0" smtClean="0"/>
              <a:t>Rovnoměrný – okamžitá rychlost se nemění </a:t>
            </a:r>
          </a:p>
          <a:p>
            <a:pPr marL="546100" lvl="2" indent="-273050" eaLnBrk="1" hangingPunct="1">
              <a:buClr>
                <a:srgbClr val="0BD0D9"/>
              </a:buClr>
              <a:buSzPct val="95000"/>
            </a:pPr>
            <a:r>
              <a:rPr lang="cs-CZ" dirty="0" smtClean="0"/>
              <a:t>Dráha</a:t>
            </a:r>
          </a:p>
          <a:p>
            <a:pPr marL="546100" lvl="2" indent="-273050" eaLnBrk="1" hangingPunct="1">
              <a:buClr>
                <a:srgbClr val="0BD0D9"/>
              </a:buClr>
              <a:buSzPct val="95000"/>
            </a:pPr>
            <a:endParaRPr lang="cs-CZ" dirty="0" smtClean="0"/>
          </a:p>
          <a:p>
            <a:pPr eaLnBrk="1" hangingPunct="1"/>
            <a:r>
              <a:rPr lang="cs-CZ" dirty="0" smtClean="0"/>
              <a:t>Nerovnoměrný</a:t>
            </a:r>
          </a:p>
          <a:p>
            <a:pPr lvl="1" eaLnBrk="1" hangingPunct="1"/>
            <a:r>
              <a:rPr lang="cs-CZ" dirty="0" smtClean="0"/>
              <a:t>Dráha </a:t>
            </a:r>
          </a:p>
          <a:p>
            <a:pPr lvl="1" eaLnBrk="1" hangingPunct="1"/>
            <a:r>
              <a:rPr lang="cs-CZ" dirty="0" smtClean="0"/>
              <a:t>Rychlost</a:t>
            </a:r>
          </a:p>
          <a:p>
            <a:pPr lvl="1" eaLnBrk="1" hangingPunct="1"/>
            <a:r>
              <a:rPr lang="cs-CZ" dirty="0" smtClean="0"/>
              <a:t>Zrychlení +/-</a:t>
            </a:r>
          </a:p>
          <a:p>
            <a:pPr lvl="1" eaLnBrk="1" hangingPunct="1"/>
            <a:r>
              <a:rPr lang="cs-CZ" dirty="0" smtClean="0"/>
              <a:t>grafy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  </a:t>
            </a:r>
          </a:p>
        </p:txBody>
      </p:sp>
      <p:pic>
        <p:nvPicPr>
          <p:cNvPr id="28676" name="Obrázek 3" descr="vzor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981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Obrázek 4" descr="vzore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068960"/>
            <a:ext cx="1600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Obrázek 5" descr="vzore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3717032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4" descr="obráze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2996952"/>
            <a:ext cx="44704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Rovnoměrný přímočarý pohyb - grafy</a:t>
            </a:r>
            <a:endParaRPr lang="cs-CZ" sz="4000" dirty="0"/>
          </a:p>
        </p:txBody>
      </p:sp>
      <p:pic>
        <p:nvPicPr>
          <p:cNvPr id="4" name="Zástupný symbol pro obsah 3" descr="http://pokusy.upol.cz/data/photo/original/19599233248051970688753336114251607016007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4857" y="2844167"/>
            <a:ext cx="6274286" cy="257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Rovnoměrně zrychlený pohyb - grafy</a:t>
            </a:r>
            <a:endParaRPr lang="cs-CZ" sz="4000" dirty="0"/>
          </a:p>
        </p:txBody>
      </p:sp>
      <p:pic>
        <p:nvPicPr>
          <p:cNvPr id="4" name="Zástupný symbol pro obsah 3" descr="http://pokusy.upol.cz/data/photo/original/2840712644122371309153272031689891017903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8774" y="1935163"/>
            <a:ext cx="4966452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474</Words>
  <Application>Microsoft Office PowerPoint</Application>
  <PresentationFormat>Předvádění na obrazovce (4:3)</PresentationFormat>
  <Paragraphs>74</Paragraphs>
  <Slides>15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3" baseType="lpstr">
      <vt:lpstr>Arial</vt:lpstr>
      <vt:lpstr>Calibri</vt:lpstr>
      <vt:lpstr>Constantia</vt:lpstr>
      <vt:lpstr>Wingdings</vt:lpstr>
      <vt:lpstr>Wingdings 2</vt:lpstr>
      <vt:lpstr>Tok</vt:lpstr>
      <vt:lpstr>1_Tok</vt:lpstr>
      <vt:lpstr>Rovnice</vt:lpstr>
      <vt:lpstr>Kinematika – opakování KT</vt:lpstr>
      <vt:lpstr>Kinematika</vt:lpstr>
      <vt:lpstr>Stěžejní pojmy - kinematika</vt:lpstr>
      <vt:lpstr>Kinematické veličiny</vt:lpstr>
      <vt:lpstr>Kinematické veličiny</vt:lpstr>
      <vt:lpstr>Kinematické veličiny</vt:lpstr>
      <vt:lpstr>Rovnoměrný x nerovnoměrný pohyb</vt:lpstr>
      <vt:lpstr>Rovnoměrný přímočarý pohyb - grafy</vt:lpstr>
      <vt:lpstr>Rovnoměrně zrychlený pohyb - grafy</vt:lpstr>
      <vt:lpstr>Pohyb po kružnici</vt:lpstr>
      <vt:lpstr>Prezentace aplikace PowerPoint</vt:lpstr>
      <vt:lpstr>Prezentace aplikace PowerPoint</vt:lpstr>
      <vt:lpstr>Skládání a nezávislost pohybů</vt:lpstr>
      <vt:lpstr>Šikmý vrh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Kinematika</dc:title>
  <dc:creator>k</dc:creator>
  <cp:lastModifiedBy>Miriam Kalichová</cp:lastModifiedBy>
  <cp:revision>10</cp:revision>
  <dcterms:created xsi:type="dcterms:W3CDTF">2015-02-24T08:58:17Z</dcterms:created>
  <dcterms:modified xsi:type="dcterms:W3CDTF">2020-10-06T19:03:42Z</dcterms:modified>
</cp:coreProperties>
</file>