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92" d="100"/>
          <a:sy n="92" d="100"/>
        </p:scale>
        <p:origin x="10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339967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152212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126657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2917624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322440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D7DE845-E0D9-4A42-9FFD-FF91360D95F6}" type="datetimeFigureOut">
              <a:rPr lang="cs-CZ" smtClean="0"/>
              <a:t>10.10.2021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1456846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D7DE845-E0D9-4A42-9FFD-FF91360D95F6}" type="datetimeFigureOut">
              <a:rPr lang="cs-CZ" smtClean="0"/>
              <a:t>10.10.2021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149779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D7DE845-E0D9-4A42-9FFD-FF91360D95F6}" type="datetimeFigureOut">
              <a:rPr lang="cs-CZ" smtClean="0"/>
              <a:t>10.10.2021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277886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D7DE845-E0D9-4A42-9FFD-FF91360D95F6}" type="datetimeFigureOut">
              <a:rPr lang="cs-CZ" smtClean="0"/>
              <a:t>10.10.2021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207914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D7DE845-E0D9-4A42-9FFD-FF91360D95F6}" type="datetimeFigureOut">
              <a:rPr lang="cs-CZ" smtClean="0"/>
              <a:t>10.10.2021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3507448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D7DE845-E0D9-4A42-9FFD-FF91360D95F6}" type="datetimeFigureOut">
              <a:rPr lang="cs-CZ" smtClean="0"/>
              <a:t>10.10.2021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5D9BF4-FCA0-439D-8D1E-BE44EE926DF6}" type="slidenum">
              <a:rPr lang="cs-CZ" smtClean="0"/>
              <a:t>‹#›</a:t>
            </a:fld>
            <a:endParaRPr lang="cs-CZ"/>
          </a:p>
        </p:txBody>
      </p:sp>
    </p:spTree>
    <p:extLst>
      <p:ext uri="{BB962C8B-B14F-4D97-AF65-F5344CB8AC3E}">
        <p14:creationId xmlns:p14="http://schemas.microsoft.com/office/powerpoint/2010/main" val="2976925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DE845-E0D9-4A42-9FFD-FF91360D95F6}" type="datetimeFigureOut">
              <a:rPr lang="cs-CZ" smtClean="0"/>
              <a:t>10.10.2021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D9BF4-FCA0-439D-8D1E-BE44EE926DF6}" type="slidenum">
              <a:rPr lang="cs-CZ" smtClean="0"/>
              <a:t>‹#›</a:t>
            </a:fld>
            <a:endParaRPr lang="cs-CZ"/>
          </a:p>
        </p:txBody>
      </p:sp>
    </p:spTree>
    <p:extLst>
      <p:ext uri="{BB962C8B-B14F-4D97-AF65-F5344CB8AC3E}">
        <p14:creationId xmlns:p14="http://schemas.microsoft.com/office/powerpoint/2010/main" val="309543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nsp.cz/jednotka-prace/vyzivovy-porad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liancevyziva.cz/avp/kodex-avp-c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Poradna a role výživového poradce</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881973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Dohoda o provedení práce se standardně ukončuje dnem ukončení pracovní činnosti. Od 1. října 2015 novela zákoníku práce usnadňuje zaměstnavateli i zaměstnanci ukončení závazku v průběhu dohody o provedení práce nebo pracovní činnosti. Není-li sjednán způsob zrušení právního vztahu založeného dohodou o provedení práce nebo dohodou o pracovní činnosti, je možné ho zrušit:</a:t>
            </a:r>
          </a:p>
          <a:p>
            <a:endParaRPr lang="cs-CZ" dirty="0" smtClean="0"/>
          </a:p>
          <a:p>
            <a:pPr lvl="1"/>
            <a:r>
              <a:rPr lang="cs-CZ" dirty="0" smtClean="0"/>
              <a:t>dohodou smluvních stran ke sjednanému dni,</a:t>
            </a:r>
          </a:p>
          <a:p>
            <a:pPr lvl="1"/>
            <a:r>
              <a:rPr lang="cs-CZ" dirty="0" smtClean="0"/>
              <a:t>výpovědí danou z jakéhokoli důvodu nebo bez uvedení důvodu s 15denní výpovědní dobou (začíná dnem doručení výpovědi druhé straně)</a:t>
            </a:r>
          </a:p>
          <a:p>
            <a:pPr lvl="1"/>
            <a:r>
              <a:rPr lang="cs-CZ" dirty="0" smtClean="0"/>
              <a:t>okamžitým zrušením (může být sjednáno jen tehdy, kdy je možné pracovní poměr zrušit okamžitě).</a:t>
            </a:r>
          </a:p>
          <a:p>
            <a:r>
              <a:rPr lang="cs-CZ" dirty="0" smtClean="0"/>
              <a:t>Pro zrušení právního vztahu založeného dohodou o provedení práce nebo dohodou o pracovní činnosti se vyžaduje písemná forma, jinak se k jeho výpovědi nebo okamžitému zrušení nepřihlíží.</a:t>
            </a:r>
            <a:endParaRPr lang="cs-CZ" dirty="0"/>
          </a:p>
        </p:txBody>
      </p:sp>
    </p:spTree>
    <p:extLst>
      <p:ext uri="{BB962C8B-B14F-4D97-AF65-F5344CB8AC3E}">
        <p14:creationId xmlns:p14="http://schemas.microsoft.com/office/powerpoint/2010/main" val="141710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Danění</a:t>
            </a:r>
            <a:endParaRPr lang="cs-CZ" dirty="0"/>
          </a:p>
        </p:txBody>
      </p:sp>
      <p:sp>
        <p:nvSpPr>
          <p:cNvPr id="3" name="Zástupný symbol pro obsah 2"/>
          <p:cNvSpPr>
            <a:spLocks noGrp="1"/>
          </p:cNvSpPr>
          <p:nvPr>
            <p:ph idx="1"/>
          </p:nvPr>
        </p:nvSpPr>
        <p:spPr/>
        <p:txBody>
          <a:bodyPr>
            <a:normAutofit fontScale="40000" lnSpcReduction="20000"/>
          </a:bodyPr>
          <a:lstStyle/>
          <a:p>
            <a:r>
              <a:rPr lang="cs-CZ" dirty="0" smtClean="0"/>
              <a:t>U zdaňování dohody o provedení práce hraje důležitou roli výše měsíční odměny a fakt, zda poplatník podepsal u daného zaměstnavatele prohlášení k dani (tzv. růžové prohlášení).</a:t>
            </a:r>
          </a:p>
          <a:p>
            <a:endParaRPr lang="cs-CZ" dirty="0" smtClean="0"/>
          </a:p>
          <a:p>
            <a:r>
              <a:rPr lang="cs-CZ" b="1" dirty="0" smtClean="0"/>
              <a:t>Zdanění příjmu do 10 000 Kč měsíčně bez podpisu k prohlášení k dani</a:t>
            </a:r>
          </a:p>
          <a:p>
            <a:r>
              <a:rPr lang="cs-CZ" dirty="0" smtClean="0"/>
              <a:t>Pokud činí odměna z dohody o provedení práce do 10 000 Kč měsíčně včetně a poplatník nepodepsal prohlášení k dani, zdaňuje se taková dohoda 15% daní. Zaměstnavatel rovnou srazí z příjmu daň a tím je pro poplatníka daňová otázka vyřešena. Příjem se již nemusí uvádět v daňovém přiznání. Poplatník si v tomto případě nemůže uplatnit žádnou slevu na dani, protože nemá u zaměstnavatele podepsané prohlášení k dani.</a:t>
            </a:r>
          </a:p>
          <a:p>
            <a:endParaRPr lang="cs-CZ" dirty="0" smtClean="0"/>
          </a:p>
          <a:p>
            <a:r>
              <a:rPr lang="cs-CZ" b="1" dirty="0" smtClean="0"/>
              <a:t>Zdanění příjmu do 10 000 Kč měsíčně s podpisem prohlášení</a:t>
            </a:r>
          </a:p>
          <a:p>
            <a:r>
              <a:rPr lang="cs-CZ" b="1" dirty="0" smtClean="0"/>
              <a:t>Při výši odměny do 10 000 Kč včetně spolu s podepsaným prohlášením k </a:t>
            </a:r>
            <a:r>
              <a:rPr lang="cs-CZ" dirty="0" smtClean="0"/>
              <a:t>dani je odváděna daň zálohová. Podepsaným prohlášením k dani si může poplatník uplatnit slevy na dani (základní slevu na poplatníka, na studenta atd.), případně daňové zvýhodnění na vyživované děti. Prohlášení k dani lze mít podepsáno pouze u jednoho zaměstnavatele. Sociální a zdravotní pojištění se v tomto případě neodvádí. Základ daně, tj. hrubá mzda se zaokrouhluje na celá sta Kč nahoru a z této částky je následně vypočtena daň.</a:t>
            </a:r>
          </a:p>
          <a:p>
            <a:endParaRPr lang="cs-CZ" dirty="0" smtClean="0"/>
          </a:p>
          <a:p>
            <a:r>
              <a:rPr lang="cs-CZ" b="1" dirty="0" smtClean="0"/>
              <a:t>Zdanění příjmu nad 10 000 Kč měsíčně bez podpisu prohlášení</a:t>
            </a:r>
          </a:p>
          <a:p>
            <a:r>
              <a:rPr lang="cs-CZ" dirty="0" smtClean="0"/>
              <a:t>Při výši odměny nad 10 000 Kč se dohoda o provedení práce zdaňuje 15% zálohovou daní. Poplatník si nemůže uplatnit žádnou slevu, protože nemá u zaměstnavatele podepsané prohlášení k dani. V tomto případě se ale již odvádí sociální a zdravotní pojištění. Zaměstnanec hradí 11 % z hrubé mzdy, zaměstnavatel 33,8 % z hrubé mzdy. Základ daně, tj. hrubá mzda se zaokrouhluje na celá sta Kč nahoru a z této částky je následně vypočtena daň.</a:t>
            </a:r>
          </a:p>
          <a:p>
            <a:endParaRPr lang="cs-CZ" dirty="0" smtClean="0"/>
          </a:p>
          <a:p>
            <a:r>
              <a:rPr lang="cs-CZ" b="1" dirty="0" smtClean="0"/>
              <a:t>Zdanění příjmu nad 10 000 Kč měsíčně s podepsaným prohlášením</a:t>
            </a:r>
          </a:p>
          <a:p>
            <a:r>
              <a:rPr lang="cs-CZ" dirty="0" smtClean="0"/>
              <a:t>V tomto případě se zdaňuje stejně jako v případě odměny nad 10 000 Kč s nepodepsaným prohlášením, jen s tím rozdílem, že poplatník může uplatnit slevy či zvýhodnění na děti.</a:t>
            </a:r>
            <a:endParaRPr lang="cs-CZ" dirty="0"/>
          </a:p>
        </p:txBody>
      </p:sp>
    </p:spTree>
    <p:extLst>
      <p:ext uri="{BB962C8B-B14F-4D97-AF65-F5344CB8AC3E}">
        <p14:creationId xmlns:p14="http://schemas.microsoft.com/office/powerpoint/2010/main" val="3607009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a sociální pojištění</a:t>
            </a:r>
            <a:endParaRPr lang="cs-CZ" dirty="0"/>
          </a:p>
        </p:txBody>
      </p:sp>
      <p:sp>
        <p:nvSpPr>
          <p:cNvPr id="3" name="Zástupný symbol pro obsah 2"/>
          <p:cNvSpPr>
            <a:spLocks noGrp="1"/>
          </p:cNvSpPr>
          <p:nvPr>
            <p:ph idx="1"/>
          </p:nvPr>
        </p:nvSpPr>
        <p:spPr/>
        <p:txBody>
          <a:bodyPr/>
          <a:lstStyle/>
          <a:p>
            <a:r>
              <a:rPr lang="cs-CZ" dirty="0" smtClean="0"/>
              <a:t>Z hlediska povinných odvodů je nejvýhodnější, když měsíční odměna z dohody o provedení práce nepřesáhne deset tisíc korun – z výdělku se pak neplatí zdravotní pojištění ani sociální pojištění. Stejně to je s příjmy do deseti tisíc u více zaměstnavatelů současně.</a:t>
            </a:r>
          </a:p>
          <a:p>
            <a:endParaRPr lang="cs-CZ" dirty="0" smtClean="0"/>
          </a:p>
          <a:p>
            <a:r>
              <a:rPr lang="cs-CZ" dirty="0" smtClean="0"/>
              <a:t>Při uzavření více dohod do deseti tisíc s jedním zaměstnavatelem platí zmíněný limit pro součet měsíčních výdělků – když je součet vyšší než deset tisíc korun, je nutné odvést z celé sumy sociální pojištění (včetně nemocenského) i zdravotní pojištění.</a:t>
            </a:r>
            <a:endParaRPr lang="cs-CZ" dirty="0"/>
          </a:p>
        </p:txBody>
      </p:sp>
    </p:spTree>
    <p:extLst>
      <p:ext uri="{BB962C8B-B14F-4D97-AF65-F5344CB8AC3E}">
        <p14:creationId xmlns:p14="http://schemas.microsoft.com/office/powerpoint/2010/main" val="8040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Dohoda o </a:t>
            </a:r>
            <a:r>
              <a:rPr lang="cs-CZ" smtClean="0"/>
              <a:t>pracovní činnosti DPČ</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Dohoda musí být uzavřena písemně a musí v ní být uvedeny sjednané práce, sjednaný rozsah pracovní doby a doba, na kterou se dohoda uzavírá.</a:t>
            </a:r>
          </a:p>
          <a:p>
            <a:endParaRPr lang="cs-CZ" dirty="0" smtClean="0"/>
          </a:p>
          <a:p>
            <a:r>
              <a:rPr lang="cs-CZ" dirty="0" smtClean="0"/>
              <a:t>Ve srovnání s řádným pracovním poměrem jsou omezena některá práva zaměstnance i zaměstnavatele, například výpovědní lhůta trvá jen 15 dní. Nelze ji však uzavřít pro práci v rozsahu překračujícím v průměru polovinu stanovené týdenní pracovní doby. Je proto vhodná např. pro pravidelné servisní či úklidové služby. Lze ji uzavřít i na dobu neurčitou.</a:t>
            </a:r>
          </a:p>
          <a:p>
            <a:endParaRPr lang="cs-CZ" dirty="0" smtClean="0"/>
          </a:p>
          <a:p>
            <a:r>
              <a:rPr lang="cs-CZ" dirty="0" smtClean="0"/>
              <a:t>U dohody o pracovní činnosti vzniká povinnost zaměstnavatele strhávat pojistné na sociální a zdravotní pojištění tehdy, když měsíční odměna dosáhne částky 3 500 Kč (platí k roku 2021).</a:t>
            </a:r>
          </a:p>
          <a:p>
            <a:r>
              <a:rPr lang="cs-CZ" dirty="0" smtClean="0"/>
              <a:t> Zdanění se řídí skutečností, zda je sepsáno prohlášení k dani.</a:t>
            </a:r>
          </a:p>
          <a:p>
            <a:r>
              <a:rPr lang="cs-CZ" dirty="0" smtClean="0"/>
              <a:t>Dohoda o pracovní činnosti se může uzavřít podle potřeby třeba na pár hodin týdně, maximální úvazek může činit polovinu normální pracovní doby (</a:t>
            </a:r>
            <a:r>
              <a:rPr lang="cs-CZ" b="1" dirty="0" smtClean="0"/>
              <a:t>cca 20 hodin týdně</a:t>
            </a:r>
            <a:r>
              <a:rPr lang="cs-CZ" dirty="0" smtClean="0"/>
              <a:t>).</a:t>
            </a:r>
            <a:endParaRPr lang="cs-CZ" dirty="0"/>
          </a:p>
        </p:txBody>
      </p:sp>
    </p:spTree>
    <p:extLst>
      <p:ext uri="{BB962C8B-B14F-4D97-AF65-F5344CB8AC3E}">
        <p14:creationId xmlns:p14="http://schemas.microsoft.com/office/powerpoint/2010/main" val="399768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Poradna výživová – kdo v ní pracuje</a:t>
            </a:r>
            <a:endParaRPr lang="cs-CZ" dirty="0"/>
          </a:p>
        </p:txBody>
      </p:sp>
      <p:sp>
        <p:nvSpPr>
          <p:cNvPr id="3" name="Zástupný symbol pro obsah 2"/>
          <p:cNvSpPr>
            <a:spLocks noGrp="1"/>
          </p:cNvSpPr>
          <p:nvPr>
            <p:ph idx="1"/>
          </p:nvPr>
        </p:nvSpPr>
        <p:spPr/>
        <p:txBody>
          <a:bodyPr/>
          <a:lstStyle/>
          <a:p>
            <a:r>
              <a:rPr lang="cs-CZ" b="1" dirty="0" smtClean="0"/>
              <a:t>Kdo je výživový poradce?</a:t>
            </a:r>
          </a:p>
          <a:p>
            <a:r>
              <a:rPr lang="cs-CZ" dirty="0" smtClean="0"/>
              <a:t>Má VŠ vzdělání, kurz certifikovaný, zkoušku certifikovanou mezinárodní, sportovní výživa</a:t>
            </a:r>
          </a:p>
          <a:p>
            <a:r>
              <a:rPr lang="cs-CZ" dirty="0" smtClean="0"/>
              <a:t>Neustále se vzdělává</a:t>
            </a:r>
          </a:p>
          <a:p>
            <a:r>
              <a:rPr lang="cs-CZ" b="1" dirty="0" smtClean="0"/>
              <a:t>Kdo je nutriční terapeut a nutriční specialista?</a:t>
            </a:r>
          </a:p>
          <a:p>
            <a:r>
              <a:rPr lang="cs-CZ" dirty="0" smtClean="0"/>
              <a:t>Má VŠ vzdělání zdravotnického směru – Bc. Nebo Mgr., většinou pracuje v nemocnici a řeší klinickou výživu</a:t>
            </a:r>
          </a:p>
          <a:p>
            <a:r>
              <a:rPr lang="cs-CZ" dirty="0" smtClean="0"/>
              <a:t>Neustále se vzdělává</a:t>
            </a:r>
            <a:endParaRPr lang="cs-CZ" dirty="0"/>
          </a:p>
        </p:txBody>
      </p:sp>
    </p:spTree>
    <p:extLst>
      <p:ext uri="{BB962C8B-B14F-4D97-AF65-F5344CB8AC3E}">
        <p14:creationId xmlns:p14="http://schemas.microsoft.com/office/powerpoint/2010/main" val="35598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Výživový poradce podle seznamu profesí</a:t>
            </a:r>
            <a:endParaRPr lang="cs-CZ" dirty="0"/>
          </a:p>
        </p:txBody>
      </p:sp>
      <p:sp>
        <p:nvSpPr>
          <p:cNvPr id="3" name="Zástupný symbol pro obsah 2"/>
          <p:cNvSpPr>
            <a:spLocks noGrp="1"/>
          </p:cNvSpPr>
          <p:nvPr>
            <p:ph idx="1"/>
          </p:nvPr>
        </p:nvSpPr>
        <p:spPr/>
        <p:txBody>
          <a:bodyPr/>
          <a:lstStyle/>
          <a:p>
            <a:r>
              <a:rPr lang="cs-CZ" dirty="0" smtClean="0">
                <a:hlinkClick r:id="rId2"/>
              </a:rPr>
              <a:t>https://nsp.cz/jednotka-prace/vyzivovy-poradce</a:t>
            </a:r>
            <a:endParaRPr lang="cs-CZ" dirty="0" smtClean="0"/>
          </a:p>
          <a:p>
            <a:endParaRPr lang="cs-CZ" dirty="0"/>
          </a:p>
        </p:txBody>
      </p:sp>
    </p:spTree>
    <p:extLst>
      <p:ext uri="{BB962C8B-B14F-4D97-AF65-F5344CB8AC3E}">
        <p14:creationId xmlns:p14="http://schemas.microsoft.com/office/powerpoint/2010/main" val="242444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můžu udělat, abych byl výživový poradce, o kterém se ví?</a:t>
            </a:r>
            <a:endParaRPr lang="cs-CZ" dirty="0"/>
          </a:p>
        </p:txBody>
      </p:sp>
      <p:sp>
        <p:nvSpPr>
          <p:cNvPr id="3" name="Zástupný symbol pro obsah 2"/>
          <p:cNvSpPr>
            <a:spLocks noGrp="1"/>
          </p:cNvSpPr>
          <p:nvPr>
            <p:ph idx="1"/>
          </p:nvPr>
        </p:nvSpPr>
        <p:spPr/>
        <p:txBody>
          <a:bodyPr/>
          <a:lstStyle/>
          <a:p>
            <a:r>
              <a:rPr lang="cs-CZ" dirty="0" smtClean="0"/>
              <a:t>Aliance výživových poradců</a:t>
            </a:r>
          </a:p>
          <a:p>
            <a:r>
              <a:rPr lang="cs-CZ" dirty="0" smtClean="0">
                <a:hlinkClick r:id="rId2"/>
              </a:rPr>
              <a:t>https://aliancevyziva.cz/avp/kodex-avp-cr/</a:t>
            </a:r>
            <a:endParaRPr lang="cs-CZ" dirty="0" smtClean="0"/>
          </a:p>
          <a:p>
            <a:r>
              <a:rPr lang="cs-CZ" dirty="0" smtClean="0"/>
              <a:t>Akreditovaní a certifikovaní poradci</a:t>
            </a:r>
          </a:p>
          <a:p>
            <a:pPr marL="0" indent="0">
              <a:buNone/>
            </a:pPr>
            <a:endParaRPr lang="cs-CZ" dirty="0"/>
          </a:p>
        </p:txBody>
      </p:sp>
    </p:spTree>
    <p:extLst>
      <p:ext uri="{BB962C8B-B14F-4D97-AF65-F5344CB8AC3E}">
        <p14:creationId xmlns:p14="http://schemas.microsoft.com/office/powerpoint/2010/main" val="544748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Formy pracovního  poměru</a:t>
            </a:r>
            <a:endParaRPr lang="cs-CZ" dirty="0"/>
          </a:p>
        </p:txBody>
      </p:sp>
      <p:sp>
        <p:nvSpPr>
          <p:cNvPr id="3" name="Zástupný symbol pro obsah 2"/>
          <p:cNvSpPr>
            <a:spLocks noGrp="1"/>
          </p:cNvSpPr>
          <p:nvPr>
            <p:ph idx="1"/>
          </p:nvPr>
        </p:nvSpPr>
        <p:spPr/>
        <p:txBody>
          <a:bodyPr>
            <a:normAutofit/>
          </a:bodyPr>
          <a:lstStyle/>
          <a:p>
            <a:r>
              <a:rPr lang="cs-CZ" b="1" dirty="0" smtClean="0"/>
              <a:t>Pracovní poměr </a:t>
            </a:r>
            <a:r>
              <a:rPr lang="cs-CZ" dirty="0" smtClean="0"/>
              <a:t>je jedním z typů základního pracovněprávního vztahu. </a:t>
            </a:r>
          </a:p>
          <a:p>
            <a:r>
              <a:rPr lang="cs-CZ" dirty="0" smtClean="0"/>
              <a:t>Jiným typem jsou </a:t>
            </a:r>
            <a:r>
              <a:rPr lang="cs-CZ" b="1" dirty="0" smtClean="0"/>
              <a:t>právní vztahy založené dohodami o pracích konaných mimo pracovní poměr</a:t>
            </a:r>
            <a:r>
              <a:rPr lang="cs-CZ" dirty="0" smtClean="0"/>
              <a:t> (dohoda o pracovní činnosti, dohoda o provedení práce). </a:t>
            </a:r>
          </a:p>
          <a:p>
            <a:r>
              <a:rPr lang="cs-CZ" dirty="0" smtClean="0"/>
              <a:t>V dohodách o pracích konaných mimo pracovní poměr není zaměstnavatel povinen rozvrhnout zaměstnanci pracovní dobu a nevztahují se na ně například ustanovení o dovolené, překážkách v práci na straně zaměstnance, odstupné, převedení na jinou práci, cestovní náhrady atd.</a:t>
            </a:r>
            <a:endParaRPr lang="cs-CZ" dirty="0"/>
          </a:p>
        </p:txBody>
      </p:sp>
    </p:spTree>
    <p:extLst>
      <p:ext uri="{BB962C8B-B14F-4D97-AF65-F5344CB8AC3E}">
        <p14:creationId xmlns:p14="http://schemas.microsoft.com/office/powerpoint/2010/main" val="2874578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poměr</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Pracovní poměr se zakládá pracovní smlouvou a vzniká dnem, který v ní byl určen jako den nástupu do práce. V pracovní smlouvě musí být vždy kromě určení zaměstnavatele a zaměstnance uvedeno:</a:t>
            </a:r>
          </a:p>
          <a:p>
            <a:endParaRPr lang="cs-CZ" dirty="0" smtClean="0"/>
          </a:p>
          <a:p>
            <a:pPr lvl="1"/>
            <a:r>
              <a:rPr lang="cs-CZ" dirty="0" smtClean="0"/>
              <a:t>druh práce,</a:t>
            </a:r>
          </a:p>
          <a:p>
            <a:pPr lvl="1"/>
            <a:r>
              <a:rPr lang="cs-CZ" dirty="0" smtClean="0"/>
              <a:t>místo výkonu práce,</a:t>
            </a:r>
          </a:p>
          <a:p>
            <a:pPr lvl="1"/>
            <a:r>
              <a:rPr lang="cs-CZ" dirty="0" smtClean="0"/>
              <a:t>den nástupu do práce.</a:t>
            </a:r>
          </a:p>
          <a:p>
            <a:r>
              <a:rPr lang="cs-CZ" dirty="0" smtClean="0"/>
              <a:t>Tyto náležitosti jsou povinné, bez nich pracovní smlouva není platná. Výše mzdy či platu nemusí být ve smlouvě uvedena, ale do měsíce musí být doplněna, stejně jako konkrétní práce nebo doba dovolené. Obě strany si mohou dohodnout i další podmínky (služební auto, pružnou pracovní dobu apod.). </a:t>
            </a:r>
          </a:p>
          <a:p>
            <a:r>
              <a:rPr lang="cs-CZ" dirty="0" smtClean="0"/>
              <a:t>V pracovní smlouvě se může sjednat zkušební doba, která může činit maximálně 3 měsíce. Také zde lze sjednat konkurenční doložku. Pracovní smlouva musí být vždy písemná, nedodržení této podmínky však nezakládá neplatnost smlouvy. Pracovní poměr tedy může vzniknout i ústní dohodou či mlčky, avšak zaměstnavatel se vystavuje vysoké pokutě od inspektorátu práce.</a:t>
            </a:r>
          </a:p>
          <a:p>
            <a:endParaRPr lang="cs-CZ" dirty="0" smtClean="0"/>
          </a:p>
          <a:p>
            <a:r>
              <a:rPr lang="cs-CZ" dirty="0" smtClean="0"/>
              <a:t>Další způsob vzniku pracovního poměru je jmenováním do funkce.</a:t>
            </a:r>
            <a:endParaRPr lang="cs-CZ" dirty="0"/>
          </a:p>
        </p:txBody>
      </p:sp>
    </p:spTree>
    <p:extLst>
      <p:ext uri="{BB962C8B-B14F-4D97-AF65-F5344CB8AC3E}">
        <p14:creationId xmlns:p14="http://schemas.microsoft.com/office/powerpoint/2010/main" val="757989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Dohoda o provedení práce DPP</a:t>
            </a:r>
            <a:endParaRPr lang="cs-CZ" dirty="0"/>
          </a:p>
        </p:txBody>
      </p:sp>
      <p:sp>
        <p:nvSpPr>
          <p:cNvPr id="3" name="Zástupný symbol pro obsah 2"/>
          <p:cNvSpPr>
            <a:spLocks noGrp="1"/>
          </p:cNvSpPr>
          <p:nvPr>
            <p:ph idx="1"/>
          </p:nvPr>
        </p:nvSpPr>
        <p:spPr/>
        <p:txBody>
          <a:bodyPr/>
          <a:lstStyle/>
          <a:p>
            <a:r>
              <a:rPr lang="cs-CZ" dirty="0" smtClean="0"/>
              <a:t>Vedle pracovního poměru upravuje české právo ještě další dvě formy závislé práce. Jejich výhodou je flexibilita výkonu práce, ale zaměstnanec v jejich rámci nepožívá všechna práva jako v klasickém v pracovním poměru (např. jednostranné zrušení dohody zaměstnavatelem, omezené odvody). Novela zákona č. 365/2011 Sb. z roku 2012 zavedla pojištění zaměstnance při splnění určitých podmínek.</a:t>
            </a:r>
          </a:p>
          <a:p>
            <a:endParaRPr lang="cs-CZ" dirty="0"/>
          </a:p>
        </p:txBody>
      </p:sp>
    </p:spTree>
    <p:extLst>
      <p:ext uri="{BB962C8B-B14F-4D97-AF65-F5344CB8AC3E}">
        <p14:creationId xmlns:p14="http://schemas.microsoft.com/office/powerpoint/2010/main" val="3703509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Dohoda o provedení práce (DPP, někdy též DOPP) - zvláštní forma základního pracovněprávního vztahu – vztahu mezi zaměstnavatelem a zaměstnancem, která není pracovním poměrem. </a:t>
            </a:r>
          </a:p>
          <a:p>
            <a:r>
              <a:rPr lang="cs-CZ" dirty="0" smtClean="0"/>
              <a:t>Zaměstnavatel má zajišťovat plnění svých úkolů především zaměstnanci v pracovním poměru, pracovní vztahy mimo pracovní poměr by tedy měly být využívány pouze například pro příležitostné brigádníky. </a:t>
            </a:r>
          </a:p>
          <a:p>
            <a:r>
              <a:rPr lang="cs-CZ" dirty="0" smtClean="0"/>
              <a:t>Podobným pracovněprávním vztahem je též dohoda o pracovní činnosti, která je vhodnější spíše pro činnost soustavnějšího charakteru.</a:t>
            </a:r>
            <a:endParaRPr lang="cs-CZ" dirty="0"/>
          </a:p>
        </p:txBody>
      </p:sp>
    </p:spTree>
    <p:extLst>
      <p:ext uri="{BB962C8B-B14F-4D97-AF65-F5344CB8AC3E}">
        <p14:creationId xmlns:p14="http://schemas.microsoft.com/office/powerpoint/2010/main" val="161525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dohodu je nutno sjednat písemně. V případě absence písemné formy se může kterákoli smluvní strana dovolat neplatnosti dohody, ale jen do doby, než začne zaměstnanec na základ této dohody vykonávat práci pro zaměstnavatele. Nedojde-li k dovolání se neplatnosti, pak vznikne pracovněprávní vztah bez ohledu na absenci písemné formy. </a:t>
            </a:r>
          </a:p>
          <a:p>
            <a:r>
              <a:rPr lang="cs-CZ" dirty="0" smtClean="0"/>
              <a:t>V dohodě musí být vymezen pracovní úkol, sjednaná odměna za jeho provedení, rozsah práce a zpravidla i doba, v níž má být úkol proveden. V písemném vyhotovení musí být vyznačena i doba, na kterou se dohoda o provedení práce uzavírá. U dohody o provedení práce neexistuje zkušební lhůta.</a:t>
            </a:r>
          </a:p>
          <a:p>
            <a:endParaRPr lang="cs-CZ" dirty="0" smtClean="0"/>
          </a:p>
          <a:p>
            <a:r>
              <a:rPr lang="cs-CZ" dirty="0" smtClean="0"/>
              <a:t>Rozsah dané konkrétní práce, na který se dohoda o provedení práce může uzavřít, pak nesmí být větší než </a:t>
            </a:r>
            <a:r>
              <a:rPr lang="cs-CZ" b="1" dirty="0" smtClean="0"/>
              <a:t>300 hodin ročně </a:t>
            </a:r>
            <a:r>
              <a:rPr lang="cs-CZ" dirty="0" smtClean="0"/>
              <a:t>(do roku 2011 byl tento limit pouze 150 hodin), přičemž se do tohoto rozsahu započítává veškerá pracovní doba, která je pro stejného zaměstnavatele v daném roce na základě dalších případných dohod o provedení práce vykonávána.</a:t>
            </a:r>
          </a:p>
          <a:p>
            <a:r>
              <a:rPr lang="cs-CZ" dirty="0" smtClean="0"/>
              <a:t> Naopak se nezapočítává doba, která by byla vykonávána pro zaměstnavatele jiného.</a:t>
            </a:r>
            <a:endParaRPr lang="cs-CZ" dirty="0"/>
          </a:p>
        </p:txBody>
      </p:sp>
    </p:spTree>
    <p:extLst>
      <p:ext uri="{BB962C8B-B14F-4D97-AF65-F5344CB8AC3E}">
        <p14:creationId xmlns:p14="http://schemas.microsoft.com/office/powerpoint/2010/main" val="45562708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1419</Words>
  <Application>Microsoft Office PowerPoint</Application>
  <PresentationFormat>Širokoúhlá obrazovka</PresentationFormat>
  <Paragraphs>70</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Poradna a role výživového poradce</vt:lpstr>
      <vt:lpstr>Poradna výživová – kdo v ní pracuje</vt:lpstr>
      <vt:lpstr>Výživový poradce podle seznamu profesí</vt:lpstr>
      <vt:lpstr>Co můžu udělat, abych byl výživový poradce, o kterém se ví?</vt:lpstr>
      <vt:lpstr>Formy pracovního  poměru</vt:lpstr>
      <vt:lpstr>Pracovní poměr</vt:lpstr>
      <vt:lpstr>Dohoda o provedení práce DPP</vt:lpstr>
      <vt:lpstr>Prezentace aplikace PowerPoint</vt:lpstr>
      <vt:lpstr>Prezentace aplikace PowerPoint</vt:lpstr>
      <vt:lpstr>Prezentace aplikace PowerPoint</vt:lpstr>
      <vt:lpstr>Danění</vt:lpstr>
      <vt:lpstr>Zdravotní a sociální pojištění</vt:lpstr>
      <vt:lpstr>Dohoda o pracovní činnosti DPČ</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Poradna a role výživového poradce</dc:title>
  <dc:creator>hrncirik</dc:creator>
  <cp:lastModifiedBy>hrncirik</cp:lastModifiedBy>
  <cp:revision>3</cp:revision>
  <dcterms:created xsi:type="dcterms:W3CDTF">2021-10-10T10:54:44Z</dcterms:created>
  <dcterms:modified xsi:type="dcterms:W3CDTF">2021-10-10T11:09:21Z</dcterms:modified>
</cp:coreProperties>
</file>