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3" r:id="rId9"/>
    <p:sldId id="264" r:id="rId10"/>
    <p:sldId id="267" r:id="rId11"/>
    <p:sldId id="265" r:id="rId12"/>
    <p:sldId id="268" r:id="rId13"/>
    <p:sldId id="269" r:id="rId14"/>
    <p:sldId id="274" r:id="rId15"/>
    <p:sldId id="270" r:id="rId16"/>
    <p:sldId id="271" r:id="rId17"/>
    <p:sldId id="275" r:id="rId18"/>
    <p:sldId id="272" r:id="rId19"/>
    <p:sldId id="276" r:id="rId20"/>
    <p:sldId id="273" r:id="rId21"/>
    <p:sldId id="262"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92" d="100"/>
          <a:sy n="92" d="100"/>
        </p:scale>
        <p:origin x="10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368524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352350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333924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229465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153000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0832EE-9209-4DCC-BB9F-016F19858B5C}" type="datetimeFigureOut">
              <a:rPr lang="cs-CZ" smtClean="0"/>
              <a:t>19.09.2021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346648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0832EE-9209-4DCC-BB9F-016F19858B5C}" type="datetimeFigureOut">
              <a:rPr lang="cs-CZ" smtClean="0"/>
              <a:t>19.09.2021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116587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F0832EE-9209-4DCC-BB9F-016F19858B5C}" type="datetimeFigureOut">
              <a:rPr lang="cs-CZ" smtClean="0"/>
              <a:t>19.09.2021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173573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0832EE-9209-4DCC-BB9F-016F19858B5C}" type="datetimeFigureOut">
              <a:rPr lang="cs-CZ" smtClean="0"/>
              <a:t>19.09.2021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131249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0832EE-9209-4DCC-BB9F-016F19858B5C}" type="datetimeFigureOut">
              <a:rPr lang="cs-CZ" smtClean="0"/>
              <a:t>19.09.2021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701893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0832EE-9209-4DCC-BB9F-016F19858B5C}" type="datetimeFigureOut">
              <a:rPr lang="cs-CZ" smtClean="0"/>
              <a:t>19.09.2021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22D3D53-1BB1-4ED0-96A1-670B0020498F}" type="slidenum">
              <a:rPr lang="cs-CZ" smtClean="0"/>
              <a:t>‹#›</a:t>
            </a:fld>
            <a:endParaRPr lang="cs-CZ"/>
          </a:p>
        </p:txBody>
      </p:sp>
    </p:spTree>
    <p:extLst>
      <p:ext uri="{BB962C8B-B14F-4D97-AF65-F5344CB8AC3E}">
        <p14:creationId xmlns:p14="http://schemas.microsoft.com/office/powerpoint/2010/main" val="3952393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832EE-9209-4DCC-BB9F-016F19858B5C}" type="datetimeFigureOut">
              <a:rPr lang="cs-CZ" smtClean="0"/>
              <a:t>19.09.2021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2D3D53-1BB1-4ED0-96A1-670B0020498F}" type="slidenum">
              <a:rPr lang="cs-CZ" smtClean="0"/>
              <a:t>‹#›</a:t>
            </a:fld>
            <a:endParaRPr lang="cs-CZ"/>
          </a:p>
        </p:txBody>
      </p:sp>
    </p:spTree>
    <p:extLst>
      <p:ext uri="{BB962C8B-B14F-4D97-AF65-F5344CB8AC3E}">
        <p14:creationId xmlns:p14="http://schemas.microsoft.com/office/powerpoint/2010/main" val="4017062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Výživové poradenství</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702091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a:t>
            </a:r>
            <a:r>
              <a:rPr lang="cs-CZ" b="1" dirty="0" smtClean="0"/>
              <a:t>elapse</a:t>
            </a:r>
            <a:endParaRPr lang="cs-CZ" b="1" dirty="0"/>
          </a:p>
        </p:txBody>
      </p:sp>
      <p:sp>
        <p:nvSpPr>
          <p:cNvPr id="3" name="Zástupný symbol pro obsah 2"/>
          <p:cNvSpPr>
            <a:spLocks noGrp="1"/>
          </p:cNvSpPr>
          <p:nvPr>
            <p:ph idx="1"/>
          </p:nvPr>
        </p:nvSpPr>
        <p:spPr/>
        <p:txBody>
          <a:bodyPr/>
          <a:lstStyle/>
          <a:p>
            <a:r>
              <a:rPr lang="cs-CZ" dirty="0" smtClean="0"/>
              <a:t>Znovu nastolení stavu před zahájením změny</a:t>
            </a:r>
          </a:p>
          <a:p>
            <a:r>
              <a:rPr lang="cs-CZ" dirty="0" smtClean="0"/>
              <a:t>Co pomáhá?</a:t>
            </a:r>
          </a:p>
          <a:p>
            <a:r>
              <a:rPr lang="cs-CZ" dirty="0" smtClean="0"/>
              <a:t>Dodržování pravidel, motivace, péče o sebe, sebevnímání</a:t>
            </a:r>
            <a:endParaRPr lang="cs-CZ" dirty="0"/>
          </a:p>
        </p:txBody>
      </p:sp>
    </p:spTree>
    <p:extLst>
      <p:ext uri="{BB962C8B-B14F-4D97-AF65-F5344CB8AC3E}">
        <p14:creationId xmlns:p14="http://schemas.microsoft.com/office/powerpoint/2010/main" val="1916567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a:t>
            </a:r>
            <a:r>
              <a:rPr lang="cs-CZ" b="1" dirty="0" err="1" smtClean="0"/>
              <a:t>voidance</a:t>
            </a:r>
            <a:endParaRPr lang="cs-CZ" b="1" dirty="0"/>
          </a:p>
        </p:txBody>
      </p:sp>
      <p:sp>
        <p:nvSpPr>
          <p:cNvPr id="3" name="Zástupný symbol pro obsah 2"/>
          <p:cNvSpPr>
            <a:spLocks noGrp="1"/>
          </p:cNvSpPr>
          <p:nvPr>
            <p:ph idx="1"/>
          </p:nvPr>
        </p:nvSpPr>
        <p:spPr/>
        <p:txBody>
          <a:bodyPr/>
          <a:lstStyle/>
          <a:p>
            <a:r>
              <a:rPr lang="cs-CZ" dirty="0" smtClean="0"/>
              <a:t>Vyhýbání se </a:t>
            </a:r>
            <a:endParaRPr lang="cs-CZ" dirty="0"/>
          </a:p>
        </p:txBody>
      </p:sp>
    </p:spTree>
    <p:extLst>
      <p:ext uri="{BB962C8B-B14F-4D97-AF65-F5344CB8AC3E}">
        <p14:creationId xmlns:p14="http://schemas.microsoft.com/office/powerpoint/2010/main" val="2335588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
            </a:r>
            <a:r>
              <a:rPr lang="cs-CZ" b="1" dirty="0" smtClean="0"/>
              <a:t>omunikace</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Komunikace, čili dorozumívání, je proces, kterého se každý člověk denně účastní a jehož znalosti a praktické dovednosti jsou důležitým, často klíčovým, faktorem úspěchu v řadě oblastí. Komunikace je přirozenou lidskou schopností, je součástí tzv. emoční inteligence. Vrozené komunikační schopnosti se u jednotlivých lidí liší, většina je však dokáže tréninkem zlepšit.</a:t>
            </a:r>
          </a:p>
          <a:p>
            <a:endParaRPr lang="cs-CZ" dirty="0" smtClean="0"/>
          </a:p>
          <a:p>
            <a:r>
              <a:rPr lang="cs-CZ" b="1" dirty="0" smtClean="0"/>
              <a:t>Podceněná, špatná či nepřipravená </a:t>
            </a:r>
            <a:r>
              <a:rPr lang="cs-CZ" dirty="0" smtClean="0"/>
              <a:t>komunikační strategie vede často k odmítnutí relevantních argumentů a rad, ať už individuálním partnerem či veřejností. Bez správné komunikace nelze tedy bez ohledu na míru naší odbornosti dosáhnout očekávaného výsledku.</a:t>
            </a:r>
          </a:p>
          <a:p>
            <a:endParaRPr lang="cs-CZ" dirty="0" smtClean="0"/>
          </a:p>
        </p:txBody>
      </p:sp>
    </p:spTree>
    <p:extLst>
      <p:ext uri="{BB962C8B-B14F-4D97-AF65-F5344CB8AC3E}">
        <p14:creationId xmlns:p14="http://schemas.microsoft.com/office/powerpoint/2010/main" val="325054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Komunikace rozdělení</a:t>
            </a:r>
            <a:endParaRPr lang="cs-CZ" b="1" dirty="0"/>
          </a:p>
        </p:txBody>
      </p:sp>
      <p:sp>
        <p:nvSpPr>
          <p:cNvPr id="3" name="Zástupný symbol pro obsah 2"/>
          <p:cNvSpPr>
            <a:spLocks noGrp="1"/>
          </p:cNvSpPr>
          <p:nvPr>
            <p:ph idx="1"/>
          </p:nvPr>
        </p:nvSpPr>
        <p:spPr/>
        <p:txBody>
          <a:bodyPr>
            <a:normAutofit fontScale="55000" lnSpcReduction="20000"/>
          </a:bodyPr>
          <a:lstStyle/>
          <a:p>
            <a:endParaRPr lang="cs-CZ" dirty="0" smtClean="0"/>
          </a:p>
          <a:p>
            <a:endParaRPr lang="cs-CZ" dirty="0" smtClean="0"/>
          </a:p>
          <a:p>
            <a:r>
              <a:rPr lang="cs-CZ" sz="4800" dirty="0" smtClean="0"/>
              <a:t>verbální komunikaci: slovem, písmem</a:t>
            </a:r>
          </a:p>
          <a:p>
            <a:r>
              <a:rPr lang="cs-CZ" sz="4800" dirty="0" smtClean="0"/>
              <a:t>neverbální komunikaci: gesty, mimikou, postojem atd.</a:t>
            </a:r>
          </a:p>
          <a:p>
            <a:r>
              <a:rPr lang="cs-CZ" sz="4800" dirty="0" smtClean="0"/>
              <a:t>vizuální komunikaci: prostřednictvím zrakových vjemů, např. reklamní poutače, dopravní značky atd.</a:t>
            </a:r>
          </a:p>
          <a:p>
            <a:r>
              <a:rPr lang="cs-CZ" sz="4800" dirty="0" smtClean="0"/>
              <a:t>Lidé mají tendenci přeceňovat význam verbální komunikace, čili sdělených faktů, nad ostatními formami. Udává se však, že zejména při prvním kontaktu tvoří více jak 50% vnímaného sdělení neverbální složka, cca 35% intonace sdělení a jen asi 10% vlastní obsah sdělení. </a:t>
            </a:r>
          </a:p>
          <a:p>
            <a:endParaRPr lang="cs-CZ" sz="4800" dirty="0" smtClean="0"/>
          </a:p>
          <a:p>
            <a:endParaRPr lang="cs-CZ" dirty="0" smtClean="0"/>
          </a:p>
          <a:p>
            <a:r>
              <a:rPr lang="cs-CZ" dirty="0" smtClean="0"/>
              <a:t> </a:t>
            </a:r>
            <a:endParaRPr lang="cs-CZ" dirty="0"/>
          </a:p>
        </p:txBody>
      </p:sp>
    </p:spTree>
    <p:extLst>
      <p:ext uri="{BB962C8B-B14F-4D97-AF65-F5344CB8AC3E}">
        <p14:creationId xmlns:p14="http://schemas.microsoft.com/office/powerpoint/2010/main" val="402423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Podle charakteru dělíme komunikaci na</a:t>
            </a:r>
          </a:p>
          <a:p>
            <a:r>
              <a:rPr lang="cs-CZ" dirty="0" smtClean="0"/>
              <a:t>interpersonální (mezilidskou): mezi dvěma a více lidmi</a:t>
            </a:r>
          </a:p>
          <a:p>
            <a:r>
              <a:rPr lang="cs-CZ" dirty="0" smtClean="0"/>
              <a:t>skupinovou: v nebo směrem k určité sociální skupině (např. školní třída, sociální sítě apod.)</a:t>
            </a:r>
          </a:p>
          <a:p>
            <a:r>
              <a:rPr lang="cs-CZ" dirty="0" smtClean="0"/>
              <a:t>masovou: směrem k většímu počtu osob (např. tisk, TV)</a:t>
            </a:r>
          </a:p>
          <a:p>
            <a:endParaRPr lang="cs-CZ" dirty="0" smtClean="0"/>
          </a:p>
          <a:p>
            <a:r>
              <a:rPr lang="cs-CZ" dirty="0" smtClean="0"/>
              <a:t>Komunikaci můžeme také dělit podle účelu a cíle. V podpoře zdraví se nejvíce uplatní:</a:t>
            </a:r>
          </a:p>
          <a:p>
            <a:endParaRPr lang="cs-CZ" dirty="0" smtClean="0"/>
          </a:p>
          <a:p>
            <a:r>
              <a:rPr lang="cs-CZ" dirty="0" smtClean="0"/>
              <a:t>komunikace se záměrem předat cílové skupině informace a znalosti (informovat,  vzdělávat)</a:t>
            </a:r>
          </a:p>
          <a:p>
            <a:r>
              <a:rPr lang="cs-CZ" dirty="0" smtClean="0"/>
              <a:t>komunikace se záměrem změnit chování cílové skupiny (intervenovat, vychovávat, řídit), a to jak při jednáních s individuálním klientem, tak při komunikaci se skupinou či obecně s veřejností</a:t>
            </a:r>
          </a:p>
          <a:p>
            <a:r>
              <a:rPr lang="cs-CZ" dirty="0" smtClean="0"/>
              <a:t>komplexní komunikace – příkladem je tzv. komunikace o riziku, která zahrnuje předávání informací mezi zainteresovanými stranami o úrovni zdravotního rizika, o rozhodnutích, doporučeních, aktivitách a politice a která směřuje k cíli omezit (řídit) dané riziko.</a:t>
            </a:r>
          </a:p>
          <a:p>
            <a:r>
              <a:rPr lang="cs-CZ" dirty="0" smtClean="0"/>
              <a:t>. </a:t>
            </a:r>
            <a:endParaRPr lang="cs-CZ" dirty="0"/>
          </a:p>
        </p:txBody>
      </p:sp>
    </p:spTree>
    <p:extLst>
      <p:ext uri="{BB962C8B-B14F-4D97-AF65-F5344CB8AC3E}">
        <p14:creationId xmlns:p14="http://schemas.microsoft.com/office/powerpoint/2010/main" val="335987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Komunikace v poradenství</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ve výchově ke zdraví a intervenčních aktivitách v podpoře zdraví je mírou úspěchu:</a:t>
            </a:r>
          </a:p>
          <a:p>
            <a:endParaRPr lang="cs-CZ" dirty="0" smtClean="0"/>
          </a:p>
          <a:p>
            <a:r>
              <a:rPr lang="cs-CZ" dirty="0" smtClean="0"/>
              <a:t>aby byl klient informován odborně správně a pro něj srozumitelně</a:t>
            </a:r>
          </a:p>
          <a:p>
            <a:r>
              <a:rPr lang="cs-CZ" dirty="0" smtClean="0"/>
              <a:t>aby předané informace a rady pochopil a vnitřně přijal (zhodnotil je jako relevantní)</a:t>
            </a:r>
          </a:p>
          <a:p>
            <a:r>
              <a:rPr lang="cs-CZ" dirty="0" smtClean="0"/>
              <a:t>aby se jimi začal řídit.</a:t>
            </a:r>
          </a:p>
          <a:p>
            <a:r>
              <a:rPr lang="cs-CZ" dirty="0" smtClean="0"/>
              <a:t> </a:t>
            </a:r>
          </a:p>
          <a:p>
            <a:endParaRPr lang="cs-CZ" dirty="0" smtClean="0"/>
          </a:p>
          <a:p>
            <a:r>
              <a:rPr lang="cs-CZ" dirty="0" smtClean="0"/>
              <a:t>Jiné přístupy volíme v případě, kdy klient přichází sám a očekává či vyžaduje radu a pomoc (např. v poradně) a jiné v případě, kdy komunikujeme s nemotivovaným, příp. předem negativně naladěným partnerem. Základem je odhad stadia změny klienta. Ten je součástí také tzv. metody časné identifikace a krátké intervence rizikového chování.</a:t>
            </a:r>
          </a:p>
          <a:p>
            <a:endParaRPr lang="cs-CZ" dirty="0" smtClean="0"/>
          </a:p>
          <a:p>
            <a:r>
              <a:rPr lang="cs-CZ" dirty="0" smtClean="0"/>
              <a:t> </a:t>
            </a:r>
            <a:endParaRPr lang="cs-CZ" dirty="0"/>
          </a:p>
        </p:txBody>
      </p:sp>
    </p:spTree>
    <p:extLst>
      <p:ext uri="{BB962C8B-B14F-4D97-AF65-F5344CB8AC3E}">
        <p14:creationId xmlns:p14="http://schemas.microsoft.com/office/powerpoint/2010/main" val="250345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Krátké intervence rizikového chování</a:t>
            </a:r>
            <a:br>
              <a:rPr lang="cs-CZ" b="1" dirty="0" smtClean="0"/>
            </a:br>
            <a:endParaRPr lang="cs-CZ" b="1" dirty="0"/>
          </a:p>
        </p:txBody>
      </p:sp>
      <p:sp>
        <p:nvSpPr>
          <p:cNvPr id="3" name="Zástupný symbol pro obsah 2"/>
          <p:cNvSpPr>
            <a:spLocks noGrp="1"/>
          </p:cNvSpPr>
          <p:nvPr>
            <p:ph idx="1"/>
          </p:nvPr>
        </p:nvSpPr>
        <p:spPr/>
        <p:txBody>
          <a:bodyPr>
            <a:normAutofit fontScale="25000" lnSpcReduction="20000"/>
          </a:bodyPr>
          <a:lstStyle/>
          <a:p>
            <a:endParaRPr lang="cs-CZ" dirty="0" smtClean="0"/>
          </a:p>
          <a:p>
            <a:r>
              <a:rPr lang="cs-CZ" sz="5600" dirty="0" smtClean="0"/>
              <a:t>Metoda Časné identifikace a krátké intervence rizikového a škodlivého chování (dále jen Krátké intervence) vychází z práce A. </a:t>
            </a:r>
            <a:r>
              <a:rPr lang="cs-CZ" sz="5600" dirty="0" err="1" smtClean="0"/>
              <a:t>Guala</a:t>
            </a:r>
            <a:r>
              <a:rPr lang="cs-CZ" sz="5600" dirty="0" smtClean="0"/>
              <a:t>, P. Andersona, L. </a:t>
            </a:r>
            <a:r>
              <a:rPr lang="cs-CZ" sz="5600" dirty="0" err="1" smtClean="0"/>
              <a:t>Segury</a:t>
            </a:r>
            <a:r>
              <a:rPr lang="cs-CZ" sz="5600" dirty="0" smtClean="0"/>
              <a:t> a spolupracovníků  „</a:t>
            </a:r>
            <a:r>
              <a:rPr lang="cs-CZ" sz="5600" dirty="0" err="1" smtClean="0"/>
              <a:t>Alcohol</a:t>
            </a:r>
            <a:r>
              <a:rPr lang="cs-CZ" sz="5600" dirty="0" smtClean="0"/>
              <a:t> and </a:t>
            </a:r>
            <a:r>
              <a:rPr lang="cs-CZ" sz="5600" dirty="0" err="1" smtClean="0"/>
              <a:t>Primary</a:t>
            </a:r>
            <a:r>
              <a:rPr lang="cs-CZ" sz="5600" dirty="0" smtClean="0"/>
              <a:t> </a:t>
            </a:r>
            <a:r>
              <a:rPr lang="cs-CZ" sz="5600" dirty="0" err="1" smtClean="0"/>
              <a:t>Health</a:t>
            </a:r>
            <a:r>
              <a:rPr lang="cs-CZ" sz="5600" dirty="0" smtClean="0"/>
              <a:t> Care: </a:t>
            </a:r>
            <a:r>
              <a:rPr lang="cs-CZ" sz="5600" dirty="0" err="1" smtClean="0"/>
              <a:t>Training</a:t>
            </a:r>
            <a:r>
              <a:rPr lang="cs-CZ" sz="5600" dirty="0" smtClean="0"/>
              <a:t> </a:t>
            </a:r>
            <a:r>
              <a:rPr lang="cs-CZ" sz="5600" dirty="0" err="1" smtClean="0"/>
              <a:t>Programme</a:t>
            </a:r>
            <a:r>
              <a:rPr lang="cs-CZ" sz="5600" dirty="0" smtClean="0"/>
              <a:t> on </a:t>
            </a:r>
            <a:r>
              <a:rPr lang="cs-CZ" sz="5600" dirty="0" err="1" smtClean="0"/>
              <a:t>Identification</a:t>
            </a:r>
            <a:r>
              <a:rPr lang="cs-CZ" sz="5600" dirty="0" smtClean="0"/>
              <a:t> and </a:t>
            </a:r>
            <a:r>
              <a:rPr lang="cs-CZ" sz="5600" dirty="0" err="1" smtClean="0"/>
              <a:t>Brief</a:t>
            </a:r>
            <a:r>
              <a:rPr lang="cs-CZ" sz="5600" dirty="0" smtClean="0"/>
              <a:t> </a:t>
            </a:r>
            <a:r>
              <a:rPr lang="cs-CZ" sz="5600" dirty="0" err="1" smtClean="0"/>
              <a:t>Intervention</a:t>
            </a:r>
            <a:r>
              <a:rPr lang="cs-CZ" sz="5600" dirty="0" smtClean="0"/>
              <a:t>“ (Ministerstvo zdravotnictví v Barceloně, 2005). Jednalo se o výstup z projektu PHEPA (</a:t>
            </a:r>
            <a:r>
              <a:rPr lang="cs-CZ" sz="5600" dirty="0" err="1" smtClean="0"/>
              <a:t>Primary</a:t>
            </a:r>
            <a:r>
              <a:rPr lang="cs-CZ" sz="5600" dirty="0" smtClean="0"/>
              <a:t> </a:t>
            </a:r>
            <a:r>
              <a:rPr lang="cs-CZ" sz="5600" dirty="0" err="1" smtClean="0"/>
              <a:t>Health</a:t>
            </a:r>
            <a:r>
              <a:rPr lang="cs-CZ" sz="5600" dirty="0" smtClean="0"/>
              <a:t> Care </a:t>
            </a:r>
            <a:r>
              <a:rPr lang="cs-CZ" sz="5600" dirty="0" err="1" smtClean="0"/>
              <a:t>European</a:t>
            </a:r>
            <a:r>
              <a:rPr lang="cs-CZ" sz="5600" dirty="0" smtClean="0"/>
              <a:t> Project </a:t>
            </a:r>
            <a:r>
              <a:rPr lang="cs-CZ" sz="5600" dirty="0" err="1" smtClean="0"/>
              <a:t>of</a:t>
            </a:r>
            <a:r>
              <a:rPr lang="cs-CZ" sz="5600" dirty="0" smtClean="0"/>
              <a:t> </a:t>
            </a:r>
            <a:r>
              <a:rPr lang="cs-CZ" sz="5600" dirty="0" err="1" smtClean="0"/>
              <a:t>Alcohol</a:t>
            </a:r>
            <a:r>
              <a:rPr lang="cs-CZ" sz="5600" dirty="0" smtClean="0"/>
              <a:t>). Další informace jsou k dispozici na http://www.phepa.net. </a:t>
            </a:r>
          </a:p>
          <a:p>
            <a:endParaRPr lang="cs-CZ" sz="5600" dirty="0" smtClean="0"/>
          </a:p>
          <a:p>
            <a:r>
              <a:rPr lang="cs-CZ" sz="5600" dirty="0" smtClean="0"/>
              <a:t>Metoda vychází z </a:t>
            </a:r>
            <a:r>
              <a:rPr lang="cs-CZ" sz="5600" dirty="0" err="1" smtClean="0"/>
              <a:t>transteoretického</a:t>
            </a:r>
            <a:r>
              <a:rPr lang="cs-CZ" sz="5600" dirty="0" smtClean="0"/>
              <a:t> modelu změny chování (</a:t>
            </a:r>
            <a:r>
              <a:rPr lang="cs-CZ" sz="5600" dirty="0" err="1" smtClean="0"/>
              <a:t>transtheoretical</a:t>
            </a:r>
            <a:r>
              <a:rPr lang="cs-CZ" sz="5600" dirty="0" smtClean="0"/>
              <a:t> model </a:t>
            </a:r>
            <a:r>
              <a:rPr lang="cs-CZ" sz="5600" dirty="0" err="1" smtClean="0"/>
              <a:t>of</a:t>
            </a:r>
            <a:r>
              <a:rPr lang="cs-CZ" sz="5600" dirty="0" smtClean="0"/>
              <a:t> </a:t>
            </a:r>
            <a:r>
              <a:rPr lang="cs-CZ" sz="5600" dirty="0" err="1" smtClean="0"/>
              <a:t>change</a:t>
            </a:r>
            <a:r>
              <a:rPr lang="cs-CZ" sz="5600" dirty="0" smtClean="0"/>
              <a:t>) [Procházka, </a:t>
            </a:r>
            <a:r>
              <a:rPr lang="cs-CZ" sz="5600" dirty="0" err="1" smtClean="0"/>
              <a:t>DiClemente</a:t>
            </a:r>
            <a:r>
              <a:rPr lang="cs-CZ" sz="5600" dirty="0" smtClean="0"/>
              <a:t>, 1994; Procházka, </a:t>
            </a:r>
            <a:r>
              <a:rPr lang="cs-CZ" sz="5600" dirty="0" err="1" smtClean="0"/>
              <a:t>Velicer</a:t>
            </a:r>
            <a:r>
              <a:rPr lang="cs-CZ" sz="5600" dirty="0" smtClean="0"/>
              <a:t>, 1997]  a motivačního rozhovoru (</a:t>
            </a:r>
            <a:r>
              <a:rPr lang="cs-CZ" sz="5600" dirty="0" err="1" smtClean="0"/>
              <a:t>motivational</a:t>
            </a:r>
            <a:r>
              <a:rPr lang="cs-CZ" sz="5600" dirty="0" smtClean="0"/>
              <a:t> </a:t>
            </a:r>
            <a:r>
              <a:rPr lang="cs-CZ" sz="5600" dirty="0" err="1" smtClean="0"/>
              <a:t>interviewing</a:t>
            </a:r>
            <a:r>
              <a:rPr lang="cs-CZ" sz="5600" dirty="0" smtClean="0"/>
              <a:t>) [Miller, </a:t>
            </a:r>
            <a:r>
              <a:rPr lang="cs-CZ" sz="5600" dirty="0" err="1" smtClean="0"/>
              <a:t>Sanchez</a:t>
            </a:r>
            <a:r>
              <a:rPr lang="cs-CZ" sz="5600" dirty="0" smtClean="0"/>
              <a:t>, 1994.]. Motivační rozhovor [Miller, </a:t>
            </a:r>
            <a:r>
              <a:rPr lang="cs-CZ" sz="5600" dirty="0" err="1" smtClean="0"/>
              <a:t>Rolnick</a:t>
            </a:r>
            <a:r>
              <a:rPr lang="cs-CZ" sz="5600" dirty="0" smtClean="0"/>
              <a:t>, 1991; Miller, </a:t>
            </a:r>
            <a:r>
              <a:rPr lang="cs-CZ" sz="5600" dirty="0" err="1" smtClean="0"/>
              <a:t>Sanchez</a:t>
            </a:r>
            <a:r>
              <a:rPr lang="cs-CZ" sz="5600" dirty="0" smtClean="0"/>
              <a:t>, 1994] se v USA stal jedním z velmi rozšířených přístupů v poradenství a krátké intervenci, a současně v modifikované podobě vlivným psychoterapeutickým směrem (</a:t>
            </a:r>
            <a:r>
              <a:rPr lang="cs-CZ" sz="5600" b="1" dirty="0" err="1" smtClean="0"/>
              <a:t>Motivational</a:t>
            </a:r>
            <a:r>
              <a:rPr lang="cs-CZ" sz="5600" b="1" dirty="0" smtClean="0"/>
              <a:t> </a:t>
            </a:r>
            <a:r>
              <a:rPr lang="cs-CZ" sz="5600" b="1" dirty="0" err="1" smtClean="0"/>
              <a:t>Enhamcement</a:t>
            </a:r>
            <a:r>
              <a:rPr lang="cs-CZ" sz="5600" b="1" dirty="0" smtClean="0"/>
              <a:t> </a:t>
            </a:r>
            <a:r>
              <a:rPr lang="cs-CZ" sz="5600" b="1" dirty="0" err="1" smtClean="0"/>
              <a:t>Therapy</a:t>
            </a:r>
            <a:r>
              <a:rPr lang="cs-CZ" sz="5600" b="1" dirty="0" smtClean="0"/>
              <a:t> – MET,</a:t>
            </a:r>
            <a:r>
              <a:rPr lang="cs-CZ" sz="5600" dirty="0" smtClean="0"/>
              <a:t> terapie založená na motivaci) [Miller, 1995]. </a:t>
            </a:r>
          </a:p>
          <a:p>
            <a:endParaRPr lang="cs-CZ" dirty="0" smtClean="0"/>
          </a:p>
          <a:p>
            <a:r>
              <a:rPr lang="cs-CZ" dirty="0" smtClean="0"/>
              <a:t> </a:t>
            </a:r>
          </a:p>
          <a:p>
            <a:endParaRPr lang="cs-CZ" dirty="0" smtClean="0"/>
          </a:p>
          <a:p>
            <a:endParaRPr lang="cs-CZ" dirty="0" smtClean="0"/>
          </a:p>
          <a:p>
            <a:endParaRPr lang="cs-CZ" dirty="0" smtClean="0"/>
          </a:p>
          <a:p>
            <a:endParaRPr lang="cs-CZ" dirty="0" smtClean="0"/>
          </a:p>
          <a:p>
            <a:endParaRPr lang="cs-CZ" dirty="0" smtClean="0"/>
          </a:p>
          <a:p>
            <a:r>
              <a:rPr lang="cs-CZ" dirty="0" smtClean="0"/>
              <a:t> </a:t>
            </a:r>
            <a:endParaRPr lang="cs-CZ" dirty="0"/>
          </a:p>
        </p:txBody>
      </p:sp>
    </p:spTree>
    <p:extLst>
      <p:ext uri="{BB962C8B-B14F-4D97-AF65-F5344CB8AC3E}">
        <p14:creationId xmlns:p14="http://schemas.microsoft.com/office/powerpoint/2010/main" val="4283705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Stadia změny</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r>
              <a:rPr lang="cs-CZ" dirty="0" smtClean="0"/>
              <a:t>Stadia změny jsou charakterizována různou úrovní reflexe problému na straně klienta a různými úkoly na straně poradce (terapeuta/pedagoga…). </a:t>
            </a:r>
            <a:endParaRPr lang="cs-CZ" dirty="0"/>
          </a:p>
        </p:txBody>
      </p:sp>
      <p:pic>
        <p:nvPicPr>
          <p:cNvPr id="4" name="Obrázek 3"/>
          <p:cNvPicPr>
            <a:picLocks noChangeAspect="1"/>
          </p:cNvPicPr>
          <p:nvPr/>
        </p:nvPicPr>
        <p:blipFill>
          <a:blip r:embed="rId2"/>
          <a:stretch>
            <a:fillRect/>
          </a:stretch>
        </p:blipFill>
        <p:spPr>
          <a:xfrm>
            <a:off x="6843947" y="3253730"/>
            <a:ext cx="4572396" cy="3426249"/>
          </a:xfrm>
          <a:prstGeom prst="rect">
            <a:avLst/>
          </a:prstGeom>
        </p:spPr>
      </p:pic>
    </p:spTree>
    <p:extLst>
      <p:ext uri="{BB962C8B-B14F-4D97-AF65-F5344CB8AC3E}">
        <p14:creationId xmlns:p14="http://schemas.microsoft.com/office/powerpoint/2010/main" val="2336479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Autofit/>
          </a:bodyPr>
          <a:lstStyle/>
          <a:p>
            <a:r>
              <a:rPr lang="cs-CZ" sz="1200" b="1" dirty="0" smtClean="0"/>
              <a:t>Stadium </a:t>
            </a:r>
            <a:r>
              <a:rPr lang="cs-CZ" sz="1200" b="1" dirty="0" err="1" smtClean="0"/>
              <a:t>prekontemplace</a:t>
            </a:r>
            <a:r>
              <a:rPr lang="cs-CZ" sz="1200" b="1" dirty="0" smtClean="0"/>
              <a:t> (před-rozjímání</a:t>
            </a:r>
            <a:r>
              <a:rPr lang="cs-CZ" sz="1200" dirty="0" smtClean="0"/>
              <a:t>): klient nereflektuje potřebu změny chování. Neuvědomuje si rizika, zdravotní a společenské důsledky špatného jednání a nemá  subjektivní důvod a zájem měnit své chování (např. pití alkoholu, nadváha apod.). Typický postoj: „Netuším… nevím… je mi to jedno…no a co?“</a:t>
            </a:r>
          </a:p>
          <a:p>
            <a:endParaRPr lang="cs-CZ" sz="1200" dirty="0" smtClean="0"/>
          </a:p>
          <a:p>
            <a:r>
              <a:rPr lang="cs-CZ" sz="1200" b="1" dirty="0" smtClean="0"/>
              <a:t>Stadium kontemplace (rozjímání</a:t>
            </a:r>
            <a:r>
              <a:rPr lang="cs-CZ" sz="1200" dirty="0" smtClean="0"/>
              <a:t>): klient si již uvědomuje možné následky nevhodného chování, ale je ambivalentní pokud jde o potřebu změny chování. Vnitřně zvažuje výhody a nevýhody. Uvědomuje si potřebu změny, ale zatím se neodhodlal ji realizovat v praxi. Typický postoj: „Chtěl bych, ale….Vím, že bych měl, ale… Možná…“  </a:t>
            </a:r>
          </a:p>
          <a:p>
            <a:endParaRPr lang="cs-CZ" sz="1200" dirty="0" smtClean="0"/>
          </a:p>
          <a:p>
            <a:r>
              <a:rPr lang="cs-CZ" sz="1200" b="1" dirty="0" smtClean="0"/>
              <a:t>Stadium přípravy</a:t>
            </a:r>
            <a:r>
              <a:rPr lang="cs-CZ" sz="1200" dirty="0" smtClean="0"/>
              <a:t>: klient si je vědom nutnosti změnit své chování a konkrétně zvažuje potřebné kroky. Typický postoj: „Přečetl jsem si o tom… naplánoval jsem si…“ </a:t>
            </a:r>
          </a:p>
          <a:p>
            <a:endParaRPr lang="cs-CZ" sz="1200" dirty="0" smtClean="0"/>
          </a:p>
          <a:p>
            <a:r>
              <a:rPr lang="cs-CZ" sz="1200" b="1" dirty="0" smtClean="0"/>
              <a:t>Stadium akce</a:t>
            </a:r>
            <a:r>
              <a:rPr lang="cs-CZ" sz="1200" dirty="0" smtClean="0"/>
              <a:t>, představuje vlastní změnu chování. Je charakterizované aktivním přístupem. Typický postoj: „Teď se snažím…teď řeším…“ </a:t>
            </a:r>
          </a:p>
          <a:p>
            <a:endParaRPr lang="cs-CZ" sz="1200" dirty="0" smtClean="0"/>
          </a:p>
          <a:p>
            <a:r>
              <a:rPr lang="cs-CZ" sz="1200" b="1" dirty="0" smtClean="0"/>
              <a:t>Stadium udržování j</a:t>
            </a:r>
            <a:r>
              <a:rPr lang="cs-CZ" sz="1200" dirty="0" smtClean="0"/>
              <a:t>e pokračováním pozitivní změny a může vést v trvale dosažené změny. Typický postoj: „Dokázal jsem…už si hlídám…měl jsem problém, ale už to zvládám… “ </a:t>
            </a:r>
          </a:p>
          <a:p>
            <a:endParaRPr lang="cs-CZ" sz="1200" dirty="0" smtClean="0"/>
          </a:p>
          <a:p>
            <a:r>
              <a:rPr lang="cs-CZ" sz="1200" b="1" dirty="0" smtClean="0"/>
              <a:t>Často dochází k relapsu</a:t>
            </a:r>
            <a:r>
              <a:rPr lang="cs-CZ" sz="1200" dirty="0" smtClean="0"/>
              <a:t>, kdy se dostatečně nezafixované vhodné jednání nepodaří udržet a klient se vrací ke špatným návykům. Může to být jen tzv. uklouznutí, po kterém následuje opětovná snaha o zvládnutí problému (kontemplace nebo příprava), ale také může dojít k trvalému zhoršování problému a nezájmu o jeho řešení.</a:t>
            </a:r>
          </a:p>
          <a:p>
            <a:endParaRPr lang="cs-CZ" sz="1200" dirty="0" smtClean="0"/>
          </a:p>
        </p:txBody>
      </p:sp>
    </p:spTree>
    <p:extLst>
      <p:ext uri="{BB962C8B-B14F-4D97-AF65-F5344CB8AC3E}">
        <p14:creationId xmlns:p14="http://schemas.microsoft.com/office/powerpoint/2010/main" val="3884559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3500" b="1" dirty="0" smtClean="0"/>
              <a:t>Zásadní pro úspěšný intervenční pohovor je rozpoznat z chování a postojů klienta, ve kterém stadiu změny se nachází a na základě toho potom dosáhnout v pohovoru maximální možný cíl, kterým bývá „posun“ do dalšího stadia. Základní chybou při vedení intervenčních pohovorů bývá, že terapeut sám navrhuje řešení, která klient odmítá, protože na změnu není vnitřně připraven. To vede k negativnímu postoji obou stran. Je nutné volit cíl pohovoru s ohledem na stadium změny:</a:t>
            </a:r>
          </a:p>
          <a:p>
            <a:endParaRPr lang="cs-CZ" sz="3500" b="1" dirty="0" smtClean="0"/>
          </a:p>
          <a:p>
            <a:r>
              <a:rPr lang="cs-CZ" sz="3500" dirty="0" smtClean="0"/>
              <a:t>Ve stadiu </a:t>
            </a:r>
            <a:r>
              <a:rPr lang="cs-CZ" sz="3500" dirty="0" err="1" smtClean="0"/>
              <a:t>prekontemplace</a:t>
            </a:r>
            <a:r>
              <a:rPr lang="cs-CZ" sz="3500" dirty="0" smtClean="0"/>
              <a:t>: vzbudit povědomí o existenci problému, resp. o důsledcích rizikového chování a jednání. Podat plnou a pravdivou informaci, může následovat podnět, ale bez naléhání na okamžité řešení.  </a:t>
            </a:r>
          </a:p>
          <a:p>
            <a:endParaRPr lang="cs-CZ" sz="3500" dirty="0" smtClean="0"/>
          </a:p>
          <a:p>
            <a:r>
              <a:rPr lang="cs-CZ" sz="3500" dirty="0" smtClean="0"/>
              <a:t>Ve stadiu kontemplace: komunikovat o potřebě změny, vyzdvihnout přednosti změny, neutrálně nabídnout pomoc a informaci, jak změny dosáhnout – bez naléhání a nabízení konkrétního postupu. </a:t>
            </a:r>
          </a:p>
          <a:p>
            <a:endParaRPr lang="cs-CZ" sz="3500" dirty="0" smtClean="0"/>
          </a:p>
          <a:p>
            <a:r>
              <a:rPr lang="cs-CZ" sz="3500" dirty="0" smtClean="0"/>
              <a:t>Ve stadiu přípravy: nabízet konkrétní postupy a rady, klást otázky, vedoucí k tomu, aby si klient sám stanovil konkrétní strategii (nikoliv stanovovat strategii a termíny za něj). </a:t>
            </a:r>
          </a:p>
          <a:p>
            <a:endParaRPr lang="cs-CZ" sz="3500" dirty="0" smtClean="0"/>
          </a:p>
          <a:p>
            <a:r>
              <a:rPr lang="cs-CZ" sz="3500" dirty="0" smtClean="0"/>
              <a:t>Ve stadiu akce: ocenit a povzbuzovat. V této fázi omezit rady k dalšímu zlepšování, opakovaně diskutovat úspěšnou strategii, vyhnout se ironii a pochybování, zdůraznit víru ve schopnosti klienta. </a:t>
            </a:r>
          </a:p>
          <a:p>
            <a:endParaRPr lang="cs-CZ" sz="3500" dirty="0" smtClean="0"/>
          </a:p>
          <a:p>
            <a:r>
              <a:rPr lang="cs-CZ" sz="3500" dirty="0" smtClean="0"/>
              <a:t>Ve stadiu udržování: pokračovat v oceňování a podpoře, poukazovat na dlouhodobé výhody, které změna přinese. </a:t>
            </a:r>
          </a:p>
          <a:p>
            <a:endParaRPr lang="cs-CZ" sz="3500" dirty="0" smtClean="0"/>
          </a:p>
          <a:p>
            <a:r>
              <a:rPr lang="cs-CZ" sz="3500" dirty="0" smtClean="0"/>
              <a:t>Dojde-li k relapsu: vyhnout se kritice, pomoci klientovi přijmout selhání. To je nezbytný předpoklad k zahájení nového pokusu o změnu. Povzbuzení k nové snaze a snaha o zvýšení sebeúcty klienta. </a:t>
            </a:r>
          </a:p>
          <a:p>
            <a:endParaRPr lang="cs-CZ" sz="3500" dirty="0" smtClean="0"/>
          </a:p>
          <a:p>
            <a:r>
              <a:rPr lang="cs-CZ" sz="3500" dirty="0" smtClean="0"/>
              <a:t> </a:t>
            </a:r>
          </a:p>
          <a:p>
            <a:endParaRPr lang="cs-CZ" dirty="0"/>
          </a:p>
        </p:txBody>
      </p:sp>
    </p:spTree>
    <p:extLst>
      <p:ext uri="{BB962C8B-B14F-4D97-AF65-F5344CB8AC3E}">
        <p14:creationId xmlns:p14="http://schemas.microsoft.com/office/powerpoint/2010/main" val="422647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Osnova přednášky</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 1. Východiska práce s klientem. </a:t>
            </a:r>
          </a:p>
          <a:p>
            <a:r>
              <a:rPr lang="cs-CZ" dirty="0" smtClean="0"/>
              <a:t> 2. Důvěra, vstřícnost a empatie v kontaktu s klientem. </a:t>
            </a:r>
          </a:p>
          <a:p>
            <a:r>
              <a:rPr lang="cs-CZ" dirty="0" smtClean="0"/>
              <a:t> 3. Otevřenost ve sdělování informací. </a:t>
            </a:r>
          </a:p>
          <a:p>
            <a:r>
              <a:rPr lang="cs-CZ" dirty="0" smtClean="0"/>
              <a:t> 4. Zjištění odezvy ze strany klienta, informace o event. dřívějších </a:t>
            </a:r>
          </a:p>
          <a:p>
            <a:pPr marL="0" indent="0">
              <a:buNone/>
            </a:pPr>
            <a:r>
              <a:rPr lang="cs-CZ" dirty="0"/>
              <a:t> </a:t>
            </a:r>
            <a:r>
              <a:rPr lang="cs-CZ" dirty="0" smtClean="0"/>
              <a:t>   pokusech o změnu. </a:t>
            </a:r>
          </a:p>
          <a:p>
            <a:r>
              <a:rPr lang="cs-CZ" dirty="0" smtClean="0"/>
              <a:t> 5. Zásady získání klienta ke spolupráci, </a:t>
            </a:r>
            <a:r>
              <a:rPr lang="cs-CZ" dirty="0" err="1" smtClean="0"/>
              <a:t>compliance</a:t>
            </a:r>
            <a:r>
              <a:rPr lang="cs-CZ" dirty="0" smtClean="0"/>
              <a:t>, adherence, </a:t>
            </a:r>
            <a:r>
              <a:rPr lang="cs-CZ" dirty="0" err="1" smtClean="0"/>
              <a:t>maintenance</a:t>
            </a:r>
            <a:r>
              <a:rPr lang="cs-CZ" dirty="0" smtClean="0"/>
              <a:t>, </a:t>
            </a:r>
            <a:r>
              <a:rPr lang="cs-CZ" dirty="0" err="1" smtClean="0"/>
              <a:t>avoidance</a:t>
            </a:r>
            <a:r>
              <a:rPr lang="cs-CZ" dirty="0" smtClean="0"/>
              <a:t> a relapse. </a:t>
            </a:r>
          </a:p>
          <a:p>
            <a:r>
              <a:rPr lang="cs-CZ" dirty="0" smtClean="0"/>
              <a:t>6. Zásady komunikace s klientem. Teoretická východiska komunikace, její podstata, druhy, úrovně a formy. Zásady  rozvoje komunikačních dovedností, nejčastěji se vyskytující  komunikační chyby.</a:t>
            </a:r>
            <a:endParaRPr lang="cs-CZ" dirty="0"/>
          </a:p>
        </p:txBody>
      </p:sp>
    </p:spTree>
    <p:extLst>
      <p:ext uri="{BB962C8B-B14F-4D97-AF65-F5344CB8AC3E}">
        <p14:creationId xmlns:p14="http://schemas.microsoft.com/office/powerpoint/2010/main" val="84159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Komunikační zlozvyky</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dirty="0" smtClean="0"/>
              <a:t>Řadu z nich tvoří běžné „komunikační zlozvyky“, jejichž užívání a destruktivní působení si v každodenním shonu neuvědomujeme. Zejména prvky neverbální komunikace, (postoj, gesta, mimika, oční kontakt, neverbální hlasové projevy ad.) hrají zásadní roli při navození atmosféry vedení rozhovoru. Ačkoliv je neverbální komunikace z velké části neuvědomělá, je možné věnovat pozornost odstranění nevhodného chování při rozhovoru.  V oblasti „naslouchání“ se jedná zejména o „ne-naslouchání tu a tam“ nebo „duchem nepřítomný“, což bývá častým nešvarem v komunikaci s dětmi a dospívajícími, ev. podřízenými. Vychází z pocitu terapeuta, že argumenty už mnohokrát slyšel, že podstatě problému rozumí, případně že problém či partner pro něj nejsou dostatečně důležití, nebo je unavený a nesoustředěný. </a:t>
            </a:r>
          </a:p>
          <a:p>
            <a:endParaRPr lang="cs-CZ" sz="7200" dirty="0" smtClean="0"/>
          </a:p>
          <a:p>
            <a:r>
              <a:rPr lang="cs-CZ" sz="7200" dirty="0" smtClean="0"/>
              <a:t>V případě, že problém je druhou stranou komunikován pro nás nepochopitelně, může chybět snaha o jeho pochopení. Důležité je také nepodlehnout pokušení redukovat záležitost na „technický“ problém.</a:t>
            </a:r>
          </a:p>
          <a:p>
            <a:endParaRPr lang="cs-CZ" sz="7200" dirty="0" smtClean="0"/>
          </a:p>
          <a:p>
            <a:r>
              <a:rPr lang="cs-CZ" sz="7200" dirty="0" smtClean="0"/>
              <a:t>Z  nešvarů neverbální komunikace lze vybrat: neklidné/nervózní chování a gesta, neudržování očního kontaktu, pohrávání si s oděvem, tužkami atd., fyzické bariéry (stůl s hromadou listin), pohledy na hodinky, dominantní postoj a gesta, nevhodné grimasy, úšklebky.</a:t>
            </a:r>
          </a:p>
          <a:p>
            <a:endParaRPr lang="cs-CZ" sz="7200" dirty="0" smtClean="0"/>
          </a:p>
          <a:p>
            <a:r>
              <a:rPr lang="cs-CZ" sz="7200" dirty="0" smtClean="0"/>
              <a:t>A doplnit lze i další nevhodné komunikační strategie, ve kterých se mísí verbální i neverbální prvky: příliš paternalistické chování, blahosklonné chování, neoceňování kladných aspektů a změn, absence pochvaly, vyjadřování soudů, hovoření příliš mnoho nebo naopak příliš chvilkových odmlk, přerušování hovořícího, nařizování, dávaní rad bez svolení.</a:t>
            </a:r>
          </a:p>
          <a:p>
            <a:endParaRPr lang="cs-CZ" sz="7200" dirty="0" smtClean="0"/>
          </a:p>
          <a:p>
            <a:r>
              <a:rPr lang="cs-CZ" dirty="0" smtClean="0"/>
              <a:t> </a:t>
            </a:r>
          </a:p>
          <a:p>
            <a:endParaRPr lang="cs-CZ" dirty="0" smtClean="0"/>
          </a:p>
        </p:txBody>
      </p:sp>
    </p:spTree>
    <p:extLst>
      <p:ext uri="{BB962C8B-B14F-4D97-AF65-F5344CB8AC3E}">
        <p14:creationId xmlns:p14="http://schemas.microsoft.com/office/powerpoint/2010/main" val="2514012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Chování usnadňující rozhovor</a:t>
            </a:r>
            <a:br>
              <a:rPr lang="cs-CZ" b="1" dirty="0" smtClean="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Jsou to v oblasti neverbální i verbální komunikace tyto strategie: vhodné uspořádání místa pro rozhovor, vyhýbání se fyzickým bariérám, oční kontakt, poskytování zpětné vazby, např. vhodné potřásání hlavou, úsměv, výrazy obličeje a gesta rukou apod., uvolněná pozice těla, umožnění kratších chvilek ticha, pozorování řeči těla klienta, mluvení jasným hlasem, soustředění se na to, co druhý říká.  </a:t>
            </a:r>
          </a:p>
          <a:p>
            <a:endParaRPr lang="cs-CZ" dirty="0" smtClean="0"/>
          </a:p>
          <a:p>
            <a:r>
              <a:rPr lang="cs-CZ" dirty="0" smtClean="0"/>
              <a:t>V pozadí rozhovoru musí stát vždy respekt k osobnosti partnera, jakkoliv se může jednat o problematickou osobnost. Vzájemný respekt by měl být zásadou při jakékoliv mezilidské komunikaci, ale v případě rozhovoru terapeuta s klientem je třeba brát zřetel na jistou míru nerovnoprávného postavení. Proto je to terapeut - zdravotník, který by měl být nositelem respektu. V případě vypjaté emoční situace (rozčilení klienta, agresivní prvky jednání) je vhodné rozhovor ukončit a přesunout na vhodnější dobu.</a:t>
            </a:r>
          </a:p>
          <a:p>
            <a:endParaRPr lang="cs-CZ" dirty="0" smtClean="0"/>
          </a:p>
          <a:p>
            <a:r>
              <a:rPr lang="cs-CZ" dirty="0" smtClean="0"/>
              <a:t>Z uvedeného vyplývá, že Krátká intervence klade nároky zejména na terapeuta. U něj je základním požadavkem sebedůvěra podložená lidskou vyzrálostí a pozitivním přístupem. Teprve na tyto základní obecné vlastnosti navazují odborné znalosti, zkušenosti a znalost metodiky vedení pohovoru.</a:t>
            </a:r>
          </a:p>
          <a:p>
            <a:endParaRPr lang="cs-CZ" dirty="0"/>
          </a:p>
        </p:txBody>
      </p:sp>
    </p:spTree>
    <p:extLst>
      <p:ext uri="{BB962C8B-B14F-4D97-AF65-F5344CB8AC3E}">
        <p14:creationId xmlns:p14="http://schemas.microsoft.com/office/powerpoint/2010/main" val="139272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1. Východiska práce s klientem</a:t>
            </a:r>
            <a:endParaRPr lang="cs-CZ" b="1" dirty="0"/>
          </a:p>
        </p:txBody>
      </p:sp>
      <p:sp>
        <p:nvSpPr>
          <p:cNvPr id="3" name="Zástupný symbol pro obsah 2"/>
          <p:cNvSpPr>
            <a:spLocks noGrp="1"/>
          </p:cNvSpPr>
          <p:nvPr>
            <p:ph idx="1"/>
          </p:nvPr>
        </p:nvSpPr>
        <p:spPr/>
        <p:txBody>
          <a:bodyPr/>
          <a:lstStyle/>
          <a:p>
            <a:r>
              <a:rPr lang="cs-CZ" dirty="0" smtClean="0"/>
              <a:t>Kdo může pracovat s klientem? </a:t>
            </a:r>
          </a:p>
          <a:p>
            <a:r>
              <a:rPr lang="cs-CZ" dirty="0" smtClean="0"/>
              <a:t>Jaké vlastnosti a dovednosti musí ovládat poradce?</a:t>
            </a:r>
          </a:p>
          <a:p>
            <a:r>
              <a:rPr lang="cs-CZ" dirty="0" smtClean="0"/>
              <a:t>Kde se poradenství naučím?</a:t>
            </a:r>
          </a:p>
          <a:p>
            <a:r>
              <a:rPr lang="cs-CZ" dirty="0" smtClean="0"/>
              <a:t>Jaké jsou předpoklady?</a:t>
            </a:r>
          </a:p>
          <a:p>
            <a:r>
              <a:rPr lang="cs-CZ" dirty="0" smtClean="0"/>
              <a:t>Jaké jsou zásady?</a:t>
            </a:r>
            <a:endParaRPr lang="cs-CZ" dirty="0"/>
          </a:p>
        </p:txBody>
      </p:sp>
    </p:spTree>
    <p:extLst>
      <p:ext uri="{BB962C8B-B14F-4D97-AF65-F5344CB8AC3E}">
        <p14:creationId xmlns:p14="http://schemas.microsoft.com/office/powerpoint/2010/main" val="406809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2. Důvěra, vstřícnost a empatie v kontaktu s klientem</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smtClean="0"/>
              <a:t>Nastolení důvěry – informace o klientovi jsou interní záležitost, nutné udržet v anonymitě. GDPR!</a:t>
            </a:r>
          </a:p>
          <a:p>
            <a:r>
              <a:rPr lang="cs-CZ" dirty="0" smtClean="0"/>
              <a:t>Vstřícnost – pozor na familiárnost, velkou otevřenost.</a:t>
            </a:r>
          </a:p>
          <a:p>
            <a:r>
              <a:rPr lang="cs-CZ" dirty="0" smtClean="0"/>
              <a:t>Empatie  </a:t>
            </a:r>
          </a:p>
          <a:p>
            <a:r>
              <a:rPr lang="cs-CZ" b="1" dirty="0" smtClean="0"/>
              <a:t>Empatie</a:t>
            </a:r>
            <a:r>
              <a:rPr lang="cs-CZ" dirty="0" smtClean="0"/>
              <a:t> neboli vcítění je definováno jako „schopnost vstoupit do situace a emoční polohy jiného člověka a tímto způsobem jej chápat citově i kognitivně“. Definice empatie zahrnují širokou škálu emočních stavů. </a:t>
            </a:r>
            <a:r>
              <a:rPr lang="cs-CZ" b="1" dirty="0" smtClean="0"/>
              <a:t>Jedná se o emocionální ztotožnění s viděním, slyšením i chápáním jednání jiných osob</a:t>
            </a:r>
            <a:r>
              <a:rPr lang="cs-CZ" dirty="0" smtClean="0"/>
              <a:t>. Jde tedy o schopnost chápat a porozumět důvod, příčinu i účel jak verbálních, tak i neverbálních projevů druhých. Empatie má úzkou souvislost se schopností naslouchat ostatním a umět si dobře vysvětlit, co si myslí a o co usilují. Empatie se obecně dělí na dvě složky: kognitivní empatii a emoční (nebo afektivní) empatii. Dále můžeme klasifikovat i somatickou empatii.</a:t>
            </a:r>
            <a:endParaRPr lang="cs-CZ" dirty="0"/>
          </a:p>
        </p:txBody>
      </p:sp>
    </p:spTree>
    <p:extLst>
      <p:ext uri="{BB962C8B-B14F-4D97-AF65-F5344CB8AC3E}">
        <p14:creationId xmlns:p14="http://schemas.microsoft.com/office/powerpoint/2010/main" val="175447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Definice empatie </a:t>
            </a:r>
            <a:r>
              <a:rPr lang="cs-CZ" dirty="0" smtClean="0"/>
              <a:t>zahrnují širokou škálu emocionálních stavů, včetně péče o druhé lidi a touhy jim pomoci; prožívání emocí, které odpovídají emocím druhé osoby; rozeznávání toho, co si jiná osoba myslí nebo cítí a zmenšování rozdílů mezi sebou a druhými.</a:t>
            </a:r>
          </a:p>
          <a:p>
            <a:endParaRPr lang="cs-CZ" dirty="0" smtClean="0"/>
          </a:p>
          <a:p>
            <a:r>
              <a:rPr lang="cs-CZ" dirty="0" smtClean="0"/>
              <a:t>Je to také schopnost cítit a sdílet emoce jiné osoby. Někteří věří, že empatie zahrnuje schopnost vyrovnat se jiným emocím, zatímco jiní věří, že empatie zahrnuje něhu k jinému člověku.</a:t>
            </a:r>
          </a:p>
          <a:p>
            <a:r>
              <a:rPr lang="cs-CZ" dirty="0" smtClean="0"/>
              <a:t>Empatie je jevem vědomým i nevědomým, objektivním i subjektivním, má vztah k živým i neživým věcem a vede jak k pozitivním tak i negativním prožitkům. V ošetřovatelství může být empatie také vnímána jako profesionální stav, komunikační proces, pečování nebo jako speciální vztah.</a:t>
            </a:r>
            <a:endParaRPr lang="cs-CZ" dirty="0"/>
          </a:p>
        </p:txBody>
      </p:sp>
    </p:spTree>
    <p:extLst>
      <p:ext uri="{BB962C8B-B14F-4D97-AF65-F5344CB8AC3E}">
        <p14:creationId xmlns:p14="http://schemas.microsoft.com/office/powerpoint/2010/main" val="139648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 emoční inteligence</a:t>
            </a:r>
            <a:endParaRPr lang="cs-CZ" dirty="0"/>
          </a:p>
        </p:txBody>
      </p:sp>
      <p:sp>
        <p:nvSpPr>
          <p:cNvPr id="3" name="Zástupný symbol pro obsah 2"/>
          <p:cNvSpPr>
            <a:spLocks noGrp="1"/>
          </p:cNvSpPr>
          <p:nvPr>
            <p:ph idx="1"/>
          </p:nvPr>
        </p:nvSpPr>
        <p:spPr/>
        <p:txBody>
          <a:bodyPr/>
          <a:lstStyle/>
          <a:p>
            <a:r>
              <a:rPr lang="cs-CZ" dirty="0" smtClean="0"/>
              <a:t>https://mindtrix.cz/portfolio/orientacni-test-emocni-inteligence/</a:t>
            </a:r>
            <a:endParaRPr lang="cs-CZ" dirty="0"/>
          </a:p>
        </p:txBody>
      </p:sp>
    </p:spTree>
    <p:extLst>
      <p:ext uri="{BB962C8B-B14F-4D97-AF65-F5344CB8AC3E}">
        <p14:creationId xmlns:p14="http://schemas.microsoft.com/office/powerpoint/2010/main" val="1505150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M</a:t>
            </a:r>
            <a:r>
              <a:rPr lang="cs-CZ" b="1" dirty="0" err="1" smtClean="0"/>
              <a:t>aintenance</a:t>
            </a:r>
            <a:endParaRPr lang="cs-CZ" b="1" dirty="0"/>
          </a:p>
        </p:txBody>
      </p:sp>
      <p:sp>
        <p:nvSpPr>
          <p:cNvPr id="3" name="Zástupný symbol pro obsah 2"/>
          <p:cNvSpPr>
            <a:spLocks noGrp="1"/>
          </p:cNvSpPr>
          <p:nvPr>
            <p:ph idx="1"/>
          </p:nvPr>
        </p:nvSpPr>
        <p:spPr/>
        <p:txBody>
          <a:bodyPr/>
          <a:lstStyle/>
          <a:p>
            <a:r>
              <a:rPr lang="cs-CZ" dirty="0" smtClean="0"/>
              <a:t>K upevňování, podpoře a uchování zdraví („</a:t>
            </a:r>
            <a:r>
              <a:rPr lang="cs-CZ" dirty="0" err="1" smtClean="0"/>
              <a:t>health</a:t>
            </a:r>
            <a:r>
              <a:rPr lang="cs-CZ" dirty="0" smtClean="0"/>
              <a:t> </a:t>
            </a:r>
            <a:r>
              <a:rPr lang="cs-CZ" dirty="0" err="1" smtClean="0"/>
              <a:t>promotion</a:t>
            </a:r>
            <a:r>
              <a:rPr lang="cs-CZ" dirty="0" smtClean="0"/>
              <a:t> and </a:t>
            </a:r>
            <a:r>
              <a:rPr lang="cs-CZ" dirty="0" err="1" smtClean="0"/>
              <a:t>maintenance</a:t>
            </a:r>
            <a:r>
              <a:rPr lang="cs-CZ" dirty="0" smtClean="0"/>
              <a:t>“)</a:t>
            </a:r>
          </a:p>
          <a:p>
            <a:r>
              <a:rPr lang="cs-CZ" dirty="0" smtClean="0"/>
              <a:t>K prevenci chorob a identifikaci etiologických a diagnostických korelátů zdraví a nemoci</a:t>
            </a:r>
          </a:p>
          <a:p>
            <a:r>
              <a:rPr lang="cs-CZ" dirty="0" smtClean="0"/>
              <a:t>K analýze a zlepšování systému zdravotní péče a utváření zdravotní politiky“</a:t>
            </a:r>
            <a:endParaRPr lang="cs-CZ" dirty="0"/>
          </a:p>
        </p:txBody>
      </p:sp>
    </p:spTree>
    <p:extLst>
      <p:ext uri="{BB962C8B-B14F-4D97-AF65-F5344CB8AC3E}">
        <p14:creationId xmlns:p14="http://schemas.microsoft.com/office/powerpoint/2010/main" val="238582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a:t>
            </a:r>
            <a:r>
              <a:rPr lang="cs-CZ" b="1" dirty="0" err="1" smtClean="0"/>
              <a:t>ompliance</a:t>
            </a:r>
            <a:endParaRPr lang="cs-CZ" b="1" dirty="0"/>
          </a:p>
        </p:txBody>
      </p:sp>
      <p:sp>
        <p:nvSpPr>
          <p:cNvPr id="3" name="Zástupný symbol pro obsah 2"/>
          <p:cNvSpPr>
            <a:spLocks noGrp="1"/>
          </p:cNvSpPr>
          <p:nvPr>
            <p:ph idx="1"/>
          </p:nvPr>
        </p:nvSpPr>
        <p:spPr/>
        <p:txBody>
          <a:bodyPr/>
          <a:lstStyle/>
          <a:p>
            <a:r>
              <a:rPr lang="cs-CZ" dirty="0" smtClean="0"/>
              <a:t> podporuje </a:t>
            </a:r>
            <a:r>
              <a:rPr lang="cs-CZ" dirty="0" err="1" smtClean="0"/>
              <a:t>komplianci</a:t>
            </a:r>
            <a:r>
              <a:rPr lang="cs-CZ" dirty="0" smtClean="0"/>
              <a:t> s jednotlivými </a:t>
            </a:r>
            <a:r>
              <a:rPr lang="cs-CZ" dirty="0" err="1" smtClean="0"/>
              <a:t>cíly</a:t>
            </a:r>
            <a:r>
              <a:rPr lang="cs-CZ" dirty="0" smtClean="0"/>
              <a:t> terapeutického plánu</a:t>
            </a:r>
          </a:p>
          <a:p>
            <a:r>
              <a:rPr lang="cs-CZ" dirty="0" smtClean="0"/>
              <a:t>Klient dodržuje nastavená pravidla a plán</a:t>
            </a:r>
          </a:p>
          <a:p>
            <a:r>
              <a:rPr lang="cs-CZ" dirty="0" smtClean="0"/>
              <a:t>Co znamená, když nedodržuje? Nedostatek motivace, neporozumění</a:t>
            </a:r>
            <a:endParaRPr lang="cs-CZ" dirty="0"/>
          </a:p>
        </p:txBody>
      </p:sp>
    </p:spTree>
    <p:extLst>
      <p:ext uri="{BB962C8B-B14F-4D97-AF65-F5344CB8AC3E}">
        <p14:creationId xmlns:p14="http://schemas.microsoft.com/office/powerpoint/2010/main" val="403939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Adherence</a:t>
            </a:r>
            <a:endParaRPr lang="cs-CZ" b="1" dirty="0"/>
          </a:p>
        </p:txBody>
      </p:sp>
      <p:sp>
        <p:nvSpPr>
          <p:cNvPr id="3" name="Zástupný symbol pro obsah 2"/>
          <p:cNvSpPr>
            <a:spLocks noGrp="1"/>
          </p:cNvSpPr>
          <p:nvPr>
            <p:ph idx="1"/>
          </p:nvPr>
        </p:nvSpPr>
        <p:spPr/>
        <p:txBody>
          <a:bodyPr/>
          <a:lstStyle/>
          <a:p>
            <a:r>
              <a:rPr lang="cs-CZ" dirty="0" smtClean="0"/>
              <a:t>Důležitost aktivní spolupráce klienta s poradcem</a:t>
            </a:r>
          </a:p>
          <a:p>
            <a:r>
              <a:rPr lang="cs-CZ" dirty="0" smtClean="0"/>
              <a:t>Jaké jsou motivační prvky?</a:t>
            </a:r>
          </a:p>
          <a:p>
            <a:r>
              <a:rPr lang="cs-CZ" dirty="0" smtClean="0"/>
              <a:t>Dříve se hodnotilo úspěch terapie sníženou </a:t>
            </a:r>
            <a:r>
              <a:rPr lang="cs-CZ" dirty="0" err="1" smtClean="0"/>
              <a:t>kompliancí</a:t>
            </a:r>
            <a:r>
              <a:rPr lang="cs-CZ" dirty="0" smtClean="0"/>
              <a:t> na straně klienta, nyní se hovoří o spolupráci</a:t>
            </a:r>
          </a:p>
          <a:p>
            <a:r>
              <a:rPr lang="cs-CZ" dirty="0" smtClean="0"/>
              <a:t>https://www.prolekare.cz/casopisy/athero-review/2017-1/adherence-k-lecbe-z-pohledu-psychologa-60301</a:t>
            </a:r>
            <a:endParaRPr lang="cs-CZ" dirty="0"/>
          </a:p>
        </p:txBody>
      </p:sp>
    </p:spTree>
    <p:extLst>
      <p:ext uri="{BB962C8B-B14F-4D97-AF65-F5344CB8AC3E}">
        <p14:creationId xmlns:p14="http://schemas.microsoft.com/office/powerpoint/2010/main" val="27676851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2198</Words>
  <Application>Microsoft Office PowerPoint</Application>
  <PresentationFormat>Širokoúhlá obrazovka</PresentationFormat>
  <Paragraphs>139</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Calibri Light</vt:lpstr>
      <vt:lpstr>Motiv Office</vt:lpstr>
      <vt:lpstr>Výživové poradenství</vt:lpstr>
      <vt:lpstr>Osnova přednášky</vt:lpstr>
      <vt:lpstr>1. Východiska práce s klientem</vt:lpstr>
      <vt:lpstr>2. Důvěra, vstřícnost a empatie v kontaktu s klientem</vt:lpstr>
      <vt:lpstr>Prezentace aplikace PowerPoint</vt:lpstr>
      <vt:lpstr>Test emoční inteligence</vt:lpstr>
      <vt:lpstr>Maintenance</vt:lpstr>
      <vt:lpstr>Compliance</vt:lpstr>
      <vt:lpstr>Adherence</vt:lpstr>
      <vt:lpstr>Relapse</vt:lpstr>
      <vt:lpstr>Avoidance</vt:lpstr>
      <vt:lpstr>Komunikace</vt:lpstr>
      <vt:lpstr>Komunikace rozdělení</vt:lpstr>
      <vt:lpstr>Prezentace aplikace PowerPoint</vt:lpstr>
      <vt:lpstr>Komunikace v poradenství</vt:lpstr>
      <vt:lpstr>Krátké intervence rizikového chování </vt:lpstr>
      <vt:lpstr>Stadia změny</vt:lpstr>
      <vt:lpstr>Prezentace aplikace PowerPoint</vt:lpstr>
      <vt:lpstr>Prezentace aplikace PowerPoint</vt:lpstr>
      <vt:lpstr>Komunikační zlozvyky  </vt:lpstr>
      <vt:lpstr>Chování usnadňující rozhovor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Výživové poradenství</dc:title>
  <dc:creator>hrncirik</dc:creator>
  <cp:lastModifiedBy>hrncirik</cp:lastModifiedBy>
  <cp:revision>9</cp:revision>
  <dcterms:created xsi:type="dcterms:W3CDTF">2021-09-19T10:23:43Z</dcterms:created>
  <dcterms:modified xsi:type="dcterms:W3CDTF">2021-09-20T05:42:19Z</dcterms:modified>
</cp:coreProperties>
</file>