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sldIdLst>
    <p:sldId id="385" r:id="rId2"/>
    <p:sldId id="275" r:id="rId3"/>
    <p:sldId id="386" r:id="rId4"/>
    <p:sldId id="276" r:id="rId5"/>
    <p:sldId id="258" r:id="rId6"/>
    <p:sldId id="279" r:id="rId7"/>
    <p:sldId id="277" r:id="rId8"/>
    <p:sldId id="273" r:id="rId9"/>
    <p:sldId id="387" r:id="rId10"/>
    <p:sldId id="264" r:id="rId11"/>
    <p:sldId id="260" r:id="rId12"/>
    <p:sldId id="38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F4A81-9B83-4FD9-A9E0-7F35D384A372}" type="datetimeFigureOut">
              <a:rPr lang="cs-CZ" smtClean="0"/>
              <a:t>23.09.2021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0E313-E5EA-4719-9300-DAD286B409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597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unispace.muni.cz/library/catalog/view/1150/3328/849-1/1#preview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C99FA-0F7F-4B99-9040-B26DC5716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634360"/>
          </a:xfrm>
        </p:spPr>
        <p:txBody>
          <a:bodyPr anchor="t">
            <a:normAutofit fontScale="90000"/>
          </a:bodyPr>
          <a:lstStyle/>
          <a:p>
            <a:r>
              <a:rPr lang="es-ES" dirty="0"/>
              <a:t>Bp</a:t>
            </a:r>
            <a:r>
              <a:rPr lang="cs-CZ" dirty="0"/>
              <a:t>4058 Výživové poradenství</a:t>
            </a:r>
            <a:br>
              <a:rPr lang="cs-CZ" dirty="0"/>
            </a:br>
            <a:br>
              <a:rPr lang="cs-CZ" dirty="0"/>
            </a:br>
            <a:r>
              <a:rPr lang="cs-CZ" sz="3200" dirty="0"/>
              <a:t>Podzim 2021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356CF0-C4CB-4812-9120-14A9269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3362928" cy="1260771"/>
          </a:xfrm>
        </p:spPr>
        <p:txBody>
          <a:bodyPr>
            <a:normAutofit fontScale="92500"/>
          </a:bodyPr>
          <a:lstStyle/>
          <a:p>
            <a:r>
              <a:rPr lang="cs-CZ" dirty="0"/>
              <a:t>Mgr. Tomáš Hlinský</a:t>
            </a:r>
          </a:p>
          <a:p>
            <a:r>
              <a:rPr lang="cs-CZ" dirty="0"/>
              <a:t>Katedra podpory zdraví</a:t>
            </a:r>
          </a:p>
          <a:p>
            <a:r>
              <a:rPr lang="cs-CZ" dirty="0"/>
              <a:t>tomas.hlinsky@fsps.muni.cz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8D4FAAB-0F12-4230-A9F5-A16B8A82AB68}"/>
              </a:ext>
            </a:extLst>
          </p:cNvPr>
          <p:cNvSpPr txBox="1">
            <a:spLocks/>
          </p:cNvSpPr>
          <p:nvPr/>
        </p:nvSpPr>
        <p:spPr>
          <a:xfrm>
            <a:off x="5950736" y="3678147"/>
            <a:ext cx="3362928" cy="22528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Konzultační hodiny:</a:t>
            </a:r>
          </a:p>
          <a:p>
            <a:r>
              <a:rPr lang="cs-CZ" dirty="0"/>
              <a:t>Úterý 9:00-11:00</a:t>
            </a:r>
          </a:p>
          <a:p>
            <a:r>
              <a:rPr lang="cs-CZ" dirty="0"/>
              <a:t>Pátek po domluvě.</a:t>
            </a:r>
          </a:p>
          <a:p>
            <a:endParaRPr lang="cs-CZ" dirty="0"/>
          </a:p>
          <a:p>
            <a:r>
              <a:rPr lang="cs-CZ" dirty="0"/>
              <a:t>Místnost č. 220</a:t>
            </a:r>
          </a:p>
        </p:txBody>
      </p:sp>
    </p:spTree>
    <p:extLst>
      <p:ext uri="{BB962C8B-B14F-4D97-AF65-F5344CB8AC3E}">
        <p14:creationId xmlns:p14="http://schemas.microsoft.com/office/powerpoint/2010/main" val="207596218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7115F77-2FAE-4CA7-9A7F-10D5F2C8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D4C046-A04C-46CC-AFA3-6B0621F62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25D5C296-F4B1-4AE5-8EEB-9FEB7ED17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Stojan na činky v posilovně">
            <a:extLst>
              <a:ext uri="{FF2B5EF4-FFF2-40B4-BE49-F238E27FC236}">
                <a16:creationId xmlns:a16="http://schemas.microsoft.com/office/drawing/2014/main" id="{5252303F-C32E-4DE7-94DA-A8D5BAA39A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-1" b="9250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C1ACE66-194D-48C4-A14A-6933B3528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>
              <a:lumMod val="50000"/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FD36C5-9EC3-43B7-9DAF-67B8AFAA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298448"/>
            <a:ext cx="3685070" cy="32552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5000" spc="-100" dirty="0"/>
              <a:t>Výživa a důležité pojmy</a:t>
            </a:r>
            <a:endParaRPr lang="en-US" sz="5000" spc="-1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25B886A-7ED1-4B77-819B-76ACBEFB0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633505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09AB94-AA91-47AE-868D-0A2D8FAF6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cs-CZ">
                <a:solidFill>
                  <a:schemeClr val="tx1">
                    <a:lumMod val="85000"/>
                    <a:lumOff val="15000"/>
                  </a:schemeClr>
                </a:solidFill>
              </a:rPr>
              <a:t>Základní pojmy o výživě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4B5EE-7894-4123-BFAB-D80A78050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/>
          </a:bodyPr>
          <a:lstStyle/>
          <a:p>
            <a:r>
              <a:rPr lang="cs-CZ" sz="1700" b="0" i="0" u="none" strike="noStrike" baseline="0" dirty="0">
                <a:latin typeface="Calibri" panose="020F0502020204030204" pitchFamily="34" charset="0"/>
              </a:rPr>
              <a:t>Anamnéza</a:t>
            </a:r>
          </a:p>
          <a:p>
            <a:r>
              <a:rPr lang="cs-CZ" sz="1700" dirty="0">
                <a:latin typeface="Calibri" panose="020F0502020204030204" pitchFamily="34" charset="0"/>
              </a:rPr>
              <a:t>Nutriční a pohybová historie klienta</a:t>
            </a:r>
          </a:p>
          <a:p>
            <a:r>
              <a:rPr lang="cs-CZ" sz="1700" dirty="0">
                <a:latin typeface="Calibri" panose="020F0502020204030204" pitchFamily="34" charset="0"/>
              </a:rPr>
              <a:t>Nutriční záznam</a:t>
            </a:r>
          </a:p>
          <a:p>
            <a:r>
              <a:rPr lang="cs-CZ" sz="1700" dirty="0">
                <a:latin typeface="Calibri" panose="020F0502020204030204" pitchFamily="34" charset="0"/>
              </a:rPr>
              <a:t>Analýza výživových zvyklostí</a:t>
            </a:r>
          </a:p>
          <a:p>
            <a:r>
              <a:rPr lang="cs-CZ" sz="1700" dirty="0">
                <a:latin typeface="Calibri" panose="020F0502020204030204" pitchFamily="34" charset="0"/>
              </a:rPr>
              <a:t>Nutriční software</a:t>
            </a:r>
          </a:p>
          <a:p>
            <a:r>
              <a:rPr lang="cs-CZ" sz="1700" dirty="0">
                <a:latin typeface="Calibri" panose="020F0502020204030204" pitchFamily="34" charset="0"/>
              </a:rPr>
              <a:t>Analýza výživového stavu</a:t>
            </a:r>
          </a:p>
          <a:p>
            <a:r>
              <a:rPr lang="cs-CZ" sz="1700" dirty="0">
                <a:latin typeface="Calibri" panose="020F0502020204030204" pitchFamily="34" charset="0"/>
              </a:rPr>
              <a:t>Energetická bilance/dostupnost</a:t>
            </a:r>
          </a:p>
          <a:p>
            <a:r>
              <a:rPr lang="cs-CZ" sz="1700" dirty="0">
                <a:latin typeface="Calibri" panose="020F0502020204030204" pitchFamily="34" charset="0"/>
              </a:rPr>
              <a:t>Zvyšování/snižování hmotnosti</a:t>
            </a:r>
          </a:p>
          <a:p>
            <a:r>
              <a:rPr lang="cs-CZ" sz="1700" dirty="0">
                <a:latin typeface="Calibri" panose="020F0502020204030204" pitchFamily="34" charset="0"/>
              </a:rPr>
              <a:t>Výživová doporučení</a:t>
            </a:r>
          </a:p>
          <a:p>
            <a:r>
              <a:rPr lang="cs-CZ" sz="1700" dirty="0">
                <a:latin typeface="Calibri" panose="020F0502020204030204" pitchFamily="34" charset="0"/>
              </a:rPr>
              <a:t>Ergogenní vliv stravy</a:t>
            </a:r>
          </a:p>
          <a:p>
            <a:r>
              <a:rPr lang="cs-CZ" sz="1700" dirty="0">
                <a:latin typeface="Calibri" panose="020F0502020204030204" pitchFamily="34" charset="0"/>
              </a:rPr>
              <a:t>Doplňky stravy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3330015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03D4B9CF-ACFA-4872-8C4F-EE526D07F9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887" t="12766" r="28214" b="30412"/>
          <a:stretch/>
        </p:blipFill>
        <p:spPr>
          <a:xfrm>
            <a:off x="2647545" y="758952"/>
            <a:ext cx="6896910" cy="534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56629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FB9DB-3A35-4E6B-9F6F-20C78CFC6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Úkoly na příště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75597F-957B-4823-BAB0-24C6D0F01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400" dirty="0"/>
              <a:t>Tématem příštího týdne je: </a:t>
            </a:r>
            <a:r>
              <a:rPr lang="cs-CZ" sz="2400" i="1" dirty="0"/>
              <a:t>Analýza nutričního stavu.</a:t>
            </a:r>
          </a:p>
          <a:p>
            <a:endParaRPr lang="cs-CZ" sz="2400" i="1" dirty="0"/>
          </a:p>
          <a:p>
            <a:r>
              <a:rPr lang="cs-CZ" sz="2400" dirty="0"/>
              <a:t>Připomeňte si, jaké formy nutričních záznamů můžeme v praxi využít. Jaké jsou jejich výhody a nevýhody? Co musíme vědět před jejich použitím?</a:t>
            </a:r>
          </a:p>
          <a:p>
            <a:r>
              <a:rPr lang="cs-CZ" sz="2400" dirty="0"/>
              <a:t>Podívejte se také na formy výživových doporučení. S jakou formou doporučení se můžete setkat? Jaká jsou pro a proti?</a:t>
            </a:r>
          </a:p>
        </p:txBody>
      </p:sp>
    </p:spTree>
    <p:extLst>
      <p:ext uri="{BB962C8B-B14F-4D97-AF65-F5344CB8AC3E}">
        <p14:creationId xmlns:p14="http://schemas.microsoft.com/office/powerpoint/2010/main" val="402286624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Výukové metody a cíle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r>
              <a:rPr lang="cs-CZ" sz="2400" b="1" dirty="0"/>
              <a:t>Výukové metody</a:t>
            </a:r>
          </a:p>
          <a:p>
            <a:r>
              <a:rPr lang="cs-CZ" dirty="0"/>
              <a:t>Teoretické znalosti studenti získají na přednášce. </a:t>
            </a:r>
          </a:p>
          <a:p>
            <a:r>
              <a:rPr lang="cs-CZ" dirty="0"/>
              <a:t>Poznatky aplikují v rámci praktických úkolů na seminářích.</a:t>
            </a:r>
          </a:p>
          <a:p>
            <a:r>
              <a:rPr lang="cs-CZ" dirty="0"/>
              <a:t>Práce ve skupinách, individuální prezentace, řešení úkolů domácích a seminárních, samostudium literatury a videí, diskuze.</a:t>
            </a:r>
          </a:p>
          <a:p>
            <a:endParaRPr lang="cs-CZ" sz="2400" b="1" dirty="0"/>
          </a:p>
          <a:p>
            <a:r>
              <a:rPr lang="cs-CZ" sz="2400" b="1" dirty="0"/>
              <a:t>Cíle předmětu</a:t>
            </a:r>
            <a:endParaRPr lang="cs-CZ" b="1" dirty="0"/>
          </a:p>
          <a:p>
            <a:r>
              <a:rPr lang="cs-CZ" dirty="0"/>
              <a:t>Cílem předmětu je se seznámit s obecnými metodami práce s klientem v rámci poradenství v oblasti výživy a životního stylu. Předat ucelený přehled o aktuálních i používaných nutričních trendech v oblasti výživy používané v rámci změny životního stylu. Absolvent předmětu bude schopen vytvořit plán změny životního stylu pro klienta z běžné populace, sportovce, či z minoritních skupin. Dále bude schopen pomocí terapeutických přístupů u klienta intervenovat. Absolvent bude také dále schopen vyhodnotit, zda intervence byla úspěšná. </a:t>
            </a:r>
          </a:p>
          <a:p>
            <a:r>
              <a:rPr lang="cs-CZ" dirty="0"/>
              <a:t>V rámci předmětu stráví student na náslechu ve vybrané poradně pro výživu 4 vyučovací hodiny.</a:t>
            </a:r>
          </a:p>
        </p:txBody>
      </p:sp>
    </p:spTree>
    <p:extLst>
      <p:ext uri="{BB962C8B-B14F-4D97-AF65-F5344CB8AC3E}">
        <p14:creationId xmlns:p14="http://schemas.microsoft.com/office/powerpoint/2010/main" val="379226492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Výstupy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400" b="1" dirty="0"/>
              <a:t>Studenti budou schopni</a:t>
            </a:r>
          </a:p>
          <a:p>
            <a:r>
              <a:rPr lang="cs-CZ" dirty="0"/>
              <a:t>Znát základní techniky práce s klientem v oblasti výživy a životního stylu u běžné populace, sportující populace, minoritních skupin.</a:t>
            </a:r>
          </a:p>
          <a:p>
            <a:r>
              <a:rPr lang="cs-CZ" dirty="0"/>
              <a:t>Používat základní nástroje pro hodnocení práce s klientem.</a:t>
            </a:r>
          </a:p>
          <a:p>
            <a:r>
              <a:rPr lang="cs-CZ" dirty="0"/>
              <a:t>Identifikovat problém ve stávajícím životním či výživovém stylu u klienta z řad běžné populace, sportující populace, ale i minoritních skupin.</a:t>
            </a:r>
          </a:p>
          <a:p>
            <a:r>
              <a:rPr lang="cs-CZ" dirty="0"/>
              <a:t>Navrhnout na základě podrobné anamnézy vhodný plán změny výživy či životního stylu u klienta (vysvětlit a aplikovat navržené opatření, vyhodnotit kriticky trendová témata v oblasti změn životního stylu a odůvodnit jejich adekvátnost či neadekvátnost).</a:t>
            </a:r>
          </a:p>
        </p:txBody>
      </p:sp>
    </p:spTree>
    <p:extLst>
      <p:ext uri="{BB962C8B-B14F-4D97-AF65-F5344CB8AC3E}">
        <p14:creationId xmlns:p14="http://schemas.microsoft.com/office/powerpoint/2010/main" val="4564080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387617" cy="5120640"/>
          </a:xfrm>
        </p:spPr>
        <p:txBody>
          <a:bodyPr anchor="t">
            <a:normAutofit fontScale="92500"/>
          </a:bodyPr>
          <a:lstStyle/>
          <a:p>
            <a:r>
              <a:rPr lang="cs-CZ" dirty="0"/>
              <a:t>Účast na seminářích (povoleny </a:t>
            </a:r>
            <a:r>
              <a:rPr lang="cs-CZ" b="1" dirty="0"/>
              <a:t>2 neúčasti</a:t>
            </a:r>
            <a:r>
              <a:rPr lang="cs-CZ" dirty="0"/>
              <a:t>, každá další absence </a:t>
            </a:r>
            <a:r>
              <a:rPr lang="cs-CZ" b="1" dirty="0"/>
              <a:t>oficiální omluvenkou </a:t>
            </a:r>
            <a:r>
              <a:rPr lang="cs-CZ" dirty="0"/>
              <a:t>přes studijní oddělení – </a:t>
            </a:r>
            <a:r>
              <a:rPr lang="cs-CZ" b="1" dirty="0"/>
              <a:t>max. 1 týden zpětně</a:t>
            </a:r>
            <a:r>
              <a:rPr lang="cs-CZ" dirty="0"/>
              <a:t>).</a:t>
            </a:r>
          </a:p>
          <a:p>
            <a:r>
              <a:rPr lang="cs-CZ" b="1" dirty="0"/>
              <a:t>2 průběžné testy s uzavřenými odpověďmi </a:t>
            </a:r>
            <a:r>
              <a:rPr lang="cs-CZ" dirty="0"/>
              <a:t>(v čase seminářů; 10 otázek, 15 minut; Plný počet bodů 40, minimálně je potřeba získat 30) na témata z předcházející výuky – </a:t>
            </a:r>
            <a:r>
              <a:rPr lang="cs-CZ" i="1" dirty="0" err="1"/>
              <a:t>Odpovědník</a:t>
            </a:r>
            <a:r>
              <a:rPr lang="cs-CZ" dirty="0"/>
              <a:t> </a:t>
            </a:r>
            <a:r>
              <a:rPr lang="cs-CZ" i="1" dirty="0"/>
              <a:t>v online rozhraní IS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V těchto hodinách je potřeba mít k dispozici počítač či chytrý telefon.</a:t>
            </a:r>
          </a:p>
          <a:p>
            <a:r>
              <a:rPr lang="cs-CZ" dirty="0"/>
              <a:t>Plnění zadaných </a:t>
            </a:r>
            <a:r>
              <a:rPr lang="cs-CZ" b="1" dirty="0"/>
              <a:t>domácích cvičení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Open </a:t>
            </a:r>
            <a:r>
              <a:rPr lang="cs-CZ" dirty="0" err="1"/>
              <a:t>book</a:t>
            </a:r>
            <a:r>
              <a:rPr lang="cs-CZ" dirty="0"/>
              <a:t> testy – strukturovaný dotazník formou IS </a:t>
            </a:r>
            <a:r>
              <a:rPr lang="cs-CZ" dirty="0" err="1"/>
              <a:t>odpovědníku</a:t>
            </a:r>
            <a:r>
              <a:rPr lang="cs-CZ" dirty="0"/>
              <a:t>, ke kterému je možné se v průběhu stanoveného období opakovaně vracet.</a:t>
            </a:r>
          </a:p>
          <a:p>
            <a:pPr lvl="1"/>
            <a:r>
              <a:rPr lang="cs-CZ" dirty="0"/>
              <a:t>Studium literatury, odborných článků a videí + diskuze na seminářích.</a:t>
            </a:r>
          </a:p>
          <a:p>
            <a:pPr lvl="1"/>
            <a:r>
              <a:rPr lang="cs-CZ" dirty="0"/>
              <a:t>Pracovní listy a diskuzní fórum v IS.</a:t>
            </a:r>
          </a:p>
          <a:p>
            <a:pPr lvl="1"/>
            <a:r>
              <a:rPr lang="cs-CZ" dirty="0"/>
              <a:t>Analýza jídelníčku nutričním software a zpracování kazuistiky.</a:t>
            </a:r>
          </a:p>
          <a:p>
            <a:r>
              <a:rPr lang="cs-CZ" b="1" dirty="0"/>
              <a:t>Odborná analýza </a:t>
            </a:r>
            <a:r>
              <a:rPr lang="cs-CZ" b="1" dirty="0" err="1"/>
              <a:t>kazusitiky</a:t>
            </a:r>
            <a:r>
              <a:rPr lang="cs-CZ" b="1" dirty="0"/>
              <a:t>, vzájemné hodnocení a diskuze.</a:t>
            </a:r>
          </a:p>
          <a:p>
            <a:r>
              <a:rPr lang="cs-CZ" dirty="0"/>
              <a:t>V rámci semestru proběhne návštěva a náslech ve výživové poradně.</a:t>
            </a:r>
          </a:p>
          <a:p>
            <a:r>
              <a:rPr lang="cs-CZ" b="1" dirty="0"/>
              <a:t>Zkouška ústní </a:t>
            </a:r>
            <a:r>
              <a:rPr lang="cs-CZ" dirty="0"/>
              <a:t>– prověření znalostí z celého semestru.</a:t>
            </a:r>
          </a:p>
        </p:txBody>
      </p:sp>
    </p:spTree>
    <p:extLst>
      <p:ext uri="{BB962C8B-B14F-4D97-AF65-F5344CB8AC3E}">
        <p14:creationId xmlns:p14="http://schemas.microsoft.com/office/powerpoint/2010/main" val="221271722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10905976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754" y="1087374"/>
            <a:ext cx="8983489" cy="1000978"/>
          </a:xfrm>
        </p:spPr>
        <p:txBody>
          <a:bodyPr>
            <a:normAutofit/>
          </a:bodyPr>
          <a:lstStyle/>
          <a:p>
            <a:r>
              <a:rPr lang="cs-CZ" dirty="0"/>
              <a:t>Osnova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14533" y="758952"/>
            <a:ext cx="1185379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" y="2526526"/>
            <a:ext cx="1169701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79019" y="2526526"/>
            <a:ext cx="10920893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753" y="2535446"/>
            <a:ext cx="8983489" cy="3554457"/>
          </a:xfrm>
        </p:spPr>
        <p:txBody>
          <a:bodyPr anchor="t">
            <a:normAutofit fontScale="92500" lnSpcReduction="20000"/>
          </a:bodyPr>
          <a:lstStyle/>
          <a:p>
            <a:pPr marL="228600" indent="-228600">
              <a:buAutoNum type="arabicPeriod"/>
            </a:pPr>
            <a:r>
              <a:rPr lang="cs-CZ" sz="1400" dirty="0"/>
              <a:t>Základy práce s klientem v rámci změny životního stylu a výživy</a:t>
            </a:r>
          </a:p>
          <a:p>
            <a:pPr marL="228600" indent="-228600">
              <a:buAutoNum type="arabicPeriod"/>
            </a:pPr>
            <a:r>
              <a:rPr lang="cs-CZ" sz="1400" dirty="0"/>
              <a:t>Základní potřebné vybavení pro práci se skupinami, pomůcky, specifika pro jednotlivé skupiny</a:t>
            </a:r>
          </a:p>
          <a:p>
            <a:pPr marL="228600" indent="-228600">
              <a:buAutoNum type="arabicPeriod"/>
            </a:pPr>
            <a:r>
              <a:rPr lang="cs-CZ" sz="1400" dirty="0"/>
              <a:t>Postupy a principy při analýze stávajícího stavu u klienta</a:t>
            </a:r>
          </a:p>
          <a:p>
            <a:pPr marL="228600" indent="-228600">
              <a:buAutoNum type="arabicPeriod"/>
            </a:pPr>
            <a:r>
              <a:rPr lang="cs-CZ" sz="1400" dirty="0"/>
              <a:t>Specifické dietní programy a plány ve výživě běžné populace</a:t>
            </a:r>
          </a:p>
          <a:p>
            <a:pPr marL="228600" indent="-228600">
              <a:buAutoNum type="arabicPeriod"/>
            </a:pPr>
            <a:r>
              <a:rPr lang="cs-CZ" sz="1400" dirty="0"/>
              <a:t>Specifické dietní programy ve výživě sportovců</a:t>
            </a:r>
          </a:p>
          <a:p>
            <a:pPr marL="228600" indent="-228600">
              <a:buAutoNum type="arabicPeriod"/>
            </a:pPr>
            <a:r>
              <a:rPr lang="cs-CZ" sz="1400" dirty="0"/>
              <a:t>Extrémní dietní postupy ve sportu a jiných odvětvích</a:t>
            </a:r>
          </a:p>
          <a:p>
            <a:pPr marL="228600" indent="-228600">
              <a:buAutoNum type="arabicPeriod"/>
            </a:pPr>
            <a:r>
              <a:rPr lang="cs-CZ" sz="1400" dirty="0"/>
              <a:t>Dietní postupy zaměřené na změnu hmotnosti</a:t>
            </a:r>
          </a:p>
          <a:p>
            <a:pPr marL="228600" indent="-228600">
              <a:buAutoNum type="arabicPeriod"/>
            </a:pPr>
            <a:r>
              <a:rPr lang="cs-CZ" sz="1400" dirty="0"/>
              <a:t>Výživové poradenství ve specifické skupině – senioři a děti </a:t>
            </a:r>
          </a:p>
          <a:p>
            <a:pPr marL="228600" indent="-228600">
              <a:buAutoNum type="arabicPeriod"/>
            </a:pPr>
            <a:r>
              <a:rPr lang="cs-CZ" sz="1400" dirty="0"/>
              <a:t>Výživové poradenství u minoritních skupin</a:t>
            </a:r>
          </a:p>
          <a:p>
            <a:pPr marL="228600" indent="-228600">
              <a:buAutoNum type="arabicPeriod"/>
            </a:pPr>
            <a:r>
              <a:rPr lang="cs-CZ" sz="1400" dirty="0"/>
              <a:t>Výživové poradenství u minoritních skupin sportovců</a:t>
            </a:r>
          </a:p>
          <a:p>
            <a:pPr marL="228600" indent="-228600">
              <a:buAutoNum type="arabicPeriod"/>
            </a:pPr>
            <a:r>
              <a:rPr lang="cs-CZ" sz="1400" dirty="0"/>
              <a:t>Poruchy příjmu potravy – diagnostika, pomoc </a:t>
            </a:r>
          </a:p>
          <a:p>
            <a:pPr marL="228600" indent="-228600">
              <a:buAutoNum type="arabicPeriod"/>
            </a:pPr>
            <a:r>
              <a:rPr lang="cs-CZ" sz="1400" dirty="0"/>
              <a:t>Kritické čtení virtuálního poradenství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97154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C39283-9EA6-4D16-9DCA-A307037A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 průběžných testů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840793-708F-4753-89B7-EDD0133E5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600" dirty="0"/>
              <a:t>Průběžný test – 14. 10.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600" dirty="0"/>
              <a:t>Průběžný test – 18. 11.</a:t>
            </a:r>
          </a:p>
        </p:txBody>
      </p:sp>
    </p:spTree>
    <p:extLst>
      <p:ext uri="{BB962C8B-B14F-4D97-AF65-F5344CB8AC3E}">
        <p14:creationId xmlns:p14="http://schemas.microsoft.com/office/powerpoint/2010/main" val="17190225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Studijní literatura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79" y="746662"/>
            <a:ext cx="7315200" cy="5458830"/>
          </a:xfrm>
        </p:spPr>
        <p:txBody>
          <a:bodyPr anchor="t">
            <a:normAutofit lnSpcReduction="10000"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HOLEČEK, Milan. </a:t>
            </a:r>
            <a:r>
              <a:rPr lang="cs-CZ" i="1" dirty="0"/>
              <a:t>Regulace metabolismu základních živin u člověka</a:t>
            </a:r>
            <a:r>
              <a:rPr lang="cs-CZ" dirty="0"/>
              <a:t>. Druhé, upravené vydání,. Praha: Univerzita Karlova v Praze, nakladatelství Karolinum, 2016. 251 stran. ISBN 9788024629766.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MANDELOVÁ, Lucie a Iva HRNČIŘÍKOVÁ. </a:t>
            </a:r>
            <a:r>
              <a:rPr lang="cs-CZ" i="1" dirty="0"/>
              <a:t>Základy výživy ve sportu</a:t>
            </a:r>
            <a:r>
              <a:rPr lang="cs-CZ" dirty="0"/>
              <a:t>. 1.vyd. Brno: Masarykova univerzita, 2007. 72 s. ISBN 978-80-210-4281-0.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HEINRICH, </a:t>
            </a:r>
            <a:r>
              <a:rPr lang="cs-CZ" dirty="0" err="1"/>
              <a:t>Kasper</a:t>
            </a:r>
            <a:r>
              <a:rPr lang="cs-CZ" dirty="0"/>
              <a:t>. </a:t>
            </a:r>
            <a:r>
              <a:rPr lang="cs-CZ" i="1" dirty="0"/>
              <a:t>Výživa v medicíně a dietetika: Překlad 11. vydání</a:t>
            </a:r>
            <a:r>
              <a:rPr lang="cs-CZ" dirty="0"/>
              <a:t>. Grada </a:t>
            </a:r>
            <a:r>
              <a:rPr lang="cs-CZ" dirty="0" err="1"/>
              <a:t>Publishing</a:t>
            </a:r>
            <a:r>
              <a:rPr lang="cs-CZ" dirty="0"/>
              <a:t> as, 2015.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BERNACIKOVÁ, Martina, et al. </a:t>
            </a:r>
            <a:r>
              <a:rPr lang="cs-CZ" i="1" dirty="0"/>
              <a:t>Regenerace a výživa ve sportu</a:t>
            </a:r>
            <a:r>
              <a:rPr lang="cs-CZ" dirty="0"/>
              <a:t>. Masarykova univerzita, 2020.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cs-CZ" dirty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KUMSTÁT, Michal a Tomáš HLINSKÝ. </a:t>
            </a:r>
            <a:r>
              <a:rPr lang="cs-CZ" i="1" dirty="0"/>
              <a:t>Sportovní výživa v tréninkové a závodní praxi</a:t>
            </a:r>
            <a:r>
              <a:rPr lang="cs-CZ" dirty="0"/>
              <a:t>. 1. vyd. Brno: Masarykova univerzita, 2019. 114 s. ISBN 978-80-210-9456-7.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dirty="0"/>
              <a:t>KUMSTÁT, Michal. </a:t>
            </a:r>
            <a:r>
              <a:rPr lang="cs-CZ" i="1" dirty="0"/>
              <a:t>Sportovní výživa jako vědecká disciplína</a:t>
            </a:r>
            <a:r>
              <a:rPr lang="cs-CZ" dirty="0"/>
              <a:t>. Brno: Masarykova univerzita, 2018. 156 s. ISBN 978-80-210-9162-7.</a:t>
            </a:r>
          </a:p>
          <a:p>
            <a:pPr lvl="1">
              <a:spcBef>
                <a:spcPts val="0"/>
              </a:spcBef>
            </a:pPr>
            <a:r>
              <a:rPr lang="cs-CZ" dirty="0">
                <a:hlinkClick r:id="rId2"/>
              </a:rPr>
              <a:t>https://munispace.muni.cz/library/catalog/view/1150/3328/849-1/1#preview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41453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0B4DD1-010A-40CB-9D6E-3666D00EF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187529" cy="2951819"/>
          </a:xfrm>
        </p:spPr>
        <p:txBody>
          <a:bodyPr anchor="b">
            <a:normAutofit/>
          </a:bodyPr>
          <a:lstStyle/>
          <a:p>
            <a:r>
              <a:rPr lang="cs-CZ" sz="5800" dirty="0"/>
              <a:t>Výživa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F7755B4-5C16-450D-8AC4-A836D6EB6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cs-CZ" sz="2400" dirty="0">
                <a:solidFill>
                  <a:schemeClr val="accent1"/>
                </a:solidFill>
              </a:rPr>
              <a:t>Co pro Vás představuje? Kde se v oboru výživy vidíte? S kým byste chtěli spolupracovat?</a:t>
            </a:r>
          </a:p>
        </p:txBody>
      </p:sp>
    </p:spTree>
    <p:extLst>
      <p:ext uri="{BB962C8B-B14F-4D97-AF65-F5344CB8AC3E}">
        <p14:creationId xmlns:p14="http://schemas.microsoft.com/office/powerpoint/2010/main" val="44124274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0B4DD1-010A-40CB-9D6E-3666D00EF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6341" y="1760087"/>
            <a:ext cx="7315200" cy="3255264"/>
          </a:xfrm>
        </p:spPr>
        <p:txBody>
          <a:bodyPr anchor="t"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Výživa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F7755B4-5C16-450D-8AC4-A836D6EB6B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6340" y="2867488"/>
            <a:ext cx="6714232" cy="3178797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accent1"/>
                </a:solidFill>
              </a:rPr>
              <a:t>Jaká témata jsou podle Vás důležitá? Proč bychom se jimi měli zabývat? Co je podle Vás důležitým trendem ve sportovní výživě, který by měl každý odborník na výživu znát a orientovat se v něm?</a:t>
            </a:r>
          </a:p>
        </p:txBody>
      </p:sp>
    </p:spTree>
    <p:extLst>
      <p:ext uri="{BB962C8B-B14F-4D97-AF65-F5344CB8AC3E}">
        <p14:creationId xmlns:p14="http://schemas.microsoft.com/office/powerpoint/2010/main" val="188093716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439</TotalTime>
  <Words>885</Words>
  <Application>Microsoft Office PowerPoint</Application>
  <PresentationFormat>Širokoúhlá obrazovka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Corbel</vt:lpstr>
      <vt:lpstr>Wingdings 2</vt:lpstr>
      <vt:lpstr>Rámeček</vt:lpstr>
      <vt:lpstr>Bp4058 Výživové poradenství  Podzim 2021</vt:lpstr>
      <vt:lpstr>Výukové metody a cíle předmětu</vt:lpstr>
      <vt:lpstr>Výstupy předmětu</vt:lpstr>
      <vt:lpstr>Metody hodnocení</vt:lpstr>
      <vt:lpstr>Osnova</vt:lpstr>
      <vt:lpstr>Termín průběžných testů</vt:lpstr>
      <vt:lpstr>Studijní literatura</vt:lpstr>
      <vt:lpstr>Výživa</vt:lpstr>
      <vt:lpstr>Výživa</vt:lpstr>
      <vt:lpstr>Výživa a důležité pojmy</vt:lpstr>
      <vt:lpstr>Základní pojmy o výživě</vt:lpstr>
      <vt:lpstr>Prezentace aplikace PowerPoint</vt:lpstr>
      <vt:lpstr>Úkoly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  Podzim 2017</dc:title>
  <dc:creator>Tomáš Hlinský</dc:creator>
  <cp:lastModifiedBy>Tomáš Hlinský</cp:lastModifiedBy>
  <cp:revision>61</cp:revision>
  <dcterms:created xsi:type="dcterms:W3CDTF">2017-09-24T17:54:15Z</dcterms:created>
  <dcterms:modified xsi:type="dcterms:W3CDTF">2021-09-23T12:29:55Z</dcterms:modified>
</cp:coreProperties>
</file>