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64" r:id="rId7"/>
    <p:sldId id="270" r:id="rId8"/>
    <p:sldId id="258" r:id="rId9"/>
    <p:sldId id="271" r:id="rId10"/>
    <p:sldId id="265" r:id="rId11"/>
    <p:sldId id="259" r:id="rId12"/>
    <p:sldId id="266" r:id="rId13"/>
    <p:sldId id="267" r:id="rId14"/>
    <p:sldId id="261" r:id="rId15"/>
    <p:sldId id="262" r:id="rId16"/>
    <p:sldId id="268" r:id="rId17"/>
    <p:sldId id="263" r:id="rId18"/>
    <p:sldId id="269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5AC8AF"/>
    <a:srgbClr val="91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059CC4-C751-CC41-97F6-578AD3EDD8BF}" v="128" dt="2021-04-01T06:13:25.948"/>
    <p1510:client id="{A2D4D176-04DB-4EF4-BF79-5C2169BF61C2}" v="1" dt="2021-04-01T06:15:05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 snapToObjects="1">
      <p:cViewPr varScale="1">
        <p:scale>
          <a:sx n="109" d="100"/>
          <a:sy n="109" d="100"/>
        </p:scale>
        <p:origin x="680" y="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96E56-5C3F-4C5E-8FA2-4C7BE646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047414-72BB-43A4-81A8-67CF011FF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AB3853-9BCC-4A9C-BAC3-BA97D1453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2698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84304" y="5457322"/>
            <a:ext cx="5994865" cy="1361355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39213" y="5530103"/>
            <a:ext cx="5611974" cy="1327897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meter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1. Historický pohled na vznik školy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E725C2-32CA-BE45-BD28-C28181A45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951C78-C953-564C-A79F-1A7A29FEF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39F1E2-41FF-3B48-8264-7FAD87E6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Scénáře školy v budoucnosti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BA569FA-E126-2B4F-8C52-BEFD1F3FC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863" y="1358900"/>
            <a:ext cx="7512273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5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EB248E-88C1-3A41-A663-17A34159E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77D409-DC69-1D4B-8379-4626752D1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F1C56A-D416-F64C-B11F-FD00C772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 jako učební prostředí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BA6FD6-31A1-E148-AD17-0C5E8D987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Škola – pracoviště, výkon „povinných“ úkolů, řízena pravidly, požadavky na jednotlivé předměty… </a:t>
            </a:r>
            <a:r>
              <a:rPr lang="cs-CZ" sz="2400" b="1" dirty="0">
                <a:solidFill>
                  <a:srgbClr val="0000DC"/>
                </a:solidFill>
              </a:rPr>
              <a:t>VLIV </a:t>
            </a:r>
            <a:r>
              <a:rPr lang="cs-CZ" sz="2400" dirty="0"/>
              <a:t>na chování a jednání žáků i mimo školu. </a:t>
            </a:r>
          </a:p>
          <a:p>
            <a:r>
              <a:rPr lang="cs-CZ" sz="2400" dirty="0"/>
              <a:t>Práce ve třídě – největší vliv učitel a obsah předmětu (učivo).</a:t>
            </a:r>
          </a:p>
          <a:p>
            <a:r>
              <a:rPr lang="cs-CZ" sz="2400" dirty="0"/>
              <a:t>Třída – plná heterogenních prvků (odlišné povahy žáků, jejich temperament, styl učení…).</a:t>
            </a:r>
          </a:p>
          <a:p>
            <a:r>
              <a:rPr lang="cs-CZ" sz="2400" dirty="0"/>
              <a:t>Domácí prostředí – odlišné rodinné zázemí, odraz v přípravě na výuku, přístupu ke škole.</a:t>
            </a:r>
          </a:p>
          <a:p>
            <a:r>
              <a:rPr lang="cs-CZ" sz="2400" dirty="0"/>
              <a:t>Učitel – profesionál, „přepíná“ do jisté míry z osobního a profesního života. </a:t>
            </a:r>
          </a:p>
          <a:p>
            <a:r>
              <a:rPr lang="cs-CZ" sz="2400" dirty="0"/>
              <a:t>1. materiální, 2. nemateriální (viz klima školy)</a:t>
            </a:r>
          </a:p>
        </p:txBody>
      </p:sp>
    </p:spTree>
    <p:extLst>
      <p:ext uri="{BB962C8B-B14F-4D97-AF65-F5344CB8AC3E}">
        <p14:creationId xmlns:p14="http://schemas.microsoft.com/office/powerpoint/2010/main" val="192765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2C187E-CC98-7043-9289-CA6B095635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AD8951-4DE3-F147-81DE-C62227918D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FC3E7C-5C28-9142-B37A-AC37F5E4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 s rodinou a veřejností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17E3EA-1B82-074E-A512-A2737BCC9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Rodina (primární socializace): nejstarší společenská instituce, postoje… ke vzdělání, vzdělávání, hodnotová orientace dítěte, pocit bezpečí, jistoty, lásky</a:t>
            </a:r>
          </a:p>
          <a:p>
            <a:r>
              <a:rPr lang="cs-CZ" dirty="0"/>
              <a:t>Rodiče vůči dětem mají zodpovědnost: právo dítě vychovávat a zastupovat, převzít správu záležitostí dítěte, vyživovací povinnost vůči dítěti…</a:t>
            </a:r>
          </a:p>
          <a:p>
            <a:r>
              <a:rPr lang="cs-CZ" dirty="0"/>
              <a:t>Výchovný styl ovlivněn tzv. dominantním rodičem:</a:t>
            </a:r>
            <a:br>
              <a:rPr lang="cs-CZ" dirty="0"/>
            </a:b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814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2FD879-C7BB-4549-A8A4-F164B4B09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4B2ED7-6527-C74E-92DF-50823085A5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4935BD1-6A90-A647-9E93-10983C37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Výchovné styly v rodině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497C158-3898-D44D-844D-7E2109D8C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sz="2000" dirty="0">
                <a:solidFill>
                  <a:srgbClr val="0000DC"/>
                </a:solidFill>
              </a:rPr>
              <a:t>Autoritářský</a:t>
            </a:r>
            <a:r>
              <a:rPr lang="cs-CZ" sz="2000" dirty="0"/>
              <a:t> (rodič je náročný, nerespektuje potřeby dítěte, nemá ohled na reálné možnosti a schopnosti, nepomáhá dítěti, požaduje co nejlepší výsledky).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000" dirty="0">
                <a:solidFill>
                  <a:srgbClr val="0000DC"/>
                </a:solidFill>
              </a:rPr>
              <a:t>Autoritativně vzájemný </a:t>
            </a:r>
            <a:r>
              <a:rPr lang="cs-CZ" sz="2000" dirty="0"/>
              <a:t>(rodič je náročný, ale akceptuje přání a potřeby dítěte, požaduje co nejlepší výsledky, ale pomáhá dítěti, rodič je často pro dítě vzorem).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000" dirty="0">
                <a:solidFill>
                  <a:srgbClr val="0000DC"/>
                </a:solidFill>
              </a:rPr>
              <a:t>Zanedbávající </a:t>
            </a:r>
            <a:r>
              <a:rPr lang="cs-CZ" sz="2000" dirty="0"/>
              <a:t>(rodič je k dítěti lhostejný, neklade na něj žádné požadavky, nároky, neprojevuje dostatek zájmu, může být k dítěti chladný, nebo ho i odmítat).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000" dirty="0">
                <a:solidFill>
                  <a:srgbClr val="0000DC"/>
                </a:solidFill>
              </a:rPr>
              <a:t>Shovívavý</a:t>
            </a:r>
            <a:r>
              <a:rPr lang="cs-CZ" sz="2000" dirty="0"/>
              <a:t> (rodič dítě přijímá, emočně ho podporuje, rozumí mu, ale klade na něj malé požadavky, “ať si to udělá, jak chce“).</a:t>
            </a:r>
          </a:p>
        </p:txBody>
      </p:sp>
    </p:spTree>
    <p:extLst>
      <p:ext uri="{BB962C8B-B14F-4D97-AF65-F5344CB8AC3E}">
        <p14:creationId xmlns:p14="http://schemas.microsoft.com/office/powerpoint/2010/main" val="213093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90B83E-D313-E64C-A622-3B925470EE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8104AE-4F2F-8045-A97E-8FD78BF79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A109D0-C4DB-8B4E-A6F3-05013D83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 a další výchovné instituce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AFDD02-80D9-BC47-87FA-D2FD9026F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Volnočasové (střediska volného času, domovy dětí a mládeže, skaut, hnutí Brontosaurus, zájmové kroužky, folklórní soubory, junák, YMCA….)</a:t>
            </a:r>
          </a:p>
          <a:p>
            <a:r>
              <a:rPr lang="cs-CZ" dirty="0"/>
              <a:t>Kulturní (muzeum, divadlo….)</a:t>
            </a:r>
          </a:p>
          <a:p>
            <a:r>
              <a:rPr lang="cs-CZ" dirty="0"/>
              <a:t>Sportovní (sokol, orel, sportovní kluby…)</a:t>
            </a:r>
          </a:p>
          <a:p>
            <a:r>
              <a:rPr lang="cs-CZ" dirty="0">
                <a:hlinkClick r:id="rId2"/>
              </a:rPr>
              <a:t>www.mentimeter.com</a:t>
            </a:r>
            <a:r>
              <a:rPr lang="cs-CZ" dirty="0"/>
              <a:t> 64292984</a:t>
            </a:r>
          </a:p>
        </p:txBody>
      </p:sp>
    </p:spTree>
    <p:extLst>
      <p:ext uri="{BB962C8B-B14F-4D97-AF65-F5344CB8AC3E}">
        <p14:creationId xmlns:p14="http://schemas.microsoft.com/office/powerpoint/2010/main" val="274312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14B5ED-9447-DB44-B8C1-2CE54B09E6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6BAB12-1A8C-CA44-AD9F-26A4A2A32D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C60570-0F22-F648-99A7-51FBB364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BD814B-0E39-7749-B696-83EEEC17F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89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8C137E-2FE3-4BED-A41B-24114230E7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430D29-FCE1-4BEA-9AA9-47175D4A38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3407D1-BBC7-42C8-B552-9854FACC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C4CDCA4-E628-4B98-96B5-3333E91F2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/>
              <a:t>Historický pohled na vznik školy. </a:t>
            </a:r>
          </a:p>
          <a:p>
            <a:pPr marL="251460" indent="-179705"/>
            <a:r>
              <a:rPr lang="cs-CZ" dirty="0"/>
              <a:t>Nejvýznamnější školské reformy. </a:t>
            </a:r>
          </a:p>
          <a:p>
            <a:pPr marL="251460" indent="-179705"/>
            <a:r>
              <a:rPr lang="cs-CZ" dirty="0"/>
              <a:t>Úloha školy ve společnosti a její funkce. </a:t>
            </a:r>
          </a:p>
          <a:p>
            <a:pPr marL="251460" indent="-179705"/>
            <a:r>
              <a:rPr lang="cs-CZ" dirty="0"/>
              <a:t>Teorie školy. </a:t>
            </a:r>
          </a:p>
          <a:p>
            <a:pPr marL="251460" indent="-179705"/>
            <a:r>
              <a:rPr lang="cs-CZ" dirty="0"/>
              <a:t>Škola jako učební prostředí. </a:t>
            </a:r>
          </a:p>
          <a:p>
            <a:pPr marL="251460" indent="-179705"/>
            <a:r>
              <a:rPr lang="cs-CZ" dirty="0"/>
              <a:t>Spolupráce s rodinou a veřejností. </a:t>
            </a:r>
          </a:p>
          <a:p>
            <a:pPr marL="251460" indent="-179705"/>
            <a:r>
              <a:rPr lang="cs-CZ" dirty="0"/>
              <a:t>Škola a další výchovné instituce (volnočasové, kulturní, sportovní </a:t>
            </a:r>
            <a:r>
              <a:rPr lang="cs-CZ"/>
              <a:t>atd.)</a:t>
            </a:r>
            <a:r>
              <a:rPr lang="cs-CZ" dirty="0"/>
              <a:t>.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327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0F1725-9D36-454A-A849-A024F2808E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E05887-FC83-CC48-AB9D-4E69D3028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579580-7675-0444-B1A3-9279BA6F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34237"/>
            <a:ext cx="10753200" cy="451576"/>
          </a:xfrm>
        </p:spPr>
        <p:txBody>
          <a:bodyPr/>
          <a:lstStyle/>
          <a:p>
            <a:r>
              <a:rPr lang="cs-CZ" dirty="0"/>
              <a:t>Historický pohled na vznik školy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5539DE-C7C1-F144-88B5-FAA9328B8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52126"/>
            <a:ext cx="6285785" cy="4522146"/>
          </a:xfrm>
        </p:spPr>
        <p:txBody>
          <a:bodyPr/>
          <a:lstStyle/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cs-CZ" sz="2800" dirty="0"/>
              <a:t>Vznik školy před 5 tisíci lety na území Mezopotámie a Egypta.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cs-CZ" sz="2800" dirty="0"/>
              <a:t>Klíčový byl objev písma </a:t>
            </a:r>
            <a:r>
              <a:rPr lang="en-US" sz="2800" dirty="0"/>
              <a:t>–</a:t>
            </a:r>
            <a:r>
              <a:rPr lang="cs-CZ" sz="2800" dirty="0"/>
              <a:t> psaní = složitá dovednost </a:t>
            </a:r>
            <a:r>
              <a:rPr lang="en-US" sz="2800" dirty="0"/>
              <a:t>–</a:t>
            </a:r>
            <a:r>
              <a:rPr lang="cs-CZ" sz="2800" dirty="0"/>
              <a:t> nebylo snadné se ji běžně naučit, začalo se jí cíleně vyučovat.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cs-CZ" sz="2800" dirty="0"/>
              <a:t>Výuka písma se ukázala jako účinná a efektivní </a:t>
            </a:r>
            <a:r>
              <a:rPr lang="en-US" sz="2800" dirty="0"/>
              <a:t>–</a:t>
            </a:r>
            <a:r>
              <a:rPr lang="cs-CZ" sz="2800" dirty="0"/>
              <a:t> začaly se zprostředkovávat i další dovednost a znalosti.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cs-CZ" sz="2800" dirty="0"/>
              <a:t>Škola </a:t>
            </a:r>
            <a:r>
              <a:rPr lang="en-US" sz="2800" dirty="0"/>
              <a:t>–</a:t>
            </a:r>
            <a:r>
              <a:rPr lang="cs-CZ" sz="2800" dirty="0"/>
              <a:t> jedna z nejúspěšnějších institucí kulturních dějin.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D2A7ABF-01DB-E04D-893D-1CE3D1CD6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678" y="1441450"/>
            <a:ext cx="4324322" cy="28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0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11CECC-8053-6644-B445-BDA4199463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BC4FC8-7842-C749-8886-954979349A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424094-75DB-484E-9834-9642E15C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pedagogika?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CE3ECB3-FCF0-A14C-8C1F-AA89870F2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antické Řecko: </a:t>
            </a:r>
            <a:r>
              <a:rPr lang="cs-CZ" i="1" dirty="0" err="1"/>
              <a:t>paidagógos</a:t>
            </a:r>
            <a:r>
              <a:rPr lang="cs-CZ" dirty="0"/>
              <a:t> = otrok (pečoval o syna svého pána, doprovázel jej na cvičení a do školy) - </a:t>
            </a:r>
            <a:r>
              <a:rPr lang="cs-CZ" dirty="0" err="1"/>
              <a:t>pais</a:t>
            </a:r>
            <a:r>
              <a:rPr lang="cs-CZ" dirty="0"/>
              <a:t> = dítě, </a:t>
            </a:r>
            <a:r>
              <a:rPr lang="cs-CZ" dirty="0" err="1"/>
              <a:t>aigen</a:t>
            </a:r>
            <a:r>
              <a:rPr lang="cs-CZ" dirty="0"/>
              <a:t> = vésti</a:t>
            </a:r>
          </a:p>
          <a:p>
            <a:r>
              <a:rPr lang="cs-CZ" dirty="0"/>
              <a:t>antická latina: </a:t>
            </a:r>
            <a:r>
              <a:rPr lang="cs-CZ" i="1" dirty="0" err="1"/>
              <a:t>paedagogus</a:t>
            </a:r>
            <a:r>
              <a:rPr lang="cs-CZ" i="1" dirty="0"/>
              <a:t> = </a:t>
            </a:r>
            <a:r>
              <a:rPr lang="cs-CZ" dirty="0"/>
              <a:t>učitel, vychovatel</a:t>
            </a:r>
          </a:p>
          <a:p>
            <a:r>
              <a:rPr lang="cs-CZ" dirty="0" err="1"/>
              <a:t>eeská</a:t>
            </a:r>
            <a:r>
              <a:rPr lang="cs-CZ" dirty="0"/>
              <a:t> terminologie:  </a:t>
            </a:r>
            <a:r>
              <a:rPr lang="cs-CZ" i="1" dirty="0"/>
              <a:t>pedagog</a:t>
            </a:r>
            <a:r>
              <a:rPr lang="cs-CZ" dirty="0"/>
              <a:t> – člověk, který se věnuje výchově profesionálně a má pro tuto činnost určitou kvalifikaci</a:t>
            </a:r>
          </a:p>
          <a:p>
            <a:r>
              <a:rPr lang="cs-CZ" dirty="0"/>
              <a:t>základy vtiskl pedagogice jakožto systematické vědě: J. A. Komenský</a:t>
            </a:r>
          </a:p>
          <a:p>
            <a:r>
              <a:rPr lang="cs-CZ" dirty="0"/>
              <a:t>vědní obor až v 19. století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19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03CA95-DDC8-2741-B83D-45EBEB6A75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1E8DDB-B228-9B49-A1A8-F8506EA9B6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0ADB38-A49D-9F4B-8BE9-6AE586AB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05275"/>
            <a:ext cx="10753200" cy="1061908"/>
          </a:xfrm>
        </p:spPr>
        <p:txBody>
          <a:bodyPr/>
          <a:lstStyle/>
          <a:p>
            <a:r>
              <a:rPr lang="cs-CZ" dirty="0"/>
              <a:t>Nejvýznamnější školské reformy</a:t>
            </a:r>
            <a:br>
              <a:rPr lang="cs-CZ" dirty="0"/>
            </a:br>
            <a:r>
              <a:rPr lang="cs-CZ" sz="2400" dirty="0"/>
              <a:t>https://</a:t>
            </a:r>
            <a:r>
              <a:rPr lang="cs-CZ" sz="2400" dirty="0" err="1"/>
              <a:t>www.youtube.com</a:t>
            </a:r>
            <a:r>
              <a:rPr lang="cs-CZ" sz="2400" dirty="0"/>
              <a:t>/</a:t>
            </a:r>
            <a:r>
              <a:rPr lang="cs-CZ" sz="2400" dirty="0" err="1"/>
              <a:t>watch?v</a:t>
            </a:r>
            <a:r>
              <a:rPr lang="cs-CZ" sz="2400" dirty="0"/>
              <a:t>=o06OQ6RGkVc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E2B7F4-14B6-BA45-8190-67DC3CA70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91977"/>
            <a:ext cx="10753200" cy="4139998"/>
          </a:xfrm>
        </p:spPr>
        <p:txBody>
          <a:bodyPr/>
          <a:lstStyle/>
          <a:p>
            <a:r>
              <a:rPr lang="cs-CZ" dirty="0"/>
              <a:t>1774: povinná školní docházka – učitelé pouze muži, ženy „</a:t>
            </a:r>
            <a:r>
              <a:rPr lang="cs-CZ" dirty="0" err="1"/>
              <a:t>učitelkyně</a:t>
            </a:r>
            <a:r>
              <a:rPr lang="cs-CZ" dirty="0"/>
              <a:t>“ ručních prací</a:t>
            </a:r>
          </a:p>
          <a:p>
            <a:r>
              <a:rPr lang="cs-CZ" dirty="0"/>
              <a:t>1869: </a:t>
            </a:r>
            <a:r>
              <a:rPr lang="cs-CZ" dirty="0" err="1"/>
              <a:t>Hasnerův</a:t>
            </a:r>
            <a:r>
              <a:rPr lang="cs-CZ" dirty="0"/>
              <a:t> zákon (vymahatelná povinná školní docházka) – vzdělání i pro učitelky ženy, ale 80 % platu mužů, ženy celibát (pouze pro učitelky literní – všechny předměty kromě ručních prací) dle hesla: "bez všelikého překážejícího zaměstnání vedlejšího“, zrušení celibátu 1919 – zasloužila se o to Františka Plamínková), sňatek musí povolit okresní školní rada</a:t>
            </a:r>
          </a:p>
          <a:p>
            <a:r>
              <a:rPr lang="cs-CZ" dirty="0"/>
              <a:t>Normativ žáků na 1 učitele do r. 1922 – 80 dětí, pak se snížil na 60 dětí, v r. 1948 na 40 dětí</a:t>
            </a:r>
          </a:p>
        </p:txBody>
      </p:sp>
    </p:spTree>
    <p:extLst>
      <p:ext uri="{BB962C8B-B14F-4D97-AF65-F5344CB8AC3E}">
        <p14:creationId xmlns:p14="http://schemas.microsoft.com/office/powerpoint/2010/main" val="328752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19FBFA-4BFC-3348-AAFC-1DCDC5E5CE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4A1469-8C53-5B48-B43A-31F5746BAD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A892F0-2E3A-EC4A-9B4A-AF99FFB2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9318"/>
            <a:ext cx="10753200" cy="451576"/>
          </a:xfrm>
        </p:spPr>
        <p:txBody>
          <a:bodyPr/>
          <a:lstStyle/>
          <a:p>
            <a:r>
              <a:rPr lang="cs-CZ" dirty="0"/>
              <a:t>Nejvýznamnější školské reformy</a:t>
            </a:r>
          </a:p>
        </p:txBody>
      </p:sp>
      <p:pic>
        <p:nvPicPr>
          <p:cNvPr id="6" name="Picture 3" descr="SkolniCtvrtZlin.png">
            <a:extLst>
              <a:ext uri="{FF2B5EF4-FFF2-40B4-BE49-F238E27FC236}">
                <a16:creationId xmlns:a16="http://schemas.microsoft.com/office/drawing/2014/main" id="{7C0850CF-0C0E-E94B-8E78-E19418D27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6"/>
          <a:stretch/>
        </p:blipFill>
        <p:spPr>
          <a:xfrm>
            <a:off x="7920173" y="1788258"/>
            <a:ext cx="3553027" cy="225057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C6ADAE0-4C4E-7C48-AC2E-800776202337}"/>
              </a:ext>
            </a:extLst>
          </p:cNvPr>
          <p:cNvSpPr/>
          <p:nvPr/>
        </p:nvSpPr>
        <p:spPr>
          <a:xfrm>
            <a:off x="414000" y="916371"/>
            <a:ext cx="750617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/>
              <a:t>1922: malý školský zákon (zrušení úlev z povinné školní docházky, společné třídy chlapců a dívek na všech stupních, zrovnoprávnění učitelů a učitelek…) 1938: Říšský školský zákon (kromě českých škol i německé, polské, maďarské, po r. 1942 výchova českých dětí k loajálnosti vůči Říši)</a:t>
            </a:r>
          </a:p>
          <a:p>
            <a:r>
              <a:rPr lang="cs-CZ" sz="2200" dirty="0"/>
              <a:t>20. a 30. léta 20. stol.: pokusné školy</a:t>
            </a:r>
          </a:p>
          <a:p>
            <a:r>
              <a:rPr lang="cs-CZ" sz="2200" dirty="0"/>
              <a:t>1948–1953: Jednotná škola (9 let, politická instituce)</a:t>
            </a:r>
          </a:p>
          <a:p>
            <a:r>
              <a:rPr lang="cs-CZ" sz="2200" dirty="0"/>
              <a:t>1953–1968: Školské zákony</a:t>
            </a:r>
          </a:p>
          <a:p>
            <a:r>
              <a:rPr lang="cs-CZ" sz="2200" dirty="0"/>
              <a:t>Situace v ČR po roce 1989 (od r. 1995 povinně 9 let, 1. stupeň 1.-5. ročník, decentralizace, soukromé školy)</a:t>
            </a:r>
          </a:p>
          <a:p>
            <a:r>
              <a:rPr lang="cs-CZ" sz="2200" dirty="0"/>
              <a:t>561/2004 Sb., o předškolním, základním, středním, vyšším odborném a jiném vzdělávání, tzv. Školský zákon</a:t>
            </a:r>
          </a:p>
        </p:txBody>
      </p:sp>
    </p:spTree>
    <p:extLst>
      <p:ext uri="{BB962C8B-B14F-4D97-AF65-F5344CB8AC3E}">
        <p14:creationId xmlns:p14="http://schemas.microsoft.com/office/powerpoint/2010/main" val="174011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E2370B-C256-0E46-B50D-955BABB0B7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6F02FB-B025-4B44-B245-7B4B2F29A5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EED245-012E-644A-AADB-069FEF75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Systémový pohled na vzdělávání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537A07F-55C9-4B47-9D73-87383644E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5467" y="1317122"/>
            <a:ext cx="6241065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ABF944-721B-A24B-87AB-76F88BD084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CA94A6-DA77-1340-9A7A-9C556AB43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D9D09B-F131-8249-A2D6-7B95E7F2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Úloha školy ve společnosti a její funkce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AB0E4F5-C1DB-3341-AFE9-F01149090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00" y="1566745"/>
            <a:ext cx="10752138" cy="139088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7BA8FE5-9B18-694B-A25B-76095F753CA8}"/>
              </a:ext>
            </a:extLst>
          </p:cNvPr>
          <p:cNvSpPr txBox="1"/>
          <p:nvPr/>
        </p:nvSpPr>
        <p:spPr>
          <a:xfrm>
            <a:off x="957263" y="3300413"/>
            <a:ext cx="1028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 indent="0">
              <a:buNone/>
            </a:pPr>
            <a:r>
              <a:rPr lang="cs-CZ" dirty="0">
                <a:latin typeface="Arial"/>
                <a:cs typeface="Arial"/>
              </a:rPr>
              <a:t>Škola je místem socializace a </a:t>
            </a:r>
            <a:r>
              <a:rPr lang="cs-CZ" dirty="0" err="1">
                <a:latin typeface="Arial"/>
                <a:cs typeface="Arial"/>
              </a:rPr>
              <a:t>enkulturace</a:t>
            </a:r>
            <a:r>
              <a:rPr lang="cs-CZ" dirty="0">
                <a:latin typeface="Arial"/>
                <a:cs typeface="Arial"/>
              </a:rPr>
              <a:t> žáků, podporujícím jejich osobnostní a sociální rozvoj a připravující je na život osobní, pracovní a občanský. </a:t>
            </a:r>
          </a:p>
          <a:p>
            <a:pPr marL="0" lvl="4" indent="0" algn="r">
              <a:buNone/>
            </a:pPr>
            <a:r>
              <a:rPr lang="cs-CZ" sz="1800" dirty="0">
                <a:latin typeface="Arial"/>
                <a:cs typeface="Arial"/>
              </a:rPr>
              <a:t>(Zdroj: Průcha, J., Walterová, E., Mareš, J. (2003). </a:t>
            </a:r>
            <a:r>
              <a:rPr lang="cs-CZ" sz="1800" i="1" dirty="0">
                <a:latin typeface="Arial"/>
                <a:cs typeface="Arial"/>
              </a:rPr>
              <a:t>Pedagogický slovník. </a:t>
            </a:r>
            <a:r>
              <a:rPr lang="cs-CZ" sz="1800" dirty="0">
                <a:latin typeface="Arial"/>
                <a:cs typeface="Arial"/>
              </a:rPr>
              <a:t>Praha: Portál) </a:t>
            </a:r>
            <a:endParaRPr lang="en-US" sz="1800" dirty="0">
              <a:latin typeface="Arial"/>
              <a:cs typeface="Arial"/>
            </a:endParaRPr>
          </a:p>
          <a:p>
            <a:pPr algn="l"/>
            <a:r>
              <a:rPr lang="cs-CZ" dirty="0">
                <a:latin typeface="+mn-lt"/>
              </a:rPr>
              <a:t>Personalizace – cíl: samostatně jednající osobnost.</a:t>
            </a:r>
          </a:p>
          <a:p>
            <a:pPr algn="l"/>
            <a:r>
              <a:rPr lang="cs-CZ" dirty="0" err="1">
                <a:latin typeface="+mn-lt"/>
              </a:rPr>
              <a:t>Enkulturace</a:t>
            </a:r>
            <a:r>
              <a:rPr lang="cs-CZ" dirty="0">
                <a:latin typeface="+mn-lt"/>
              </a:rPr>
              <a:t> – adaptace a přijetí kultury, v níž žijeme.</a:t>
            </a:r>
          </a:p>
          <a:p>
            <a:pPr algn="l"/>
            <a:r>
              <a:rPr lang="cs-CZ" dirty="0">
                <a:latin typeface="+mn-lt"/>
              </a:rPr>
              <a:t>Socializace – začleňování do společnosti. </a:t>
            </a:r>
          </a:p>
        </p:txBody>
      </p:sp>
    </p:spTree>
    <p:extLst>
      <p:ext uri="{BB962C8B-B14F-4D97-AF65-F5344CB8AC3E}">
        <p14:creationId xmlns:p14="http://schemas.microsoft.com/office/powerpoint/2010/main" val="266503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7AB4EF-96FF-2B45-B307-9D60399FAE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5BDE00-2B51-A74F-9B17-8BD2A785C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13D30F8-7F99-D34A-AD21-655B807E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Úloha školy ve společnosti a její funkce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E5C8EA-DFEA-1949-B14B-07F0F0D68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0825" indent="-250825" defTabSz="457200" fontAlgn="auto">
              <a:spcAft>
                <a:spcPts val="0"/>
              </a:spcAft>
              <a:buFont typeface="Arial" charset="0"/>
              <a:buChar char="•"/>
            </a:pPr>
            <a:r>
              <a:rPr lang="cs-CZ" dirty="0">
                <a:solidFill>
                  <a:prstClr val="black"/>
                </a:solidFill>
                <a:cs typeface="Arial"/>
              </a:rPr>
              <a:t>Škola: správa a zprostředkování kulturního dědictví.</a:t>
            </a:r>
          </a:p>
          <a:p>
            <a:pPr marL="250825" indent="-250825" defTabSz="457200" fontAlgn="auto">
              <a:spcAft>
                <a:spcPts val="0"/>
              </a:spcAft>
              <a:buFont typeface="Arial" charset="0"/>
              <a:buChar char="•"/>
            </a:pPr>
            <a:r>
              <a:rPr lang="cs-CZ" dirty="0">
                <a:solidFill>
                  <a:prstClr val="black"/>
                </a:solidFill>
                <a:cs typeface="Arial"/>
              </a:rPr>
              <a:t>Je jedinou relativně systematizovanou formou seznamování členů společnosti s kulturními obsahy. </a:t>
            </a:r>
          </a:p>
          <a:p>
            <a:pPr marL="250825" indent="-250825" defTabSz="457200" fontAlgn="auto">
              <a:spcAft>
                <a:spcPts val="0"/>
              </a:spcAft>
              <a:buFont typeface="Arial" charset="0"/>
              <a:buChar char="•"/>
            </a:pPr>
            <a:r>
              <a:rPr lang="cs-CZ" dirty="0">
                <a:solidFill>
                  <a:prstClr val="black"/>
                </a:solidFill>
                <a:cs typeface="Arial"/>
              </a:rPr>
              <a:t>Obsahy uspořádány do oborů </a:t>
            </a:r>
            <a:r>
              <a:rPr lang="en-US" dirty="0">
                <a:solidFill>
                  <a:prstClr val="black"/>
                </a:solidFill>
                <a:cs typeface="Arial"/>
              </a:rPr>
              <a:t>– </a:t>
            </a:r>
            <a:r>
              <a:rPr lang="en-US" dirty="0" err="1">
                <a:solidFill>
                  <a:prstClr val="black"/>
                </a:solidFill>
                <a:cs typeface="Arial"/>
              </a:rPr>
              <a:t>vyučovacích</a:t>
            </a:r>
            <a:r>
              <a:rPr lang="en-US" dirty="0">
                <a:solidFill>
                  <a:prstClr val="black"/>
                </a:solidFill>
                <a:cs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cs typeface="Arial"/>
              </a:rPr>
              <a:t>předmětů</a:t>
            </a:r>
            <a:r>
              <a:rPr lang="cs-CZ" dirty="0">
                <a:solidFill>
                  <a:prstClr val="black"/>
                </a:solidFill>
                <a:cs typeface="Arial"/>
              </a:rPr>
              <a:t> (kurikulum).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454205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870CA23C9C40429B6BBFF3EF45D4EB" ma:contentTypeVersion="12" ma:contentTypeDescription="Vytvoří nový dokument" ma:contentTypeScope="" ma:versionID="5f632a482ba1ad9fac1786f6368e2bb4">
  <xsd:schema xmlns:xsd="http://www.w3.org/2001/XMLSchema" xmlns:xs="http://www.w3.org/2001/XMLSchema" xmlns:p="http://schemas.microsoft.com/office/2006/metadata/properties" xmlns:ns2="4e556105-c29a-463f-954a-f69b50614a4f" xmlns:ns3="65e27c90-cfd7-4300-b56f-431f0c449b80" targetNamespace="http://schemas.microsoft.com/office/2006/metadata/properties" ma:root="true" ma:fieldsID="a160693adf70ea963939af5e7196c1b2" ns2:_="" ns3:_="">
    <xsd:import namespace="4e556105-c29a-463f-954a-f69b50614a4f"/>
    <xsd:import namespace="65e27c90-cfd7-4300-b56f-431f0c449b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56105-c29a-463f-954a-f69b50614a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27c90-cfd7-4300-b56f-431f0c449b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FE8E86-896E-4A98-A183-86701033C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FD318B-DED0-489E-BFE1-7EE03CC60AB3}">
  <ds:schemaRefs>
    <ds:schemaRef ds:uri="4e556105-c29a-463f-954a-f69b50614a4f"/>
    <ds:schemaRef ds:uri="65e27c90-cfd7-4300-b56f-431f0c449b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0702C7-064F-4C19-AE15-29CD39589AAF}">
  <ds:schemaRefs>
    <ds:schemaRef ds:uri="4e556105-c29a-463f-954a-f69b50614a4f"/>
    <ds:schemaRef ds:uri="65e27c90-cfd7-4300-b56f-431f0c449b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1633</TotalTime>
  <Words>970</Words>
  <Application>Microsoft Macintosh PowerPoint</Application>
  <PresentationFormat>Širokoúhlá obrazovka</PresentationFormat>
  <Paragraphs>96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1. Historický pohled na vznik školy</vt:lpstr>
      <vt:lpstr>Obsah</vt:lpstr>
      <vt:lpstr>Historický pohled na vznik školy</vt:lpstr>
      <vt:lpstr>Co je to pedagogika?</vt:lpstr>
      <vt:lpstr>Nejvýznamnější školské reformy https://www.youtube.com/watch?v=o06OQ6RGkVc</vt:lpstr>
      <vt:lpstr>Nejvýznamnější školské reformy</vt:lpstr>
      <vt:lpstr>Systémový pohled na vzdělávání</vt:lpstr>
      <vt:lpstr>Úloha školy ve společnosti a její funkce</vt:lpstr>
      <vt:lpstr>Úloha školy ve společnosti a její funkce </vt:lpstr>
      <vt:lpstr>Scénáře školy v budoucnosti</vt:lpstr>
      <vt:lpstr>Škola jako učební prostředí</vt:lpstr>
      <vt:lpstr>Spolupráce s rodinou a veřejností</vt:lpstr>
      <vt:lpstr>Výchovné styly v rodině</vt:lpstr>
      <vt:lpstr>Škola a další výchovné instituce </vt:lpstr>
      <vt:lpstr>Děkuji za pozornost!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Katarína Peterková</dc:creator>
  <cp:lastModifiedBy>Marcela Janíková</cp:lastModifiedBy>
  <cp:revision>26</cp:revision>
  <cp:lastPrinted>1601-01-01T00:00:00Z</cp:lastPrinted>
  <dcterms:created xsi:type="dcterms:W3CDTF">2021-02-15T13:46:28Z</dcterms:created>
  <dcterms:modified xsi:type="dcterms:W3CDTF">2021-09-15T08:41:40Z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0x010100E6870CA23C9C40429B6BBFF3EF45D4EB</vt:lpwstr>
  </property>
</Properties>
</file>