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7" r:id="rId6"/>
    <p:sldId id="258" r:id="rId7"/>
    <p:sldId id="282" r:id="rId8"/>
    <p:sldId id="259" r:id="rId9"/>
    <p:sldId id="283" r:id="rId10"/>
    <p:sldId id="284" r:id="rId11"/>
    <p:sldId id="285" r:id="rId12"/>
    <p:sldId id="286" r:id="rId13"/>
    <p:sldId id="287" r:id="rId14"/>
    <p:sldId id="260" r:id="rId15"/>
    <p:sldId id="288" r:id="rId16"/>
    <p:sldId id="290" r:id="rId17"/>
    <p:sldId id="291" r:id="rId18"/>
    <p:sldId id="292" r:id="rId19"/>
    <p:sldId id="293" r:id="rId20"/>
    <p:sldId id="294" r:id="rId21"/>
    <p:sldId id="306" r:id="rId22"/>
    <p:sldId id="295" r:id="rId23"/>
    <p:sldId id="300" r:id="rId24"/>
    <p:sldId id="303" r:id="rId25"/>
    <p:sldId id="302" r:id="rId26"/>
    <p:sldId id="304" r:id="rId27"/>
    <p:sldId id="301" r:id="rId28"/>
    <p:sldId id="305" r:id="rId29"/>
    <p:sldId id="296" r:id="rId30"/>
    <p:sldId id="297" r:id="rId31"/>
    <p:sldId id="299" r:id="rId32"/>
    <p:sldId id="289" r:id="rId3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5AC8AF"/>
    <a:srgbClr val="91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2"/>
  </p:normalViewPr>
  <p:slideViewPr>
    <p:cSldViewPr snapToGrid="0" snapToObjects="1">
      <p:cViewPr varScale="1">
        <p:scale>
          <a:sx n="90" d="100"/>
          <a:sy n="90" d="100"/>
        </p:scale>
        <p:origin x="232" y="59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AC617C30-30B9-5F40-B9CE-8190F0E78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7F978BB5-2C40-1847-9BDD-10F4A7A7E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89E476E0-A591-2D41-97B8-B350A84A3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A2CCDBBA-9351-4241-8683-C6B09BB84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-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5">
            <a:extLst>
              <a:ext uri="{FF2B5EF4-FFF2-40B4-BE49-F238E27FC236}">
                <a16:creationId xmlns:a16="http://schemas.microsoft.com/office/drawing/2014/main" id="{10B27CBC-C779-8D49-81A2-7E60B02AB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ělovník (alternativní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5E93C79E-4EE6-7340-A532-170840922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04D6D823-4C68-D841-A02B-330212BF1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247"/>
            <a:ext cx="1132477" cy="5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CA39A22B-25AC-154A-995D-A5A321924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678" y="2014200"/>
            <a:ext cx="5366645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96E56-5C3F-4C5E-8FA2-4C7BE646D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9047414-72BB-43A4-81A8-67CF011FFE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4AB3853-9BCC-4A9C-BAC3-BA97D1453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2698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184304" y="5457322"/>
            <a:ext cx="5994865" cy="1361355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B6CE4B49-42C3-6246-B1EB-3DAF3FFB8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75D85D30-781C-3645-A803-7D040A1BE2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07BEE75-6ACF-F048-9475-FA5BD156A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304B0A1-6A6D-2A4A-937E-72AE73837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0D0310EC-05B1-B942-BF73-CC87EC1CD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788EED2-C169-0E4F-A0DE-FC58E3BEC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C893EBC8-BC9E-264D-9299-3E5F5EC46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FE25A66-24C4-FE4C-AD09-76419B1C7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39213" y="5530103"/>
            <a:ext cx="5611974" cy="1327897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GVXq4E2LNQ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asketball_Clipart.sv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rooster-hill.blogspot.com/2011/05/jump-street.html" TargetMode="Externa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cs/otazn%C3%ADk-ot%C3%A1zka-reakce-1020165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cs/otazn%C3%ADk-ot%C3%A1zka-reakce-1020165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eneddhome.com/2018/01/five-recommendations-to-strengthen-teacher-training-in-wales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1596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6. Učitel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>
                <a:hlinkClick r:id="rId2"/>
              </a:rPr>
              <a:t>Igor Hnízdo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8DACDE-B811-504A-A066-54317D7E2E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73DECA-51BF-E447-9B4E-87A4CD1665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23E748-735F-6E40-8E58-DE3DF86D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Video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039A6F3-249B-BE4B-B7A4-FC4158AB2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00"/>
                </a:solidFill>
              </a:rPr>
              <a:t>KD1.4 Švihadla chlapci, hlavní část</a:t>
            </a:r>
          </a:p>
          <a:p>
            <a:r>
              <a:rPr lang="cs-CZ" dirty="0">
                <a:solidFill>
                  <a:srgbClr val="000000"/>
                </a:solidFill>
              </a:rPr>
              <a:t>KD4.4 Basket, hlavní část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7" name="Obrázek 6" descr="Obsah obrázku basketbal&#10;&#10;Popis byl vytvořen automaticky">
            <a:extLst>
              <a:ext uri="{FF2B5EF4-FFF2-40B4-BE49-F238E27FC236}">
                <a16:creationId xmlns:a16="http://schemas.microsoft.com/office/drawing/2014/main" id="{564949F6-BC4E-4840-AC99-B12A97E7B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25841" y="2345231"/>
            <a:ext cx="2578345" cy="2578345"/>
          </a:xfrm>
          <a:prstGeom prst="rect">
            <a:avLst/>
          </a:prstGeom>
        </p:spPr>
      </p:pic>
      <p:pic>
        <p:nvPicPr>
          <p:cNvPr id="12" name="Obrázek 11" descr="Obsah obrázku silnice, exteriér, bruslení, osoba&#10;&#10;Popis byl vytvořen automaticky">
            <a:extLst>
              <a:ext uri="{FF2B5EF4-FFF2-40B4-BE49-F238E27FC236}">
                <a16:creationId xmlns:a16="http://schemas.microsoft.com/office/drawing/2014/main" id="{195C3CAC-AD10-1C4E-B586-2FEB8F38C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01000" y="0"/>
            <a:ext cx="4191000" cy="296513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3B9CD0F-46CD-DD43-86D6-703344EE150C}"/>
              </a:ext>
            </a:extLst>
          </p:cNvPr>
          <p:cNvSpPr txBox="1"/>
          <p:nvPr/>
        </p:nvSpPr>
        <p:spPr>
          <a:xfrm>
            <a:off x="1249357" y="7002048"/>
            <a:ext cx="4394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5" tooltip="https://rooster-hill.blogspot.com/2011/05/jump-street.html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6" tooltip="https://creativecommons.org/licenses/by-nc-nd/3.0/"/>
              </a:rPr>
              <a:t>CC BY-NC-ND</a:t>
            </a:r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2103866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9773A9-62F5-104E-A43C-26D15F93E7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4D1492-2D1E-0042-A250-7896CC0981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E9D886-2B17-6248-8CEA-A388B0B06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Profesní kompetence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EECF061-E191-624A-80A4-C45F72436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sz="1600" b="1" dirty="0"/>
              <a:t>Co je to kompetence a jaké hlavní kompetence by podle Vás měl mít učitel TV? </a:t>
            </a:r>
          </a:p>
          <a:p>
            <a:pPr marL="609600" indent="-609600">
              <a:buFontTx/>
              <a:buAutoNum type="arabicPeriod"/>
            </a:pPr>
            <a:r>
              <a:rPr lang="cs-CZ" altLang="cs-CZ" sz="1600" b="1" dirty="0">
                <a:solidFill>
                  <a:srgbClr val="0000DC"/>
                </a:solidFill>
              </a:rPr>
              <a:t>kompetence k vyučování a výchově</a:t>
            </a:r>
          </a:p>
          <a:p>
            <a:pPr marL="990600" lvl="1" indent="-646113">
              <a:buFontTx/>
              <a:buChar char="•"/>
            </a:pPr>
            <a:r>
              <a:rPr lang="cs-CZ" altLang="cs-CZ" sz="1600" dirty="0" err="1"/>
              <a:t>psychopedagogická</a:t>
            </a:r>
            <a:r>
              <a:rPr lang="cs-CZ" altLang="cs-CZ" sz="1600" dirty="0"/>
              <a:t> kompetence </a:t>
            </a:r>
          </a:p>
          <a:p>
            <a:pPr marL="990600" lvl="1" indent="-646113">
              <a:buFontTx/>
              <a:buChar char="•"/>
            </a:pPr>
            <a:r>
              <a:rPr lang="cs-CZ" altLang="cs-CZ" sz="1600" dirty="0"/>
              <a:t>komunikativní kompetence </a:t>
            </a:r>
          </a:p>
          <a:p>
            <a:pPr marL="990600" lvl="1" indent="-646113">
              <a:buFontTx/>
              <a:buChar char="•"/>
            </a:pPr>
            <a:r>
              <a:rPr lang="cs-CZ" altLang="cs-CZ" sz="1600" dirty="0"/>
              <a:t>diagnostická kompetence </a:t>
            </a:r>
          </a:p>
          <a:p>
            <a:pPr marL="609600" indent="-609600">
              <a:buFontTx/>
              <a:buAutoNum type="arabicPeriod"/>
            </a:pPr>
            <a:r>
              <a:rPr lang="cs-CZ" altLang="cs-CZ" sz="1600" b="1" dirty="0">
                <a:solidFill>
                  <a:srgbClr val="0000DC"/>
                </a:solidFill>
              </a:rPr>
              <a:t>osobnostní kompetence</a:t>
            </a:r>
            <a:r>
              <a:rPr lang="cs-CZ" altLang="cs-CZ" sz="1600" dirty="0">
                <a:solidFill>
                  <a:srgbClr val="0000DC"/>
                </a:solidFill>
              </a:rPr>
              <a:t> </a:t>
            </a:r>
          </a:p>
          <a:p>
            <a:pPr marL="609600" indent="-609600">
              <a:buFontTx/>
              <a:buAutoNum type="arabicPeriod"/>
            </a:pPr>
            <a:r>
              <a:rPr lang="cs-CZ" altLang="cs-CZ" sz="1600" b="1" dirty="0">
                <a:solidFill>
                  <a:srgbClr val="0000DC"/>
                </a:solidFill>
              </a:rPr>
              <a:t>rozvíjející kompetence</a:t>
            </a:r>
            <a:r>
              <a:rPr lang="cs-CZ" altLang="cs-CZ" sz="1600" dirty="0">
                <a:solidFill>
                  <a:srgbClr val="0000DC"/>
                </a:solidFill>
              </a:rPr>
              <a:t> </a:t>
            </a:r>
          </a:p>
          <a:p>
            <a:pPr marL="990600" lvl="1" indent="-646113">
              <a:buFontTx/>
              <a:buChar char="•"/>
            </a:pPr>
            <a:r>
              <a:rPr lang="cs-CZ" altLang="cs-CZ" sz="1600" dirty="0"/>
              <a:t>adaptivní kompetence </a:t>
            </a:r>
          </a:p>
          <a:p>
            <a:pPr marL="990600" lvl="1" indent="-646113">
              <a:buFontTx/>
              <a:buChar char="•"/>
            </a:pPr>
            <a:r>
              <a:rPr lang="cs-CZ" altLang="cs-CZ" sz="1600" dirty="0"/>
              <a:t>informační kompetence </a:t>
            </a:r>
          </a:p>
          <a:p>
            <a:pPr marL="990600" lvl="1" indent="-646113">
              <a:buFontTx/>
              <a:buChar char="•"/>
            </a:pPr>
            <a:r>
              <a:rPr lang="cs-CZ" altLang="cs-CZ" sz="1600" dirty="0"/>
              <a:t>výzkumná kompetence </a:t>
            </a:r>
          </a:p>
          <a:p>
            <a:pPr marL="990600" lvl="1" indent="-646113">
              <a:buFontTx/>
              <a:buChar char="•"/>
            </a:pPr>
            <a:r>
              <a:rPr lang="cs-CZ" altLang="cs-CZ" sz="1600" dirty="0" err="1"/>
              <a:t>sebereflektivní</a:t>
            </a:r>
            <a:r>
              <a:rPr lang="cs-CZ" altLang="cs-CZ" sz="1600" dirty="0"/>
              <a:t> kompetence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4035DD9-C427-094D-8262-1E76F56F4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10625" y="857250"/>
            <a:ext cx="1943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5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CCFAF9-5585-E645-92E6-3FA76527B8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05CECF-B142-D248-BC96-05DF4956A2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84B861-3F87-7245-A528-9299E3EA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5252175" cy="1361356"/>
          </a:xfrm>
        </p:spPr>
        <p:txBody>
          <a:bodyPr/>
          <a:lstStyle/>
          <a:p>
            <a:r>
              <a:rPr lang="cs-CZ" dirty="0"/>
              <a:t>Strukturální pohled na kompetence</a:t>
            </a:r>
          </a:p>
        </p:txBody>
      </p:sp>
      <p:pic>
        <p:nvPicPr>
          <p:cNvPr id="6" name="Zástupný obsah 3">
            <a:extLst>
              <a:ext uri="{FF2B5EF4-FFF2-40B4-BE49-F238E27FC236}">
                <a16:creationId xmlns:a16="http://schemas.microsoft.com/office/drawing/2014/main" id="{6554BD7D-C74D-1E44-8B88-5A9B07A60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1218" y="452978"/>
            <a:ext cx="6439184" cy="48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38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6C2E14-E30B-5942-96E8-41ADB7B582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B21615-633F-FE48-8D04-37F678B7D8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0470CD3-6E9E-9A44-BEF3-295A0BA03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2000" cy="972002"/>
          </a:xfrm>
        </p:spPr>
        <p:txBody>
          <a:bodyPr/>
          <a:lstStyle/>
          <a:p>
            <a:r>
              <a:rPr lang="cs-CZ" dirty="0"/>
              <a:t>Řídicí styly učitele</a:t>
            </a:r>
            <a:br>
              <a:rPr lang="cs-CZ" dirty="0"/>
            </a:br>
            <a:r>
              <a:rPr lang="cs-CZ" dirty="0"/>
              <a:t>1. Autoritativní styl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D8CA73C-D154-CC45-9E18-0A3539E7D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3765320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cs-CZ" altLang="cs-CZ" sz="1800" dirty="0"/>
              <a:t>Učitel stále něco přikazuje a zakazuje.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1800" dirty="0"/>
              <a:t>Sám mnoho mluví, nepustí druhé ke slovu.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1800" dirty="0"/>
              <a:t>Vyčítá, vyhrožuje, varuje, často trestá. Vyvolává napětí a strach.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1800" dirty="0"/>
              <a:t>Zajímá se jen o výkony a kázeň, a ne o možnosti a podmínky žáků.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1800" dirty="0"/>
              <a:t>Málo přihlíží k přáním a potřebám dětí, popřípadě je nezná ani se nesnaží je poznat, děti prostě musí poslouchat.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1800" dirty="0"/>
              <a:t>Požaduje, aby se vše dělalo přesně podle jeho pokynů, nepřipouští např. jiný, samostatný postup řešení úlohy.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1800" dirty="0"/>
              <a:t>Omezuje samostatnost a iniciativu žáků.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1800" dirty="0"/>
              <a:t>Pokud se pokouší o humor, přechází do ironie a zesměšňování některých žáků.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1800" dirty="0"/>
              <a:t>Učitele s autoritativním stylem často trápí obava nebo vnitřní nejistota z „neukázněnosti“ žáků.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1800" dirty="0"/>
              <a:t>Žáci jsou orientováni na kvantitu, ne na kvalitu.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6083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768620-6B9A-FB40-8924-D2230770CD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80A93C9-468B-F648-801C-358E4858AD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F8FA5B-7A99-DA41-A1AB-791A5EAC4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Demokratický styl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088152C-E636-B84A-89F9-DFBB9C97B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17324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000" dirty="0"/>
              <a:t>Učitel spolu s žáky plánuje vyučování. </a:t>
            </a:r>
          </a:p>
          <a:p>
            <a:pPr>
              <a:lnSpc>
                <a:spcPct val="100000"/>
              </a:lnSpc>
            </a:pPr>
            <a:r>
              <a:rPr lang="cs-CZ" altLang="cs-CZ" sz="2000" dirty="0"/>
              <a:t>Dříve, než se začne pracovat, prodiskutují se společně postupy práce a určí se vhodné metody.</a:t>
            </a:r>
          </a:p>
          <a:p>
            <a:pPr>
              <a:lnSpc>
                <a:spcPct val="100000"/>
              </a:lnSpc>
            </a:pPr>
            <a:r>
              <a:rPr lang="cs-CZ" altLang="cs-CZ" sz="2000" dirty="0"/>
              <a:t>Učitel s žáky společně rozhoduje o vyučování.</a:t>
            </a:r>
          </a:p>
          <a:p>
            <a:pPr>
              <a:lnSpc>
                <a:spcPct val="100000"/>
              </a:lnSpc>
            </a:pPr>
            <a:r>
              <a:rPr lang="cs-CZ" altLang="cs-CZ" sz="2000" dirty="0"/>
              <a:t>Učitel je schopný přimět žáky k aktivní práci a spolupráci.</a:t>
            </a:r>
          </a:p>
          <a:p>
            <a:pPr>
              <a:lnSpc>
                <a:spcPct val="100000"/>
              </a:lnSpc>
            </a:pPr>
            <a:r>
              <a:rPr lang="cs-CZ" altLang="cs-CZ" sz="2000" dirty="0"/>
              <a:t>Učitel se pokládá za jeden z článků pracovního kolektivu.</a:t>
            </a:r>
          </a:p>
          <a:p>
            <a:pPr>
              <a:lnSpc>
                <a:spcPct val="100000"/>
              </a:lnSpc>
            </a:pPr>
            <a:r>
              <a:rPr lang="cs-CZ" altLang="cs-CZ" sz="2000" dirty="0"/>
              <a:t>Žáci jsou motivování a zúčastňují se vyučování z vlastních pohnutek.</a:t>
            </a:r>
          </a:p>
          <a:p>
            <a:pPr>
              <a:lnSpc>
                <a:spcPct val="100000"/>
              </a:lnSpc>
            </a:pPr>
            <a:r>
              <a:rPr lang="cs-CZ" altLang="cs-CZ" sz="2000" dirty="0"/>
              <a:t>Klade přiměřené, postupně se zvyšující požadavky a kontroluje jejich plnění laskavou formou, bez urážení a ponižování žáků.</a:t>
            </a:r>
          </a:p>
          <a:p>
            <a:pPr>
              <a:lnSpc>
                <a:spcPct val="100000"/>
              </a:lnSpc>
            </a:pPr>
            <a:r>
              <a:rPr lang="cs-CZ" altLang="cs-CZ" sz="2000" dirty="0"/>
              <a:t>Podporuje samostatnost a iniciativu žáků.</a:t>
            </a:r>
          </a:p>
          <a:p>
            <a:pPr>
              <a:lnSpc>
                <a:spcPct val="100000"/>
              </a:lnSpc>
            </a:pPr>
            <a:r>
              <a:rPr lang="cs-CZ" altLang="cs-CZ" sz="2000" dirty="0"/>
              <a:t>Místo striktních příkazů dovede položit vhodnou otázku, dát návrh, podnět žákům k zamyšlení a účasti na rozhodování.</a:t>
            </a:r>
          </a:p>
          <a:p>
            <a:pPr>
              <a:lnSpc>
                <a:spcPct val="100000"/>
              </a:lnSpc>
            </a:pPr>
            <a:r>
              <a:rPr lang="cs-CZ" altLang="cs-CZ" sz="2000" dirty="0"/>
              <a:t>Žáci jsou iniciativní, spontánní, samostatní, konstruktivní, vykazují kvalitní výkony.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84564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B20DF78-2245-2648-9FBD-5D9AEA390B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CF238D-C46B-044B-9FA9-77C657E34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BD1F7A-75B6-7A4F-A157-BD88A01AD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</a:t>
            </a:r>
            <a:r>
              <a:rPr lang="cs-CZ" dirty="0" err="1"/>
              <a:t>Laissez-faire</a:t>
            </a:r>
            <a:r>
              <a:rPr lang="cs-CZ" dirty="0"/>
              <a:t> styl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129C2E9-FCDF-F242-84B3-9313F3C16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3765320"/>
          </a:xfrm>
        </p:spPr>
        <p:txBody>
          <a:bodyPr/>
          <a:lstStyle/>
          <a:p>
            <a:r>
              <a:rPr lang="cs-CZ" altLang="cs-CZ" sz="2400" dirty="0"/>
              <a:t>Žáci jsou ponecháni sami sobě, učitel nezasahuje do činnosti žáků, ba naopak je k nim povolný.</a:t>
            </a:r>
          </a:p>
          <a:p>
            <a:r>
              <a:rPr lang="cs-CZ" altLang="cs-CZ" sz="2400" dirty="0"/>
              <a:t>Nízké požadavky na výkon žáků a kázeň a nedostatečná kontrola jejich plnění.</a:t>
            </a:r>
          </a:p>
          <a:p>
            <a:r>
              <a:rPr lang="cs-CZ" altLang="cs-CZ" sz="2400" dirty="0"/>
              <a:t>Učitel je spíše pasivním pozorovatelem než aby aktivně zasahoval.</a:t>
            </a:r>
          </a:p>
          <a:p>
            <a:r>
              <a:rPr lang="cs-CZ" altLang="cs-CZ" sz="2400" dirty="0"/>
              <a:t>Žáci od něj dostávají jen nepatrnou pomoc při učení.</a:t>
            </a:r>
          </a:p>
          <a:p>
            <a:r>
              <a:rPr lang="cs-CZ" altLang="cs-CZ" sz="2400" dirty="0"/>
              <a:t>Ve třídě je chaos.</a:t>
            </a:r>
          </a:p>
          <a:p>
            <a:r>
              <a:rPr lang="cs-CZ" altLang="cs-CZ" sz="2400" dirty="0"/>
              <a:t>Žáci jsou zklamáni, vykazují nepatrné úspěchy ve výkonech.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3797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B20E9F-692A-DB4A-BA05-2F3C0E162A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5EB043-FA18-1B4D-A490-7A8FF41903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DA5C4F-952B-A946-AADF-F584835C3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Typologie učitelů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28BBBAC-925B-E745-9148-7EDCAE9B9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 err="1"/>
              <a:t>Caselman</a:t>
            </a:r>
            <a:r>
              <a:rPr lang="cs-CZ" altLang="cs-CZ" sz="2400" dirty="0"/>
              <a:t>: kritérium orientace učitele 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altLang="cs-CZ" dirty="0"/>
              <a:t>na učivo (školní předmět) – </a:t>
            </a:r>
            <a:r>
              <a:rPr lang="cs-CZ" altLang="cs-CZ" i="1" dirty="0" err="1">
                <a:solidFill>
                  <a:srgbClr val="0000DC"/>
                </a:solidFill>
              </a:rPr>
              <a:t>logotrop</a:t>
            </a:r>
            <a:r>
              <a:rPr lang="cs-CZ" altLang="cs-CZ" dirty="0"/>
              <a:t>, nebo 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altLang="cs-CZ" dirty="0"/>
              <a:t>na osobnost žáka – </a:t>
            </a:r>
            <a:r>
              <a:rPr lang="cs-CZ" altLang="cs-CZ" i="1" dirty="0" err="1">
                <a:solidFill>
                  <a:srgbClr val="0000DC"/>
                </a:solidFill>
              </a:rPr>
              <a:t>paidotrop</a:t>
            </a:r>
            <a:r>
              <a:rPr lang="cs-CZ" altLang="cs-CZ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9749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8D0F501-4AA7-F742-B4AA-F52518E9A4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49CEE3-1D15-F14D-8ABD-CAD5C6151B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F05610-1C04-5F48-A1EB-D2E84E8C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Typologie učitelů, až si přečtete, </a:t>
            </a:r>
            <a:r>
              <a:rPr lang="cs-CZ" dirty="0" err="1"/>
              <a:t>menti.com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4AD7C0F-CD4A-E742-AC5A-A6BDC0B5D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77199"/>
            <a:ext cx="5023575" cy="3880123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200" b="1" dirty="0"/>
              <a:t>1. Filozoficky orientovaný </a:t>
            </a:r>
            <a:r>
              <a:rPr lang="cs-CZ" altLang="cs-CZ" sz="1200" b="1" dirty="0" err="1"/>
              <a:t>logotrop</a:t>
            </a:r>
            <a:r>
              <a:rPr lang="cs-CZ" altLang="cs-CZ" sz="1200" dirty="0"/>
              <a:t> </a:t>
            </a:r>
          </a:p>
          <a:p>
            <a:pPr marL="457200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200" dirty="0"/>
              <a:t>Vypracování, prohloubení světového názoru – chce jej předat žákům.</a:t>
            </a:r>
          </a:p>
          <a:p>
            <a:pPr marL="457200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200" dirty="0"/>
              <a:t>Vlastní zkušenosti a názory studentů málo respektuje.</a:t>
            </a:r>
          </a:p>
          <a:p>
            <a:pPr marL="457200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200" dirty="0"/>
              <a:t>Jsou-li žáci stejně orientovaní, jsou jím hluboce ovlivněni.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200" b="1" dirty="0"/>
              <a:t>2. Odborně-vědecky orientovaný </a:t>
            </a:r>
            <a:r>
              <a:rPr lang="cs-CZ" altLang="cs-CZ" sz="1200" b="1" dirty="0" err="1"/>
              <a:t>logotrop</a:t>
            </a:r>
            <a:r>
              <a:rPr lang="cs-CZ" altLang="cs-CZ" sz="1200" dirty="0"/>
              <a:t> </a:t>
            </a:r>
          </a:p>
          <a:p>
            <a:pPr marL="457200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200" dirty="0"/>
              <a:t>Častější typ.</a:t>
            </a:r>
          </a:p>
          <a:p>
            <a:pPr marL="457200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200" dirty="0"/>
              <a:t>Velká šířka a konkrétnost vědomostí (zájem již od dětství).</a:t>
            </a:r>
          </a:p>
          <a:p>
            <a:pPr marL="457200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200" dirty="0"/>
              <a:t>V oboru je vše důležité, vše chce naučit.</a:t>
            </a:r>
          </a:p>
          <a:p>
            <a:pPr marL="457200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200" dirty="0"/>
              <a:t>Umí nadchnout pro svůj předmět, srozumitelně vyložit učivo. </a:t>
            </a:r>
          </a:p>
          <a:p>
            <a:pPr marL="457200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200" dirty="0"/>
              <a:t>Velký vzdělávací vliv, výchovně působí málo, nevidí individualitu žáků, nedostatek pochopení, uznání.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5F512BB-EAC9-3C4B-B163-80527E9ADC2E}"/>
              </a:ext>
            </a:extLst>
          </p:cNvPr>
          <p:cNvSpPr txBox="1"/>
          <p:nvPr/>
        </p:nvSpPr>
        <p:spPr>
          <a:xfrm>
            <a:off x="6228150" y="1577199"/>
            <a:ext cx="524385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altLang="cs-CZ" sz="1200" b="1" dirty="0"/>
              <a:t>3. Individuálně psychologicky orientovaný </a:t>
            </a:r>
            <a:r>
              <a:rPr lang="cs-CZ" altLang="cs-CZ" sz="1200" b="1" dirty="0" err="1"/>
              <a:t>paidotrop</a:t>
            </a:r>
            <a:r>
              <a:rPr lang="cs-CZ" altLang="cs-CZ" sz="1200" dirty="0"/>
              <a:t> </a:t>
            </a:r>
          </a:p>
          <a:p>
            <a:pPr lvl="1">
              <a:spcAft>
                <a:spcPts val="600"/>
              </a:spcAft>
            </a:pPr>
            <a:r>
              <a:rPr lang="cs-CZ" altLang="cs-CZ" sz="1200" dirty="0"/>
              <a:t>Podstata práce učitele – výchova, úsilí pochopit žáky.</a:t>
            </a:r>
          </a:p>
          <a:p>
            <a:pPr lvl="1">
              <a:spcAft>
                <a:spcPts val="600"/>
              </a:spcAft>
            </a:pPr>
            <a:r>
              <a:rPr lang="cs-CZ" altLang="cs-CZ" sz="1200" dirty="0"/>
              <a:t>Typický je rodičovský vztah, pochopení, důvěra.</a:t>
            </a:r>
          </a:p>
          <a:p>
            <a:pPr lvl="1">
              <a:spcAft>
                <a:spcPts val="600"/>
              </a:spcAft>
            </a:pPr>
            <a:r>
              <a:rPr lang="cs-CZ" altLang="cs-CZ" sz="1200" dirty="0"/>
              <a:t>Dbá na disciplínu a pořádek ve výuce.</a:t>
            </a:r>
          </a:p>
          <a:p>
            <a:pPr lvl="1">
              <a:spcAft>
                <a:spcPts val="600"/>
              </a:spcAft>
            </a:pPr>
            <a:r>
              <a:rPr lang="cs-CZ" altLang="cs-CZ" sz="1200" dirty="0"/>
              <a:t>Má smysl pro práci zejména s postiženými dětmi.</a:t>
            </a:r>
          </a:p>
          <a:p>
            <a:pPr>
              <a:spcAft>
                <a:spcPts val="600"/>
              </a:spcAft>
            </a:pPr>
            <a:r>
              <a:rPr lang="cs-CZ" altLang="cs-CZ" sz="1200" b="1" dirty="0"/>
              <a:t>4. Obecně psychologicky orientovaný </a:t>
            </a:r>
            <a:r>
              <a:rPr lang="cs-CZ" altLang="cs-CZ" sz="1200" b="1" dirty="0" err="1"/>
              <a:t>paidotrop</a:t>
            </a:r>
            <a:r>
              <a:rPr lang="cs-CZ" altLang="cs-CZ" sz="1200" dirty="0"/>
              <a:t> </a:t>
            </a:r>
          </a:p>
          <a:p>
            <a:pPr lvl="1">
              <a:spcAft>
                <a:spcPts val="600"/>
              </a:spcAft>
            </a:pPr>
            <a:r>
              <a:rPr lang="cs-CZ" altLang="cs-CZ" sz="1200" dirty="0"/>
              <a:t>Utvářet osobnost žáků.</a:t>
            </a:r>
          </a:p>
          <a:p>
            <a:pPr lvl="1">
              <a:spcAft>
                <a:spcPts val="600"/>
              </a:spcAft>
            </a:pPr>
            <a:r>
              <a:rPr lang="cs-CZ" altLang="cs-CZ" sz="1200" dirty="0"/>
              <a:t>Cíle obecnějšího rázu – tvorba pojmů, cvičení paměti.</a:t>
            </a:r>
          </a:p>
          <a:p>
            <a:pPr lvl="1">
              <a:spcAft>
                <a:spcPts val="600"/>
              </a:spcAft>
            </a:pPr>
            <a:r>
              <a:rPr lang="cs-CZ" altLang="cs-CZ" sz="1200" dirty="0"/>
              <a:t>Nesleví z požadavků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0352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2096E1-A625-C345-9391-5603E1DDB3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AF9CD0-F545-0440-AD89-FD40B66D0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CCE8E72-FD58-4F4D-87C5-446F8E45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Učitelovo pojetí výuky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9ED0BB4-20A2-3047-A061-49518E093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Vzniká a vyvíjí se v průběhu celého osobního (coby žák) a následně profesního života učitelů. </a:t>
            </a:r>
          </a:p>
          <a:p>
            <a:r>
              <a:rPr lang="cs-CZ" dirty="0"/>
              <a:t>Soubor přesvědčení, názorů, myšlenek… učitele (o </a:t>
            </a:r>
            <a:r>
              <a:rPr lang="cs-CZ" dirty="0" err="1"/>
              <a:t>cílích</a:t>
            </a:r>
            <a:r>
              <a:rPr lang="cs-CZ" dirty="0"/>
              <a:t>, učivu, výukových metod, forem… a výstupech), které přenáší do svého jednání při výuce = na základě toho pak postupuje při plánování, realizaci i vyhodnocení výuky. </a:t>
            </a:r>
          </a:p>
          <a:p>
            <a:r>
              <a:rPr lang="cs-CZ" dirty="0"/>
              <a:t>Neuvědomované </a:t>
            </a:r>
            <a:r>
              <a:rPr lang="cs-CZ" dirty="0" err="1"/>
              <a:t>x</a:t>
            </a:r>
            <a:r>
              <a:rPr lang="cs-CZ" dirty="0"/>
              <a:t> uvědomované (podpora učitel jako </a:t>
            </a:r>
            <a:r>
              <a:rPr lang="cs-CZ"/>
              <a:t>reflektující praktik).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8960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4688CF-5199-114C-B3B3-15CE9A0956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99D6E8-8299-C24E-950D-15B6FD8940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1682CE-37C6-5840-9D82-6E5C32927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88" y="145527"/>
            <a:ext cx="4252050" cy="1183211"/>
          </a:xfrm>
        </p:spPr>
        <p:txBody>
          <a:bodyPr/>
          <a:lstStyle/>
          <a:p>
            <a:r>
              <a:rPr lang="cs-CZ" sz="3600" dirty="0"/>
              <a:t>Pár slov k profesní gradaci učitele 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4154771-829E-D341-B166-B335695C83E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4890" y="1291449"/>
            <a:ext cx="3480525" cy="4165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rabicPeriod"/>
            </a:pPr>
            <a:r>
              <a:rPr lang="cs-CZ" dirty="0"/>
              <a:t>začátečník (novic)</a:t>
            </a:r>
          </a:p>
          <a:p>
            <a:pPr marL="742950" indent="-742950">
              <a:buFontTx/>
              <a:buAutoNum type="arabicPeriod"/>
            </a:pPr>
            <a:r>
              <a:rPr lang="cs-CZ" dirty="0" err="1"/>
              <a:t>zkušeny</a:t>
            </a:r>
            <a:r>
              <a:rPr lang="cs-CZ" dirty="0"/>
              <a:t>́ </a:t>
            </a:r>
            <a:r>
              <a:rPr lang="cs-CZ" dirty="0" err="1"/>
              <a:t>začátečník</a:t>
            </a:r>
            <a:endParaRPr lang="cs-CZ" dirty="0"/>
          </a:p>
          <a:p>
            <a:pPr marL="742950" indent="-742950">
              <a:buFontTx/>
              <a:buAutoNum type="arabicPeriod"/>
            </a:pPr>
            <a:r>
              <a:rPr lang="cs-CZ" dirty="0"/>
              <a:t>kompetentní osoba</a:t>
            </a:r>
          </a:p>
          <a:p>
            <a:pPr marL="742950" indent="-742950">
              <a:buFontTx/>
              <a:buAutoNum type="arabicPeriod"/>
            </a:pPr>
            <a:r>
              <a:rPr lang="cs-CZ" dirty="0" err="1"/>
              <a:t>odborník</a:t>
            </a:r>
            <a:r>
              <a:rPr lang="cs-CZ" dirty="0"/>
              <a:t> </a:t>
            </a:r>
          </a:p>
          <a:p>
            <a:pPr marL="742950" indent="-742950">
              <a:buFontTx/>
              <a:buAutoNum type="arabicPeriod"/>
            </a:pPr>
            <a:r>
              <a:rPr lang="cs-CZ" dirty="0"/>
              <a:t>expert</a:t>
            </a:r>
          </a:p>
          <a:p>
            <a:br>
              <a:rPr lang="cs-CZ" sz="2000" dirty="0"/>
            </a:br>
            <a:br>
              <a:rPr lang="cs-CZ" sz="2000" dirty="0"/>
            </a:br>
            <a:r>
              <a:rPr lang="cs-CZ" sz="2000" dirty="0"/>
              <a:t>Dreyfus, H. L., &amp; Dreyfus, S. E. (1986). </a:t>
            </a:r>
            <a:r>
              <a:rPr lang="cs-CZ" sz="2000" i="1" dirty="0"/>
              <a:t>Mind </a:t>
            </a:r>
            <a:r>
              <a:rPr lang="cs-CZ" sz="2000" i="1" dirty="0" err="1"/>
              <a:t>over</a:t>
            </a:r>
            <a:r>
              <a:rPr lang="cs-CZ" sz="2000" i="1" dirty="0"/>
              <a:t> </a:t>
            </a:r>
            <a:r>
              <a:rPr lang="cs-CZ" sz="2000" i="1" dirty="0" err="1"/>
              <a:t>Machine</a:t>
            </a:r>
            <a:r>
              <a:rPr lang="cs-CZ" sz="2000" i="1" dirty="0"/>
              <a:t>. </a:t>
            </a:r>
            <a:r>
              <a:rPr lang="cs-CZ" sz="2000" i="1" dirty="0" err="1"/>
              <a:t>The</a:t>
            </a:r>
            <a:r>
              <a:rPr lang="cs-CZ" sz="2000" i="1" dirty="0"/>
              <a:t> </a:t>
            </a:r>
            <a:r>
              <a:rPr lang="cs-CZ" sz="2000" i="1" dirty="0" err="1"/>
              <a:t>Power</a:t>
            </a:r>
            <a:r>
              <a:rPr lang="cs-CZ" sz="2000" i="1" dirty="0"/>
              <a:t> </a:t>
            </a:r>
            <a:r>
              <a:rPr lang="cs-CZ" sz="2000" i="1" dirty="0" err="1"/>
              <a:t>of</a:t>
            </a:r>
            <a:r>
              <a:rPr lang="cs-CZ" sz="2000" i="1" dirty="0"/>
              <a:t> </a:t>
            </a:r>
            <a:r>
              <a:rPr lang="cs-CZ" sz="2000" i="1" dirty="0" err="1"/>
              <a:t>Human</a:t>
            </a:r>
            <a:r>
              <a:rPr lang="cs-CZ" sz="2000" i="1" dirty="0"/>
              <a:t> </a:t>
            </a:r>
            <a:r>
              <a:rPr lang="cs-CZ" sz="2000" i="1" dirty="0" err="1"/>
              <a:t>Intuition</a:t>
            </a:r>
            <a:r>
              <a:rPr lang="cs-CZ" sz="2000" i="1" dirty="0"/>
              <a:t> and </a:t>
            </a:r>
            <a:r>
              <a:rPr lang="cs-CZ" sz="2000" i="1" dirty="0" err="1"/>
              <a:t>Expertise</a:t>
            </a:r>
            <a:r>
              <a:rPr lang="cs-CZ" sz="2000" i="1" dirty="0"/>
              <a:t> in </a:t>
            </a:r>
            <a:r>
              <a:rPr lang="cs-CZ" sz="2000" i="1" dirty="0" err="1"/>
              <a:t>the</a:t>
            </a:r>
            <a:r>
              <a:rPr lang="cs-CZ" sz="2000" i="1" dirty="0"/>
              <a:t> Era </a:t>
            </a:r>
            <a:r>
              <a:rPr lang="cs-CZ" sz="2000" i="1" dirty="0" err="1"/>
              <a:t>of</a:t>
            </a:r>
            <a:r>
              <a:rPr lang="cs-CZ" sz="2000" i="1" dirty="0"/>
              <a:t> </a:t>
            </a:r>
            <a:r>
              <a:rPr lang="cs-CZ" sz="2000" i="1" dirty="0" err="1"/>
              <a:t>the</a:t>
            </a:r>
            <a:r>
              <a:rPr lang="cs-CZ" sz="2000" i="1" dirty="0"/>
              <a:t> </a:t>
            </a:r>
            <a:r>
              <a:rPr lang="cs-CZ" sz="2000" i="1" dirty="0" err="1"/>
              <a:t>Computer</a:t>
            </a:r>
            <a:r>
              <a:rPr lang="cs-CZ" sz="2000" i="1" dirty="0"/>
              <a:t>. </a:t>
            </a:r>
            <a:r>
              <a:rPr lang="cs-CZ" sz="2000" dirty="0"/>
              <a:t>Oxford: </a:t>
            </a:r>
            <a:r>
              <a:rPr lang="cs-CZ" sz="2000" dirty="0" err="1"/>
              <a:t>Blackwell</a:t>
            </a:r>
            <a:r>
              <a:rPr lang="cs-CZ" sz="2000" dirty="0"/>
              <a:t>. </a:t>
            </a:r>
          </a:p>
        </p:txBody>
      </p:sp>
      <p:pic>
        <p:nvPicPr>
          <p:cNvPr id="7" name="Zástupný obsah 7">
            <a:extLst>
              <a:ext uri="{FF2B5EF4-FFF2-40B4-BE49-F238E27FC236}">
                <a16:creationId xmlns:a16="http://schemas.microsoft.com/office/drawing/2014/main" id="{0FC5223C-D750-784A-AEF9-D1822E8AA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25" y="0"/>
            <a:ext cx="7234236" cy="54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4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8C137E-2FE3-4BED-A41B-24114230E7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430D29-FCE1-4BEA-9AA9-47175D4A38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3407D1-BBC7-42C8-B552-9854FACC8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C4CDCA4-E628-4B98-96B5-3333E91F2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cs-CZ"/>
              <a:t>Učitel </a:t>
            </a:r>
            <a:r>
              <a:rPr lang="cs-CZ" dirty="0"/>
              <a:t>(profese učitele, profesní kompetence, profesní gradace, učitelovo pojetí výuky, styly vedení, reflektivní praktik, autorita učitele</a:t>
            </a:r>
            <a:r>
              <a:rPr lang="cs-CZ"/>
              <a:t>). </a:t>
            </a:r>
          </a:p>
          <a:p>
            <a:r>
              <a:rPr lang="cs-CZ"/>
              <a:t>Akční </a:t>
            </a:r>
            <a:r>
              <a:rPr lang="cs-CZ" dirty="0"/>
              <a:t>výzkum.</a:t>
            </a:r>
          </a:p>
        </p:txBody>
      </p:sp>
    </p:spTree>
    <p:extLst>
      <p:ext uri="{BB962C8B-B14F-4D97-AF65-F5344CB8AC3E}">
        <p14:creationId xmlns:p14="http://schemas.microsoft.com/office/powerpoint/2010/main" val="2083271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CD62F2-3003-0845-81BD-6CE79B8929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225758F-9C9E-2442-8820-B9CC1A232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AAFBBD2-231D-2D4A-90EB-8DAD9B9C3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Reflektivní praktik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D639087-05F3-CF4E-A3F7-A481D7523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Profesní kompetence – sebereflexe, autoregulace</a:t>
            </a:r>
          </a:p>
          <a:p>
            <a:r>
              <a:rPr lang="cs-CZ" dirty="0"/>
              <a:t>reflektivní praktik disponuje dovednostmi:</a:t>
            </a:r>
          </a:p>
          <a:p>
            <a:pPr marL="586350" indent="-514350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popsat a hodnotit </a:t>
            </a:r>
            <a:r>
              <a:rPr lang="cs-CZ" dirty="0"/>
              <a:t>svoje pedagogické myšlení, jednání, postoje, emoce,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umění </a:t>
            </a:r>
            <a:r>
              <a:rPr lang="cs-CZ" i="1" dirty="0">
                <a:solidFill>
                  <a:srgbClr val="0000DC"/>
                </a:solidFill>
              </a:rPr>
              <a:t>klást si otázky a nalézat odpovědi</a:t>
            </a:r>
            <a:r>
              <a:rPr lang="cs-CZ" dirty="0"/>
              <a:t>, srovnávat stav aktuálního „já“ s ideálním požadovaným „já“, přičemž je důležité ze zjištěného stavu odhalovat příčiny a z těchto příčin vyvozovat závěry pro další zdokonalování (Zdroj: Švec, 2002). 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1F0ACE6-71B6-D24E-AB39-DF20590F7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0" y="0"/>
            <a:ext cx="5505450" cy="170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95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D5633A-B380-5D43-90BD-73DC3A3CB2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274111-A79C-E542-983B-66F4E9B4D6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52EE9B-5D89-FC4B-BFB7-25008B19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Charakteristiky reflektivního praktika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880D57F-380E-0240-9BDB-74C09E6A5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cs-CZ" dirty="0"/>
              <a:t>Reflektivní učitelé </a:t>
            </a:r>
            <a:r>
              <a:rPr lang="cs-CZ" sz="1800" dirty="0"/>
              <a:t>(Zdroj: </a:t>
            </a:r>
            <a:r>
              <a:rPr lang="cs-CZ" sz="1800" dirty="0" err="1"/>
              <a:t>Korthagen</a:t>
            </a:r>
            <a:r>
              <a:rPr lang="cs-CZ" sz="1800" dirty="0"/>
              <a:t>, 2011)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mají lepší interpersonální vztahy se žáky než jiní učitelé. Tito učitelé pracují na vzájemných vztazích, jsou schopni je analyzovat a úspěšně zlepšovat. </a:t>
            </a:r>
          </a:p>
          <a:p>
            <a:pPr lvl="1"/>
            <a:r>
              <a:rPr lang="cs-CZ" dirty="0"/>
              <a:t>se propracují k vyšší míře spokojenosti v zaměstnání. </a:t>
            </a:r>
          </a:p>
          <a:p>
            <a:pPr lvl="1"/>
            <a:r>
              <a:rPr lang="cs-CZ" dirty="0"/>
              <a:t>také považují za důležité, aby se jejich žáci učili samostatným zkoumáním a strukturováním. </a:t>
            </a:r>
          </a:p>
          <a:p>
            <a:pPr lvl="1"/>
            <a:r>
              <a:rPr lang="cs-CZ" dirty="0"/>
              <a:t>mají silný pocit osobního bezpečí a vlastní zdatnosti v učitelství. </a:t>
            </a:r>
          </a:p>
          <a:p>
            <a:pPr lvl="1"/>
            <a:r>
              <a:rPr lang="cs-CZ" dirty="0"/>
              <a:t>poměrně snadno hovoří nebo píší o svých zkušenostech.</a:t>
            </a:r>
          </a:p>
          <a:p>
            <a:pPr lvl="1"/>
            <a:r>
              <a:rPr lang="cs-CZ" dirty="0"/>
              <a:t>Reflektivní studenti učitelství už mají předchozí zkušenost se strukturováním svých zážitků a problémů. </a:t>
            </a:r>
          </a:p>
          <a:p>
            <a:pPr lvl="1"/>
            <a:r>
              <a:rPr lang="cs-CZ" dirty="0"/>
              <a:t>Studenti učitelství, kteří již mají zkušenost s vyučováním a kteří vykazují vysokou míru vnímané zdatnosti, se v reflexi zaměřují na žáky. Ti, kteří vykazují nízkou míru vnímané zdatnosti, se zaměřují na sebe.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597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528574-4743-C242-9BCF-E9D9146710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8DF443-9B28-3C4C-A4D8-2E484F4D8B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84F7663-6E45-634F-A8FD-65AFC9151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Autorita učitele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22BF5D4-DE9D-034D-A58C-5328ED4AC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buFont typeface="+mj-lt"/>
              <a:buAutoNum type="arabicPeriod"/>
            </a:pPr>
            <a:r>
              <a:rPr lang="cs-CZ" dirty="0">
                <a:solidFill>
                  <a:srgbClr val="0000DC"/>
                </a:solidFill>
              </a:rPr>
              <a:t>FORMÁLNÍ autorita: </a:t>
            </a:r>
            <a:r>
              <a:rPr lang="cs-CZ" dirty="0"/>
              <a:t>pravomoc vyplývající z formálního postavení učitele (formálně pověřen výchovou a vzděláváním ve škole a s tím souvisejících úkonů, dána zákony a předpisy určujícími postavení učitele).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>
                <a:solidFill>
                  <a:srgbClr val="0000DC"/>
                </a:solidFill>
              </a:rPr>
              <a:t>NEFORMÁLNÍ autorita:</a:t>
            </a:r>
            <a:r>
              <a:rPr lang="cs-CZ" dirty="0"/>
              <a:t> ve smyslu určité kvality vztahu žáků k učiteli (spočívá v dobrovolném přijetí, uznání vedoucího postavení učitele, je potřeba ji neustále „přiživovat“).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9004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5000BD-ACD7-DC45-8838-F1E5EBBD44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25B852-E751-5049-8E84-BD006BD211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5B70D5-FE95-E548-99B1-F1B052858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Prvky ovlivňující neformální autoritu učitele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39D5F1C-89CE-4B45-A0F4-3768E832C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Vlastnosti a jednání učitele.</a:t>
            </a:r>
          </a:p>
          <a:p>
            <a:r>
              <a:rPr lang="cs-CZ" dirty="0"/>
              <a:t>Klima školy a třídy.</a:t>
            </a:r>
          </a:p>
          <a:p>
            <a:r>
              <a:rPr lang="cs-CZ" dirty="0"/>
              <a:t>U žáků motivace, vztah/zájem o předmět, rodinné zázemí...</a:t>
            </a:r>
          </a:p>
          <a:p>
            <a:r>
              <a:rPr lang="cs-CZ" dirty="0"/>
              <a:t>U učitele: odborná způsobilost, pedagogická způsobilost (jak přistupuje k výuce – od plánování, přes realizaci a vyhodnocení), vztah učitele k žákům, vzájemná komunikace…, osobní vlastnosti učitele (spravedlnost, odpovědnost, důslednost, přiměřená náročnost, pravdomluvnost, otevřenost…)…</a:t>
            </a:r>
          </a:p>
        </p:txBody>
      </p:sp>
    </p:spTree>
    <p:extLst>
      <p:ext uri="{BB962C8B-B14F-4D97-AF65-F5344CB8AC3E}">
        <p14:creationId xmlns:p14="http://schemas.microsoft.com/office/powerpoint/2010/main" val="4191415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7D12E87-4A84-BB4E-B817-5F7EDE672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1B8E78-078D-FB46-B19A-B7F16F766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BE4F2C-D9E4-804A-8FF7-0FCCC639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Akční výzkum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8ECE7E0-F4D6-1E48-85D5-63F12F28D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i="1" dirty="0" err="1"/>
              <a:t>akčni</a:t>
            </a:r>
            <a:r>
              <a:rPr lang="cs-CZ" i="1" dirty="0"/>
              <a:t>́ </a:t>
            </a:r>
            <a:r>
              <a:rPr lang="cs-CZ" i="1" dirty="0" err="1"/>
              <a:t>výzkum</a:t>
            </a:r>
            <a:r>
              <a:rPr lang="cs-CZ" i="1" dirty="0"/>
              <a:t> je </a:t>
            </a:r>
            <a:r>
              <a:rPr lang="cs-CZ" i="1" dirty="0" err="1"/>
              <a:t>učiteli</a:t>
            </a:r>
            <a:r>
              <a:rPr lang="cs-CZ" i="1" dirty="0"/>
              <a:t> </a:t>
            </a:r>
            <a:r>
              <a:rPr lang="cs-CZ" i="1" dirty="0" err="1"/>
              <a:t>prováděna</a:t>
            </a:r>
            <a:r>
              <a:rPr lang="cs-CZ" i="1" dirty="0"/>
              <a:t>́ </a:t>
            </a:r>
            <a:r>
              <a:rPr lang="cs-CZ" i="1" dirty="0" err="1"/>
              <a:t>systematicka</a:t>
            </a:r>
            <a:r>
              <a:rPr lang="cs-CZ" i="1" dirty="0"/>
              <a:t>́ reflexe </a:t>
            </a:r>
            <a:r>
              <a:rPr lang="cs-CZ" i="1" dirty="0" err="1"/>
              <a:t>profesních</a:t>
            </a:r>
            <a:r>
              <a:rPr lang="cs-CZ" i="1" dirty="0"/>
              <a:t> situací s </a:t>
            </a:r>
            <a:r>
              <a:rPr lang="cs-CZ" i="1" dirty="0" err="1"/>
              <a:t>cílem</a:t>
            </a:r>
            <a:r>
              <a:rPr lang="cs-CZ" i="1" dirty="0"/>
              <a:t> jejich </a:t>
            </a:r>
            <a:r>
              <a:rPr lang="cs-CZ" i="1" dirty="0" err="1"/>
              <a:t>dalšího</a:t>
            </a:r>
            <a:r>
              <a:rPr lang="cs-CZ" i="1" dirty="0"/>
              <a:t> rozvinutí“ (</a:t>
            </a:r>
            <a:r>
              <a:rPr lang="cs-CZ" i="1" dirty="0" err="1"/>
              <a:t>Elliot</a:t>
            </a:r>
            <a:r>
              <a:rPr lang="cs-CZ" i="1" dirty="0"/>
              <a:t>, 1981)</a:t>
            </a:r>
          </a:p>
          <a:p>
            <a:r>
              <a:rPr lang="cs-CZ" i="1" dirty="0"/>
              <a:t> </a:t>
            </a:r>
            <a:r>
              <a:rPr lang="cs-CZ" dirty="0"/>
              <a:t>vychází z praxe a směřuje do praxe, pomáhá učitelům řešit jejich konkrétní „problémy“ a nalézat řešení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8660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59A7E7-08BF-E24A-9360-5B1109331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65C397-BD10-D04F-A381-1997828CD5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CD97E4C-169C-9344-8E11-7FFB649FA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Vybrané metody akčního výzkumu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412B01D-B6DF-DF4D-9DED-1EA17AB85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pedagogický deník</a:t>
            </a:r>
          </a:p>
          <a:p>
            <a:r>
              <a:rPr lang="cs-CZ" dirty="0"/>
              <a:t>brainstorming</a:t>
            </a:r>
          </a:p>
          <a:p>
            <a:r>
              <a:rPr lang="cs-CZ" dirty="0"/>
              <a:t>případová studie</a:t>
            </a:r>
          </a:p>
          <a:p>
            <a:r>
              <a:rPr lang="cs-CZ" dirty="0"/>
              <a:t>pozorování + analýza videozáznamu</a:t>
            </a:r>
          </a:p>
          <a:p>
            <a:r>
              <a:rPr lang="cs-CZ" dirty="0"/>
              <a:t>interview</a:t>
            </a:r>
          </a:p>
          <a:p>
            <a:r>
              <a:rPr lang="cs-CZ" dirty="0"/>
              <a:t>rozhovor s kritickým přítelem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2852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665DB8-370E-9B4D-9589-98B721A2E3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A983A5-7258-174D-9B5A-5D6FC6E0C8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90AEA3A-6E20-2B44-B399-C75FCC0E2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Závěr? Ideální učitel?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057B750-3F1C-2B47-BBFA-6A6F0615B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1800" dirty="0"/>
              <a:t>Zná a umí využít sám sebe – své přednosti i nedostatky.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Skutečně rozumí tomu, co vyučuje (je to i jeho koníček). 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Dokáže své znalosti, dovednosti… transformovat tak, že je (většina) žáků pochopí. 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Má zájem o žáky (fakt ho baví je poznat i o trochu víc, než jen č. 9: Janíková Marcela) 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Je ale náročný (aby byl náročný, tak např. musí mít v hlavě promyšlené, kam ty děti chce dotáhnout, přesně popíše, co od těch žáků chce – příklad šikana).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Chápe, že změna z velké míry vychází od něj (sebereflexe). 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Chápe, že někteří ten „</a:t>
            </a:r>
            <a:r>
              <a:rPr lang="cs-CZ" sz="1800" dirty="0" err="1"/>
              <a:t>tělák</a:t>
            </a:r>
            <a:r>
              <a:rPr lang="cs-CZ" sz="1800" dirty="0"/>
              <a:t>“ fakt nedají (i snaha se cení). 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Neironizuje (i když má skutečně chuť to udělat), umí se zasmát sám sobě a umí vhodně zacházet s nemilou až trapnou situací při výuce. 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A je toho strašně moc – klidně mě doplňte. 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Administrativu a vztahy ve školách a další témata necháme, protože jinak by IDEÁLNÍ UČITEL NEEXISTOVAL </a:t>
            </a:r>
            <a:r>
              <a:rPr lang="cs-CZ" sz="1800" dirty="0">
                <a:sym typeface="Wingdings" pitchFamily="2" charset="2"/>
              </a:rPr>
              <a:t>. 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5940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A1BE639-6936-A94A-9DEE-06B11DED21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2D4EC9-0A88-B542-A231-C45176BA09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0512EB-3E82-4E49-A56B-73FEA1A2A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Zpět k Igoru Hnízdovi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3115A80-E862-E249-A2C7-F295A4D9C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 rovnou úkol: co z toho, co jsme si dnes řekli, Igor Hnízdo skutečně má?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8AB3A8-EC68-1C47-8A3B-EC784A4D4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29137" y="2319744"/>
            <a:ext cx="2509837" cy="250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20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6FA672-DE8C-4E43-A4E1-D19FC2848E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EE5734-2C0F-0542-9B33-657FFE365D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450E93-5881-894C-B767-B29F0CD56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028950"/>
            <a:ext cx="5763375" cy="714375"/>
          </a:xfrm>
        </p:spPr>
        <p:txBody>
          <a:bodyPr/>
          <a:lstStyle/>
          <a:p>
            <a:r>
              <a:rPr lang="cs-CZ" dirty="0"/>
              <a:t>Děkuji za pozornost!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B82D00A-E2F5-FE46-A444-6E58B1B17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69" r="20194"/>
          <a:stretch/>
        </p:blipFill>
        <p:spPr>
          <a:xfrm>
            <a:off x="6748204" y="1338874"/>
            <a:ext cx="3267333" cy="3675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2307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27B85D-630A-7947-A470-5FEB478C11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62AAB-28A8-7440-88DE-8D3B70DCFA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462317-665D-9048-A838-765DA8C15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Použitá literatura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DE271C3-C5BE-3543-9388-64D484E7E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317324"/>
            <a:ext cx="10753200" cy="4139998"/>
          </a:xfrm>
        </p:spPr>
        <p:txBody>
          <a:bodyPr/>
          <a:lstStyle/>
          <a:p>
            <a:r>
              <a:rPr lang="cs-CZ" sz="2000" dirty="0"/>
              <a:t>ELLIOTT, J. </a:t>
            </a:r>
            <a:r>
              <a:rPr lang="cs-CZ" sz="2000" i="1" dirty="0" err="1"/>
              <a:t>Action-research</a:t>
            </a:r>
            <a:r>
              <a:rPr lang="cs-CZ" sz="2000" i="1" dirty="0"/>
              <a:t>: A </a:t>
            </a:r>
            <a:r>
              <a:rPr lang="cs-CZ" sz="2000" i="1" dirty="0" err="1"/>
              <a:t>framework</a:t>
            </a:r>
            <a:r>
              <a:rPr lang="cs-CZ" sz="2000" i="1" dirty="0"/>
              <a:t> </a:t>
            </a:r>
            <a:r>
              <a:rPr lang="cs-CZ" sz="2000" i="1" dirty="0" err="1"/>
              <a:t>for</a:t>
            </a:r>
            <a:r>
              <a:rPr lang="cs-CZ" sz="2000" i="1" dirty="0"/>
              <a:t> </a:t>
            </a:r>
            <a:r>
              <a:rPr lang="cs-CZ" sz="2000" i="1" dirty="0" err="1"/>
              <a:t>self-evaluation</a:t>
            </a:r>
            <a:r>
              <a:rPr lang="cs-CZ" sz="2000" i="1" dirty="0"/>
              <a:t> in </a:t>
            </a:r>
            <a:r>
              <a:rPr lang="cs-CZ" sz="2000" i="1" dirty="0" err="1"/>
              <a:t>schools</a:t>
            </a:r>
            <a:r>
              <a:rPr lang="cs-CZ" sz="2000" i="1" dirty="0"/>
              <a:t>. TIQL-</a:t>
            </a:r>
            <a:r>
              <a:rPr lang="cs-CZ" sz="2000" i="1" dirty="0" err="1"/>
              <a:t>Working</a:t>
            </a:r>
            <a:r>
              <a:rPr lang="cs-CZ" sz="2000" i="1" dirty="0"/>
              <a:t> </a:t>
            </a:r>
            <a:r>
              <a:rPr lang="cs-CZ" sz="2000" i="1" dirty="0" err="1"/>
              <a:t>Paper</a:t>
            </a:r>
            <a:r>
              <a:rPr lang="cs-CZ" sz="2000" i="1" dirty="0"/>
              <a:t> No. 1. </a:t>
            </a:r>
            <a:r>
              <a:rPr lang="cs-CZ" sz="2000" dirty="0" err="1"/>
              <a:t>Cambrige</a:t>
            </a:r>
            <a:r>
              <a:rPr lang="cs-CZ" sz="2000" dirty="0"/>
              <a:t> : Institute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Education</a:t>
            </a:r>
            <a:r>
              <a:rPr lang="cs-CZ" sz="2000" dirty="0"/>
              <a:t>, 1981. </a:t>
            </a:r>
          </a:p>
          <a:p>
            <a:r>
              <a:rPr lang="cs-CZ" sz="2000" dirty="0"/>
              <a:t>JANÍK, T. </a:t>
            </a:r>
            <a:r>
              <a:rPr lang="cs-CZ" sz="2000" i="1" dirty="0"/>
              <a:t>Znalost jako klíčová kategorie učitelského vzdělávání. </a:t>
            </a:r>
            <a:r>
              <a:rPr lang="cs-CZ" sz="2000" dirty="0"/>
              <a:t>Brno: </a:t>
            </a:r>
            <a:r>
              <a:rPr lang="cs-CZ" sz="2000" dirty="0" err="1"/>
              <a:t>Paido</a:t>
            </a:r>
            <a:r>
              <a:rPr lang="cs-CZ" sz="2000" dirty="0"/>
              <a:t>, 2005.</a:t>
            </a:r>
          </a:p>
          <a:p>
            <a:r>
              <a:rPr lang="cs-CZ" sz="2000" dirty="0"/>
              <a:t>KORTHAGEN, F. </a:t>
            </a:r>
            <a:r>
              <a:rPr lang="cs-CZ" sz="2000" i="1" dirty="0"/>
              <a:t>Jak spojit praxi s teorií: didaktika realistického vzdělávání učitelů</a:t>
            </a:r>
            <a:r>
              <a:rPr lang="cs-CZ" sz="2000" dirty="0"/>
              <a:t>. Brno: </a:t>
            </a:r>
            <a:r>
              <a:rPr lang="cs-CZ" sz="2000" dirty="0" err="1"/>
              <a:t>Paido</a:t>
            </a:r>
            <a:r>
              <a:rPr lang="cs-CZ" sz="2000" dirty="0"/>
              <a:t>, 2011.  </a:t>
            </a:r>
          </a:p>
          <a:p>
            <a:r>
              <a:rPr lang="cs-CZ" sz="2000" dirty="0"/>
              <a:t>ŠVEC, V. Cesty k učitelské- profesi: utváření a rozvíjení pedagogických schopností. Brno: </a:t>
            </a:r>
            <a:r>
              <a:rPr lang="cs-CZ" sz="2000" dirty="0" err="1"/>
              <a:t>Paido</a:t>
            </a:r>
            <a:r>
              <a:rPr lang="cs-CZ" sz="2000" dirty="0"/>
              <a:t>, 2002.  </a:t>
            </a:r>
            <a:endParaRPr lang="cs-CZ" sz="2000" b="1" dirty="0"/>
          </a:p>
          <a:p>
            <a:r>
              <a:rPr lang="cs-CZ" sz="2000" dirty="0"/>
              <a:t>VAŠUTOVÁ, J. Profese učitele v českém vzdělávacím kontextu. Brno: </a:t>
            </a:r>
            <a:r>
              <a:rPr lang="cs-CZ" sz="2000" dirty="0" err="1"/>
              <a:t>Paido</a:t>
            </a:r>
            <a:r>
              <a:rPr lang="cs-CZ" sz="2000" dirty="0"/>
              <a:t>, 2004.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388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609B62-1D08-4D49-A957-C47DA3295E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C4E128-6F89-964D-8605-E1188D0D7B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5846FC-2AAE-6A44-9AC5-CB23B51BF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je učitel?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34B265-180D-9C47-9D2F-FDC2C52F7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jeden ze základních činitelů výchovně vzdělávacího procesu - HLAVNÍ, </a:t>
            </a:r>
          </a:p>
          <a:p>
            <a:r>
              <a:rPr lang="cs-CZ" altLang="cs-CZ" sz="2400" dirty="0"/>
              <a:t>profesionálně </a:t>
            </a:r>
            <a:r>
              <a:rPr lang="cs-CZ" altLang="cs-CZ" sz="2400" b="1" dirty="0">
                <a:solidFill>
                  <a:srgbClr val="0000DC"/>
                </a:solidFill>
              </a:rPr>
              <a:t>kvalifikovaný</a:t>
            </a:r>
            <a:r>
              <a:rPr lang="cs-CZ" altLang="cs-CZ" sz="2400" dirty="0">
                <a:solidFill>
                  <a:srgbClr val="0000DC"/>
                </a:solidFill>
              </a:rPr>
              <a:t> pedagogický pracovník</a:t>
            </a:r>
            <a:r>
              <a:rPr lang="cs-CZ" altLang="cs-CZ" sz="2400" dirty="0"/>
              <a:t>, který je spoluzodpovědný za: </a:t>
            </a:r>
          </a:p>
          <a:p>
            <a:pPr lvl="1"/>
            <a:r>
              <a:rPr lang="cs-CZ" altLang="cs-CZ" dirty="0"/>
              <a:t>přípravu, </a:t>
            </a:r>
          </a:p>
          <a:p>
            <a:pPr lvl="1"/>
            <a:r>
              <a:rPr lang="cs-CZ" altLang="cs-CZ" dirty="0"/>
              <a:t>řízení, </a:t>
            </a:r>
          </a:p>
          <a:p>
            <a:pPr lvl="1"/>
            <a:r>
              <a:rPr lang="cs-CZ" altLang="cs-CZ" dirty="0"/>
              <a:t>organizaci a </a:t>
            </a:r>
          </a:p>
          <a:p>
            <a:pPr lvl="1"/>
            <a:r>
              <a:rPr lang="cs-CZ" altLang="cs-CZ" dirty="0"/>
              <a:t>výsledky procesu</a:t>
            </a:r>
            <a:endParaRPr lang="cs-CZ" dirty="0"/>
          </a:p>
        </p:txBody>
      </p:sp>
      <p:pic>
        <p:nvPicPr>
          <p:cNvPr id="7" name="Obrázek 6" descr="Obsah obrázku osoba, interiér, žena, okno&#10;&#10;Popis byl vytvořen autom">
            <a:extLst>
              <a:ext uri="{FF2B5EF4-FFF2-40B4-BE49-F238E27FC236}">
                <a16:creationId xmlns:a16="http://schemas.microsoft.com/office/drawing/2014/main" id="{01A24A18-7C23-744B-8168-8FFB7E648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72413" y="2757414"/>
            <a:ext cx="3961611" cy="222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E371E3-D68F-F54C-B9A0-FB282840B7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0DDD00-991D-174F-8B08-9AB8553C1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962A64E-E717-004A-ADBC-4DC565F80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Role učitele je plná změn…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AC81150-D1A7-1141-A57A-2FE75349C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ct val="0"/>
              </a:spcBef>
              <a:spcAft>
                <a:spcPts val="600"/>
              </a:spcAft>
            </a:pPr>
            <a:r>
              <a:rPr lang="cs-CZ" altLang="cs-CZ" sz="1800" dirty="0"/>
              <a:t>Od role </a:t>
            </a:r>
            <a:r>
              <a:rPr lang="cs-CZ" altLang="cs-CZ" sz="1800" dirty="0">
                <a:solidFill>
                  <a:srgbClr val="0000DC"/>
                </a:solidFill>
              </a:rPr>
              <a:t>zprostředkovatele</a:t>
            </a:r>
            <a:r>
              <a:rPr lang="cs-CZ" altLang="cs-CZ" sz="1800" dirty="0"/>
              <a:t> vědomostí, dovedností (</a:t>
            </a:r>
            <a:r>
              <a:rPr lang="cs-CZ" altLang="cs-CZ" sz="1800" dirty="0" err="1"/>
              <a:t>transmisivní</a:t>
            </a:r>
            <a:r>
              <a:rPr lang="cs-CZ" altLang="cs-CZ" sz="1800" dirty="0"/>
              <a:t> typ výuky) k roli </a:t>
            </a:r>
            <a:r>
              <a:rPr lang="cs-CZ" altLang="cs-CZ" sz="1800" dirty="0">
                <a:solidFill>
                  <a:srgbClr val="0000DC"/>
                </a:solidFill>
              </a:rPr>
              <a:t>podněcovatele</a:t>
            </a:r>
            <a:r>
              <a:rPr lang="cs-CZ" altLang="cs-CZ" sz="1800" dirty="0"/>
              <a:t> vnitřních pozitivních motivačních zdrojů osobnosti žáka, vypěstování </a:t>
            </a:r>
            <a:r>
              <a:rPr lang="cs-CZ" altLang="cs-CZ" sz="1800" dirty="0" err="1"/>
              <a:t>seberegulujících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seberozvíjejících</a:t>
            </a:r>
            <a:r>
              <a:rPr lang="cs-CZ" altLang="cs-CZ" sz="1800" dirty="0"/>
              <a:t> sil a schopností = sebevýchova (výchova přechází v sebevýchovu, motivace žáka učitelem přechází ve vnitřní motivaci). </a:t>
            </a:r>
          </a:p>
          <a:p>
            <a:pPr marL="742950" lvl="1" indent="-285750">
              <a:spcBef>
                <a:spcPct val="0"/>
              </a:spcBef>
              <a:spcAft>
                <a:spcPts val="600"/>
              </a:spcAft>
            </a:pPr>
            <a:r>
              <a:rPr lang="cs-CZ" altLang="cs-CZ" sz="1800" dirty="0"/>
              <a:t>100 % rozhodování učitele je nahrazováno spolurozhodováním žáků. </a:t>
            </a:r>
          </a:p>
          <a:p>
            <a:pPr marL="742950" lvl="1" indent="-285750">
              <a:spcBef>
                <a:spcPct val="0"/>
              </a:spcBef>
              <a:spcAft>
                <a:spcPts val="600"/>
              </a:spcAft>
            </a:pPr>
            <a:r>
              <a:rPr lang="cs-CZ" altLang="cs-CZ" sz="1800" dirty="0"/>
              <a:t>Variabilita výuky, žák se spolupodílí na výuce. </a:t>
            </a:r>
          </a:p>
          <a:p>
            <a:pPr marL="742950" lvl="1" indent="-285750">
              <a:spcBef>
                <a:spcPct val="0"/>
              </a:spcBef>
              <a:spcAft>
                <a:spcPts val="600"/>
              </a:spcAft>
            </a:pPr>
            <a:r>
              <a:rPr lang="cs-CZ" altLang="cs-CZ" sz="1800" dirty="0"/>
              <a:t>Zvyšuje se komunikace ve prospěch dialogu učitel – žák, žák – žák, učitel – třída.</a:t>
            </a:r>
          </a:p>
          <a:p>
            <a:pPr marL="742950" lvl="1" indent="-285750">
              <a:spcBef>
                <a:spcPct val="0"/>
              </a:spcBef>
              <a:spcAft>
                <a:spcPts val="600"/>
              </a:spcAft>
            </a:pPr>
            <a:r>
              <a:rPr lang="cs-CZ" altLang="cs-CZ" sz="1800" dirty="0"/>
              <a:t>Zvyšuje se aktivita žáka.</a:t>
            </a:r>
          </a:p>
          <a:p>
            <a:pPr marL="457200" lvl="1" indent="0">
              <a:spcBef>
                <a:spcPct val="0"/>
              </a:spcBef>
              <a:spcAft>
                <a:spcPts val="600"/>
              </a:spcAft>
              <a:buNone/>
            </a:pPr>
            <a:endParaRPr lang="cs-CZ" altLang="cs-CZ" sz="1500" dirty="0"/>
          </a:p>
          <a:p>
            <a:pPr marL="457200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500" dirty="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www.menti.com</a:t>
            </a:r>
            <a:r>
              <a:rPr lang="cs-CZ" altLang="cs-CZ" sz="1500" dirty="0"/>
              <a:t> 2657859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4691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E4816C-6E2C-CE49-A93C-1AE9D4E62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7BD0B5-4496-EC44-94F7-19793BEDCB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75BBB0-59CE-9245-A671-D7A33D59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Profese učitele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322C16-BC6E-6847-B9BB-7F8DD7A04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8970729" cy="3922986"/>
          </a:xfrm>
        </p:spPr>
        <p:txBody>
          <a:bodyPr/>
          <a:lstStyle/>
          <a:p>
            <a:r>
              <a:rPr lang="cs-CZ" dirty="0"/>
              <a:t>Profese: spojena s určitou kvalifikací nebo odbornými znalostmi a dovednostmi opodstatňujícími působnost v určité oblasti lidských aktivit. </a:t>
            </a:r>
          </a:p>
          <a:p>
            <a:r>
              <a:rPr lang="cs-CZ" dirty="0"/>
              <a:t>Učitelé: v rámci společenské dělby práce zajišťují péči </a:t>
            </a:r>
            <a:r>
              <a:rPr lang="cs-CZ" i="1" dirty="0"/>
              <a:t>o oblast výchovy a vzdělávání.</a:t>
            </a:r>
            <a:r>
              <a:rPr lang="cs-CZ" dirty="0"/>
              <a:t> </a:t>
            </a:r>
          </a:p>
          <a:p>
            <a:r>
              <a:rPr lang="cs-CZ" dirty="0"/>
              <a:t>Specifika učitelské profese:</a:t>
            </a:r>
          </a:p>
          <a:p>
            <a:pPr lvl="1"/>
            <a:r>
              <a:rPr lang="cs-CZ" b="1" dirty="0">
                <a:solidFill>
                  <a:srgbClr val="0000DC"/>
                </a:solidFill>
              </a:rPr>
              <a:t>typ instituce </a:t>
            </a:r>
            <a:r>
              <a:rPr lang="cs-CZ" dirty="0"/>
              <a:t>učitelské profese, </a:t>
            </a:r>
            <a:r>
              <a:rPr lang="cs-CZ" b="1" dirty="0">
                <a:solidFill>
                  <a:srgbClr val="0000DC"/>
                </a:solidFill>
              </a:rPr>
              <a:t>funkce</a:t>
            </a:r>
            <a:r>
              <a:rPr lang="cs-CZ" dirty="0"/>
              <a:t>, které učitelé zastávají, </a:t>
            </a:r>
            <a:r>
              <a:rPr lang="cs-CZ" b="1" dirty="0">
                <a:solidFill>
                  <a:srgbClr val="0000DC"/>
                </a:solidFill>
              </a:rPr>
              <a:t>objektivní determinanty</a:t>
            </a:r>
            <a:r>
              <a:rPr lang="cs-CZ" dirty="0"/>
              <a:t> výkonu profese učitele, </a:t>
            </a:r>
            <a:r>
              <a:rPr lang="cs-CZ" b="1" dirty="0">
                <a:solidFill>
                  <a:srgbClr val="0000DC"/>
                </a:solidFill>
              </a:rPr>
              <a:t>etapy profesní dráhy </a:t>
            </a:r>
            <a:r>
              <a:rPr lang="cs-CZ" dirty="0"/>
              <a:t>a </a:t>
            </a:r>
            <a:r>
              <a:rPr lang="cs-CZ" b="1" dirty="0">
                <a:solidFill>
                  <a:srgbClr val="0000DC"/>
                </a:solidFill>
              </a:rPr>
              <a:t>příprava pro učitelské povolání</a:t>
            </a:r>
            <a:endParaRPr lang="cs-CZ" dirty="0"/>
          </a:p>
        </p:txBody>
      </p:sp>
      <p:pic>
        <p:nvPicPr>
          <p:cNvPr id="7" name="Obrázek 6" descr="Obsah obrázku osoba, muž, oblek&#10;&#10;Popis byl vytvořen automaticky">
            <a:extLst>
              <a:ext uri="{FF2B5EF4-FFF2-40B4-BE49-F238E27FC236}">
                <a16:creationId xmlns:a16="http://schemas.microsoft.com/office/drawing/2014/main" id="{910801A4-D716-B04F-B40C-B846DB4AF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015538" y="0"/>
            <a:ext cx="2176462" cy="30934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E3623FE-5A87-D846-B47A-A70DFF91E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0729" y="3227387"/>
            <a:ext cx="2323715" cy="21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01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F8C4D4-89E9-FF4F-9470-40B7F8AF9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BD0406-4994-104A-8788-D7358ADEC0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1D9ED2-4E40-4E4A-AB3C-D062C224F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 učitel profese či povolání?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80EA2CB-91C9-4244-9593-B78A50653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cs-CZ" dirty="0"/>
              <a:t>Atributy profese (dle sociologie):</a:t>
            </a:r>
            <a:endParaRPr lang="cs-CZ" sz="2400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Expertni</a:t>
            </a:r>
            <a:r>
              <a:rPr lang="cs-CZ" dirty="0"/>
              <a:t>́ </a:t>
            </a:r>
            <a:r>
              <a:rPr lang="cs-CZ" dirty="0" err="1"/>
              <a:t>teoreticke</a:t>
            </a:r>
            <a:r>
              <a:rPr lang="cs-CZ" dirty="0"/>
              <a:t>́ a </a:t>
            </a:r>
            <a:r>
              <a:rPr lang="cs-CZ" dirty="0" err="1"/>
              <a:t>prakticke</a:t>
            </a:r>
            <a:r>
              <a:rPr lang="cs-CZ" dirty="0"/>
              <a:t>́ znalosti </a:t>
            </a:r>
            <a:r>
              <a:rPr lang="cs-CZ" dirty="0" err="1"/>
              <a:t>nezbytne</a:t>
            </a:r>
            <a:r>
              <a:rPr lang="cs-CZ" dirty="0"/>
              <a:t>́ pro </a:t>
            </a:r>
            <a:r>
              <a:rPr lang="cs-CZ" dirty="0" err="1"/>
              <a:t>řešeni</a:t>
            </a:r>
            <a:r>
              <a:rPr lang="cs-CZ" dirty="0"/>
              <a:t>́ </a:t>
            </a:r>
            <a:r>
              <a:rPr lang="cs-CZ" dirty="0" err="1"/>
              <a:t>důležitých</a:t>
            </a:r>
            <a:r>
              <a:rPr lang="cs-CZ" dirty="0"/>
              <a:t> </a:t>
            </a:r>
            <a:r>
              <a:rPr lang="cs-CZ" dirty="0" err="1"/>
              <a:t>společenských</a:t>
            </a:r>
            <a:r>
              <a:rPr lang="cs-CZ" dirty="0"/>
              <a:t> </a:t>
            </a:r>
            <a:r>
              <a:rPr lang="cs-CZ" dirty="0" err="1"/>
              <a:t>otázek</a:t>
            </a:r>
            <a:r>
              <a:rPr lang="cs-CZ" dirty="0"/>
              <a:t>; </a:t>
            </a:r>
            <a:endParaRPr lang="cs-CZ" sz="2400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zájem</a:t>
            </a:r>
            <a:r>
              <a:rPr lang="cs-CZ" dirty="0"/>
              <a:t> o </a:t>
            </a:r>
            <a:r>
              <a:rPr lang="cs-CZ" dirty="0" err="1"/>
              <a:t>větši</a:t>
            </a:r>
            <a:r>
              <a:rPr lang="cs-CZ" dirty="0"/>
              <a:t>́ </a:t>
            </a:r>
            <a:r>
              <a:rPr lang="cs-CZ" dirty="0" err="1"/>
              <a:t>prospěch</a:t>
            </a:r>
            <a:r>
              <a:rPr lang="cs-CZ" dirty="0"/>
              <a:t> </a:t>
            </a:r>
            <a:r>
              <a:rPr lang="cs-CZ" dirty="0" err="1"/>
              <a:t>společnosti</a:t>
            </a:r>
            <a:r>
              <a:rPr lang="cs-CZ" dirty="0"/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autonomie v </a:t>
            </a:r>
            <a:r>
              <a:rPr lang="cs-CZ" dirty="0" err="1"/>
              <a:t>rozhodnutích</a:t>
            </a:r>
            <a:r>
              <a:rPr lang="cs-CZ" dirty="0"/>
              <a:t> </a:t>
            </a:r>
            <a:r>
              <a:rPr lang="cs-CZ" dirty="0" err="1"/>
              <a:t>týkajících</a:t>
            </a:r>
            <a:r>
              <a:rPr lang="cs-CZ" dirty="0"/>
              <a:t> se profese; </a:t>
            </a:r>
            <a:endParaRPr lang="cs-CZ" sz="2400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etický kodex, podle </a:t>
            </a:r>
            <a:r>
              <a:rPr lang="cs-CZ" dirty="0" err="1"/>
              <a:t>kterého</a:t>
            </a:r>
            <a:r>
              <a:rPr lang="cs-CZ" dirty="0"/>
              <a:t> se </a:t>
            </a:r>
            <a:r>
              <a:rPr lang="cs-CZ" dirty="0" err="1"/>
              <a:t>musi</a:t>
            </a:r>
            <a:r>
              <a:rPr lang="cs-CZ" dirty="0"/>
              <a:t>́ </a:t>
            </a:r>
            <a:r>
              <a:rPr lang="cs-CZ" dirty="0" err="1"/>
              <a:t>příslušníci</a:t>
            </a:r>
            <a:r>
              <a:rPr lang="cs-CZ" dirty="0"/>
              <a:t> profese chovat a </a:t>
            </a:r>
            <a:r>
              <a:rPr lang="cs-CZ" dirty="0" err="1"/>
              <a:t>mít</a:t>
            </a:r>
            <a:r>
              <a:rPr lang="cs-CZ" dirty="0"/>
              <a:t> </a:t>
            </a:r>
            <a:r>
              <a:rPr lang="cs-CZ" dirty="0" err="1"/>
              <a:t>zodpovědnost</a:t>
            </a:r>
            <a:r>
              <a:rPr lang="cs-CZ" dirty="0"/>
              <a:t>;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existence profesní kultury projevu. </a:t>
            </a:r>
          </a:p>
          <a:p>
            <a:pPr marL="0" indent="0" algn="r">
              <a:buNone/>
            </a:pPr>
            <a:r>
              <a:rPr lang="cs-CZ" sz="1800" i="1" dirty="0"/>
              <a:t>(Zdroj: </a:t>
            </a:r>
            <a:r>
              <a:rPr lang="cs-CZ" sz="1800" i="1" dirty="0" err="1"/>
              <a:t>Vašutová</a:t>
            </a:r>
            <a:r>
              <a:rPr lang="cs-CZ" sz="1800" i="1" dirty="0"/>
              <a:t>, 2004, s. 18)</a:t>
            </a:r>
            <a:endParaRPr lang="cs-CZ" sz="1800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378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24F435-63F8-DF49-9671-8C5257F40E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0E705D-168F-1E4D-92D8-33F4FE183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0D7CD8-602B-384F-9A80-26735A848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 učitel profese či povolání?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9EA57F7-8358-FB49-A3E1-5C6042E18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soubor schopností, dovedností, </a:t>
            </a:r>
            <a:r>
              <a:rPr lang="cs-CZ" dirty="0" err="1"/>
              <a:t>vědomostí</a:t>
            </a:r>
            <a:r>
              <a:rPr lang="cs-CZ" dirty="0"/>
              <a:t> a </a:t>
            </a:r>
            <a:r>
              <a:rPr lang="cs-CZ" dirty="0" err="1"/>
              <a:t>osobnostních</a:t>
            </a:r>
            <a:r>
              <a:rPr lang="cs-CZ" dirty="0"/>
              <a:t> rysů </a:t>
            </a:r>
            <a:r>
              <a:rPr lang="cs-CZ" dirty="0" err="1"/>
              <a:t>potřebných</a:t>
            </a:r>
            <a:r>
              <a:rPr lang="cs-CZ" dirty="0"/>
              <a:t> k </a:t>
            </a:r>
            <a:r>
              <a:rPr lang="cs-CZ" dirty="0" err="1"/>
              <a:t>vykonáváni</a:t>
            </a:r>
            <a:r>
              <a:rPr lang="cs-CZ" dirty="0"/>
              <a:t>́ </a:t>
            </a:r>
            <a:r>
              <a:rPr lang="cs-CZ" dirty="0" err="1"/>
              <a:t>určitého</a:t>
            </a:r>
            <a:r>
              <a:rPr lang="cs-CZ" dirty="0"/>
              <a:t> okruhu </a:t>
            </a:r>
            <a:r>
              <a:rPr lang="cs-CZ" dirty="0" err="1"/>
              <a:t>praci</a:t>
            </a:r>
            <a:r>
              <a:rPr lang="cs-CZ" dirty="0"/>
              <a:t>́ – člověk je získává odbornou </a:t>
            </a:r>
            <a:r>
              <a:rPr lang="cs-CZ" dirty="0" err="1"/>
              <a:t>přípravou</a:t>
            </a:r>
            <a:r>
              <a:rPr lang="cs-CZ" dirty="0"/>
              <a:t> a praxí;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umožňuje</a:t>
            </a:r>
            <a:r>
              <a:rPr lang="cs-CZ" dirty="0"/>
              <a:t> jednotlivci </a:t>
            </a:r>
            <a:r>
              <a:rPr lang="cs-CZ" dirty="0" err="1"/>
              <a:t>získat</a:t>
            </a:r>
            <a:r>
              <a:rPr lang="cs-CZ" dirty="0"/>
              <a:t> </a:t>
            </a:r>
            <a:r>
              <a:rPr lang="cs-CZ" dirty="0" err="1"/>
              <a:t>lepši</a:t>
            </a:r>
            <a:r>
              <a:rPr lang="cs-CZ" dirty="0"/>
              <a:t>́ profesní postavení a </a:t>
            </a:r>
            <a:r>
              <a:rPr lang="cs-CZ" dirty="0" err="1"/>
              <a:t>společenskou</a:t>
            </a:r>
            <a:r>
              <a:rPr lang="cs-CZ" dirty="0"/>
              <a:t> pozici;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uspokojuje </a:t>
            </a:r>
            <a:r>
              <a:rPr lang="cs-CZ" dirty="0" err="1"/>
              <a:t>individuálni</a:t>
            </a:r>
            <a:r>
              <a:rPr lang="cs-CZ" dirty="0"/>
              <a:t>́ </a:t>
            </a:r>
            <a:r>
              <a:rPr lang="cs-CZ" dirty="0" err="1"/>
              <a:t>potřeby</a:t>
            </a:r>
            <a:r>
              <a:rPr lang="cs-CZ" dirty="0"/>
              <a:t>.  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09B7236-4751-974A-B2B2-51268D4616DF}"/>
              </a:ext>
            </a:extLst>
          </p:cNvPr>
          <p:cNvSpPr txBox="1">
            <a:spLocks/>
          </p:cNvSpPr>
          <p:nvPr/>
        </p:nvSpPr>
        <p:spPr>
          <a:xfrm>
            <a:off x="6817925" y="4201673"/>
            <a:ext cx="4418686" cy="995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5400" b="1" dirty="0">
                <a:solidFill>
                  <a:srgbClr val="0000DC"/>
                </a:solidFill>
              </a:rPr>
              <a:t>SEMIPROFESE</a:t>
            </a:r>
          </a:p>
          <a:p>
            <a:endParaRPr lang="cs-CZ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5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1DE827-DE53-C04B-840B-A78BAB7912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E67A24-9A37-974D-9DBC-BE94FC2911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49B182-7E78-4847-AA76-29084627F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učitele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5203134-4ACF-544A-923E-785BBE8B6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pPr>
              <a:defRPr/>
            </a:pPr>
            <a:r>
              <a:rPr lang="cs-CZ" sz="2000" b="1" dirty="0"/>
              <a:t>Usměrňování osvojovacího procesu</a:t>
            </a:r>
            <a:r>
              <a:rPr lang="cs-CZ" sz="2000" dirty="0"/>
              <a:t> – posilování samostatnosti, rozvíjení metod sebevzdělávání</a:t>
            </a:r>
          </a:p>
          <a:p>
            <a:pPr>
              <a:defRPr/>
            </a:pPr>
            <a:r>
              <a:rPr lang="cs-CZ" sz="2000" b="1" dirty="0"/>
              <a:t>Inspirace</a:t>
            </a:r>
            <a:r>
              <a:rPr lang="cs-CZ" sz="2000" dirty="0"/>
              <a:t> – motivace žáků k učení, rozvíjení jejich učebních potřeb, poznávacích potřeb….</a:t>
            </a:r>
          </a:p>
          <a:p>
            <a:pPr>
              <a:defRPr/>
            </a:pPr>
            <a:r>
              <a:rPr lang="cs-CZ" sz="2000" b="1" dirty="0"/>
              <a:t>Zprostředkování</a:t>
            </a:r>
            <a:r>
              <a:rPr lang="cs-CZ" sz="2000" dirty="0"/>
              <a:t> poznatků, zkušeností, dovedností, schopností</a:t>
            </a:r>
          </a:p>
          <a:p>
            <a:pPr>
              <a:defRPr/>
            </a:pPr>
            <a:r>
              <a:rPr lang="cs-CZ" sz="2000" b="1" dirty="0"/>
              <a:t>Kontrolní a hodnotící funkce</a:t>
            </a:r>
            <a:r>
              <a:rPr lang="cs-CZ" sz="2000" dirty="0"/>
              <a:t> </a:t>
            </a:r>
          </a:p>
          <a:p>
            <a:pPr>
              <a:defRPr/>
            </a:pPr>
            <a:r>
              <a:rPr lang="cs-CZ" sz="2000" b="1" dirty="0"/>
              <a:t>Kooperativní funkce</a:t>
            </a:r>
            <a:r>
              <a:rPr lang="cs-CZ" sz="2000" dirty="0"/>
              <a:t> – sjednocení výchovných vlivů</a:t>
            </a:r>
          </a:p>
          <a:p>
            <a:pPr>
              <a:defRPr/>
            </a:pPr>
            <a:r>
              <a:rPr lang="cs-CZ" sz="2000" b="1" dirty="0"/>
              <a:t>Poradenská funkce</a:t>
            </a:r>
            <a:r>
              <a:rPr lang="cs-CZ" sz="2000" dirty="0"/>
              <a:t> – rodiče, výchovný poradce, pedagogicko-psychologická poradna</a:t>
            </a:r>
          </a:p>
          <a:p>
            <a:pPr>
              <a:defRPr/>
            </a:pPr>
            <a:r>
              <a:rPr lang="cs-CZ" sz="2000" b="1" dirty="0"/>
              <a:t>Regulativní funkce</a:t>
            </a:r>
            <a:r>
              <a:rPr lang="cs-CZ" sz="2000" dirty="0"/>
              <a:t> – učitel i vychovává, usměrňuje vývoj žáků a další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6672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A748A9-E8FD-1C46-9322-1AB0D0AF79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E377E4-6A5B-DA41-B202-5632FD5454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913C718-753F-0345-A883-75AD7BBA1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Rysy osobnosti učitele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A3774DE-1288-1F4A-865D-7DE022950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400" b="1" dirty="0"/>
              <a:t>Kreativita</a:t>
            </a:r>
            <a:r>
              <a:rPr lang="cs-CZ" altLang="cs-CZ" sz="1400" dirty="0"/>
              <a:t> – neustále hledat nové, neuspokojovat se s dosavadní úrovní, překonávat ji, měnit; kreativní učitel = kreativní žák</a:t>
            </a:r>
          </a:p>
          <a:p>
            <a:r>
              <a:rPr lang="cs-CZ" altLang="cs-CZ" sz="1400" b="1" dirty="0"/>
              <a:t>Zásadový morální postoj</a:t>
            </a:r>
            <a:r>
              <a:rPr lang="cs-CZ" altLang="cs-CZ" sz="1400" dirty="0"/>
              <a:t> – duch humanismu, demokracie, kladný vztah k práci, ukázněnost, pevná vůle</a:t>
            </a:r>
          </a:p>
          <a:p>
            <a:r>
              <a:rPr lang="cs-CZ" altLang="cs-CZ" sz="1400" b="1" dirty="0"/>
              <a:t>Pedagogický optimismus</a:t>
            </a:r>
            <a:r>
              <a:rPr lang="cs-CZ" altLang="cs-CZ" sz="1400" dirty="0"/>
              <a:t> – přesvědčení o účinnosti pedagogické práce, důvěra ve výchovu, v žáka</a:t>
            </a:r>
          </a:p>
          <a:p>
            <a:r>
              <a:rPr lang="cs-CZ" altLang="cs-CZ" sz="1400" b="1" dirty="0"/>
              <a:t>Pedagogický takt</a:t>
            </a:r>
            <a:r>
              <a:rPr lang="cs-CZ" altLang="cs-CZ" sz="1400" dirty="0"/>
              <a:t> – v jednání s žáky, sebeovládání</a:t>
            </a:r>
          </a:p>
          <a:p>
            <a:r>
              <a:rPr lang="cs-CZ" altLang="cs-CZ" sz="1400" b="1" dirty="0"/>
              <a:t>Pedagogický klid</a:t>
            </a:r>
            <a:r>
              <a:rPr lang="cs-CZ" altLang="cs-CZ" sz="1400" dirty="0"/>
              <a:t> – schopnost pracovat soustředěně, nespěchat, trpělivost s žáky</a:t>
            </a:r>
          </a:p>
          <a:p>
            <a:r>
              <a:rPr lang="cs-CZ" altLang="cs-CZ" sz="1400" b="1" dirty="0"/>
              <a:t>Pedagogické zaujetí</a:t>
            </a:r>
            <a:r>
              <a:rPr lang="cs-CZ" altLang="cs-CZ" sz="1400" dirty="0"/>
              <a:t> = angažovanost – aktivní přístup</a:t>
            </a:r>
          </a:p>
          <a:p>
            <a:r>
              <a:rPr lang="cs-CZ" altLang="cs-CZ" sz="1400" b="1" dirty="0"/>
              <a:t>Hluboký přístup k žákům</a:t>
            </a:r>
            <a:r>
              <a:rPr lang="cs-CZ" altLang="cs-CZ" sz="1400" dirty="0"/>
              <a:t> – láska k žákům, odráží se v kvalitě práce, snaze co nejvíce žáky poznat, pochopit je, akceptovat</a:t>
            </a:r>
          </a:p>
          <a:p>
            <a:r>
              <a:rPr lang="cs-CZ" altLang="cs-CZ" sz="1400" b="1" dirty="0"/>
              <a:t>Přísná spravedlnost</a:t>
            </a:r>
            <a:r>
              <a:rPr lang="cs-CZ" altLang="cs-CZ" sz="1400" dirty="0"/>
              <a:t> – nenechat přestupky bez povšimnutí, nepreferovat některé žáky, jednotné hodnocení, žádná subjektivita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409837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16-9-cz-v11.potx" id="{68C0F6E9-3E3D-43EF-AA8F-59803821B974}" vid="{5DFD00D7-A41E-477F-8575-56E3B6857AA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6870CA23C9C40429B6BBFF3EF45D4EB" ma:contentTypeVersion="12" ma:contentTypeDescription="Vytvoří nový dokument" ma:contentTypeScope="" ma:versionID="5f632a482ba1ad9fac1786f6368e2bb4">
  <xsd:schema xmlns:xsd="http://www.w3.org/2001/XMLSchema" xmlns:xs="http://www.w3.org/2001/XMLSchema" xmlns:p="http://schemas.microsoft.com/office/2006/metadata/properties" xmlns:ns2="4e556105-c29a-463f-954a-f69b50614a4f" xmlns:ns3="65e27c90-cfd7-4300-b56f-431f0c449b80" targetNamespace="http://schemas.microsoft.com/office/2006/metadata/properties" ma:root="true" ma:fieldsID="a160693adf70ea963939af5e7196c1b2" ns2:_="" ns3:_="">
    <xsd:import namespace="4e556105-c29a-463f-954a-f69b50614a4f"/>
    <xsd:import namespace="65e27c90-cfd7-4300-b56f-431f0c449b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56105-c29a-463f-954a-f69b50614a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e27c90-cfd7-4300-b56f-431f0c449b8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DFE8E86-896E-4A98-A183-86701033C8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0702C7-064F-4C19-AE15-29CD39589AAF}">
  <ds:schemaRefs>
    <ds:schemaRef ds:uri="4e556105-c29a-463f-954a-f69b50614a4f"/>
    <ds:schemaRef ds:uri="65e27c90-cfd7-4300-b56f-431f0c449b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AFD318B-DED0-489E-BFE1-7EE03CC60AB3}">
  <ds:schemaRefs>
    <ds:schemaRef ds:uri="4e556105-c29a-463f-954a-f69b50614a4f"/>
    <ds:schemaRef ds:uri="65e27c90-cfd7-4300-b56f-431f0c449b8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muni-sport-prezentace-16-9-cz-v11</Template>
  <TotalTime>91</TotalTime>
  <Words>2124</Words>
  <Application>Microsoft Macintosh PowerPoint</Application>
  <PresentationFormat>Širokoúhlá obrazovka</PresentationFormat>
  <Paragraphs>243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Tahoma</vt:lpstr>
      <vt:lpstr>Wingdings</vt:lpstr>
      <vt:lpstr>Prezentace_MU_CZ</vt:lpstr>
      <vt:lpstr>6. Učitel</vt:lpstr>
      <vt:lpstr>Obsah</vt:lpstr>
      <vt:lpstr>Kdo je učitel?</vt:lpstr>
      <vt:lpstr>Role učitele je plná změn…</vt:lpstr>
      <vt:lpstr>Profese učitele </vt:lpstr>
      <vt:lpstr>Je učitel profese či povolání? </vt:lpstr>
      <vt:lpstr>Je učitel profese či povolání? </vt:lpstr>
      <vt:lpstr>Funkce učitele</vt:lpstr>
      <vt:lpstr>Rysy osobnosti učitele</vt:lpstr>
      <vt:lpstr>Video</vt:lpstr>
      <vt:lpstr>Profesní kompetence</vt:lpstr>
      <vt:lpstr>Strukturální pohled na kompetence</vt:lpstr>
      <vt:lpstr>Řídicí styly učitele 1. Autoritativní styl </vt:lpstr>
      <vt:lpstr>2. Demokratický styl</vt:lpstr>
      <vt:lpstr>3. Laissez-faire styl</vt:lpstr>
      <vt:lpstr>Typologie učitelů</vt:lpstr>
      <vt:lpstr>Typologie učitelů, až si přečtete, menti.com</vt:lpstr>
      <vt:lpstr>Učitelovo pojetí výuky</vt:lpstr>
      <vt:lpstr>Pár slov k profesní gradaci učitele </vt:lpstr>
      <vt:lpstr>Reflektivní praktik</vt:lpstr>
      <vt:lpstr>Charakteristiky reflektivního praktika</vt:lpstr>
      <vt:lpstr>Autorita učitele</vt:lpstr>
      <vt:lpstr>Prvky ovlivňující neformální autoritu učitele</vt:lpstr>
      <vt:lpstr>Akční výzkum</vt:lpstr>
      <vt:lpstr>Vybrané metody akčního výzkumu </vt:lpstr>
      <vt:lpstr>Závěr? Ideální učitel? </vt:lpstr>
      <vt:lpstr>Zpět k Igoru Hnízdovi</vt:lpstr>
      <vt:lpstr>Děkuji za pozornost!</vt:lpstr>
      <vt:lpstr>Použitá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Katarína Peterková</dc:creator>
  <cp:lastModifiedBy>Marcela Janíková</cp:lastModifiedBy>
  <cp:revision>24</cp:revision>
  <cp:lastPrinted>1601-01-01T00:00:00Z</cp:lastPrinted>
  <dcterms:created xsi:type="dcterms:W3CDTF">2021-02-15T13:46:28Z</dcterms:created>
  <dcterms:modified xsi:type="dcterms:W3CDTF">2021-04-21T15:52:49Z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0x010100E6870CA23C9C40429B6BBFF3EF45D4EB</vt:lpwstr>
  </property>
</Properties>
</file>