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69" r:id="rId19"/>
    <p:sldId id="271" r:id="rId20"/>
    <p:sldId id="270" r:id="rId21"/>
    <p:sldId id="274" r:id="rId22"/>
    <p:sldId id="280" r:id="rId23"/>
    <p:sldId id="281" r:id="rId24"/>
    <p:sldId id="282" r:id="rId25"/>
    <p:sldId id="285" r:id="rId26"/>
    <p:sldId id="283" r:id="rId27"/>
    <p:sldId id="284" r:id="rId28"/>
    <p:sldId id="286" r:id="rId29"/>
    <p:sldId id="308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75" r:id="rId38"/>
    <p:sldId id="294" r:id="rId39"/>
    <p:sldId id="295" r:id="rId40"/>
    <p:sldId id="297" r:id="rId41"/>
    <p:sldId id="296" r:id="rId42"/>
    <p:sldId id="276" r:id="rId43"/>
    <p:sldId id="298" r:id="rId44"/>
    <p:sldId id="277" r:id="rId45"/>
    <p:sldId id="301" r:id="rId46"/>
    <p:sldId id="300" r:id="rId47"/>
    <p:sldId id="299" r:id="rId48"/>
    <p:sldId id="304" r:id="rId49"/>
    <p:sldId id="303" r:id="rId50"/>
    <p:sldId id="305" r:id="rId51"/>
    <p:sldId id="278" r:id="rId52"/>
    <p:sldId id="306" r:id="rId53"/>
    <p:sldId id="307" r:id="rId54"/>
    <p:sldId id="279" r:id="rId5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Janák" initials="OJ" lastIdx="1" clrIdx="0">
    <p:extLst>
      <p:ext uri="{19B8F6BF-5375-455C-9EA6-DF929625EA0E}">
        <p15:presenceInfo xmlns:p15="http://schemas.microsoft.com/office/powerpoint/2012/main" userId="81088891655c8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1BE53-A251-4AD8-9F21-8F683D090709}" v="6" dt="2021-01-09T10:04:46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Dočkalová" userId="S::469612@muni.cz::674d4aff-21fc-4da1-a83b-759c5d3f2ba6" providerId="AD" clId="Web-{B451BE53-A251-4AD8-9F21-8F683D090709}"/>
    <pc:docChg chg="modSld">
      <pc:chgData name="Monika Dočkalová" userId="S::469612@muni.cz::674d4aff-21fc-4da1-a83b-759c5d3f2ba6" providerId="AD" clId="Web-{B451BE53-A251-4AD8-9F21-8F683D090709}" dt="2021-01-09T10:04:46.383" v="5" actId="20577"/>
      <pc:docMkLst>
        <pc:docMk/>
      </pc:docMkLst>
      <pc:sldChg chg="modSp">
        <pc:chgData name="Monika Dočkalová" userId="S::469612@muni.cz::674d4aff-21fc-4da1-a83b-759c5d3f2ba6" providerId="AD" clId="Web-{B451BE53-A251-4AD8-9F21-8F683D090709}" dt="2021-01-09T10:04:46.383" v="4" actId="20577"/>
        <pc:sldMkLst>
          <pc:docMk/>
          <pc:sldMk cId="704209706" sldId="267"/>
        </pc:sldMkLst>
        <pc:spChg chg="mod">
          <ac:chgData name="Monika Dočkalová" userId="S::469612@muni.cz::674d4aff-21fc-4da1-a83b-759c5d3f2ba6" providerId="AD" clId="Web-{B451BE53-A251-4AD8-9F21-8F683D090709}" dt="2021-01-09T10:04:46.383" v="4" actId="20577"/>
          <ac:spMkLst>
            <pc:docMk/>
            <pc:sldMk cId="704209706" sldId="267"/>
            <ac:spMk id="3" creationId="{2C1BCA82-57CC-534A-8A8E-5A52300FA8B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418A0-8635-49C0-B9AF-D7316AE427E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D64899-5892-4935-8049-5A45A5118184}">
      <dgm:prSet/>
      <dgm:spPr/>
      <dgm:t>
        <a:bodyPr/>
        <a:lstStyle/>
        <a:p>
          <a:r>
            <a:rPr lang="cs-CZ" b="1"/>
            <a:t>didaktika tělesné výchovy– vývoj a výzkum</a:t>
          </a:r>
          <a:endParaRPr lang="en-US" b="1"/>
        </a:p>
      </dgm:t>
    </dgm:pt>
    <dgm:pt modelId="{09520F61-2569-497B-80DC-2DB1FD8CBC4A}" type="parTrans" cxnId="{8139DE6B-E746-4294-B8D9-A9B3ACAACA0E}">
      <dgm:prSet/>
      <dgm:spPr/>
      <dgm:t>
        <a:bodyPr/>
        <a:lstStyle/>
        <a:p>
          <a:endParaRPr lang="en-US"/>
        </a:p>
      </dgm:t>
    </dgm:pt>
    <dgm:pt modelId="{1D4E8482-A452-4525-A704-A78A79383E32}" type="sibTrans" cxnId="{8139DE6B-E746-4294-B8D9-A9B3ACAACA0E}">
      <dgm:prSet/>
      <dgm:spPr/>
      <dgm:t>
        <a:bodyPr/>
        <a:lstStyle/>
        <a:p>
          <a:endParaRPr lang="en-US"/>
        </a:p>
      </dgm:t>
    </dgm:pt>
    <dgm:pt modelId="{52D46199-C0F7-47A3-8BA9-B31A39A7F7D2}">
      <dgm:prSet/>
      <dgm:spPr/>
      <dgm:t>
        <a:bodyPr/>
        <a:lstStyle/>
        <a:p>
          <a:r>
            <a:rPr lang="cs-CZ" b="1" err="1"/>
            <a:t>kurikulární</a:t>
          </a:r>
          <a:r>
            <a:rPr lang="cs-CZ" b="1"/>
            <a:t> dokumenty a reforma</a:t>
          </a:r>
          <a:endParaRPr lang="en-US" b="1"/>
        </a:p>
      </dgm:t>
    </dgm:pt>
    <dgm:pt modelId="{2ECE2F81-66C3-45FD-86DA-33C7BC6D0F2D}" type="parTrans" cxnId="{B1F00F79-7B18-4AFC-A716-AB8BD617B611}">
      <dgm:prSet/>
      <dgm:spPr/>
      <dgm:t>
        <a:bodyPr/>
        <a:lstStyle/>
        <a:p>
          <a:endParaRPr lang="en-US"/>
        </a:p>
      </dgm:t>
    </dgm:pt>
    <dgm:pt modelId="{DD46E2E8-EB4A-48D6-9F14-9B1E874A3614}" type="sibTrans" cxnId="{B1F00F79-7B18-4AFC-A716-AB8BD617B611}">
      <dgm:prSet/>
      <dgm:spPr/>
      <dgm:t>
        <a:bodyPr/>
        <a:lstStyle/>
        <a:p>
          <a:endParaRPr lang="en-US"/>
        </a:p>
      </dgm:t>
    </dgm:pt>
    <dgm:pt modelId="{8A80CDAF-6635-4B62-8691-EBC06725A466}">
      <dgm:prSet/>
      <dgm:spPr/>
      <dgm:t>
        <a:bodyPr/>
        <a:lstStyle/>
        <a:p>
          <a:r>
            <a:rPr lang="cs-CZ" b="1"/>
            <a:t>proces edukace</a:t>
          </a:r>
          <a:endParaRPr lang="en-US" b="1"/>
        </a:p>
      </dgm:t>
    </dgm:pt>
    <dgm:pt modelId="{8AE2A167-B155-4694-BE81-EE59D3AA8E09}" type="parTrans" cxnId="{82490F7D-4F48-459A-BD06-342F32B147B3}">
      <dgm:prSet/>
      <dgm:spPr/>
      <dgm:t>
        <a:bodyPr/>
        <a:lstStyle/>
        <a:p>
          <a:endParaRPr lang="en-US"/>
        </a:p>
      </dgm:t>
    </dgm:pt>
    <dgm:pt modelId="{2B1B625F-357A-48A0-B925-1BB1623DD596}" type="sibTrans" cxnId="{82490F7D-4F48-459A-BD06-342F32B147B3}">
      <dgm:prSet/>
      <dgm:spPr/>
      <dgm:t>
        <a:bodyPr/>
        <a:lstStyle/>
        <a:p>
          <a:endParaRPr lang="en-US"/>
        </a:p>
      </dgm:t>
    </dgm:pt>
    <dgm:pt modelId="{C6E2EFA9-9CE4-4E9D-B33A-B26F202132EE}">
      <dgm:prSet/>
      <dgm:spPr/>
      <dgm:t>
        <a:bodyPr/>
        <a:lstStyle/>
        <a:p>
          <a:r>
            <a:rPr lang="cs-CZ" b="1" err="1"/>
            <a:t>edukant</a:t>
          </a:r>
          <a:endParaRPr lang="en-US" b="1"/>
        </a:p>
      </dgm:t>
    </dgm:pt>
    <dgm:pt modelId="{3095907C-B119-412F-AF8B-489A237620FB}" type="parTrans" cxnId="{8A187121-384C-445B-BD8C-0B217F204C46}">
      <dgm:prSet/>
      <dgm:spPr/>
      <dgm:t>
        <a:bodyPr/>
        <a:lstStyle/>
        <a:p>
          <a:endParaRPr lang="en-US"/>
        </a:p>
      </dgm:t>
    </dgm:pt>
    <dgm:pt modelId="{1260E907-7DF5-4AC9-B2F2-66C4AF54CEC8}" type="sibTrans" cxnId="{8A187121-384C-445B-BD8C-0B217F204C46}">
      <dgm:prSet/>
      <dgm:spPr/>
      <dgm:t>
        <a:bodyPr/>
        <a:lstStyle/>
        <a:p>
          <a:endParaRPr lang="en-US"/>
        </a:p>
      </dgm:t>
    </dgm:pt>
    <dgm:pt modelId="{6B09A4C1-4617-4A2E-AA18-ACF518E3023D}">
      <dgm:prSet/>
      <dgm:spPr/>
      <dgm:t>
        <a:bodyPr/>
        <a:lstStyle/>
        <a:p>
          <a:r>
            <a:rPr lang="cs-CZ" b="1" err="1"/>
            <a:t>edukátor</a:t>
          </a:r>
          <a:endParaRPr lang="en-US" b="1"/>
        </a:p>
      </dgm:t>
    </dgm:pt>
    <dgm:pt modelId="{5BCBB1A7-A094-4598-8A73-D116684D1B0A}" type="parTrans" cxnId="{035992A7-7832-4866-A30A-B2E4190946DF}">
      <dgm:prSet/>
      <dgm:spPr/>
      <dgm:t>
        <a:bodyPr/>
        <a:lstStyle/>
        <a:p>
          <a:endParaRPr lang="en-US"/>
        </a:p>
      </dgm:t>
    </dgm:pt>
    <dgm:pt modelId="{05913B42-2626-4A45-A6B4-F3C8D511E0CD}" type="sibTrans" cxnId="{035992A7-7832-4866-A30A-B2E4190946DF}">
      <dgm:prSet/>
      <dgm:spPr/>
      <dgm:t>
        <a:bodyPr/>
        <a:lstStyle/>
        <a:p>
          <a:endParaRPr lang="en-US"/>
        </a:p>
      </dgm:t>
    </dgm:pt>
    <dgm:pt modelId="{F7EF1490-1357-4536-AA24-1E09C92E6DB9}">
      <dgm:prSet/>
      <dgm:spPr/>
      <dgm:t>
        <a:bodyPr/>
        <a:lstStyle/>
        <a:p>
          <a:r>
            <a:rPr lang="cs-CZ" b="1"/>
            <a:t>cíle, obsah, organizace, bezpečnost v tělesné výchově</a:t>
          </a:r>
          <a:endParaRPr lang="en-US" b="1"/>
        </a:p>
      </dgm:t>
    </dgm:pt>
    <dgm:pt modelId="{394CDB58-2033-456D-841B-00AC02BB693E}" type="parTrans" cxnId="{33E60AC1-67DE-4F0B-B050-EB11F3855B2C}">
      <dgm:prSet/>
      <dgm:spPr/>
      <dgm:t>
        <a:bodyPr/>
        <a:lstStyle/>
        <a:p>
          <a:endParaRPr lang="en-US"/>
        </a:p>
      </dgm:t>
    </dgm:pt>
    <dgm:pt modelId="{A57D17C7-ACEC-4376-B13C-986805F3D60F}" type="sibTrans" cxnId="{33E60AC1-67DE-4F0B-B050-EB11F3855B2C}">
      <dgm:prSet/>
      <dgm:spPr/>
      <dgm:t>
        <a:bodyPr/>
        <a:lstStyle/>
        <a:p>
          <a:endParaRPr lang="en-US"/>
        </a:p>
      </dgm:t>
    </dgm:pt>
    <dgm:pt modelId="{D3C55465-C791-4C94-B02B-0181799D987D}" type="pres">
      <dgm:prSet presAssocID="{445418A0-8635-49C0-B9AF-D7316AE427E9}" presName="root" presStyleCnt="0">
        <dgm:presLayoutVars>
          <dgm:dir/>
          <dgm:resizeHandles val="exact"/>
        </dgm:presLayoutVars>
      </dgm:prSet>
      <dgm:spPr/>
    </dgm:pt>
    <dgm:pt modelId="{C8DD8BF8-B703-4FB7-A445-851DF38B2D75}" type="pres">
      <dgm:prSet presAssocID="{445418A0-8635-49C0-B9AF-D7316AE427E9}" presName="container" presStyleCnt="0">
        <dgm:presLayoutVars>
          <dgm:dir/>
          <dgm:resizeHandles val="exact"/>
        </dgm:presLayoutVars>
      </dgm:prSet>
      <dgm:spPr/>
    </dgm:pt>
    <dgm:pt modelId="{59C251CA-785F-436B-88CF-9C6D061A925A}" type="pres">
      <dgm:prSet presAssocID="{F6D64899-5892-4935-8049-5A45A5118184}" presName="compNode" presStyleCnt="0"/>
      <dgm:spPr/>
    </dgm:pt>
    <dgm:pt modelId="{F928D9DC-5B0B-46CC-AFCA-A3C3663D8D61}" type="pres">
      <dgm:prSet presAssocID="{F6D64899-5892-4935-8049-5A45A5118184}" presName="iconBgRect" presStyleLbl="bgShp" presStyleIdx="0" presStyleCnt="6"/>
      <dgm:spPr/>
    </dgm:pt>
    <dgm:pt modelId="{01F8620F-FE25-49DC-B343-D02BB22BEDA0}" type="pres">
      <dgm:prSet presAssocID="{F6D64899-5892-4935-8049-5A45A511818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C388F4A0-E91C-4B4C-B866-18778624A481}" type="pres">
      <dgm:prSet presAssocID="{F6D64899-5892-4935-8049-5A45A5118184}" presName="spaceRect" presStyleCnt="0"/>
      <dgm:spPr/>
    </dgm:pt>
    <dgm:pt modelId="{1571123F-D040-4950-AF9E-55BAFC0A19D7}" type="pres">
      <dgm:prSet presAssocID="{F6D64899-5892-4935-8049-5A45A5118184}" presName="textRect" presStyleLbl="revTx" presStyleIdx="0" presStyleCnt="6">
        <dgm:presLayoutVars>
          <dgm:chMax val="1"/>
          <dgm:chPref val="1"/>
        </dgm:presLayoutVars>
      </dgm:prSet>
      <dgm:spPr/>
    </dgm:pt>
    <dgm:pt modelId="{B5507921-C00D-4D7B-80C1-F58C2B7162B4}" type="pres">
      <dgm:prSet presAssocID="{1D4E8482-A452-4525-A704-A78A79383E32}" presName="sibTrans" presStyleLbl="sibTrans2D1" presStyleIdx="0" presStyleCnt="0"/>
      <dgm:spPr/>
    </dgm:pt>
    <dgm:pt modelId="{34AAE504-C19E-40DE-9AD6-F95F52B7D69C}" type="pres">
      <dgm:prSet presAssocID="{52D46199-C0F7-47A3-8BA9-B31A39A7F7D2}" presName="compNode" presStyleCnt="0"/>
      <dgm:spPr/>
    </dgm:pt>
    <dgm:pt modelId="{A1093502-07A3-4553-8637-DD09298616B9}" type="pres">
      <dgm:prSet presAssocID="{52D46199-C0F7-47A3-8BA9-B31A39A7F7D2}" presName="iconBgRect" presStyleLbl="bgShp" presStyleIdx="1" presStyleCnt="6"/>
      <dgm:spPr/>
    </dgm:pt>
    <dgm:pt modelId="{D4B2CF7A-863E-4BF2-94DA-06F78499D9CA}" type="pres">
      <dgm:prSet presAssocID="{52D46199-C0F7-47A3-8BA9-B31A39A7F7D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15D9337-DEB8-48C4-AA2D-D40D7D681FF8}" type="pres">
      <dgm:prSet presAssocID="{52D46199-C0F7-47A3-8BA9-B31A39A7F7D2}" presName="spaceRect" presStyleCnt="0"/>
      <dgm:spPr/>
    </dgm:pt>
    <dgm:pt modelId="{3CFCCF65-2A7C-4B2D-BC65-953FA9C7524F}" type="pres">
      <dgm:prSet presAssocID="{52D46199-C0F7-47A3-8BA9-B31A39A7F7D2}" presName="textRect" presStyleLbl="revTx" presStyleIdx="1" presStyleCnt="6">
        <dgm:presLayoutVars>
          <dgm:chMax val="1"/>
          <dgm:chPref val="1"/>
        </dgm:presLayoutVars>
      </dgm:prSet>
      <dgm:spPr/>
    </dgm:pt>
    <dgm:pt modelId="{8FF4855E-3D5D-42FF-94C9-1F553D820209}" type="pres">
      <dgm:prSet presAssocID="{DD46E2E8-EB4A-48D6-9F14-9B1E874A3614}" presName="sibTrans" presStyleLbl="sibTrans2D1" presStyleIdx="0" presStyleCnt="0"/>
      <dgm:spPr/>
    </dgm:pt>
    <dgm:pt modelId="{67D87A56-4F6A-4D48-B48A-4AE28BA79FA0}" type="pres">
      <dgm:prSet presAssocID="{8A80CDAF-6635-4B62-8691-EBC06725A466}" presName="compNode" presStyleCnt="0"/>
      <dgm:spPr/>
    </dgm:pt>
    <dgm:pt modelId="{7EFD45E5-5B0F-4AA8-AA06-AAB98372933E}" type="pres">
      <dgm:prSet presAssocID="{8A80CDAF-6635-4B62-8691-EBC06725A466}" presName="iconBgRect" presStyleLbl="bgShp" presStyleIdx="2" presStyleCnt="6"/>
      <dgm:spPr/>
    </dgm:pt>
    <dgm:pt modelId="{99F6E2B5-BEBB-4306-A1BF-559095554F7A}" type="pres">
      <dgm:prSet presAssocID="{8A80CDAF-6635-4B62-8691-EBC06725A46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F36A3F6-1880-4CF9-B4D3-F18F7CF1153E}" type="pres">
      <dgm:prSet presAssocID="{8A80CDAF-6635-4B62-8691-EBC06725A466}" presName="spaceRect" presStyleCnt="0"/>
      <dgm:spPr/>
    </dgm:pt>
    <dgm:pt modelId="{311D8A75-6C15-40A0-958C-11B202181103}" type="pres">
      <dgm:prSet presAssocID="{8A80CDAF-6635-4B62-8691-EBC06725A466}" presName="textRect" presStyleLbl="revTx" presStyleIdx="2" presStyleCnt="6">
        <dgm:presLayoutVars>
          <dgm:chMax val="1"/>
          <dgm:chPref val="1"/>
        </dgm:presLayoutVars>
      </dgm:prSet>
      <dgm:spPr/>
    </dgm:pt>
    <dgm:pt modelId="{185A7832-5F59-4719-914B-90F734B04C5E}" type="pres">
      <dgm:prSet presAssocID="{2B1B625F-357A-48A0-B925-1BB1623DD596}" presName="sibTrans" presStyleLbl="sibTrans2D1" presStyleIdx="0" presStyleCnt="0"/>
      <dgm:spPr/>
    </dgm:pt>
    <dgm:pt modelId="{FA3E717A-9AB4-4530-9113-528AB5F93916}" type="pres">
      <dgm:prSet presAssocID="{C6E2EFA9-9CE4-4E9D-B33A-B26F202132EE}" presName="compNode" presStyleCnt="0"/>
      <dgm:spPr/>
    </dgm:pt>
    <dgm:pt modelId="{7CAE173D-859C-4023-BECB-60B359F725C5}" type="pres">
      <dgm:prSet presAssocID="{C6E2EFA9-9CE4-4E9D-B33A-B26F202132EE}" presName="iconBgRect" presStyleLbl="bgShp" presStyleIdx="3" presStyleCnt="6"/>
      <dgm:spPr/>
    </dgm:pt>
    <dgm:pt modelId="{FADFFAC3-4904-4939-95CA-CEB030FB56DD}" type="pres">
      <dgm:prSet presAssocID="{C6E2EFA9-9CE4-4E9D-B33A-B26F202132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B173F70E-309B-4889-BADF-0052CA3A4035}" type="pres">
      <dgm:prSet presAssocID="{C6E2EFA9-9CE4-4E9D-B33A-B26F202132EE}" presName="spaceRect" presStyleCnt="0"/>
      <dgm:spPr/>
    </dgm:pt>
    <dgm:pt modelId="{6B4CF325-4AAD-4D6D-AD9D-5F3210A6C14F}" type="pres">
      <dgm:prSet presAssocID="{C6E2EFA9-9CE4-4E9D-B33A-B26F202132EE}" presName="textRect" presStyleLbl="revTx" presStyleIdx="3" presStyleCnt="6">
        <dgm:presLayoutVars>
          <dgm:chMax val="1"/>
          <dgm:chPref val="1"/>
        </dgm:presLayoutVars>
      </dgm:prSet>
      <dgm:spPr/>
    </dgm:pt>
    <dgm:pt modelId="{63AEA896-34D0-4356-95AC-D0321A7816CA}" type="pres">
      <dgm:prSet presAssocID="{1260E907-7DF5-4AC9-B2F2-66C4AF54CEC8}" presName="sibTrans" presStyleLbl="sibTrans2D1" presStyleIdx="0" presStyleCnt="0"/>
      <dgm:spPr/>
    </dgm:pt>
    <dgm:pt modelId="{7A3B1131-811B-4EA6-8B35-F55B1FD3FD45}" type="pres">
      <dgm:prSet presAssocID="{6B09A4C1-4617-4A2E-AA18-ACF518E3023D}" presName="compNode" presStyleCnt="0"/>
      <dgm:spPr/>
    </dgm:pt>
    <dgm:pt modelId="{61EB11C0-8868-4F36-9033-027BD422E306}" type="pres">
      <dgm:prSet presAssocID="{6B09A4C1-4617-4A2E-AA18-ACF518E3023D}" presName="iconBgRect" presStyleLbl="bgShp" presStyleIdx="4" presStyleCnt="6"/>
      <dgm:spPr/>
    </dgm:pt>
    <dgm:pt modelId="{D57A91FE-8A7A-4394-8FDC-737DA1FFF788}" type="pres">
      <dgm:prSet presAssocID="{6B09A4C1-4617-4A2E-AA18-ACF518E3023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D94D6C8F-DE04-4AC9-9B44-AC32C2428B36}" type="pres">
      <dgm:prSet presAssocID="{6B09A4C1-4617-4A2E-AA18-ACF518E3023D}" presName="spaceRect" presStyleCnt="0"/>
      <dgm:spPr/>
    </dgm:pt>
    <dgm:pt modelId="{82356460-110E-4B68-BC67-712A6A5DCFDE}" type="pres">
      <dgm:prSet presAssocID="{6B09A4C1-4617-4A2E-AA18-ACF518E3023D}" presName="textRect" presStyleLbl="revTx" presStyleIdx="4" presStyleCnt="6">
        <dgm:presLayoutVars>
          <dgm:chMax val="1"/>
          <dgm:chPref val="1"/>
        </dgm:presLayoutVars>
      </dgm:prSet>
      <dgm:spPr/>
    </dgm:pt>
    <dgm:pt modelId="{46B05744-CFF2-4853-81A3-08EB12C10422}" type="pres">
      <dgm:prSet presAssocID="{05913B42-2626-4A45-A6B4-F3C8D511E0CD}" presName="sibTrans" presStyleLbl="sibTrans2D1" presStyleIdx="0" presStyleCnt="0"/>
      <dgm:spPr/>
    </dgm:pt>
    <dgm:pt modelId="{D9478BBC-88DC-4A32-AFD3-10424E418FB4}" type="pres">
      <dgm:prSet presAssocID="{F7EF1490-1357-4536-AA24-1E09C92E6DB9}" presName="compNode" presStyleCnt="0"/>
      <dgm:spPr/>
    </dgm:pt>
    <dgm:pt modelId="{CD2ECF8B-EDBC-44E8-BF7E-718215BB21F7}" type="pres">
      <dgm:prSet presAssocID="{F7EF1490-1357-4536-AA24-1E09C92E6DB9}" presName="iconBgRect" presStyleLbl="bgShp" presStyleIdx="5" presStyleCnt="6"/>
      <dgm:spPr/>
    </dgm:pt>
    <dgm:pt modelId="{D36060D8-8D45-4517-A611-BED30CCCAE0E}" type="pres">
      <dgm:prSet presAssocID="{F7EF1490-1357-4536-AA24-1E09C92E6DB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CAB1F9B-1636-4415-8033-5018E2657628}" type="pres">
      <dgm:prSet presAssocID="{F7EF1490-1357-4536-AA24-1E09C92E6DB9}" presName="spaceRect" presStyleCnt="0"/>
      <dgm:spPr/>
    </dgm:pt>
    <dgm:pt modelId="{3B935254-153C-46FC-86F5-F048533A14A0}" type="pres">
      <dgm:prSet presAssocID="{F7EF1490-1357-4536-AA24-1E09C92E6DB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1F0C300-C0C1-4949-BFD1-29078A59C96C}" type="presOf" srcId="{F6D64899-5892-4935-8049-5A45A5118184}" destId="{1571123F-D040-4950-AF9E-55BAFC0A19D7}" srcOrd="0" destOrd="0" presId="urn:microsoft.com/office/officeart/2018/2/layout/IconCircleList"/>
    <dgm:cxn modelId="{C1AB3E12-19DA-49F8-85D4-F84CFBF0B749}" type="presOf" srcId="{6B09A4C1-4617-4A2E-AA18-ACF518E3023D}" destId="{82356460-110E-4B68-BC67-712A6A5DCFDE}" srcOrd="0" destOrd="0" presId="urn:microsoft.com/office/officeart/2018/2/layout/IconCircleList"/>
    <dgm:cxn modelId="{0DADF513-BE18-4943-95CB-1556C0429F2D}" type="presOf" srcId="{1D4E8482-A452-4525-A704-A78A79383E32}" destId="{B5507921-C00D-4D7B-80C1-F58C2B7162B4}" srcOrd="0" destOrd="0" presId="urn:microsoft.com/office/officeart/2018/2/layout/IconCircleList"/>
    <dgm:cxn modelId="{8A187121-384C-445B-BD8C-0B217F204C46}" srcId="{445418A0-8635-49C0-B9AF-D7316AE427E9}" destId="{C6E2EFA9-9CE4-4E9D-B33A-B26F202132EE}" srcOrd="3" destOrd="0" parTransId="{3095907C-B119-412F-AF8B-489A237620FB}" sibTransId="{1260E907-7DF5-4AC9-B2F2-66C4AF54CEC8}"/>
    <dgm:cxn modelId="{92ABFF23-310F-4B59-A824-416EE6C01A99}" type="presOf" srcId="{8A80CDAF-6635-4B62-8691-EBC06725A466}" destId="{311D8A75-6C15-40A0-958C-11B202181103}" srcOrd="0" destOrd="0" presId="urn:microsoft.com/office/officeart/2018/2/layout/IconCircleList"/>
    <dgm:cxn modelId="{DEFF0434-8AE5-4E72-A8C5-2E0E6FD0C19E}" type="presOf" srcId="{2B1B625F-357A-48A0-B925-1BB1623DD596}" destId="{185A7832-5F59-4719-914B-90F734B04C5E}" srcOrd="0" destOrd="0" presId="urn:microsoft.com/office/officeart/2018/2/layout/IconCircleList"/>
    <dgm:cxn modelId="{E189D05C-2B26-413A-A00F-DBBF8BA04955}" type="presOf" srcId="{1260E907-7DF5-4AC9-B2F2-66C4AF54CEC8}" destId="{63AEA896-34D0-4356-95AC-D0321A7816CA}" srcOrd="0" destOrd="0" presId="urn:microsoft.com/office/officeart/2018/2/layout/IconCircleList"/>
    <dgm:cxn modelId="{8139DE6B-E746-4294-B8D9-A9B3ACAACA0E}" srcId="{445418A0-8635-49C0-B9AF-D7316AE427E9}" destId="{F6D64899-5892-4935-8049-5A45A5118184}" srcOrd="0" destOrd="0" parTransId="{09520F61-2569-497B-80DC-2DB1FD8CBC4A}" sibTransId="{1D4E8482-A452-4525-A704-A78A79383E32}"/>
    <dgm:cxn modelId="{CAB52656-B01C-43F9-AA23-6FB2C9E38AD0}" type="presOf" srcId="{52D46199-C0F7-47A3-8BA9-B31A39A7F7D2}" destId="{3CFCCF65-2A7C-4B2D-BC65-953FA9C7524F}" srcOrd="0" destOrd="0" presId="urn:microsoft.com/office/officeart/2018/2/layout/IconCircleList"/>
    <dgm:cxn modelId="{B1F00F79-7B18-4AFC-A716-AB8BD617B611}" srcId="{445418A0-8635-49C0-B9AF-D7316AE427E9}" destId="{52D46199-C0F7-47A3-8BA9-B31A39A7F7D2}" srcOrd="1" destOrd="0" parTransId="{2ECE2F81-66C3-45FD-86DA-33C7BC6D0F2D}" sibTransId="{DD46E2E8-EB4A-48D6-9F14-9B1E874A3614}"/>
    <dgm:cxn modelId="{82490F7D-4F48-459A-BD06-342F32B147B3}" srcId="{445418A0-8635-49C0-B9AF-D7316AE427E9}" destId="{8A80CDAF-6635-4B62-8691-EBC06725A466}" srcOrd="2" destOrd="0" parTransId="{8AE2A167-B155-4694-BE81-EE59D3AA8E09}" sibTransId="{2B1B625F-357A-48A0-B925-1BB1623DD596}"/>
    <dgm:cxn modelId="{E145EA99-5477-4D80-9251-237DC62E7DA6}" type="presOf" srcId="{C6E2EFA9-9CE4-4E9D-B33A-B26F202132EE}" destId="{6B4CF325-4AAD-4D6D-AD9D-5F3210A6C14F}" srcOrd="0" destOrd="0" presId="urn:microsoft.com/office/officeart/2018/2/layout/IconCircleList"/>
    <dgm:cxn modelId="{035992A7-7832-4866-A30A-B2E4190946DF}" srcId="{445418A0-8635-49C0-B9AF-D7316AE427E9}" destId="{6B09A4C1-4617-4A2E-AA18-ACF518E3023D}" srcOrd="4" destOrd="0" parTransId="{5BCBB1A7-A094-4598-8A73-D116684D1B0A}" sibTransId="{05913B42-2626-4A45-A6B4-F3C8D511E0CD}"/>
    <dgm:cxn modelId="{2ACCF1A8-7C36-42E4-8DAF-CEC2F655425A}" type="presOf" srcId="{05913B42-2626-4A45-A6B4-F3C8D511E0CD}" destId="{46B05744-CFF2-4853-81A3-08EB12C10422}" srcOrd="0" destOrd="0" presId="urn:microsoft.com/office/officeart/2018/2/layout/IconCircleList"/>
    <dgm:cxn modelId="{04058CAD-8A22-46F3-BA05-0FE660229806}" type="presOf" srcId="{DD46E2E8-EB4A-48D6-9F14-9B1E874A3614}" destId="{8FF4855E-3D5D-42FF-94C9-1F553D820209}" srcOrd="0" destOrd="0" presId="urn:microsoft.com/office/officeart/2018/2/layout/IconCircleList"/>
    <dgm:cxn modelId="{D3D629B4-08AE-4169-9FE8-21F76D1FDD79}" type="presOf" srcId="{F7EF1490-1357-4536-AA24-1E09C92E6DB9}" destId="{3B935254-153C-46FC-86F5-F048533A14A0}" srcOrd="0" destOrd="0" presId="urn:microsoft.com/office/officeart/2018/2/layout/IconCircleList"/>
    <dgm:cxn modelId="{33E60AC1-67DE-4F0B-B050-EB11F3855B2C}" srcId="{445418A0-8635-49C0-B9AF-D7316AE427E9}" destId="{F7EF1490-1357-4536-AA24-1E09C92E6DB9}" srcOrd="5" destOrd="0" parTransId="{394CDB58-2033-456D-841B-00AC02BB693E}" sibTransId="{A57D17C7-ACEC-4376-B13C-986805F3D60F}"/>
    <dgm:cxn modelId="{6FA8E9E7-9A0B-4A25-8181-E0C1C9ECFFAA}" type="presOf" srcId="{445418A0-8635-49C0-B9AF-D7316AE427E9}" destId="{D3C55465-C791-4C94-B02B-0181799D987D}" srcOrd="0" destOrd="0" presId="urn:microsoft.com/office/officeart/2018/2/layout/IconCircleList"/>
    <dgm:cxn modelId="{CAC92E1D-766B-44EE-B10B-FABE27D4B1AC}" type="presParOf" srcId="{D3C55465-C791-4C94-B02B-0181799D987D}" destId="{C8DD8BF8-B703-4FB7-A445-851DF38B2D75}" srcOrd="0" destOrd="0" presId="urn:microsoft.com/office/officeart/2018/2/layout/IconCircleList"/>
    <dgm:cxn modelId="{6144C1AB-0D25-4DD1-B25D-D81CF5D93478}" type="presParOf" srcId="{C8DD8BF8-B703-4FB7-A445-851DF38B2D75}" destId="{59C251CA-785F-436B-88CF-9C6D061A925A}" srcOrd="0" destOrd="0" presId="urn:microsoft.com/office/officeart/2018/2/layout/IconCircleList"/>
    <dgm:cxn modelId="{0AB99E18-5B46-4752-8408-CE3CB60B64C8}" type="presParOf" srcId="{59C251CA-785F-436B-88CF-9C6D061A925A}" destId="{F928D9DC-5B0B-46CC-AFCA-A3C3663D8D61}" srcOrd="0" destOrd="0" presId="urn:microsoft.com/office/officeart/2018/2/layout/IconCircleList"/>
    <dgm:cxn modelId="{C54C9F75-02D2-43FC-AD83-86C623343402}" type="presParOf" srcId="{59C251CA-785F-436B-88CF-9C6D061A925A}" destId="{01F8620F-FE25-49DC-B343-D02BB22BEDA0}" srcOrd="1" destOrd="0" presId="urn:microsoft.com/office/officeart/2018/2/layout/IconCircleList"/>
    <dgm:cxn modelId="{71C89651-42DE-474C-B17A-08AF6406F384}" type="presParOf" srcId="{59C251CA-785F-436B-88CF-9C6D061A925A}" destId="{C388F4A0-E91C-4B4C-B866-18778624A481}" srcOrd="2" destOrd="0" presId="urn:microsoft.com/office/officeart/2018/2/layout/IconCircleList"/>
    <dgm:cxn modelId="{73CBC167-1E31-4E5E-82AD-A24CE51CCA22}" type="presParOf" srcId="{59C251CA-785F-436B-88CF-9C6D061A925A}" destId="{1571123F-D040-4950-AF9E-55BAFC0A19D7}" srcOrd="3" destOrd="0" presId="urn:microsoft.com/office/officeart/2018/2/layout/IconCircleList"/>
    <dgm:cxn modelId="{36F34649-C967-41F9-A365-64431846A40B}" type="presParOf" srcId="{C8DD8BF8-B703-4FB7-A445-851DF38B2D75}" destId="{B5507921-C00D-4D7B-80C1-F58C2B7162B4}" srcOrd="1" destOrd="0" presId="urn:microsoft.com/office/officeart/2018/2/layout/IconCircleList"/>
    <dgm:cxn modelId="{1FD919CC-BBCE-4A8D-9B99-98D7B92596B9}" type="presParOf" srcId="{C8DD8BF8-B703-4FB7-A445-851DF38B2D75}" destId="{34AAE504-C19E-40DE-9AD6-F95F52B7D69C}" srcOrd="2" destOrd="0" presId="urn:microsoft.com/office/officeart/2018/2/layout/IconCircleList"/>
    <dgm:cxn modelId="{2657CB87-6F7D-4F65-BBE5-36718DB31A48}" type="presParOf" srcId="{34AAE504-C19E-40DE-9AD6-F95F52B7D69C}" destId="{A1093502-07A3-4553-8637-DD09298616B9}" srcOrd="0" destOrd="0" presId="urn:microsoft.com/office/officeart/2018/2/layout/IconCircleList"/>
    <dgm:cxn modelId="{AA45CA2E-512B-45EE-B211-304B55A7D760}" type="presParOf" srcId="{34AAE504-C19E-40DE-9AD6-F95F52B7D69C}" destId="{D4B2CF7A-863E-4BF2-94DA-06F78499D9CA}" srcOrd="1" destOrd="0" presId="urn:microsoft.com/office/officeart/2018/2/layout/IconCircleList"/>
    <dgm:cxn modelId="{4E2E2BAF-F3F3-46CC-BC1F-E366783CE4F2}" type="presParOf" srcId="{34AAE504-C19E-40DE-9AD6-F95F52B7D69C}" destId="{515D9337-DEB8-48C4-AA2D-D40D7D681FF8}" srcOrd="2" destOrd="0" presId="urn:microsoft.com/office/officeart/2018/2/layout/IconCircleList"/>
    <dgm:cxn modelId="{BC679A88-B88B-46A6-B554-404AEF096DDA}" type="presParOf" srcId="{34AAE504-C19E-40DE-9AD6-F95F52B7D69C}" destId="{3CFCCF65-2A7C-4B2D-BC65-953FA9C7524F}" srcOrd="3" destOrd="0" presId="urn:microsoft.com/office/officeart/2018/2/layout/IconCircleList"/>
    <dgm:cxn modelId="{497967DF-16A2-44E1-918D-25A1C4D1A778}" type="presParOf" srcId="{C8DD8BF8-B703-4FB7-A445-851DF38B2D75}" destId="{8FF4855E-3D5D-42FF-94C9-1F553D820209}" srcOrd="3" destOrd="0" presId="urn:microsoft.com/office/officeart/2018/2/layout/IconCircleList"/>
    <dgm:cxn modelId="{0C0D4BAD-178D-41A2-92D8-38BFBBD7F846}" type="presParOf" srcId="{C8DD8BF8-B703-4FB7-A445-851DF38B2D75}" destId="{67D87A56-4F6A-4D48-B48A-4AE28BA79FA0}" srcOrd="4" destOrd="0" presId="urn:microsoft.com/office/officeart/2018/2/layout/IconCircleList"/>
    <dgm:cxn modelId="{0157A29F-3DC1-4114-AA76-62E18300B4F6}" type="presParOf" srcId="{67D87A56-4F6A-4D48-B48A-4AE28BA79FA0}" destId="{7EFD45E5-5B0F-4AA8-AA06-AAB98372933E}" srcOrd="0" destOrd="0" presId="urn:microsoft.com/office/officeart/2018/2/layout/IconCircleList"/>
    <dgm:cxn modelId="{DFAB5700-34C4-4A4A-A886-FF891202D0C8}" type="presParOf" srcId="{67D87A56-4F6A-4D48-B48A-4AE28BA79FA0}" destId="{99F6E2B5-BEBB-4306-A1BF-559095554F7A}" srcOrd="1" destOrd="0" presId="urn:microsoft.com/office/officeart/2018/2/layout/IconCircleList"/>
    <dgm:cxn modelId="{F561A7A4-761F-493A-9CD3-8695F08F972C}" type="presParOf" srcId="{67D87A56-4F6A-4D48-B48A-4AE28BA79FA0}" destId="{7F36A3F6-1880-4CF9-B4D3-F18F7CF1153E}" srcOrd="2" destOrd="0" presId="urn:microsoft.com/office/officeart/2018/2/layout/IconCircleList"/>
    <dgm:cxn modelId="{36D5961C-658A-41F1-821E-BD26D8EE28F0}" type="presParOf" srcId="{67D87A56-4F6A-4D48-B48A-4AE28BA79FA0}" destId="{311D8A75-6C15-40A0-958C-11B202181103}" srcOrd="3" destOrd="0" presId="urn:microsoft.com/office/officeart/2018/2/layout/IconCircleList"/>
    <dgm:cxn modelId="{33A00432-93BB-46E6-9AC3-CF977948E478}" type="presParOf" srcId="{C8DD8BF8-B703-4FB7-A445-851DF38B2D75}" destId="{185A7832-5F59-4719-914B-90F734B04C5E}" srcOrd="5" destOrd="0" presId="urn:microsoft.com/office/officeart/2018/2/layout/IconCircleList"/>
    <dgm:cxn modelId="{B48B8D7B-9F24-43CF-BE78-9230F92D9784}" type="presParOf" srcId="{C8DD8BF8-B703-4FB7-A445-851DF38B2D75}" destId="{FA3E717A-9AB4-4530-9113-528AB5F93916}" srcOrd="6" destOrd="0" presId="urn:microsoft.com/office/officeart/2018/2/layout/IconCircleList"/>
    <dgm:cxn modelId="{F2609CFC-7166-4794-99BC-81C141238B1E}" type="presParOf" srcId="{FA3E717A-9AB4-4530-9113-528AB5F93916}" destId="{7CAE173D-859C-4023-BECB-60B359F725C5}" srcOrd="0" destOrd="0" presId="urn:microsoft.com/office/officeart/2018/2/layout/IconCircleList"/>
    <dgm:cxn modelId="{9C51D376-3DF9-4A33-953F-FDB51D0E2FAE}" type="presParOf" srcId="{FA3E717A-9AB4-4530-9113-528AB5F93916}" destId="{FADFFAC3-4904-4939-95CA-CEB030FB56DD}" srcOrd="1" destOrd="0" presId="urn:microsoft.com/office/officeart/2018/2/layout/IconCircleList"/>
    <dgm:cxn modelId="{9E1FEE52-ADB6-4D52-B7C3-55A4931B3B96}" type="presParOf" srcId="{FA3E717A-9AB4-4530-9113-528AB5F93916}" destId="{B173F70E-309B-4889-BADF-0052CA3A4035}" srcOrd="2" destOrd="0" presId="urn:microsoft.com/office/officeart/2018/2/layout/IconCircleList"/>
    <dgm:cxn modelId="{CC113B95-0658-4718-A9E8-7C7FB06B9352}" type="presParOf" srcId="{FA3E717A-9AB4-4530-9113-528AB5F93916}" destId="{6B4CF325-4AAD-4D6D-AD9D-5F3210A6C14F}" srcOrd="3" destOrd="0" presId="urn:microsoft.com/office/officeart/2018/2/layout/IconCircleList"/>
    <dgm:cxn modelId="{E49E67FF-818C-40CD-9830-DF71DF00D8B1}" type="presParOf" srcId="{C8DD8BF8-B703-4FB7-A445-851DF38B2D75}" destId="{63AEA896-34D0-4356-95AC-D0321A7816CA}" srcOrd="7" destOrd="0" presId="urn:microsoft.com/office/officeart/2018/2/layout/IconCircleList"/>
    <dgm:cxn modelId="{A2DA4F35-DF59-4935-9413-22B777ECC713}" type="presParOf" srcId="{C8DD8BF8-B703-4FB7-A445-851DF38B2D75}" destId="{7A3B1131-811B-4EA6-8B35-F55B1FD3FD45}" srcOrd="8" destOrd="0" presId="urn:microsoft.com/office/officeart/2018/2/layout/IconCircleList"/>
    <dgm:cxn modelId="{550911C6-1759-4F7C-B35E-6EA46C92CDF9}" type="presParOf" srcId="{7A3B1131-811B-4EA6-8B35-F55B1FD3FD45}" destId="{61EB11C0-8868-4F36-9033-027BD422E306}" srcOrd="0" destOrd="0" presId="urn:microsoft.com/office/officeart/2018/2/layout/IconCircleList"/>
    <dgm:cxn modelId="{78AC8402-92D7-44B3-8081-FD3136F9CE22}" type="presParOf" srcId="{7A3B1131-811B-4EA6-8B35-F55B1FD3FD45}" destId="{D57A91FE-8A7A-4394-8FDC-737DA1FFF788}" srcOrd="1" destOrd="0" presId="urn:microsoft.com/office/officeart/2018/2/layout/IconCircleList"/>
    <dgm:cxn modelId="{0249932B-79CE-4E95-B5D0-256E6CDED595}" type="presParOf" srcId="{7A3B1131-811B-4EA6-8B35-F55B1FD3FD45}" destId="{D94D6C8F-DE04-4AC9-9B44-AC32C2428B36}" srcOrd="2" destOrd="0" presId="urn:microsoft.com/office/officeart/2018/2/layout/IconCircleList"/>
    <dgm:cxn modelId="{91A226BB-6ED0-4862-9953-D7CAD6496601}" type="presParOf" srcId="{7A3B1131-811B-4EA6-8B35-F55B1FD3FD45}" destId="{82356460-110E-4B68-BC67-712A6A5DCFDE}" srcOrd="3" destOrd="0" presId="urn:microsoft.com/office/officeart/2018/2/layout/IconCircleList"/>
    <dgm:cxn modelId="{649DAFC5-C7B4-4161-9601-5E440A06D5B3}" type="presParOf" srcId="{C8DD8BF8-B703-4FB7-A445-851DF38B2D75}" destId="{46B05744-CFF2-4853-81A3-08EB12C10422}" srcOrd="9" destOrd="0" presId="urn:microsoft.com/office/officeart/2018/2/layout/IconCircleList"/>
    <dgm:cxn modelId="{C8A46F9E-F2D3-49EE-885E-795BFC8CDC75}" type="presParOf" srcId="{C8DD8BF8-B703-4FB7-A445-851DF38B2D75}" destId="{D9478BBC-88DC-4A32-AFD3-10424E418FB4}" srcOrd="10" destOrd="0" presId="urn:microsoft.com/office/officeart/2018/2/layout/IconCircleList"/>
    <dgm:cxn modelId="{16BC3D75-C9A6-43AF-B19F-CC165AEFDEA8}" type="presParOf" srcId="{D9478BBC-88DC-4A32-AFD3-10424E418FB4}" destId="{CD2ECF8B-EDBC-44E8-BF7E-718215BB21F7}" srcOrd="0" destOrd="0" presId="urn:microsoft.com/office/officeart/2018/2/layout/IconCircleList"/>
    <dgm:cxn modelId="{8C71C36A-C3B0-4189-94BB-3277EFE2C0AB}" type="presParOf" srcId="{D9478BBC-88DC-4A32-AFD3-10424E418FB4}" destId="{D36060D8-8D45-4517-A611-BED30CCCAE0E}" srcOrd="1" destOrd="0" presId="urn:microsoft.com/office/officeart/2018/2/layout/IconCircleList"/>
    <dgm:cxn modelId="{C3211A58-E6CD-4928-9171-13A08093827A}" type="presParOf" srcId="{D9478BBC-88DC-4A32-AFD3-10424E418FB4}" destId="{2CAB1F9B-1636-4415-8033-5018E2657628}" srcOrd="2" destOrd="0" presId="urn:microsoft.com/office/officeart/2018/2/layout/IconCircleList"/>
    <dgm:cxn modelId="{92F1E7A3-F9C1-4FD7-9E16-F416CCEA6B63}" type="presParOf" srcId="{D9478BBC-88DC-4A32-AFD3-10424E418FB4}" destId="{3B935254-153C-46FC-86F5-F048533A14A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8D9DC-5B0B-46CC-AFCA-A3C3663D8D61}">
      <dsp:nvSpPr>
        <dsp:cNvPr id="0" name=""/>
        <dsp:cNvSpPr/>
      </dsp:nvSpPr>
      <dsp:spPr>
        <a:xfrm>
          <a:off x="1289876" y="10869"/>
          <a:ext cx="842129" cy="842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8620F-FE25-49DC-B343-D02BB22BEDA0}">
      <dsp:nvSpPr>
        <dsp:cNvPr id="0" name=""/>
        <dsp:cNvSpPr/>
      </dsp:nvSpPr>
      <dsp:spPr>
        <a:xfrm>
          <a:off x="1466723" y="187716"/>
          <a:ext cx="488434" cy="488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1123F-D040-4950-AF9E-55BAFC0A19D7}">
      <dsp:nvSpPr>
        <dsp:cNvPr id="0" name=""/>
        <dsp:cNvSpPr/>
      </dsp:nvSpPr>
      <dsp:spPr>
        <a:xfrm>
          <a:off x="2312461" y="1086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didaktika tělesné výchovy– vývoj a výzkum</a:t>
          </a:r>
          <a:endParaRPr lang="en-US" sz="1600" b="1" kern="1200"/>
        </a:p>
      </dsp:txBody>
      <dsp:txXfrm>
        <a:off x="2312461" y="10869"/>
        <a:ext cx="1985018" cy="842129"/>
      </dsp:txXfrm>
    </dsp:sp>
    <dsp:sp modelId="{A1093502-07A3-4553-8637-DD09298616B9}">
      <dsp:nvSpPr>
        <dsp:cNvPr id="0" name=""/>
        <dsp:cNvSpPr/>
      </dsp:nvSpPr>
      <dsp:spPr>
        <a:xfrm>
          <a:off x="4643355" y="10869"/>
          <a:ext cx="842129" cy="8421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2CF7A-863E-4BF2-94DA-06F78499D9CA}">
      <dsp:nvSpPr>
        <dsp:cNvPr id="0" name=""/>
        <dsp:cNvSpPr/>
      </dsp:nvSpPr>
      <dsp:spPr>
        <a:xfrm>
          <a:off x="4820202" y="187716"/>
          <a:ext cx="488434" cy="488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CCF65-2A7C-4B2D-BC65-953FA9C7524F}">
      <dsp:nvSpPr>
        <dsp:cNvPr id="0" name=""/>
        <dsp:cNvSpPr/>
      </dsp:nvSpPr>
      <dsp:spPr>
        <a:xfrm>
          <a:off x="5665940" y="1086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err="1"/>
            <a:t>kurikulární</a:t>
          </a:r>
          <a:r>
            <a:rPr lang="cs-CZ" sz="1600" b="1" kern="1200"/>
            <a:t> dokumenty a reforma</a:t>
          </a:r>
          <a:endParaRPr lang="en-US" sz="1600" b="1" kern="1200"/>
        </a:p>
      </dsp:txBody>
      <dsp:txXfrm>
        <a:off x="5665940" y="10869"/>
        <a:ext cx="1985018" cy="842129"/>
      </dsp:txXfrm>
    </dsp:sp>
    <dsp:sp modelId="{7EFD45E5-5B0F-4AA8-AA06-AAB98372933E}">
      <dsp:nvSpPr>
        <dsp:cNvPr id="0" name=""/>
        <dsp:cNvSpPr/>
      </dsp:nvSpPr>
      <dsp:spPr>
        <a:xfrm>
          <a:off x="1289876" y="1509334"/>
          <a:ext cx="842129" cy="8421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6E2B5-BEBB-4306-A1BF-559095554F7A}">
      <dsp:nvSpPr>
        <dsp:cNvPr id="0" name=""/>
        <dsp:cNvSpPr/>
      </dsp:nvSpPr>
      <dsp:spPr>
        <a:xfrm>
          <a:off x="1466723" y="1686182"/>
          <a:ext cx="488434" cy="488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D8A75-6C15-40A0-958C-11B202181103}">
      <dsp:nvSpPr>
        <dsp:cNvPr id="0" name=""/>
        <dsp:cNvSpPr/>
      </dsp:nvSpPr>
      <dsp:spPr>
        <a:xfrm>
          <a:off x="2312461" y="1509334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proces edukace</a:t>
          </a:r>
          <a:endParaRPr lang="en-US" sz="1600" b="1" kern="1200"/>
        </a:p>
      </dsp:txBody>
      <dsp:txXfrm>
        <a:off x="2312461" y="1509334"/>
        <a:ext cx="1985018" cy="842129"/>
      </dsp:txXfrm>
    </dsp:sp>
    <dsp:sp modelId="{7CAE173D-859C-4023-BECB-60B359F725C5}">
      <dsp:nvSpPr>
        <dsp:cNvPr id="0" name=""/>
        <dsp:cNvSpPr/>
      </dsp:nvSpPr>
      <dsp:spPr>
        <a:xfrm>
          <a:off x="4643355" y="1509334"/>
          <a:ext cx="842129" cy="842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FFAC3-4904-4939-95CA-CEB030FB56DD}">
      <dsp:nvSpPr>
        <dsp:cNvPr id="0" name=""/>
        <dsp:cNvSpPr/>
      </dsp:nvSpPr>
      <dsp:spPr>
        <a:xfrm>
          <a:off x="4820202" y="1686182"/>
          <a:ext cx="488434" cy="488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CF325-4AAD-4D6D-AD9D-5F3210A6C14F}">
      <dsp:nvSpPr>
        <dsp:cNvPr id="0" name=""/>
        <dsp:cNvSpPr/>
      </dsp:nvSpPr>
      <dsp:spPr>
        <a:xfrm>
          <a:off x="5665940" y="1509334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err="1"/>
            <a:t>edukant</a:t>
          </a:r>
          <a:endParaRPr lang="en-US" sz="1600" b="1" kern="1200"/>
        </a:p>
      </dsp:txBody>
      <dsp:txXfrm>
        <a:off x="5665940" y="1509334"/>
        <a:ext cx="1985018" cy="842129"/>
      </dsp:txXfrm>
    </dsp:sp>
    <dsp:sp modelId="{61EB11C0-8868-4F36-9033-027BD422E306}">
      <dsp:nvSpPr>
        <dsp:cNvPr id="0" name=""/>
        <dsp:cNvSpPr/>
      </dsp:nvSpPr>
      <dsp:spPr>
        <a:xfrm>
          <a:off x="1289876" y="3007799"/>
          <a:ext cx="842129" cy="8421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A91FE-8A7A-4394-8FDC-737DA1FFF788}">
      <dsp:nvSpPr>
        <dsp:cNvPr id="0" name=""/>
        <dsp:cNvSpPr/>
      </dsp:nvSpPr>
      <dsp:spPr>
        <a:xfrm>
          <a:off x="1466723" y="3184647"/>
          <a:ext cx="488434" cy="488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6460-110E-4B68-BC67-712A6A5DCFDE}">
      <dsp:nvSpPr>
        <dsp:cNvPr id="0" name=""/>
        <dsp:cNvSpPr/>
      </dsp:nvSpPr>
      <dsp:spPr>
        <a:xfrm>
          <a:off x="2312461" y="300779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err="1"/>
            <a:t>edukátor</a:t>
          </a:r>
          <a:endParaRPr lang="en-US" sz="1600" b="1" kern="1200"/>
        </a:p>
      </dsp:txBody>
      <dsp:txXfrm>
        <a:off x="2312461" y="3007799"/>
        <a:ext cx="1985018" cy="842129"/>
      </dsp:txXfrm>
    </dsp:sp>
    <dsp:sp modelId="{CD2ECF8B-EDBC-44E8-BF7E-718215BB21F7}">
      <dsp:nvSpPr>
        <dsp:cNvPr id="0" name=""/>
        <dsp:cNvSpPr/>
      </dsp:nvSpPr>
      <dsp:spPr>
        <a:xfrm>
          <a:off x="4643355" y="3007799"/>
          <a:ext cx="842129" cy="842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60D8-8D45-4517-A611-BED30CCCAE0E}">
      <dsp:nvSpPr>
        <dsp:cNvPr id="0" name=""/>
        <dsp:cNvSpPr/>
      </dsp:nvSpPr>
      <dsp:spPr>
        <a:xfrm>
          <a:off x="4820202" y="3184647"/>
          <a:ext cx="488434" cy="4884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35254-153C-46FC-86F5-F048533A14A0}">
      <dsp:nvSpPr>
        <dsp:cNvPr id="0" name=""/>
        <dsp:cNvSpPr/>
      </dsp:nvSpPr>
      <dsp:spPr>
        <a:xfrm>
          <a:off x="5665940" y="300779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cíle, obsah, organizace, bezpečnost v tělesné výchově</a:t>
          </a:r>
          <a:endParaRPr lang="en-US" sz="1600" b="1" kern="1200"/>
        </a:p>
      </dsp:txBody>
      <dsp:txXfrm>
        <a:off x="5665940" y="3007799"/>
        <a:ext cx="1985018" cy="842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np4115/ Podzim 2020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1T10:17:41.1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0 309 24575,'81'0'0,"16"-7"0,-26 11 0,6 6-1093,-11 1 1,3 3 0,0 1-1,4 3 1,0 1 0,3 4 1015,13 6 0,3 3 0,-1 2 77,-2 1 0,-1 1 0,1 1-684,-19-10 0,0 0 0,1 2 0,0 2 684,1 7 0,1 4 0,-1 0 0,3-1-375,4-2 1,1-2 0,1 2 0,-2 2 374,-1 4 0,-3 3 0,1 1 0,2 0-574,-7-6 1,2 0 0,1 0-1,0 1 1,-3 1 573,-3 0 0,-3 0 0,0 0 0,1 1 0,1 1 0,4 4 0,2 1 0,1 0 0,-1 0 0,-1 0 0,-2-1 0,0-1 0,-1 0 0,-1 1 0,1 1 0,2 3 0,0 2 0,0 0 0,0 0 0,0-2 0,-2-2 0,0-3 0,0 1 0,0 0 0,0 3-221,3 6 1,0 2-1,0 1 1,0-1 0,0-2 220,-2-6 0,1-2 0,-1 0 0,-1-2 0,-4 1 0,2 4 0,-4 0 0,0-1 0,1-1 139,9 1 1,3 0-1,-3-3 1,-10-3-140,1 7 0,-3-2 394,3-5 0,4 1 0,-5-2-394,-5 1 0,-4-2 1381,2-2 0,-1-2-1381,-8-8 0,-4-4 3276,5 11-1872,-10-18 1332,-14-4-2736,-10-10 2313,-1-4-2313,-6 2 756,1-3-756,-4 4 0,3-4 0,-2 3 0,3-3 0,0 5 0,0-1 0,18 12 0,10 10 0,28 21 0,-27-18 0,1 2-476,8 4 0,1 2 476,2 4 0,-1-1 0,-8-8 0,0-1-136,5 4 1,-2-3 135,15 15 0,5 0 0,-17-16 0,-8-8 0,-18-13 0,2 0 0,-13-6 939,4 1-939,-5-5 284,0 3-284,10-1 0,2 3 0,5 4 0,3-2 0,-9 6 0,5-6 0,-6 2 0,-5-4 0,0-1 0,-5-3 0,0-2 0,-3 1 0,2-3 0,-3 2 0,3-3 0,1 0 0,0 4 0,4 1 0,7 4 0,6 5 0,6 7 0,-1 0 0,-5 4 0,4-10 0,-10 2 0,0-7 0,-6 3 0,-5-9 0,0 4 0,0-7 0,0 2 0,-3-3 0,-2 0 0</inkml:trace>
  <inkml:trace contextRef="#ctx0" brushRef="#br0" timeOffset="1592">654 5399 24575,'10'-50'0,"0"1"0,15-6 0,11-6 0,1 0 0,8-10 0,2-2 0,-1 7-1093,-1 1 1,0 5 0,9-7 545,1 3 1,11-8 0,5-5 0,1 0 0,-5 5 0,-8 8-547,0-5 1,-7 9 0,12-10 682,-10 16 0,9-8 1,7-4-1,4-4 1,1 0-1,-1 1 0,-4 3 1,-6 5 194,8-8 0,-7 5 1,-2 2-1,3-2 1,6-4 214,-10 11 0,3-3 0,4-2 0,2-2 0,0 1 0,0 0 0,-2 1 0,-1 2-299,1-2 1,-1 1 0,0 0 0,-1 2 0,-1 0 0,-1 3 0,-2 1 298,8-6 0,-3 4 0,0 1 0,0 0 0,3-3-20,0 0 1,2-3 0,2-2 0,0 2-1,-1 2 1,-2 5 19,-2 4 0,-1 6 0,-2 1 0,2-1 0,2-3 19,0-3 0,2-3 0,2-2 1,0 0-1,-2 4 0,-3 5-19,10-4 0,-3 7 0,-1 1 0,3-2 134,-10 4 1,2-3-1,1 1 1,-3 3-1,-4 4-134,12-1 0,-5 6 0,3-2 318,-8 2 0,3 0 0,1-1 0,-3 1-318,12-4 0,-3 2 0,-1 1 662,-12 8 0,-1 1 0,-2 0-662,22-10 0,-3 1 1382,-5 4 0,-2 1-1382,-3 0 0,-3 2 1439,-19 6 0,-1 1-1439,9-6 0,-5 1 0,5-7 2569,10-1-2569,-22 8 2136,-13 9-2136,-8 8 1585,-9 2-1585,-2 4 407,-7 3-407,-2 2 0,-3 2 0,0 1 0,0 0 0,0 0 0,0 0 0,0 0 0,0-4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93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to edit Master title style</a:t>
            </a:r>
            <a:endParaRPr 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0EC2-C0DE-2644-84B3-FF06BA7BDF1D}" type="datetime1">
              <a:rPr lang="cs-CZ" smtClean="0"/>
              <a:t>09.01.2021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_WObEPeMQD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u9cvChOl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7CA1CFF-AF4E-5040-9A42-3047A296D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/>
              <a:t>np4115, přednáška - Podzim 2020/ O. Janák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Times New Roman" panose="02020603050405020304" pitchFamily="18" charset="0"/>
              </a:rPr>
              <a:t>Didaktika tělesné výchovy</a:t>
            </a:r>
            <a:endParaRPr lang="sk-SK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F11A4FD-A217-6542-925F-1C9D1584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486155"/>
            <a:ext cx="11361600" cy="698497"/>
          </a:xfrm>
        </p:spPr>
        <p:txBody>
          <a:bodyPr/>
          <a:lstStyle/>
          <a:p>
            <a:r>
              <a:rPr lang="cs-CZ">
                <a:cs typeface="Times New Roman" panose="02020603050405020304" pitchFamily="18" charset="0"/>
              </a:rPr>
              <a:t>np4115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8ABC-6496-E245-AE26-4696A72D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278791" cy="18321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>
                <a:cs typeface="Times New Roman" panose="02020603050405020304" pitchFamily="18" charset="0"/>
              </a:rPr>
              <a:t>didaktika tělesné výchovy</a:t>
            </a:r>
            <a:br>
              <a:rPr lang="cs-CZ" sz="3200" b="1">
                <a:cs typeface="Times New Roman" panose="02020603050405020304" pitchFamily="18" charset="0"/>
              </a:rPr>
            </a:br>
            <a:br>
              <a:rPr lang="cs-CZ" sz="2200" b="1">
                <a:cs typeface="Times New Roman" panose="02020603050405020304" pitchFamily="18" charset="0"/>
              </a:rPr>
            </a:br>
            <a:r>
              <a:rPr lang="cs-CZ" sz="2000" b="1">
                <a:cs typeface="Times New Roman" panose="02020603050405020304" pitchFamily="18" charset="0"/>
              </a:rPr>
              <a:t>didaktický 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51EE-F755-A74F-BE40-3240BE288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1" y="2787738"/>
            <a:ext cx="4662250" cy="37776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základem </a:t>
            </a:r>
            <a:r>
              <a:rPr lang="cs-CZ" sz="1800" b="1">
                <a:solidFill>
                  <a:srgbClr val="000000"/>
                </a:solidFill>
                <a:cs typeface="Times New Roman" panose="02020603050405020304" pitchFamily="18" charset="0"/>
              </a:rPr>
              <a:t>dyadická interakce </a:t>
            </a:r>
            <a:r>
              <a:rPr 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„učitel-žák“</a:t>
            </a:r>
          </a:p>
          <a:p>
            <a:endParaRPr lang="cs-CZ" sz="1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základní prvky DP jsou			</a:t>
            </a:r>
          </a:p>
          <a:p>
            <a:r>
              <a:rPr 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	činnosti žáka</a:t>
            </a:r>
          </a:p>
          <a:p>
            <a:pPr marL="0" indent="0">
              <a:buNone/>
            </a:pPr>
            <a:r>
              <a:rPr 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	činnosti učitele</a:t>
            </a:r>
          </a:p>
          <a:p>
            <a:pPr marL="0" indent="0">
              <a:buNone/>
            </a:pPr>
            <a:r>
              <a:rPr 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	podmínky</a:t>
            </a:r>
          </a:p>
          <a:p>
            <a:pPr marL="0" indent="0">
              <a:buNone/>
            </a:pPr>
            <a:r>
              <a:rPr 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	tendence a cíle      		(projekt výchovy a vzdělání)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D1585-2747-BE48-A4DD-803F6A43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0153"/>
            <a:ext cx="5451627" cy="359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13FA2-C1ED-1A4A-8FF1-A7838EEF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63F66-699B-5940-9DD2-4757B700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E60C6-8DFA-8A42-9CCB-5CFC3A25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CA00-372A-6040-B1CA-9346F11C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97" y="679028"/>
            <a:ext cx="6420011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b="1">
                <a:latin typeface="+mn-lt"/>
                <a:cs typeface="Times New Roman" panose="02020603050405020304" pitchFamily="18" charset="0"/>
              </a:rPr>
              <a:t>didaktika tělesné výchovy</a:t>
            </a:r>
            <a:br>
              <a:rPr lang="cs-CZ" sz="2200" b="1">
                <a:latin typeface="+mn-lt"/>
                <a:cs typeface="Times New Roman" panose="02020603050405020304" pitchFamily="18" charset="0"/>
              </a:rPr>
            </a:br>
            <a:br>
              <a:rPr lang="cs-CZ" sz="2200" b="1">
                <a:latin typeface="+mn-lt"/>
                <a:cs typeface="Times New Roman" panose="02020603050405020304" pitchFamily="18" charset="0"/>
              </a:rPr>
            </a:br>
            <a:r>
              <a:rPr lang="cs-CZ" sz="2200" b="1">
                <a:latin typeface="+mn-lt"/>
                <a:cs typeface="Times New Roman" panose="02020603050405020304" pitchFamily="18" charset="0"/>
              </a:rPr>
              <a:t>výzkum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CA82-57CC-534A-8A8E-5A52300FA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997" y="2252870"/>
            <a:ext cx="8843697" cy="4017596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0000"/>
                </a:solidFill>
                <a:cs typeface="Times New Roman"/>
              </a:rPr>
              <a:t>zkoumání účelově zaměřeného lidského pohybu – </a:t>
            </a:r>
            <a:r>
              <a:rPr lang="cs-CZ" sz="2000" b="1" err="1">
                <a:solidFill>
                  <a:srgbClr val="000000"/>
                </a:solidFill>
                <a:cs typeface="Times New Roman"/>
              </a:rPr>
              <a:t>kinantropologie</a:t>
            </a:r>
            <a:endParaRPr lang="cs-CZ" sz="2000" b="1">
              <a:solidFill>
                <a:srgbClr val="000000"/>
              </a:solidFill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0000"/>
                </a:solidFill>
                <a:cs typeface="Times New Roman"/>
              </a:rPr>
              <a:t>výzkum v didaktice tělesné výchovy součástí </a:t>
            </a:r>
            <a:r>
              <a:rPr lang="cs-CZ" sz="2000" err="1">
                <a:solidFill>
                  <a:srgbClr val="000000"/>
                </a:solidFill>
                <a:cs typeface="Times New Roman"/>
              </a:rPr>
              <a:t>kinantropologie</a:t>
            </a:r>
            <a:r>
              <a:rPr lang="cs-CZ" sz="2000">
                <a:solidFill>
                  <a:srgbClr val="000000"/>
                </a:solidFill>
                <a:cs typeface="Times New Roman"/>
              </a:rPr>
              <a:t> a pedagogiky</a:t>
            </a:r>
            <a:endParaRPr lang="cs-CZ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0000"/>
                </a:solidFill>
                <a:cs typeface="Times New Roman" panose="02020603050405020304" pitchFamily="18" charset="0"/>
              </a:rPr>
              <a:t>jak? v jakém věku? jakými prostředky? co musí učitel umět? jak efektivně naučit žáka?.....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0000"/>
                </a:solidFill>
                <a:cs typeface="Times New Roman" panose="02020603050405020304" pitchFamily="18" charset="0"/>
              </a:rPr>
              <a:t>metody výzkumu v didaktice tělesné výchovy	</a:t>
            </a:r>
            <a:r>
              <a:rPr lang="cs-CZ" sz="2000" b="1">
                <a:solidFill>
                  <a:srgbClr val="000000"/>
                </a:solidFill>
                <a:cs typeface="Times New Roman" panose="02020603050405020304" pitchFamily="18" charset="0"/>
              </a:rPr>
              <a:t>empirické								teoretické</a:t>
            </a:r>
          </a:p>
          <a:p>
            <a:endParaRPr 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7F951-468C-114A-8BAA-D745F1E0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2E25-11BF-2245-9C29-9495194B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2729-9066-B540-995F-8534C77C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D64-D44A-6440-A742-5481E64F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957" y="735469"/>
            <a:ext cx="6531664" cy="15094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400" b="1">
                <a:cs typeface="Times New Roman" panose="02020603050405020304" pitchFamily="18" charset="0"/>
              </a:rPr>
              <a:t>didaktika tělesné výchovy</a:t>
            </a:r>
            <a:br>
              <a:rPr lang="cs-CZ" sz="2200" b="1">
                <a:cs typeface="Times New Roman" panose="02020603050405020304" pitchFamily="18" charset="0"/>
              </a:rPr>
            </a:br>
            <a:br>
              <a:rPr lang="cs-CZ" sz="2200" b="1">
                <a:cs typeface="Times New Roman" panose="02020603050405020304" pitchFamily="18" charset="0"/>
              </a:rPr>
            </a:br>
            <a:r>
              <a:rPr lang="cs-CZ" sz="2200" b="1">
                <a:cs typeface="Times New Roman" panose="02020603050405020304" pitchFamily="18" charset="0"/>
              </a:rPr>
              <a:t>výzkum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92AC2-CE13-784F-8B04-D118ED3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957" y="2313432"/>
            <a:ext cx="9315111" cy="377762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1">
                <a:solidFill>
                  <a:srgbClr val="000000"/>
                </a:solidFill>
                <a:cs typeface="Times New Roman" panose="02020603050405020304" pitchFamily="18" charset="0"/>
              </a:rPr>
              <a:t>empirické metody </a:t>
            </a:r>
            <a:r>
              <a:rPr lang="cs-CZ" sz="1700">
                <a:solidFill>
                  <a:srgbClr val="000000"/>
                </a:solidFill>
                <a:cs typeface="Times New Roman" panose="02020603050405020304" pitchFamily="18" charset="0"/>
              </a:rPr>
              <a:t>– získávání, shromažďování (fixace, klasifikace, analýza, generalizace) dat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rgbClr val="000000"/>
                </a:solidFill>
                <a:cs typeface="Times New Roman" panose="02020603050405020304" pitchFamily="18" charset="0"/>
              </a:rPr>
              <a:t>pozorování, rozhovor, dotazování, testování</a:t>
            </a:r>
          </a:p>
          <a:p>
            <a:pPr>
              <a:lnSpc>
                <a:spcPct val="90000"/>
              </a:lnSpc>
            </a:pPr>
            <a:endParaRPr lang="cs-CZ" sz="1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600">
                <a:cs typeface="Times New Roman" panose="02020603050405020304" pitchFamily="18" charset="0"/>
              </a:rPr>
              <a:t>				👇🏼</a:t>
            </a:r>
            <a:r>
              <a:rPr lang="cs-CZ" sz="1600" b="1">
                <a:cs typeface="Times New Roman" panose="02020603050405020304" pitchFamily="18" charset="0"/>
              </a:rPr>
              <a:t>KAZUISTIKA</a:t>
            </a:r>
            <a:r>
              <a:rPr lang="cs-CZ" sz="1600">
                <a:cs typeface="Times New Roman" panose="02020603050405020304" pitchFamily="18" charset="0"/>
              </a:rPr>
              <a:t>👆🏼</a:t>
            </a:r>
          </a:p>
          <a:p>
            <a:pPr>
              <a:lnSpc>
                <a:spcPct val="90000"/>
              </a:lnSpc>
            </a:pPr>
            <a:endParaRPr lang="cs-CZ" sz="1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1">
                <a:solidFill>
                  <a:srgbClr val="000000"/>
                </a:solidFill>
                <a:cs typeface="Times New Roman" panose="02020603050405020304" pitchFamily="18" charset="0"/>
              </a:rPr>
              <a:t>teoretické metody</a:t>
            </a:r>
            <a:r>
              <a:rPr lang="cs-CZ" sz="1700">
                <a:solidFill>
                  <a:srgbClr val="000000"/>
                </a:solidFill>
                <a:cs typeface="Times New Roman" panose="02020603050405020304" pitchFamily="18" charset="0"/>
              </a:rPr>
              <a:t> – poznávání, zpracování dat za účelem utváření teorií, hypotéz, modelů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rgbClr val="000000"/>
                </a:solidFill>
                <a:cs typeface="Times New Roman" panose="02020603050405020304" pitchFamily="18" charset="0"/>
              </a:rPr>
              <a:t>analýza a syntéza, indukce a dedukce, modelování, formalizace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B2BE4-79CF-8147-8696-1824AEE5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C783-A519-D945-ADBB-269030B2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7B94-4BF8-954C-B2AF-36623CB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986-2E77-794C-BF77-AC6750DE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>
                <a:cs typeface="Times New Roman" panose="02020603050405020304" pitchFamily="18" charset="0"/>
              </a:rPr>
              <a:t>didaktika tělesné výchovy</a:t>
            </a:r>
            <a:br>
              <a:rPr lang="cs-CZ" b="1">
                <a:cs typeface="Times New Roman" panose="02020603050405020304" pitchFamily="18" charset="0"/>
              </a:rPr>
            </a:br>
            <a:r>
              <a:rPr lang="cs-CZ" sz="2000" b="1">
                <a:cs typeface="Times New Roman" panose="02020603050405020304" pitchFamily="18" charset="0"/>
              </a:rPr>
              <a:t>výzkum</a:t>
            </a:r>
            <a:endParaRPr lang="cs-CZ" b="1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45E7-FBA8-BE40-8283-F8D095AD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6443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na základě hodnocení sledovaných jevů rozlišujeme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>
              <a:cs typeface="Times New Roman" panose="02020603050405020304" pitchFamily="18" charset="0"/>
            </a:endParaRPr>
          </a:p>
          <a:p>
            <a:r>
              <a:rPr lang="cs-CZ" sz="1800" b="1">
                <a:cs typeface="Times New Roman" panose="02020603050405020304" pitchFamily="18" charset="0"/>
              </a:rPr>
              <a:t>    kvalitativní</a:t>
            </a:r>
            <a:r>
              <a:rPr lang="cs-CZ" sz="180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popis a interpretace, komplexní obraz, přirozené podmínky,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pozorování, rozhovor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spíše ve společenských vědách, terénní, explorativní</a:t>
            </a:r>
          </a:p>
          <a:p>
            <a:pPr marL="0" indent="0">
              <a:buNone/>
            </a:pPr>
            <a:r>
              <a:rPr lang="cs-CZ" sz="1800">
                <a:cs typeface="Times New Roman" panose="02020603050405020304" pitchFamily="18" charset="0"/>
              </a:rPr>
              <a:t>													                                          👇🏼</a:t>
            </a:r>
            <a:r>
              <a:rPr lang="cs-CZ" sz="1800" b="1">
                <a:cs typeface="Times New Roman" panose="02020603050405020304" pitchFamily="18" charset="0"/>
              </a:rPr>
              <a:t>KAZUISTIKA</a:t>
            </a:r>
            <a:r>
              <a:rPr lang="cs-CZ" sz="1800">
                <a:cs typeface="Times New Roman" panose="02020603050405020304" pitchFamily="18" charset="0"/>
              </a:rPr>
              <a:t>👆🏼</a:t>
            </a:r>
          </a:p>
          <a:p>
            <a:r>
              <a:rPr lang="cs-CZ" sz="1800" b="1">
                <a:cs typeface="Times New Roman" panose="02020603050405020304" pitchFamily="18" charset="0"/>
              </a:rPr>
              <a:t>     kvantitativní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podpora či zamítnutí hypotézy,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teorie -&gt; hypotézy -&gt; sběr dat -&gt; analýza dat -&gt;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spíše v přírodních vědách, laboratorní, </a:t>
            </a:r>
            <a:r>
              <a:rPr lang="cs-CZ" sz="1800" err="1">
                <a:cs typeface="Times New Roman" panose="02020603050405020304" pitchFamily="18" charset="0"/>
              </a:rPr>
              <a:t>explanativní</a:t>
            </a:r>
            <a:endParaRPr lang="cs-CZ" sz="180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1FFBC-403C-1644-A5BF-3BBBF1AE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6005-E1A9-F544-A745-315CDD55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A552A-17C9-6E48-9511-44F870A6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75EB-477E-9B41-893E-98663CA8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095" y="705603"/>
            <a:ext cx="5669000" cy="1260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b="1" err="1">
                <a:cs typeface="Times New Roman" panose="02020603050405020304" pitchFamily="18" charset="0"/>
              </a:rPr>
              <a:t>kurikulární</a:t>
            </a:r>
            <a:r>
              <a:rPr lang="cs-CZ" sz="3600" b="1">
                <a:cs typeface="Times New Roman" panose="02020603050405020304" pitchFamily="18" charset="0"/>
              </a:rPr>
              <a:t> dokumenty</a:t>
            </a:r>
            <a:br>
              <a:rPr lang="cs-CZ" sz="2000" b="1">
                <a:cs typeface="Times New Roman" panose="02020603050405020304" pitchFamily="18" charset="0"/>
              </a:rPr>
            </a:br>
            <a:br>
              <a:rPr lang="cs-CZ" sz="2500" b="1">
                <a:cs typeface="Times New Roman" panose="02020603050405020304" pitchFamily="18" charset="0"/>
              </a:rPr>
            </a:br>
            <a:r>
              <a:rPr lang="cs-CZ" sz="2000" b="1">
                <a:cs typeface="Times New Roman" panose="02020603050405020304" pitchFamily="18" charset="0"/>
              </a:rPr>
              <a:t>reforma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C1CF-FC27-FF48-810B-59796EE5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>
                <a:cs typeface="Times New Roman" panose="02020603050405020304" pitchFamily="18" charset="0"/>
              </a:rPr>
              <a:t>složitě definovatelné – písemná interpretace NPRV (Bílá kniha, 2001)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>
                <a:cs typeface="Times New Roman" panose="02020603050405020304" pitchFamily="18" charset="0"/>
              </a:rPr>
              <a:t>program Základní škola 1996 -2014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>
                <a:cs typeface="Times New Roman" panose="02020603050405020304" pitchFamily="18" charset="0"/>
              </a:rPr>
              <a:t>současné pojetí tělesné výchovy – RVP a ŠVP (dvě úrovně)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>
                <a:cs typeface="Times New Roman" panose="02020603050405020304" pitchFamily="18" charset="0"/>
              </a:rPr>
              <a:t>aktivizace</a:t>
            </a:r>
          </a:p>
          <a:p>
            <a:pPr>
              <a:lnSpc>
                <a:spcPct val="90000"/>
              </a:lnSpc>
            </a:pPr>
            <a:r>
              <a:rPr lang="cs-CZ" sz="1500">
                <a:cs typeface="Times New Roman" panose="02020603050405020304" pitchFamily="18" charset="0"/>
              </a:rPr>
              <a:t>     motivující hodnocení</a:t>
            </a:r>
          </a:p>
          <a:p>
            <a:pPr>
              <a:lnSpc>
                <a:spcPct val="90000"/>
              </a:lnSpc>
            </a:pPr>
            <a:r>
              <a:rPr lang="cs-CZ" sz="1500">
                <a:cs typeface="Times New Roman" panose="02020603050405020304" pitchFamily="18" charset="0"/>
              </a:rPr>
              <a:t>     nalézání a zpracovávání informací</a:t>
            </a:r>
          </a:p>
          <a:p>
            <a:pPr>
              <a:lnSpc>
                <a:spcPct val="90000"/>
              </a:lnSpc>
            </a:pPr>
            <a:r>
              <a:rPr lang="cs-CZ" sz="1500">
                <a:cs typeface="Times New Roman" panose="02020603050405020304" pitchFamily="18" charset="0"/>
              </a:rPr>
              <a:t>     rozvíjení kompetencí</a:t>
            </a:r>
          </a:p>
          <a:p>
            <a:pPr>
              <a:lnSpc>
                <a:spcPct val="90000"/>
              </a:lnSpc>
            </a:pPr>
            <a:r>
              <a:rPr lang="cs-CZ" sz="1500">
                <a:cs typeface="Times New Roman" panose="02020603050405020304" pitchFamily="18" charset="0"/>
              </a:rPr>
              <a:t>     průřezová témata </a:t>
            </a:r>
          </a:p>
          <a:p>
            <a:pPr>
              <a:lnSpc>
                <a:spcPct val="90000"/>
              </a:lnSpc>
            </a:pPr>
            <a:r>
              <a:rPr lang="cs-CZ" sz="1500">
                <a:cs typeface="Times New Roman" panose="02020603050405020304" pitchFamily="18" charset="0"/>
              </a:rPr>
              <a:t>     autonomie při tvorbě ŠVP</a:t>
            </a:r>
          </a:p>
          <a:p>
            <a:pPr>
              <a:lnSpc>
                <a:spcPct val="90000"/>
              </a:lnSpc>
            </a:pPr>
            <a:endParaRPr lang="cs-CZ" sz="15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800">
                <a:cs typeface="Times New Roman" panose="02020603050405020304" pitchFamily="18" charset="0"/>
              </a:rPr>
              <a:t>          </a:t>
            </a:r>
            <a:r>
              <a:rPr lang="cs-CZ" sz="800" err="1">
                <a:cs typeface="Times New Roman" panose="02020603050405020304" pitchFamily="18" charset="0"/>
              </a:rPr>
              <a:t>www.nuv.cz</a:t>
            </a:r>
            <a:r>
              <a:rPr lang="cs-CZ" sz="800">
                <a:cs typeface="Times New Roman" panose="02020603050405020304" pitchFamily="18" charset="0"/>
              </a:rPr>
              <a:t>/t/</a:t>
            </a:r>
            <a:r>
              <a:rPr lang="cs-CZ" sz="800" err="1">
                <a:cs typeface="Times New Roman" panose="02020603050405020304" pitchFamily="18" charset="0"/>
              </a:rPr>
              <a:t>rvp</a:t>
            </a:r>
            <a:endParaRPr lang="cs-CZ" sz="8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5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50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83492-4188-0F4C-B181-81E908BC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62" y="1425137"/>
            <a:ext cx="6791258" cy="4441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0D531-1E1D-0E4A-9054-AE005E41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F509-1D05-8342-A30B-E5AF99E6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69F34-CE68-7C44-BE95-53BE4B81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25BB-85FA-2546-A1EF-A107DC17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4321"/>
            <a:ext cx="8911687" cy="1280890"/>
          </a:xfrm>
        </p:spPr>
        <p:txBody>
          <a:bodyPr>
            <a:normAutofit/>
          </a:bodyPr>
          <a:lstStyle/>
          <a:p>
            <a:r>
              <a:rPr lang="cs-CZ" b="1" err="1">
                <a:cs typeface="Times New Roman" panose="02020603050405020304" pitchFamily="18" charset="0"/>
              </a:rPr>
              <a:t>kurikulární</a:t>
            </a:r>
            <a:r>
              <a:rPr lang="cs-CZ" b="1">
                <a:cs typeface="Times New Roman" panose="02020603050405020304" pitchFamily="18" charset="0"/>
              </a:rPr>
              <a:t> dokumenty</a:t>
            </a:r>
            <a:br>
              <a:rPr lang="cs-CZ" sz="2000" b="1">
                <a:cs typeface="Times New Roman" panose="02020603050405020304" pitchFamily="18" charset="0"/>
              </a:rPr>
            </a:br>
            <a:r>
              <a:rPr lang="cs-CZ" sz="2000" b="1">
                <a:cs typeface="Times New Roman" panose="02020603050405020304" pitchFamily="18" charset="0"/>
              </a:rPr>
              <a:t>RVP a ŠVP</a:t>
            </a:r>
            <a:endParaRPr lang="cs-CZ" b="1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CAD7-2C2F-1C48-8336-7F1039882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>
                <a:cs typeface="Times New Roman" panose="02020603050405020304" pitchFamily="18" charset="0"/>
              </a:rPr>
              <a:t>státní úroveň – RVP (NPV)</a:t>
            </a:r>
          </a:p>
          <a:p>
            <a:r>
              <a:rPr lang="cs-CZ" sz="2000">
                <a:cs typeface="Times New Roman" panose="02020603050405020304" pitchFamily="18" charset="0"/>
              </a:rPr>
              <a:t>     závazné pro tvorbu ŠVP</a:t>
            </a:r>
          </a:p>
          <a:p>
            <a:r>
              <a:rPr lang="cs-CZ" sz="2000">
                <a:cs typeface="Times New Roman" panose="02020603050405020304" pitchFamily="18" charset="0"/>
              </a:rPr>
              <a:t>     vzdělávací oblasti – části vzdělávacího programu (3 etapy)</a:t>
            </a:r>
          </a:p>
          <a:p>
            <a:r>
              <a:rPr lang="cs-CZ" sz="2000">
                <a:cs typeface="Times New Roman" panose="02020603050405020304" pitchFamily="18" charset="0"/>
              </a:rPr>
              <a:t>     vzdělávací obory – části vzdělávací oblasti, vymezují obsah učiva</a:t>
            </a:r>
          </a:p>
          <a:p>
            <a:endParaRPr lang="cs-CZ" sz="200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>
                <a:cs typeface="Times New Roman" panose="02020603050405020304" pitchFamily="18" charset="0"/>
              </a:rPr>
              <a:t>školní úroveň – ŠVP </a:t>
            </a:r>
          </a:p>
          <a:p>
            <a:r>
              <a:rPr lang="cs-CZ" sz="2000">
                <a:cs typeface="Times New Roman" panose="02020603050405020304" pitchFamily="18" charset="0"/>
              </a:rPr>
              <a:t>     rozpracovaní vzdělávacího obsahu</a:t>
            </a:r>
          </a:p>
          <a:p>
            <a:r>
              <a:rPr lang="cs-CZ" sz="2000">
                <a:cs typeface="Times New Roman" panose="02020603050405020304" pitchFamily="18" charset="0"/>
              </a:rPr>
              <a:t>     realizace klíčových </a:t>
            </a:r>
            <a:r>
              <a:rPr lang="cs-CZ" sz="2000" b="1">
                <a:cs typeface="Times New Roman" panose="02020603050405020304" pitchFamily="18" charset="0"/>
              </a:rPr>
              <a:t>kompetencí</a:t>
            </a:r>
          </a:p>
          <a:p>
            <a:r>
              <a:rPr lang="cs-CZ" sz="2000">
                <a:cs typeface="Times New Roman" panose="02020603050405020304" pitchFamily="18" charset="0"/>
              </a:rPr>
              <a:t>     široký vzdělanostní základ</a:t>
            </a:r>
          </a:p>
          <a:p>
            <a:endParaRPr lang="cs-CZ" sz="200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34330-2CD4-7B45-A8BD-0A8866C4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6E57-88DF-5C49-8EF6-DE48961B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96A9A-2605-2740-9368-8DF24AC9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E560-3801-F440-8AC3-C659BE06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702770"/>
            <a:ext cx="8911687" cy="1280890"/>
          </a:xfrm>
        </p:spPr>
        <p:txBody>
          <a:bodyPr>
            <a:normAutofit/>
          </a:bodyPr>
          <a:lstStyle/>
          <a:p>
            <a:r>
              <a:rPr lang="cs-CZ" b="1" err="1">
                <a:cs typeface="Times New Roman" panose="02020603050405020304" pitchFamily="18" charset="0"/>
              </a:rPr>
              <a:t>kurikulární</a:t>
            </a:r>
            <a:r>
              <a:rPr lang="cs-CZ" b="1">
                <a:cs typeface="Times New Roman" panose="02020603050405020304" pitchFamily="18" charset="0"/>
              </a:rPr>
              <a:t> dokumenty</a:t>
            </a:r>
            <a:br>
              <a:rPr lang="cs-CZ" sz="2000" b="1">
                <a:cs typeface="Times New Roman" panose="02020603050405020304" pitchFamily="18" charset="0"/>
              </a:rPr>
            </a:br>
            <a:r>
              <a:rPr lang="cs-CZ" sz="2000" b="1">
                <a:cs typeface="Times New Roman" panose="02020603050405020304" pitchFamily="18" charset="0"/>
              </a:rPr>
              <a:t>kompetence (způsobilost)</a:t>
            </a:r>
            <a:endParaRPr lang="cs-CZ" b="1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EC85-CA67-C44E-8A66-B32A9111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56268"/>
            <a:ext cx="8915400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cs typeface="Times New Roman" panose="02020603050405020304" pitchFamily="18" charset="0"/>
              </a:rPr>
              <a:t>soubor vědomostí, schopností, dovedností a hodnot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cs typeface="Times New Roman" panose="02020603050405020304" pitchFamily="18" charset="0"/>
              </a:rPr>
              <a:t>důležité pro rozvoj jedince</a:t>
            </a:r>
          </a:p>
          <a:p>
            <a:endParaRPr lang="cs-CZ" sz="2000">
              <a:cs typeface="Times New Roman" panose="02020603050405020304" pitchFamily="18" charset="0"/>
            </a:endParaRPr>
          </a:p>
          <a:p>
            <a:r>
              <a:rPr lang="cs-CZ" sz="2000">
                <a:cs typeface="Times New Roman" panose="02020603050405020304" pitchFamily="18" charset="0"/>
              </a:rPr>
              <a:t>k učení</a:t>
            </a:r>
          </a:p>
          <a:p>
            <a:r>
              <a:rPr lang="cs-CZ" sz="2000">
                <a:cs typeface="Times New Roman" panose="02020603050405020304" pitchFamily="18" charset="0"/>
              </a:rPr>
              <a:t>k řešení problému</a:t>
            </a:r>
          </a:p>
          <a:p>
            <a:r>
              <a:rPr lang="cs-CZ" sz="2000">
                <a:cs typeface="Times New Roman" panose="02020603050405020304" pitchFamily="18" charset="0"/>
              </a:rPr>
              <a:t>komunikativní</a:t>
            </a:r>
          </a:p>
          <a:p>
            <a:r>
              <a:rPr lang="cs-CZ" sz="2000">
                <a:cs typeface="Times New Roman" panose="02020603050405020304" pitchFamily="18" charset="0"/>
              </a:rPr>
              <a:t>sociální a personální</a:t>
            </a:r>
          </a:p>
          <a:p>
            <a:r>
              <a:rPr lang="cs-CZ" sz="2000">
                <a:cs typeface="Times New Roman" panose="02020603050405020304" pitchFamily="18" charset="0"/>
              </a:rPr>
              <a:t>občanské</a:t>
            </a:r>
          </a:p>
          <a:p>
            <a:r>
              <a:rPr lang="cs-CZ" sz="2000">
                <a:cs typeface="Times New Roman" panose="02020603050405020304" pitchFamily="18" charset="0"/>
              </a:rPr>
              <a:t>pracovní/k podnikavosti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AEB0A-F3FD-DA41-8D0C-9D90FFA2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BC84-90C1-CD4B-A2BA-28A68CEE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81311-B06C-B544-9872-B33CEDA6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6FE6-7532-D546-8E70-0EE92FBC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4321"/>
            <a:ext cx="8911687" cy="1280890"/>
          </a:xfrm>
        </p:spPr>
        <p:txBody>
          <a:bodyPr>
            <a:normAutofit/>
          </a:bodyPr>
          <a:lstStyle/>
          <a:p>
            <a:r>
              <a:rPr lang="cs-CZ" b="1" err="1">
                <a:cs typeface="Times New Roman" panose="02020603050405020304" pitchFamily="18" charset="0"/>
              </a:rPr>
              <a:t>kurikulární</a:t>
            </a:r>
            <a:r>
              <a:rPr lang="cs-CZ" b="1">
                <a:cs typeface="Times New Roman" panose="02020603050405020304" pitchFamily="18" charset="0"/>
              </a:rPr>
              <a:t> dokumenty</a:t>
            </a:r>
            <a:br>
              <a:rPr lang="cs-CZ" sz="2000" b="1">
                <a:cs typeface="Times New Roman" panose="02020603050405020304" pitchFamily="18" charset="0"/>
              </a:rPr>
            </a:br>
            <a:r>
              <a:rPr lang="cs-CZ" sz="2000" b="1">
                <a:cs typeface="Times New Roman" panose="02020603050405020304" pitchFamily="18" charset="0"/>
              </a:rPr>
              <a:t>oblast “Člověk a zdraví“</a:t>
            </a:r>
            <a:endParaRPr lang="cs-CZ" b="1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64DF6-B3AA-6646-A7E0-58661BC0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cs typeface="Times New Roman" panose="02020603050405020304" pitchFamily="18" charset="0"/>
              </a:rPr>
              <a:t>obor </a:t>
            </a:r>
            <a:r>
              <a:rPr lang="cs-CZ" sz="2000" b="1">
                <a:cs typeface="Times New Roman" panose="02020603050405020304" pitchFamily="18" charset="0"/>
              </a:rPr>
              <a:t>Výchova ke zdraví </a:t>
            </a:r>
          </a:p>
          <a:p>
            <a:r>
              <a:rPr lang="cs-CZ" sz="2000">
                <a:cs typeface="Times New Roman" panose="02020603050405020304" pitchFamily="18" charset="0"/>
              </a:rPr>
              <a:t>     základní informace o zdraví člověka, hygieně a prevenci</a:t>
            </a:r>
          </a:p>
          <a:p>
            <a:r>
              <a:rPr lang="cs-CZ" sz="2000">
                <a:cs typeface="Times New Roman" panose="02020603050405020304" pitchFamily="18" charset="0"/>
              </a:rPr>
              <a:t>     propojování složek zdraví</a:t>
            </a:r>
          </a:p>
          <a:p>
            <a:endParaRPr lang="cs-CZ" sz="2000">
              <a:cs typeface="Times New Roman" panose="02020603050405020304" pitchFamily="18" charset="0"/>
            </a:endParaRPr>
          </a:p>
          <a:p>
            <a:endParaRPr lang="cs-CZ" sz="200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cs typeface="Times New Roman" panose="02020603050405020304" pitchFamily="18" charset="0"/>
              </a:rPr>
              <a:t>obor </a:t>
            </a:r>
            <a:r>
              <a:rPr lang="cs-CZ" sz="2000" b="1">
                <a:cs typeface="Times New Roman" panose="02020603050405020304" pitchFamily="18" charset="0"/>
              </a:rPr>
              <a:t>Tělesná výchova</a:t>
            </a:r>
          </a:p>
          <a:p>
            <a:r>
              <a:rPr lang="cs-CZ" sz="2000">
                <a:cs typeface="Times New Roman" panose="02020603050405020304" pitchFamily="18" charset="0"/>
              </a:rPr>
              <a:t>    kladný (trvalý) vztah k pohybu a prožitek z něj</a:t>
            </a:r>
          </a:p>
          <a:p>
            <a:r>
              <a:rPr lang="cs-CZ" sz="2000">
                <a:cs typeface="Times New Roman" panose="02020603050405020304" pitchFamily="18" charset="0"/>
              </a:rPr>
              <a:t>    pohyb jako součást zdravého životního stylu</a:t>
            </a:r>
          </a:p>
          <a:p>
            <a:r>
              <a:rPr lang="cs-CZ" sz="2000">
                <a:cs typeface="Times New Roman" panose="02020603050405020304" pitchFamily="18" charset="0"/>
              </a:rPr>
              <a:t>    respektování pohybového nadání (ZTV pro II. a III. zdravotní skupiny)</a:t>
            </a:r>
          </a:p>
          <a:p>
            <a:endParaRPr lang="cs-CZ" sz="240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6A7F-5299-254D-B329-13FFC2D0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3D80F-9344-124F-A19C-3A0EE3A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5F8D5-A1A2-ED42-9A16-D133924E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6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A342-B400-7D43-92EB-A3899301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94321"/>
            <a:ext cx="8911687" cy="1280890"/>
          </a:xfrm>
        </p:spPr>
        <p:txBody>
          <a:bodyPr/>
          <a:lstStyle/>
          <a:p>
            <a:r>
              <a:rPr lang="cs-CZ" b="1"/>
              <a:t>edukační proces</a:t>
            </a:r>
            <a:br>
              <a:rPr lang="cs-CZ" b="1"/>
            </a:br>
            <a:r>
              <a:rPr lang="cs-CZ" sz="2000"/>
              <a:t>definice…</a:t>
            </a:r>
            <a:r>
              <a:rPr lang="cs-CZ" sz="2000" b="1"/>
              <a:t>typy, rysy, formy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F9B8-65D8-EE46-A327-E6E3976E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plní řadu funkcí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funkce aktivovány prostřednictvím vzdělávání – a) </a:t>
            </a:r>
            <a:r>
              <a:rPr lang="cs-CZ" sz="2000" b="1"/>
              <a:t>formálního</a:t>
            </a:r>
          </a:p>
          <a:p>
            <a:pPr marL="0" indent="0">
              <a:buNone/>
            </a:pPr>
            <a:r>
              <a:rPr lang="cs-CZ" sz="2000"/>
              <a:t>                                                                                  b) </a:t>
            </a:r>
            <a:r>
              <a:rPr lang="cs-CZ" sz="2000" b="1"/>
              <a:t>neformálního</a:t>
            </a:r>
          </a:p>
          <a:p>
            <a:pPr marL="0" indent="0">
              <a:buNone/>
            </a:pPr>
            <a:r>
              <a:rPr lang="cs-CZ" sz="2000"/>
              <a:t>                                                                                  c) </a:t>
            </a:r>
            <a:r>
              <a:rPr lang="cs-CZ" sz="2000" b="1"/>
              <a:t>informálního</a:t>
            </a:r>
          </a:p>
          <a:p>
            <a:pPr marL="0" indent="0">
              <a:buNone/>
            </a:pPr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nutnost vzdělání s cílem získání všeobecných vědomostí a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plnění životních rolí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dodržování norem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vzdělání má složku </a:t>
            </a:r>
            <a:r>
              <a:rPr lang="cs-CZ" sz="2000" b="1"/>
              <a:t>informativní </a:t>
            </a:r>
            <a:r>
              <a:rPr lang="cs-CZ" sz="2000"/>
              <a:t>a</a:t>
            </a:r>
            <a:r>
              <a:rPr lang="cs-CZ" sz="2000" b="1"/>
              <a:t> výchovnou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endParaRPr lang="cs-CZ" sz="2000"/>
          </a:p>
          <a:p>
            <a:endParaRPr lang="cs-CZ" sz="2000"/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C686F-D700-504A-A791-AAB3BFAD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FD460-C747-CF41-907B-03104734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8E20-684B-E14C-A094-3F416086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7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3470-C261-DE4B-80B5-12BBF728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/>
              <a:t>edukační proces</a:t>
            </a:r>
            <a:br>
              <a:rPr lang="cs-CZ" sz="4000" b="1"/>
            </a:br>
            <a:r>
              <a:rPr lang="cs-CZ" sz="2000"/>
              <a:t>typy, rysy, </a:t>
            </a:r>
            <a:r>
              <a:rPr lang="cs-CZ" sz="2200" b="1"/>
              <a:t>formy</a:t>
            </a:r>
            <a:br>
              <a:rPr lang="cs-CZ" b="1"/>
            </a:br>
            <a:br>
              <a:rPr lang="cs-CZ" sz="2000" b="1"/>
            </a:b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E3485-997F-B94A-8FAA-DB933D3A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71864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organizační formy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několikeré dělení    - dle </a:t>
            </a:r>
            <a:r>
              <a:rPr lang="cs-CZ" sz="2000" b="1"/>
              <a:t>prostředí</a:t>
            </a:r>
            <a:r>
              <a:rPr lang="cs-CZ" sz="2000"/>
              <a:t> (třída, </a:t>
            </a:r>
            <a:r>
              <a:rPr lang="cs-CZ" sz="2000" err="1"/>
              <a:t>spec</a:t>
            </a:r>
            <a:r>
              <a:rPr lang="cs-CZ" sz="2000"/>
              <a:t>. prostory školy, přirozené 				prostředí)        </a:t>
            </a:r>
          </a:p>
          <a:p>
            <a:pPr marL="0" indent="0">
              <a:buNone/>
            </a:pPr>
            <a:r>
              <a:rPr lang="cs-CZ" sz="2000"/>
              <a:t>                                    - dle </a:t>
            </a:r>
            <a:r>
              <a:rPr lang="cs-CZ" sz="2000" b="1"/>
              <a:t>uspořádání žáků </a:t>
            </a:r>
            <a:r>
              <a:rPr lang="cs-CZ" sz="2000"/>
              <a:t>(frontální, skupinové, individuální)</a:t>
            </a:r>
          </a:p>
          <a:p>
            <a:pPr marL="0" indent="0">
              <a:buNone/>
            </a:pPr>
            <a:r>
              <a:rPr lang="cs-CZ" sz="2000"/>
              <a:t>                                    - dle </a:t>
            </a:r>
            <a:r>
              <a:rPr lang="cs-CZ" sz="2000" b="1"/>
              <a:t>rozdělení rolí</a:t>
            </a:r>
            <a:r>
              <a:rPr lang="cs-CZ" sz="2000"/>
              <a:t> (řízené, otevřené)</a:t>
            </a:r>
          </a:p>
          <a:p>
            <a:pPr marL="0" indent="0">
              <a:buNone/>
            </a:pPr>
            <a:r>
              <a:rPr lang="cs-CZ" sz="2000"/>
              <a:t>                                    - dle </a:t>
            </a:r>
            <a:r>
              <a:rPr lang="cs-CZ" sz="2000" b="1"/>
              <a:t>časové dimenze </a:t>
            </a:r>
            <a:r>
              <a:rPr lang="cs-CZ" sz="2000"/>
              <a:t>(VJ, exkurze, semináře, turnaje)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EAAD2-E1F8-6644-A9B8-D90E2933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94" y="4494793"/>
            <a:ext cx="1435100" cy="140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CB949-93B3-244A-B3CF-ED018872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53" y="4793243"/>
            <a:ext cx="2463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CF2B2-010D-6F45-BB87-D41D4C675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542" y="4641222"/>
            <a:ext cx="1270000" cy="12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B2473-5732-2548-81C6-DA17CB670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E2379-50B9-794F-9AFA-A71C3374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EE0CB-63E7-3C44-A4C8-433DAF5B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4A94-1582-CD45-BD6C-5A2DF8D0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 b="1">
                <a:cs typeface="Times New Roman" panose="02020603050405020304" pitchFamily="18" charset="0"/>
              </a:rPr>
              <a:t>osnova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7D8C2-DE18-D84C-8E3F-F8D44D66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CF6F0D54-8DA5-4BCD-90BE-14FC3C630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736053"/>
              </p:ext>
            </p:extLst>
          </p:nvPr>
        </p:nvGraphicFramePr>
        <p:xfrm>
          <a:off x="1794897" y="1603023"/>
          <a:ext cx="8940836" cy="386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794027C3-B19E-D64D-9D89-DAB347ACFA1D}"/>
              </a:ext>
            </a:extLst>
          </p:cNvPr>
          <p:cNvSpPr txBox="1">
            <a:spLocks/>
          </p:cNvSpPr>
          <p:nvPr/>
        </p:nvSpPr>
        <p:spPr>
          <a:xfrm>
            <a:off x="720000" y="6228000"/>
            <a:ext cx="7920000" cy="25200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9" name="Zástupný objekt pre číslo snímky 2">
            <a:extLst>
              <a:ext uri="{FF2B5EF4-FFF2-40B4-BE49-F238E27FC236}">
                <a16:creationId xmlns:a16="http://schemas.microsoft.com/office/drawing/2014/main" id="{82E9F810-2712-B149-B71E-164C16A43B61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2</a:t>
            </a:fld>
            <a:endParaRPr lang="en-CZ"/>
          </a:p>
        </p:txBody>
      </p:sp>
      <p:sp>
        <p:nvSpPr>
          <p:cNvPr id="10" name="Zástupný objekt pre pätu 1">
            <a:extLst>
              <a:ext uri="{FF2B5EF4-FFF2-40B4-BE49-F238E27FC236}">
                <a16:creationId xmlns:a16="http://schemas.microsoft.com/office/drawing/2014/main" id="{6DADC39B-A5DC-F045-8AA5-ACC90C53F48E}"/>
              </a:ext>
            </a:extLst>
          </p:cNvPr>
          <p:cNvSpPr txBox="1">
            <a:spLocks/>
          </p:cNvSpPr>
          <p:nvPr/>
        </p:nvSpPr>
        <p:spPr>
          <a:xfrm>
            <a:off x="872400" y="6380400"/>
            <a:ext cx="7920000" cy="25200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44D5D-6C29-5040-9056-F4E8C41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np4115, přednáška - Podzim 2020/ O. Janák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43E76-DF8D-8947-83F2-7566C25D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98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4F4-B082-A941-901C-E08F42BC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edukační proces</a:t>
            </a:r>
            <a:br>
              <a:rPr lang="cs-CZ" b="1"/>
            </a:br>
            <a:r>
              <a:rPr lang="cs-CZ" sz="2000" b="1"/>
              <a:t>efekty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7B4C-C019-8745-BE5E-821F787F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pozitivní projevy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rozvoj smyslových procesů, rozumových procesů, představivosti</a:t>
            </a:r>
          </a:p>
          <a:p>
            <a:pPr marL="0" indent="0">
              <a:buNone/>
            </a:pPr>
            <a:r>
              <a:rPr lang="cs-CZ" sz="2000"/>
              <a:t>						vnímání…myšlení…paměť</a:t>
            </a:r>
          </a:p>
          <a:p>
            <a:pPr marL="0" indent="0">
              <a:buNone/>
            </a:pPr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rozvoj intelektuálních dovedností, schopností samostatného učení</a:t>
            </a:r>
          </a:p>
          <a:p>
            <a:pPr marL="0" indent="0">
              <a:buNone/>
            </a:pPr>
            <a:r>
              <a:rPr lang="cs-CZ" sz="2000"/>
              <a:t>				organizace…kontrola…seberegulace</a:t>
            </a:r>
          </a:p>
          <a:p>
            <a:pPr marL="0" indent="0">
              <a:buNone/>
            </a:pPr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rozvoj mezilidských vztahů, adaptace</a:t>
            </a:r>
          </a:p>
          <a:p>
            <a:pPr marL="0" indent="0">
              <a:buNone/>
            </a:pPr>
            <a:r>
              <a:rPr lang="cs-CZ" sz="2000"/>
              <a:t>		emoční inteligence…socializace</a:t>
            </a:r>
          </a:p>
          <a:p>
            <a:pPr marL="0" indent="0">
              <a:buNone/>
            </a:pPr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rozvoj společenské aktivity</a:t>
            </a:r>
          </a:p>
          <a:p>
            <a:pPr marL="0" indent="0">
              <a:buNone/>
            </a:pPr>
            <a:r>
              <a:rPr lang="cs-CZ" sz="2000"/>
              <a:t>		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BC1CB-D0A9-2B42-A14C-B69F77D5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16B4D-E9CC-3C47-BAF2-CB0568A9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CA6AA-44B9-034A-88B9-660D2041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5E4F-2098-4F4D-95D5-A6C8CBB5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edukační proces</a:t>
            </a:r>
            <a:br>
              <a:rPr lang="cs-CZ" b="1"/>
            </a:br>
            <a:r>
              <a:rPr lang="cs-CZ" sz="2000" b="1"/>
              <a:t>fáze plánování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5932-2B70-B748-B3ED-797662E3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/>
              <a:t>dovednost učitele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/>
              <a:t>informovanost, zkušenost, erudice -&gt; efektivita, organizovanost, návaznost </a:t>
            </a:r>
          </a:p>
          <a:p>
            <a:pPr algn="just"/>
            <a:endParaRPr lang="cs-CZ" sz="200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000"/>
          </a:p>
          <a:p>
            <a:pPr algn="just"/>
            <a:endParaRPr lang="cs-CZ" sz="200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ED3DC-D4BD-2647-97CC-184F966E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8FC5-B126-D341-B922-5CD9151E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6C36-A26F-3448-930C-34B736B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DC773-9BB0-B047-B4B3-E833B734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502471"/>
            <a:ext cx="8389867" cy="18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43A0-D74D-F245-BB9B-77ECBA03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edukační proces</a:t>
            </a:r>
            <a:br>
              <a:rPr lang="cs-CZ" sz="2000" b="1"/>
            </a:br>
            <a:r>
              <a:rPr lang="cs-CZ" sz="2000" b="1"/>
              <a:t>fáze plánování</a:t>
            </a:r>
            <a:endParaRPr lang="cs-CZ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0A366-C9E9-4747-817F-A803DF66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FD0EEE-2735-7A45-AA1F-72249F0E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389428" cy="377762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/>
              <a:t>celoroční plán </a:t>
            </a:r>
            <a:r>
              <a:rPr lang="cs-CZ" sz="1800"/>
              <a:t>	- 1 předmět, 1třída, 1 školní rok</a:t>
            </a:r>
          </a:p>
          <a:p>
            <a:pPr algn="just"/>
            <a:r>
              <a:rPr lang="cs-CZ" sz="1800"/>
              <a:t>			- potřeba učitele i kontrolních orgánů</a:t>
            </a:r>
          </a:p>
          <a:p>
            <a:pPr algn="just"/>
            <a:r>
              <a:rPr lang="cs-CZ" sz="1800"/>
              <a:t>			- časové hledisko, logická návaznost</a:t>
            </a:r>
          </a:p>
          <a:p>
            <a:pPr algn="just"/>
            <a:r>
              <a:rPr lang="cs-CZ" sz="1800"/>
              <a:t>			- vychází z RVP - ŠVP</a:t>
            </a:r>
          </a:p>
          <a:p>
            <a:pPr algn="just"/>
            <a:r>
              <a:rPr lang="cs-CZ" sz="1800"/>
              <a:t>			- dotace 2 hodin týdně </a:t>
            </a:r>
          </a:p>
          <a:p>
            <a:pPr algn="just"/>
            <a:r>
              <a:rPr lang="cs-CZ" sz="1800"/>
              <a:t>			- složen z tematických celků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8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1"/>
              <a:t>tematické celky</a:t>
            </a:r>
            <a:r>
              <a:rPr lang="cs-CZ" sz="1800"/>
              <a:t> 	- konkrétní obsah vyučování (i požadavky na hodnocení)</a:t>
            </a:r>
          </a:p>
          <a:p>
            <a:pPr marL="0" indent="0" algn="just">
              <a:buNone/>
            </a:pPr>
            <a:r>
              <a:rPr lang="cs-CZ" sz="1800"/>
              <a:t>		 	- požadavky na vědomosti, dovednosti</a:t>
            </a:r>
          </a:p>
          <a:p>
            <a:pPr marL="0" indent="0" algn="just">
              <a:buNone/>
            </a:pPr>
            <a:r>
              <a:rPr lang="cs-CZ" sz="1800"/>
              <a:t>		 	- požadavky na rozvoj pohybových schopností</a:t>
            </a:r>
          </a:p>
          <a:p>
            <a:pPr marL="0" indent="0" algn="just">
              <a:buNone/>
            </a:pPr>
            <a:r>
              <a:rPr lang="cs-CZ" sz="1800"/>
              <a:t>		 	- v souladu se schopností MU žáků </a:t>
            </a:r>
          </a:p>
          <a:p>
            <a:pPr marL="0" indent="0" algn="just">
              <a:buNone/>
            </a:pPr>
            <a:r>
              <a:rPr lang="cs-CZ" sz="1800"/>
              <a:t>		 	- navazují přípravy na VJ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B1AAB-1C3F-F644-9AE8-0C320F39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43F49-298F-AD47-A655-893546E6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3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1B2D-38AA-FA42-A958-C925F1E4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edukační proces</a:t>
            </a:r>
            <a:br>
              <a:rPr lang="cs-CZ" sz="2000" b="1"/>
            </a:br>
            <a:r>
              <a:rPr lang="cs-CZ" sz="2000" b="1"/>
              <a:t>fáze přípravy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603D3-EB05-0F49-9CEA-BB42080F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4 základní prvky</a:t>
            </a:r>
            <a:r>
              <a:rPr lang="cs-CZ" sz="2000"/>
              <a:t> (i plánování) -  výběr výukových cílů</a:t>
            </a:r>
          </a:p>
          <a:p>
            <a:pPr marL="0" indent="0" algn="just">
              <a:buNone/>
            </a:pPr>
            <a:r>
              <a:rPr lang="cs-CZ" sz="2000"/>
              <a:t>				   - výběr typu a charakteru činností, pořadí a 				      časové rozvržení hodiny, výběr pomůcek</a:t>
            </a:r>
          </a:p>
          <a:p>
            <a:pPr marL="0" indent="0" algn="just">
              <a:buNone/>
            </a:pPr>
            <a:r>
              <a:rPr lang="cs-CZ" sz="2000"/>
              <a:t>				   -  příprava pomůcek a materiálů</a:t>
            </a:r>
          </a:p>
          <a:p>
            <a:pPr marL="0" indent="0" algn="just">
              <a:buNone/>
            </a:pPr>
            <a:r>
              <a:rPr lang="cs-CZ" sz="2000"/>
              <a:t>				   - způsob sledování a hodnocení práce a 				      výsledků žáků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individuální záležitost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součást nepřímé činnosti v rámci pracovní doby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nejvhodnější písemná 					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1CE19-E776-C54D-B5A1-207B4681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B011-219C-234C-941D-FA731B9C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BFBA-BC94-C844-A842-7115A2BF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128F-26AE-2E49-8B78-3C2469D5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edukační proces</a:t>
            </a:r>
            <a:br>
              <a:rPr lang="cs-CZ" sz="2000" b="1"/>
            </a:br>
            <a:r>
              <a:rPr lang="cs-CZ" sz="2000" b="1"/>
              <a:t>fáze hodnocení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73A5-5FC8-0242-8A3A-FF7A2094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součást výchovně-vzdělávacího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předmětem hodnocení především tělesný rozvoj, pohybová výkonnost, adaptace, vědomosti a vztah k TV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význam </a:t>
            </a:r>
            <a:r>
              <a:rPr lang="cs-CZ" sz="2000" b="1"/>
              <a:t>informativní, motivační a diagnostický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principy hodnocení - komplexnost, individualismus, respektování předpokladů, spravedlivost, výstižnost, objektivita, spravedlivost, pozitivita</a:t>
            </a:r>
          </a:p>
          <a:p>
            <a:pPr algn="just"/>
            <a:endParaRPr lang="cs-CZ" sz="2000"/>
          </a:p>
          <a:p>
            <a:pPr algn="just"/>
            <a:endParaRPr lang="cs-CZ" sz="2000"/>
          </a:p>
          <a:p>
            <a:pPr algn="just"/>
            <a:r>
              <a:rPr lang="cs-CZ" sz="2000" i="1"/>
              <a:t>„Neúspěch nás učí, že porážka se dá přežít. Neuspět není ostuda. Ostuda je bát se vstát a zkusit to znovu“</a:t>
            </a:r>
            <a:r>
              <a:rPr lang="cs-CZ" sz="2000"/>
              <a:t> </a:t>
            </a:r>
            <a:r>
              <a:rPr lang="cs-CZ" sz="1400"/>
              <a:t>(B. </a:t>
            </a:r>
            <a:r>
              <a:rPr lang="cs-CZ" sz="1400" err="1"/>
              <a:t>Barber</a:t>
            </a:r>
            <a:r>
              <a:rPr lang="cs-CZ" sz="1400"/>
              <a:t>)</a:t>
            </a:r>
          </a:p>
          <a:p>
            <a:pPr algn="just"/>
            <a:endParaRPr lang="cs-CZ" sz="2000"/>
          </a:p>
          <a:p>
            <a:pPr marL="0" indent="0" algn="just">
              <a:buNone/>
            </a:pPr>
            <a:endParaRPr lang="cs-CZ" sz="2000"/>
          </a:p>
          <a:p>
            <a:pPr algn="just"/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2F0E-AE86-7947-A35C-2060B3ED3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75D0-BC9E-014C-8F69-2C1FF89A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3FB81-0BA8-7741-95AE-41CE674D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2477-1D83-B24A-BFC0-E7668FE7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edukační proces</a:t>
            </a:r>
            <a:br>
              <a:rPr lang="cs-CZ" sz="2000" b="1"/>
            </a:br>
            <a:r>
              <a:rPr lang="cs-CZ" sz="2000" b="1"/>
              <a:t>fáze hodnocení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92B8-FA66-3349-BC4C-1B66252E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188789" cy="42899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druhy hodnocení - několikeré hodnocení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z hlediska cíle - </a:t>
            </a:r>
            <a:r>
              <a:rPr lang="cs-CZ" sz="2000" b="1"/>
              <a:t>prediktivní, formativní, </a:t>
            </a:r>
            <a:r>
              <a:rPr lang="cs-CZ" sz="2000" b="1" err="1"/>
              <a:t>sumativní</a:t>
            </a:r>
            <a:endParaRPr lang="cs-CZ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z hlediska předmětu porovnání - </a:t>
            </a:r>
            <a:r>
              <a:rPr lang="cs-CZ" sz="2000" b="1"/>
              <a:t>normativní, kriteriální, individualizované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klasifikace - klasifikační stupně neboli „známky“ (Německo 6, Itálie 10, Francie 20, Lucembursko 60)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/>
              <a:t>		KLASIFIKACE vs. SLOVNÍ HODNOCENÍ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1400"/>
              <a:t>V:  stručnost, rychlost, efektivita			 	V: důkladná charakteristika, klady a nedostatky</a:t>
            </a:r>
          </a:p>
          <a:p>
            <a:r>
              <a:rPr lang="cs-CZ" sz="1400"/>
              <a:t>N: možná neobjektivnost a nevypovídající hodnota	 	N: časová náročnost, administrativa, obtížnost 					                       nehodnotí jednotlivé prvky</a:t>
            </a:r>
          </a:p>
          <a:p>
            <a:endParaRPr lang="cs-CZ" sz="1400"/>
          </a:p>
          <a:p>
            <a:pPr marL="0" indent="0">
              <a:buNone/>
            </a:pPr>
            <a:r>
              <a:rPr lang="cs-CZ" sz="1400"/>
              <a:t>						</a:t>
            </a:r>
            <a:endParaRPr lang="cs-CZ" sz="2000"/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92E10-293F-8146-8844-B6B0A542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27C6-D08D-9C48-A281-F73451A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04717-35A7-524D-833D-831C704C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5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3D2A-F236-E044-A647-25D798DF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edukant</a:t>
            </a:r>
            <a:br>
              <a:rPr lang="en-CZ"/>
            </a:br>
            <a:r>
              <a:rPr lang="en-CZ" sz="2000"/>
              <a:t>úvod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E99FB-555E-E848-81B1-04DF46A2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75" y="1857320"/>
            <a:ext cx="5784967" cy="11129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Z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/>
              <a:t>subjekt i objekt 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Z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/>
              <a:t>subjekt - percepce, podněty, vztahy a postoje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/>
              <a:t>objekt - pohlaví, vývoj, zkušenosti, motivace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Z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/>
              <a:t>edukátor respektuje věkové </a:t>
            </a:r>
            <a:r>
              <a:rPr lang="en-GB" sz="2000"/>
              <a:t>i </a:t>
            </a:r>
            <a:r>
              <a:rPr lang="en-GB" sz="2000" err="1"/>
              <a:t>individuální</a:t>
            </a:r>
            <a:r>
              <a:rPr lang="en-GB" sz="2000"/>
              <a:t> </a:t>
            </a:r>
            <a:r>
              <a:rPr lang="en-GB" sz="2000" err="1"/>
              <a:t>zákonitosti</a:t>
            </a:r>
            <a:endParaRPr lang="en-CZ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A48BE-8EB5-1B4D-99EF-1BA44E5C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308BC-BE76-B74A-A4A8-B9551365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29390-749E-FA4D-B9A4-B54701A5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1026" name="Picture 2" descr="Jak vypadá ideální žák">
            <a:extLst>
              <a:ext uri="{FF2B5EF4-FFF2-40B4-BE49-F238E27FC236}">
                <a16:creationId xmlns:a16="http://schemas.microsoft.com/office/drawing/2014/main" id="{16BB9440-A34C-D242-83E6-BBBD3011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67" y="1984324"/>
            <a:ext cx="1681843" cy="24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3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96AB-304E-8241-97B0-E4A921ED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err="1"/>
              <a:t>edukant</a:t>
            </a:r>
            <a:br>
              <a:rPr lang="cs-CZ" b="1"/>
            </a:br>
            <a:r>
              <a:rPr lang="cs-CZ" sz="2000" b="1"/>
              <a:t>periodizace - pojmy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7F5E-1B98-1444-965D-D39F9D5F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err="1"/>
              <a:t>Antropomotorika</a:t>
            </a:r>
            <a:r>
              <a:rPr lang="cs-CZ" sz="2000"/>
              <a:t> - součást </a:t>
            </a:r>
            <a:r>
              <a:rPr lang="cs-CZ" sz="2000" err="1"/>
              <a:t>Kinantropologie</a:t>
            </a:r>
            <a:r>
              <a:rPr lang="cs-CZ" sz="2000"/>
              <a:t>, předmětem pohyb/hybnost; zkoumání aspektů pohybových předpokladů a projevů člověka v souvislosti s jeho vývojem; výstupem znalosti pro hodnocení motoriky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ontogeneze - vývoj jedince (početí -&gt; smrt)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ontogeneze motoriky</a:t>
            </a:r>
            <a:r>
              <a:rPr lang="cs-CZ" sz="2000"/>
              <a:t> - individuální vývoj pohybových projevů jedince v průběhu života; ovlivněna genetikou, prostředím a volním úsilím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err="1"/>
              <a:t>prepubescence</a:t>
            </a:r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pubescence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adolescence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F3D3-5805-A04B-9A84-DECF3633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D7E8-9A0B-F94D-8BFF-119AAACB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5E4DE-8984-2B45-A708-758B1F77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9448-2940-A64B-89F3-8AFCF29C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edukant</a:t>
            </a:r>
            <a:br>
              <a:rPr lang="cs-CZ" b="1"/>
            </a:br>
            <a:r>
              <a:rPr lang="cs-CZ" sz="2000" b="1"/>
              <a:t>periodizace vývoje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A552-0168-344B-8823-0AB3540B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372955" cy="377762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mladší školní věk</a:t>
            </a:r>
            <a:r>
              <a:rPr lang="cs-CZ" sz="1600"/>
              <a:t> (</a:t>
            </a:r>
            <a:r>
              <a:rPr lang="cs-CZ" sz="1600" err="1"/>
              <a:t>prepubescence</a:t>
            </a:r>
            <a:r>
              <a:rPr lang="cs-CZ" sz="1600"/>
              <a:t>), 6-11 let - zpomalení růstu do výšky, růst objemu těla; chlapci vyšší hodnoty síly; doporučení všestranného pohybového rozvoje; rozvoj vytrvalosti;  vyučovací proces - názorné ukázky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střední školní věk </a:t>
            </a:r>
            <a:r>
              <a:rPr lang="cs-CZ" sz="1600"/>
              <a:t>(pubescence), 10-15 let - růst do výšky intenzivnější než růst objemu (končetiny rostou rychleji než trup-</a:t>
            </a:r>
            <a:r>
              <a:rPr lang="cs-CZ" sz="1600" err="1"/>
              <a:t>diskoordinační</a:t>
            </a:r>
            <a:r>
              <a:rPr lang="cs-CZ" sz="1600"/>
              <a:t> projevy); prohlubování rozdílů v pohybových schopnostech; rozvoj rychlosti, explozivní, dynamické i statické síly; hormonální změny - prožívání a chování; vyučovací proces - slovní/abstraktní přístup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starší školní věk </a:t>
            </a:r>
            <a:r>
              <a:rPr lang="cs-CZ" sz="1600"/>
              <a:t>(adolescence), 14-19 let - snížení tempa růstu výšky i hmotnosti; u chlapců nárůst svalové hmoty, u dívek stagnace výkonnosti; rozvoj koordinace; netrénování jednici dosahují maxima motorické výkonnosti; možnost určení </a:t>
            </a:r>
            <a:r>
              <a:rPr lang="cs-CZ" sz="1600" b="1"/>
              <a:t>somatotypu</a:t>
            </a:r>
            <a:r>
              <a:rPr lang="cs-CZ" sz="1600"/>
              <a:t>; vrchol motorického vývoje</a:t>
            </a:r>
            <a:endParaRPr lang="cs-CZ" sz="16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88A44-2190-7246-9A76-3F73B61D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F00CC-686B-3544-AD51-5ECA7630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9C727-8A28-264A-9C49-4E5F7885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5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9A00-0BF9-1143-890C-B2B662E4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461" y="54276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err="1"/>
              <a:t>edukant</a:t>
            </a:r>
            <a:br>
              <a:rPr lang="cs-CZ" sz="2800" b="1"/>
            </a:br>
            <a:br>
              <a:rPr lang="cs-CZ" sz="800"/>
            </a:br>
            <a:r>
              <a:rPr lang="cs-CZ" sz="2000" b="1"/>
              <a:t>somatotyp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F5EF-37FE-8541-AB96-40831774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14" y="2297222"/>
            <a:ext cx="5122652" cy="37592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/>
              <a:t>tělesný typ člověka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/>
              <a:t>vyjádření předpokladu k vykonávání určité pohybové činnosti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/>
              <a:t>určení pomocí HC vzorce (hmotnost, výška, obvod a šíře určitých částí těla, kožní řasy)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/>
              <a:t>tři základní typy dle </a:t>
            </a:r>
            <a:r>
              <a:rPr lang="cs-CZ" sz="1600" err="1"/>
              <a:t>Sheldona</a:t>
            </a:r>
            <a:r>
              <a:rPr lang="cs-CZ" sz="1600"/>
              <a:t> (1954)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/>
              <a:t>zóny A-E dle </a:t>
            </a:r>
            <a:r>
              <a:rPr lang="cs-CZ" sz="1600" err="1"/>
              <a:t>Chytráčkové</a:t>
            </a:r>
            <a:r>
              <a:rPr lang="cs-CZ" sz="1600"/>
              <a:t> (1989)</a:t>
            </a:r>
          </a:p>
          <a:p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C3797-701B-4B4F-90B9-4534FBBA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37" y="645106"/>
            <a:ext cx="3352584" cy="269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01BA3-75C4-5445-BE0B-A06F08630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40" y="3920028"/>
            <a:ext cx="5451627" cy="156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0B255-AC67-5A49-9322-23952CA53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2AB7-087A-2A42-832E-62CFFF8D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7070A-1C21-7445-B701-37FBB3C7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5746-103C-5742-A553-CF4ABFA9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12" y="649620"/>
            <a:ext cx="5122652" cy="1259894"/>
          </a:xfrm>
        </p:spPr>
        <p:txBody>
          <a:bodyPr>
            <a:normAutofit/>
          </a:bodyPr>
          <a:lstStyle/>
          <a:p>
            <a:r>
              <a:rPr lang="cs-CZ" b="1">
                <a:cs typeface="Times New Roman" panose="02020603050405020304" pitchFamily="18" charset="0"/>
              </a:rPr>
              <a:t>vývoj tělesné výchovy    </a:t>
            </a:r>
            <a:r>
              <a:rPr lang="cs-CZ" sz="2000" b="1">
                <a:cs typeface="Times New Roman" panose="02020603050405020304" pitchFamily="18" charset="0"/>
              </a:rPr>
              <a:t>1600 - 1918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2F3-B008-F547-A397-99D27641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20" y="2334322"/>
            <a:ext cx="5535956" cy="375925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základy ve starověku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>
                <a:cs typeface="Times New Roman" panose="02020603050405020304" pitchFamily="18" charset="0"/>
              </a:rPr>
              <a:t>Komenský</a:t>
            </a:r>
            <a:r>
              <a:rPr lang="cs-CZ">
                <a:cs typeface="Times New Roman" panose="02020603050405020304" pitchFamily="18" charset="0"/>
              </a:rPr>
              <a:t> – všestranný rozvoj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tereziánské reformy – 1774 PŠD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err="1">
                <a:cs typeface="Times New Roman" panose="02020603050405020304" pitchFamily="18" charset="0"/>
              </a:rPr>
              <a:t>Felbiger</a:t>
            </a:r>
            <a:r>
              <a:rPr lang="cs-CZ">
                <a:cs typeface="Times New Roman" panose="02020603050405020304" pitchFamily="18" charset="0"/>
              </a:rPr>
              <a:t> – systém škol (triviální, hlavní, normální)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>
                <a:cs typeface="Times New Roman" panose="02020603050405020304" pitchFamily="18" charset="0"/>
              </a:rPr>
              <a:t>TV jako povinná součást osnov – 1869 </a:t>
            </a:r>
          </a:p>
          <a:p>
            <a:r>
              <a:rPr lang="cs-CZ">
                <a:cs typeface="Times New Roman" panose="02020603050405020304" pitchFamily="18" charset="0"/>
              </a:rPr>
              <a:t>      cvičení pořadová, prostná a nářaďová; 2                                   hodiny týdně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vznik tělovýchovných hnutí (Orel, </a:t>
            </a:r>
            <a:r>
              <a:rPr lang="cs-CZ" b="1">
                <a:cs typeface="Times New Roman" panose="02020603050405020304" pitchFamily="18" charset="0"/>
              </a:rPr>
              <a:t>Sokol</a:t>
            </a:r>
            <a:r>
              <a:rPr lang="cs-CZ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78AF8-FDD3-654E-86F9-F503D789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956" y="645106"/>
            <a:ext cx="1587547" cy="2698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67606-CD53-ED4D-8CDF-FAB35E3F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529" y="3508529"/>
            <a:ext cx="4768648" cy="2384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9B512-4F77-EF4D-946C-D40B345B6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10" name="Zástupný objekt pre číslo snímky 2">
            <a:extLst>
              <a:ext uri="{FF2B5EF4-FFF2-40B4-BE49-F238E27FC236}">
                <a16:creationId xmlns:a16="http://schemas.microsoft.com/office/drawing/2014/main" id="{71DABF1F-336D-5F47-AFFE-CA9FC7301AF6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3</a:t>
            </a:fld>
            <a:endParaRPr lang="en-CZ"/>
          </a:p>
        </p:txBody>
      </p:sp>
      <p:sp>
        <p:nvSpPr>
          <p:cNvPr id="11" name="Zástupný objekt pre pätu 1">
            <a:extLst>
              <a:ext uri="{FF2B5EF4-FFF2-40B4-BE49-F238E27FC236}">
                <a16:creationId xmlns:a16="http://schemas.microsoft.com/office/drawing/2014/main" id="{EC324CCA-FBCC-A649-AC50-DAA92462FDF0}"/>
              </a:ext>
            </a:extLst>
          </p:cNvPr>
          <p:cNvSpPr txBox="1">
            <a:spLocks/>
          </p:cNvSpPr>
          <p:nvPr/>
        </p:nvSpPr>
        <p:spPr>
          <a:xfrm>
            <a:off x="720000" y="6228000"/>
            <a:ext cx="7920000" cy="25200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D7E64-2698-1446-84D1-C9362171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302722"/>
            <a:ext cx="7920000" cy="252000"/>
          </a:xfrm>
        </p:spPr>
        <p:txBody>
          <a:bodyPr/>
          <a:lstStyle/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AFB938-9E84-FC46-9B99-252F8790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98A0-4A45-AC4C-8B2B-459D1B09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391" y="533342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err="1"/>
              <a:t>edukant</a:t>
            </a:r>
            <a:br>
              <a:rPr lang="cs-CZ" b="1"/>
            </a:br>
            <a:br>
              <a:rPr lang="cs-CZ" sz="800" b="1"/>
            </a:br>
            <a:r>
              <a:rPr lang="cs-CZ" sz="2000" b="1"/>
              <a:t>pohybové schopnosti - struktura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C3C5-58F2-8547-8989-24AD6EE06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468747"/>
            <a:ext cx="5122652" cy="37592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soubor vnitřních předpokladů k pohybové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ovlivněny somatotypem, vlastnostmi osobnosti, motivací, prostředím….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metody rozvoje - oblast sportovního tréninku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30687-0B8A-5441-844F-ED8D9906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00" y="1673652"/>
            <a:ext cx="5451627" cy="4211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27F70-0F7A-CC4D-95FC-F11F7D0E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8D13-5AA7-EA4F-8236-5C1B4E5A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3C575-3BC3-004C-8A24-20F2DE00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0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3BAD-9005-8942-B8F2-1B01FBD8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edukant</a:t>
            </a:r>
            <a:br>
              <a:rPr lang="cs-CZ" b="1"/>
            </a:br>
            <a:r>
              <a:rPr lang="cs-CZ" sz="2000" b="1"/>
              <a:t>pohybové schopnosti - diagnostika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2EFE-202F-4B44-8BF8-502B6895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97988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PS podmiňují osvojení pohybových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hodnocení PS i PD prostřednictvím testování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a) </a:t>
            </a:r>
            <a:r>
              <a:rPr lang="cs-CZ" sz="2000" b="1"/>
              <a:t>silové</a:t>
            </a:r>
            <a:r>
              <a:rPr lang="cs-CZ" sz="2000"/>
              <a:t> schopnosti - stisk ruky, shyby, skoky daleké a dosažné, sed-lehy…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b) </a:t>
            </a:r>
            <a:r>
              <a:rPr lang="cs-CZ" sz="2000" b="1"/>
              <a:t>rychlostní</a:t>
            </a:r>
            <a:r>
              <a:rPr lang="cs-CZ" sz="2000"/>
              <a:t> schopnosti - reakce na vjemy, </a:t>
            </a:r>
            <a:r>
              <a:rPr lang="cs-CZ" sz="2000" err="1"/>
              <a:t>tapping</a:t>
            </a:r>
            <a:r>
              <a:rPr lang="cs-CZ" sz="2000"/>
              <a:t>, člunkový běh…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c) </a:t>
            </a:r>
            <a:r>
              <a:rPr lang="cs-CZ" sz="2000" b="1"/>
              <a:t>koordinační</a:t>
            </a:r>
            <a:r>
              <a:rPr lang="cs-CZ" sz="2000"/>
              <a:t> schopnosti - </a:t>
            </a:r>
            <a:r>
              <a:rPr lang="cs-CZ" sz="2000" err="1"/>
              <a:t>rovnováhové</a:t>
            </a:r>
            <a:r>
              <a:rPr lang="cs-CZ" sz="2000"/>
              <a:t> a reakční testy; </a:t>
            </a:r>
            <a:r>
              <a:rPr lang="cs-CZ" sz="2000" err="1"/>
              <a:t>Eurofit</a:t>
            </a:r>
            <a:r>
              <a:rPr lang="cs-CZ" sz="2000"/>
              <a:t> a </a:t>
            </a:r>
            <a:r>
              <a:rPr lang="cs-CZ" sz="2000" err="1"/>
              <a:t>Unifit</a:t>
            </a:r>
            <a:r>
              <a:rPr lang="cs-CZ" sz="2000"/>
              <a:t> test...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d) </a:t>
            </a:r>
            <a:r>
              <a:rPr lang="cs-CZ" sz="2000" b="1"/>
              <a:t>vytrvalostní</a:t>
            </a:r>
            <a:r>
              <a:rPr lang="cs-CZ" sz="2000"/>
              <a:t> schopnosti - Cooper, měření TF a DF, W170…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e) </a:t>
            </a:r>
            <a:r>
              <a:rPr lang="cs-CZ" sz="2000" b="1"/>
              <a:t>flexibilita</a:t>
            </a:r>
            <a:r>
              <a:rPr lang="cs-CZ" sz="2000"/>
              <a:t> - Iowa-</a:t>
            </a:r>
            <a:r>
              <a:rPr lang="cs-CZ" sz="2000" err="1"/>
              <a:t>Brace</a:t>
            </a:r>
            <a:r>
              <a:rPr lang="cs-CZ" sz="2000"/>
              <a:t> test…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6B118-B93F-2047-94E9-624E0636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DB07A-7DAF-2146-9D16-B329D7DC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9F755-6C61-B841-A481-F20EEE3D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7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D430-9A35-1045-8179-593846E0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edukant</a:t>
            </a:r>
            <a:br>
              <a:rPr lang="cs-CZ" b="1"/>
            </a:br>
            <a:r>
              <a:rPr lang="cs-CZ" sz="2000" b="1"/>
              <a:t>výběr talentů a TV talentovaných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C5E6-BD9E-5045-9188-17756FB82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diagnostika </a:t>
            </a:r>
            <a:r>
              <a:rPr lang="cs-CZ" sz="2000" b="1"/>
              <a:t>biologického věku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spojení nadání/talent s růstovou akcelerací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vhodné testování - NE srovnání s ostatními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“využití“ talentovaných žáků při výuce 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specializované pohybové hry</a:t>
            </a:r>
            <a:r>
              <a:rPr lang="cs-CZ" sz="2000"/>
              <a:t> - 1. stupeň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sportovní třídy </a:t>
            </a:r>
            <a:r>
              <a:rPr lang="cs-CZ" sz="2000"/>
              <a:t>- 2. stupeň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sportovní školy </a:t>
            </a:r>
            <a:r>
              <a:rPr lang="cs-CZ" sz="2000"/>
              <a:t>- převážně SŠ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u všech typů zvýšená dotace hodin TV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36A66-6903-1849-8B25-B644232D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85920-2C8B-3A45-AB9B-CAD0FF24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9E804-64FA-9D46-B811-07301475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5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4AC8-07B5-C948-88E6-70FC3D3F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edukant</a:t>
            </a:r>
            <a:br>
              <a:rPr lang="cs-CZ" b="1"/>
            </a:br>
            <a:r>
              <a:rPr lang="cs-CZ" sz="2000" b="1"/>
              <a:t>TV zdravotně oslabených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1FCE-B128-4645-AFCC-4667630A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755728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žáci s poruchou zdraví, ta zabraňuje plnohodnotné účasti v TV - </a:t>
            </a:r>
            <a:r>
              <a:rPr lang="cs-CZ" sz="2000" b="1"/>
              <a:t>II. a III. ZS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a) oslabení pohybově podpůrného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b) oslabení srdečně cévního a dýchacího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c) neuro-psychická a vnitřní oslabení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snaha o integraci, zároveň individuální přístup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speciální cvičení dle oslabení, Zdravotní tělesná výchova (dle počtu omezených, nutná znalost vhodných aktivit i kontraindikace)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cíle?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EE661-4763-3C4F-9C0A-E380CA0F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B9D3B-E5BB-0C47-847F-5B135F28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1AA63-B333-6A4B-98F3-E4BBDD7F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9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B3E2-508B-8C4C-9ECB-120E828B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edukátor</a:t>
            </a:r>
            <a:br>
              <a:rPr lang="cs-CZ" b="1"/>
            </a:br>
            <a:r>
              <a:rPr lang="cs-CZ" sz="2000" b="1"/>
              <a:t>profese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53BB-99C2-A742-B184-88E88E07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realizuje edukaci -&gt; řada profesí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pedagogický pracovník - učitel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zodpovědnost za přípravu, řízení, organizaci a výsledky vzdělávacího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nároky stupňovány, podpora rodiny snižována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vykonávání několika rolí 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/>
              <a:t>náročná profese (v očích veřejnosti podceňovaná - „prázdniny“ atd.)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6F7BF-20B8-D94B-B9ED-5C8B6C39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35BA7A67-6AE4-5E4B-A634-2E8751D6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16" y="624110"/>
            <a:ext cx="896623" cy="128089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03DB-26CB-204E-8C6A-45F9BF2D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D136A-193E-5349-83FA-C68D4DAA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3226-B5D5-4D40-B68E-C4109E39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edukátor</a:t>
            </a:r>
            <a:br>
              <a:rPr lang="cs-CZ" b="1"/>
            </a:br>
            <a:r>
              <a:rPr lang="cs-CZ" sz="2000" b="1"/>
              <a:t>osobnostní a odborné předpoklady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C7006-FD2A-EF46-A74E-B390CE14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064906" cy="3962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vrozené a získané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hodnotová orientace - ovlivněno zaměřeností osobnosti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pedagogické kompetence - odborná způsobilost k výkonu profese (soustava poznatků, vědomostí, dovedností a zkušeností)</a:t>
            </a:r>
          </a:p>
          <a:p>
            <a:pPr marL="0" indent="0">
              <a:buNone/>
            </a:pPr>
            <a:r>
              <a:rPr lang="cs-CZ" sz="2000"/>
              <a:t>			a) </a:t>
            </a:r>
            <a:r>
              <a:rPr lang="cs-CZ" sz="2000" b="1"/>
              <a:t>didaktické předpoklady</a:t>
            </a:r>
          </a:p>
          <a:p>
            <a:pPr marL="0" indent="0">
              <a:buNone/>
            </a:pPr>
            <a:r>
              <a:rPr lang="cs-CZ" sz="2000" b="1"/>
              <a:t>			</a:t>
            </a:r>
            <a:r>
              <a:rPr lang="cs-CZ" sz="2000"/>
              <a:t>b)</a:t>
            </a:r>
            <a:r>
              <a:rPr lang="cs-CZ" sz="2000" b="1"/>
              <a:t> řídící a organizační schopnosti</a:t>
            </a:r>
          </a:p>
          <a:p>
            <a:pPr marL="0" indent="0">
              <a:buNone/>
            </a:pPr>
            <a:r>
              <a:rPr lang="cs-CZ" sz="2000" b="1"/>
              <a:t>			</a:t>
            </a:r>
            <a:r>
              <a:rPr lang="cs-CZ" sz="2000"/>
              <a:t>c)</a:t>
            </a:r>
            <a:r>
              <a:rPr lang="cs-CZ" sz="2000" b="1"/>
              <a:t> komunikativní schopnosti</a:t>
            </a:r>
          </a:p>
          <a:p>
            <a:pPr marL="0" indent="0">
              <a:buNone/>
            </a:pPr>
            <a:r>
              <a:rPr lang="cs-CZ" sz="2000" b="1"/>
              <a:t>			</a:t>
            </a:r>
            <a:r>
              <a:rPr lang="cs-CZ" sz="2000"/>
              <a:t>d)</a:t>
            </a:r>
            <a:r>
              <a:rPr lang="cs-CZ" sz="2000" b="1"/>
              <a:t> akademické schopnosti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vlastnosti osobnosti - temperament, charakter, svědomí, empatie, motivace</a:t>
            </a:r>
          </a:p>
          <a:p>
            <a:pPr marL="0" indent="0">
              <a:buNone/>
            </a:pPr>
            <a:r>
              <a:rPr lang="cs-CZ" sz="2000"/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FE798-E3F4-A54B-80B8-DA526839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9EEC6-A7EB-9A4C-8443-37A0C673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8364-C44F-AD4D-8FB2-DAC270BC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90C2-539F-D84D-9BCB-08A5A50F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edukátor</a:t>
            </a:r>
            <a:br>
              <a:rPr lang="cs-CZ" b="1"/>
            </a:br>
            <a:r>
              <a:rPr lang="cs-CZ" sz="2000" b="1"/>
              <a:t>proces formování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8C8D-1C63-E94F-B16D-4FE4DD26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12894"/>
            <a:ext cx="8915400" cy="37776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/>
              <a:t>osobnostní zaměření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/>
              <a:t>první pedagogické zkušenosti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/>
              <a:t>motivace ke studiu učitelství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/>
              <a:t>potřeba sebevzdělávání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/>
              <a:t>vlastní pedagogická praxe -&gt; projevy vlastností osobnosti -&gt; formování osobnosti učitele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0DB81-E90E-9543-BA3F-C36064BB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6" name="Obrázek 1">
            <a:extLst>
              <a:ext uri="{FF2B5EF4-FFF2-40B4-BE49-F238E27FC236}">
                <a16:creationId xmlns:a16="http://schemas.microsoft.com/office/drawing/2014/main" id="{D40FB255-4E89-7644-ADAA-DA5FFA36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122" y="4407515"/>
            <a:ext cx="1288945" cy="151128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EC5D-A3A3-EF43-81F3-87884378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0467-42FB-0443-A6AF-C17D09DE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9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1573-A6AB-C44F-A8E8-A750C9C9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err="1"/>
              <a:t>edukátor</a:t>
            </a:r>
            <a:br>
              <a:rPr lang="cs-CZ" b="1"/>
            </a:br>
            <a:r>
              <a:rPr lang="cs-CZ" sz="2000" b="1"/>
              <a:t>typologie osobnosti učitele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C18F-7709-C74C-A462-934886E78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err="1"/>
              <a:t>logotrop</a:t>
            </a:r>
            <a:r>
              <a:rPr lang="cs-CZ" sz="2000"/>
              <a:t> - kladení důrazu na předmět, teoretické vědomosti a poznání, neorientuje se na žáka, přísné požadavky a vyžadování maximálního množství informací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err="1"/>
              <a:t>paidotrop</a:t>
            </a:r>
            <a:r>
              <a:rPr lang="cs-CZ" sz="2000"/>
              <a:t> - snaha o pochopení žáka a o jeho výchovu, vzbuzení zájmu o učivo, více individuální přístup, respektování úrovně žáku, tendence k výběru “oblíbenců“</a:t>
            </a:r>
          </a:p>
          <a:p>
            <a:pPr algn="just"/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autoritativní</a:t>
            </a:r>
            <a:r>
              <a:rPr lang="cs-CZ" sz="2000"/>
              <a:t> typ - neuznává názory žáků, příkazy a zákazy, “nepřítel“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demokratický</a:t>
            </a:r>
            <a:r>
              <a:rPr lang="cs-CZ" sz="2000"/>
              <a:t> (praktický) typ - komunikace, volba, autorita i „přítel“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liberální</a:t>
            </a:r>
            <a:r>
              <a:rPr lang="cs-CZ" sz="2000"/>
              <a:t> (sociální) typ - volnost žáků, </a:t>
            </a:r>
            <a:r>
              <a:rPr lang="cs-CZ" sz="2000" err="1"/>
              <a:t>nedominance</a:t>
            </a:r>
            <a:r>
              <a:rPr lang="cs-CZ" sz="2000"/>
              <a:t>, „přítel“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52D65-1095-CE43-B573-1E803371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42BA6-8B1D-C443-A50C-67329C2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23159-FDA2-AC4C-9BDB-BAA4BCB8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10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F7D-FC6E-364D-BEC5-A1E02201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edukátor</a:t>
            </a:r>
            <a:br>
              <a:rPr lang="cs-CZ" b="1"/>
            </a:br>
            <a:r>
              <a:rPr lang="cs-CZ" sz="2000" b="1"/>
              <a:t>„ideální“ učitel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5EB2-4743-F544-A087-18885054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294965"/>
            <a:ext cx="8656323" cy="3595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/>
              <a:t> spravedlivý    přátelský    empatický    erudovaný    autoritativní    důsledný</a:t>
            </a:r>
          </a:p>
          <a:p>
            <a:pPr marL="0" indent="0" algn="just">
              <a:buNone/>
            </a:pPr>
            <a:r>
              <a:rPr lang="cs-CZ" sz="2000"/>
              <a:t>  chápající    přísný    komunikativní   koncentrovaný    soustředěný</a:t>
            </a:r>
          </a:p>
          <a:p>
            <a:pPr marL="0" indent="0" algn="just">
              <a:buNone/>
            </a:pPr>
            <a:r>
              <a:rPr lang="cs-CZ" sz="2000"/>
              <a:t>  systematický    organizující   řídící    analyzující    charakterní    věcný    milý</a:t>
            </a:r>
          </a:p>
          <a:p>
            <a:pPr marL="0" indent="0" algn="just">
              <a:buNone/>
            </a:pPr>
            <a:r>
              <a:rPr lang="cs-CZ" sz="2000"/>
              <a:t>  usměvavý    pozorný    reagující    přizpůsobivý   vychovávající    upřímný</a:t>
            </a:r>
          </a:p>
          <a:p>
            <a:pPr marL="0" indent="0" algn="just">
              <a:buNone/>
            </a:pPr>
            <a:r>
              <a:rPr lang="cs-CZ" sz="2000"/>
              <a:t> přímý    sebevědomý    nearogantní    taktní   motivující   povzbuzující</a:t>
            </a:r>
          </a:p>
          <a:p>
            <a:pPr marL="0" indent="0" algn="just">
              <a:buNone/>
            </a:pPr>
            <a:r>
              <a:rPr lang="cs-CZ" sz="2000"/>
              <a:t>  etický    trpělivý    profesionální    hodnotící   adaptující    napomáhající</a:t>
            </a:r>
          </a:p>
          <a:p>
            <a:pPr marL="0" indent="0" algn="just">
              <a:buNone/>
            </a:pPr>
            <a:r>
              <a:rPr lang="cs-CZ" sz="2000"/>
              <a:t>  korigující    výstižný   taktický   pozorný    aktivní    uvědomělý    názorný</a:t>
            </a:r>
          </a:p>
          <a:p>
            <a:pPr marL="0" indent="0" algn="just">
              <a:buNone/>
            </a:pPr>
            <a:r>
              <a:rPr lang="cs-CZ" sz="2000"/>
              <a:t>  zásadový    výrazný    pořádný    klidný   cílevědomý   přesvědčivý   vytrvalý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61E8C-4F7C-2C45-B4D9-D93B8767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C7ECB-C49D-B548-9CB2-AB360F35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ABEEF-0300-D345-8FA3-8783A7FB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6193-26A5-7041-94B5-0530FDC9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cíle tělesné výchovy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6209C-A3C1-1842-8D36-BA7E8713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6399"/>
            <a:ext cx="8768599" cy="480862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/>
              <a:t>“stimulovat a rozvíjet bio-psycho-sociálně účinný celoživotní pohybový režim; pohybové schopnosti, dovednosti a vědomosti; morálně-volní vlastnosti osobnosti a vztah k pohybové aktivitě; pohybově zdravotní prevenci…“</a:t>
            </a:r>
          </a:p>
          <a:p>
            <a:pPr algn="just">
              <a:spcAft>
                <a:spcPts val="1200"/>
              </a:spcAft>
            </a:pPr>
            <a:endParaRPr lang="cs-CZ" sz="160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/>
              <a:t>vzdělávací - poznatky, postupy, metody, zásady životosprávy, pohybové dovednosti a návyky, rozvoj pohybových, senzomotorických a intelektových vlastností; základem </a:t>
            </a:r>
            <a:r>
              <a:rPr lang="cs-CZ" sz="1600" b="1"/>
              <a:t>KOMUNIKACE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/>
              <a:t>výchovné - stimul charakterových vlastností, estetiky a tvořivosti, ochrany ŽP; kladný postoj k pohybu, sportovní činnosti a tělesné zdatnosti; základem </a:t>
            </a:r>
            <a:r>
              <a:rPr lang="cs-CZ" sz="1600" b="1"/>
              <a:t>CHOVÁNÍ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/>
              <a:t>zdravotní - kompenzace hypokineze, regenerace duševních sil; základy hygienických návyků; základem </a:t>
            </a:r>
            <a:r>
              <a:rPr lang="cs-CZ" sz="1600" b="1"/>
              <a:t>AKTIVIZACE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/>
              <a:t>socializační - kooperace, poskytnutí dopomoci a záchrany, důvěra; sebepojetí, sebedůvěra, tolerance; základem </a:t>
            </a:r>
            <a:r>
              <a:rPr lang="cs-CZ" sz="1600" b="1"/>
              <a:t>OVLIVŇOVÁNÍ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9458-DDC0-E049-9611-6DCDCE16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14C9D-63F7-D840-9C4C-1D650FE7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325DF-E74B-734A-8448-2D6405FF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DFB0-DF22-2F4C-9DB9-03AC449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b="1">
                <a:cs typeface="Times New Roman" panose="02020603050405020304" pitchFamily="18" charset="0"/>
              </a:rPr>
              <a:t>vývoj tělesné výchovy</a:t>
            </a: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2000" b="1">
                <a:latin typeface="+mn-lt"/>
                <a:cs typeface="Times New Roman" panose="02020603050405020304" pitchFamily="18" charset="0"/>
              </a:rPr>
              <a:t>1918-1945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6D6E0-C1F5-1245-8CFD-3C8ED2658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9" r="-1" b="30143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16BA7B-A086-5344-838B-8AC348624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08" b="-3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0A56-0E17-0447-A4C1-4B37ADC50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367" y="2133600"/>
            <a:ext cx="6415854" cy="428995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 b="1">
                <a:cs typeface="Times New Roman" panose="02020603050405020304" pitchFamily="18" charset="0"/>
              </a:rPr>
              <a:t>Tyršova národní soustava</a:t>
            </a:r>
            <a:r>
              <a:rPr lang="cs-CZ" sz="2900">
                <a:cs typeface="Times New Roman" panose="02020603050405020304" pitchFamily="18" charset="0"/>
              </a:rPr>
              <a:t> (1924) – doplnění kurikula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900"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>
                <a:cs typeface="Times New Roman" panose="02020603050405020304" pitchFamily="18" charset="0"/>
              </a:rPr>
              <a:t>postupné změny v klasifikaci - ne pouze výkon, ale i snaha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900"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>
                <a:cs typeface="Times New Roman" panose="02020603050405020304" pitchFamily="18" charset="0"/>
              </a:rPr>
              <a:t>orientace na individualitu žáka – přirozená cvičení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900"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>
                <a:cs typeface="Times New Roman" panose="02020603050405020304" pitchFamily="18" charset="0"/>
              </a:rPr>
              <a:t>první náznaky metodiky ve 40. letech 20. století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300">
                <a:cs typeface="Times New Roman" panose="02020603050405020304" pitchFamily="18" charset="0"/>
              </a:rPr>
              <a:t>		</a:t>
            </a:r>
            <a:endParaRPr lang="cs-CZ" sz="26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3400">
                <a:cs typeface="Times New Roman" panose="02020603050405020304" pitchFamily="18" charset="0"/>
              </a:rPr>
              <a:t>              </a:t>
            </a:r>
            <a:r>
              <a:rPr lang="cs-CZ" sz="2900">
                <a:cs typeface="Times New Roman" panose="02020603050405020304" pitchFamily="18" charset="0"/>
              </a:rPr>
              <a:t>„Ve zdravém těle, zdravý duch!“</a:t>
            </a:r>
          </a:p>
          <a:p>
            <a:pPr marL="0" indent="0">
              <a:lnSpc>
                <a:spcPct val="90000"/>
              </a:lnSpc>
              <a:buNone/>
            </a:pPr>
            <a:endParaRPr lang="cs-CZ" sz="34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3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https://www.youtube.com/watch?v=_WObEPeMQDU</a:t>
            </a:r>
            <a:endParaRPr lang="cs-CZ" sz="130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224D0-56EA-7D4D-93A1-DF06889C6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1" name="Zástupný objekt pre číslo snímky 2">
            <a:extLst>
              <a:ext uri="{FF2B5EF4-FFF2-40B4-BE49-F238E27FC236}">
                <a16:creationId xmlns:a16="http://schemas.microsoft.com/office/drawing/2014/main" id="{8ABD7822-64C9-F045-A084-F393B8F373AC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7C07E-004B-1949-AF3C-BDF494E0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985" y="6350533"/>
            <a:ext cx="7920000" cy="252000"/>
          </a:xfrm>
        </p:spPr>
        <p:txBody>
          <a:bodyPr/>
          <a:lstStyle/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B5D746-BF31-F34B-88A3-05F00FCE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23A2-C69B-C648-967A-5CD21B3A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165" y="538559"/>
            <a:ext cx="5645250" cy="1259894"/>
          </a:xfrm>
        </p:spPr>
        <p:txBody>
          <a:bodyPr>
            <a:normAutofit/>
          </a:bodyPr>
          <a:lstStyle/>
          <a:p>
            <a:r>
              <a:rPr lang="cs-CZ" b="1"/>
              <a:t>cíle tělesné výchovy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D8F52-DA20-5549-B7F6-B2A9914D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64" y="1451965"/>
            <a:ext cx="6744064" cy="4608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58115-AEA7-6245-A6EA-F858FEDF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B78B3-49E8-CC4D-AD5B-F2181E54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E0FD-C82E-0E42-8C5D-CA9D75A3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7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9E85-48F6-E34E-9C18-2A8E5046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obsah tělesné výchovy</a:t>
            </a:r>
            <a:br>
              <a:rPr lang="cs-CZ" b="1"/>
            </a:br>
            <a:r>
              <a:rPr lang="cs-CZ" sz="2000" b="1"/>
              <a:t>učení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650F-16A3-A64E-94F0-8A750377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9285956" cy="4483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reflektuje cíle tělesné výchovy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učivo v TV rozděleno na činnosti 	1) ovlivňující zdraví</a:t>
            </a:r>
          </a:p>
          <a:p>
            <a:pPr marL="0" indent="0">
              <a:buNone/>
            </a:pPr>
            <a:r>
              <a:rPr lang="cs-CZ" sz="1600"/>
              <a:t> 				2) ovlivňující úroveň pohybových dovedností</a:t>
            </a:r>
          </a:p>
          <a:p>
            <a:pPr marL="0" indent="0">
              <a:buNone/>
            </a:pPr>
            <a:r>
              <a:rPr lang="cs-CZ" sz="1600"/>
              <a:t>				3) podporující pohybové učení</a:t>
            </a:r>
          </a:p>
          <a:p>
            <a:pPr marL="0" indent="0">
              <a:buNone/>
            </a:pPr>
            <a:endParaRPr lang="cs-CZ" sz="1600"/>
          </a:p>
          <a:p>
            <a:pPr marL="0" indent="0">
              <a:buNone/>
            </a:pPr>
            <a:endParaRPr lang="cs-CZ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pojem </a:t>
            </a:r>
            <a:r>
              <a:rPr lang="cs-CZ" sz="1600" b="1"/>
              <a:t>motorické učení </a:t>
            </a:r>
            <a:r>
              <a:rPr lang="cs-CZ" sz="1600"/>
              <a:t>	- identifikace a uspořádání cílů (poznání motivace a pohybových     				předpokladů žáků)…výběr a uspořádání učiva…průběžné a souhrnné 				hodnocení		</a:t>
            </a:r>
          </a:p>
          <a:p>
            <a:pPr marL="0" indent="0">
              <a:buNone/>
            </a:pPr>
            <a:r>
              <a:rPr lang="cs-CZ" sz="1600"/>
              <a:t>			</a:t>
            </a:r>
          </a:p>
          <a:p>
            <a:pPr marL="0" indent="0">
              <a:buNone/>
            </a:pPr>
            <a:r>
              <a:rPr lang="cs-CZ" sz="1600"/>
              <a:t>			- všeobecná průpravná cvičení…speciální průpravná cvičení…cvičení v       	 		lehčích podmínkách…cvičení ve ztížených podmínkách…opakování	</a:t>
            </a:r>
          </a:p>
          <a:p>
            <a:pPr marL="0" indent="0">
              <a:buNone/>
            </a:pPr>
            <a:r>
              <a:rPr lang="cs-CZ" sz="1600"/>
              <a:t>			</a:t>
            </a:r>
          </a:p>
          <a:p>
            <a:pPr marL="0" indent="0">
              <a:buNone/>
            </a:pPr>
            <a:r>
              <a:rPr lang="cs-CZ" sz="1600"/>
              <a:t>			- generalizace…diferenciace…automatizace… tvořivá koordinace</a:t>
            </a:r>
          </a:p>
          <a:p>
            <a:pPr marL="0" indent="0">
              <a:buNone/>
            </a:pPr>
            <a:r>
              <a:rPr lang="cs-CZ" sz="2000"/>
              <a:t>							 					</a:t>
            </a:r>
          </a:p>
          <a:p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74709-0EE2-884A-9EEA-A3552763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7A99-A2D3-1645-B255-AB7F56B9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1D91-8CCA-854C-BDBD-9F1307E4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59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7693-8E60-564D-AEF8-199D7E55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obsah tělesné výchovy</a:t>
            </a:r>
            <a:br>
              <a:rPr lang="cs-CZ" b="1"/>
            </a:br>
            <a:r>
              <a:rPr lang="cs-CZ" sz="2000" b="1"/>
              <a:t>motorické učení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65F5-FE67-9E41-A68D-05E2B3E6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BC706-CDF5-834F-9BD8-8BE866E1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2133600"/>
            <a:ext cx="6744569" cy="3777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BAA2E-30C2-C44C-BC6D-51EF62E57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C305D-B9FB-AF40-B3D0-102ABA25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385D4-19F3-A84C-B209-C192A30E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5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0626-EB1A-2D47-9DF7-BDF348F5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obsah tělesné výchovy</a:t>
            </a:r>
            <a:br>
              <a:rPr lang="cs-CZ" b="1"/>
            </a:br>
            <a:r>
              <a:rPr lang="cs-CZ" sz="2000" b="1"/>
              <a:t>motivace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5B79-E2EA-7048-956D-1EF829E6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hybným “motorem“ činnosti je motiv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vnitřní</a:t>
            </a:r>
            <a:r>
              <a:rPr lang="cs-CZ" sz="2000"/>
              <a:t> motivace - vlastní pohnutky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vnější </a:t>
            </a:r>
            <a:r>
              <a:rPr lang="cs-CZ" sz="2000"/>
              <a:t>motivace - motivy přicházející od druhé strany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pozitivní</a:t>
            </a:r>
            <a:r>
              <a:rPr lang="cs-CZ" sz="2000"/>
              <a:t> a </a:t>
            </a:r>
            <a:r>
              <a:rPr lang="cs-CZ" sz="2000" b="1"/>
              <a:t>negativní</a:t>
            </a:r>
            <a:r>
              <a:rPr lang="cs-CZ" sz="2000"/>
              <a:t> motivace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činitelé motivace - novost, uspokojení, úspěch (míra a poměr), sociální faktory, návaznost, individuální přístup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uplatňování tzv. progresivního vyučování místo tradiční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uplatňování vhodných didaktických stylů, principů a zásad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E8803-E399-9A4C-A401-8F49A3BE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B9148-6533-DF4C-B93F-CF25C9CE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BA66-C4B5-7240-ABC2-325D142B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9606-E622-5C41-87A0-36906435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obsah tělesné výchovy</a:t>
            </a:r>
            <a:br>
              <a:rPr lang="cs-CZ" b="1"/>
            </a:br>
            <a:r>
              <a:rPr lang="cs-CZ" sz="2000" b="1"/>
              <a:t>didaktické styly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B665-1ED1-FD4A-A094-98260C5A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899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projev činnosti a interakce učitel-žák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otázka cíle vyučování a fáze nácviku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aspekt kvality a kvantity materiálního vybavení</a:t>
            </a:r>
          </a:p>
          <a:p>
            <a:pPr marL="0" indent="0">
              <a:buNone/>
            </a:pPr>
            <a:endParaRPr lang="cs-CZ" sz="1600"/>
          </a:p>
          <a:p>
            <a:pPr marL="0" indent="0">
              <a:buNone/>
            </a:pPr>
            <a:endParaRPr lang="cs-CZ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styl 	A </a:t>
            </a:r>
            <a:r>
              <a:rPr lang="cs-CZ" sz="1600" b="1"/>
              <a:t>příkazový</a:t>
            </a:r>
            <a:r>
              <a:rPr lang="cs-CZ" sz="1600"/>
              <a:t>			B </a:t>
            </a:r>
            <a:r>
              <a:rPr lang="cs-CZ" sz="1600" b="1"/>
              <a:t>praktický</a:t>
            </a:r>
          </a:p>
          <a:p>
            <a:pPr marL="0" indent="0">
              <a:buNone/>
            </a:pPr>
            <a:r>
              <a:rPr lang="cs-CZ" sz="1600"/>
              <a:t>	C </a:t>
            </a:r>
            <a:r>
              <a:rPr lang="cs-CZ" sz="1600" b="1"/>
              <a:t>reciproční	</a:t>
            </a:r>
            <a:r>
              <a:rPr lang="cs-CZ" sz="1600"/>
              <a:t>		D </a:t>
            </a:r>
            <a:r>
              <a:rPr lang="cs-CZ" sz="1600" b="1"/>
              <a:t>se sebehodnocením</a:t>
            </a:r>
          </a:p>
          <a:p>
            <a:pPr marL="0" indent="0">
              <a:buNone/>
            </a:pPr>
            <a:r>
              <a:rPr lang="cs-CZ" sz="1600"/>
              <a:t>	E </a:t>
            </a:r>
            <a:r>
              <a:rPr lang="cs-CZ" sz="1600" b="1"/>
              <a:t>s nabídkou</a:t>
            </a:r>
            <a:r>
              <a:rPr lang="cs-CZ" sz="1600"/>
              <a:t>			F </a:t>
            </a:r>
            <a:r>
              <a:rPr lang="cs-CZ" sz="1600" b="1"/>
              <a:t>s řízeným objevováním</a:t>
            </a:r>
          </a:p>
          <a:p>
            <a:pPr marL="0" indent="0">
              <a:buNone/>
            </a:pPr>
            <a:r>
              <a:rPr lang="cs-CZ" sz="1600"/>
              <a:t>	G </a:t>
            </a:r>
            <a:r>
              <a:rPr lang="cs-CZ" sz="1600" b="1"/>
              <a:t>se samostatným objevováním</a:t>
            </a:r>
            <a:r>
              <a:rPr lang="cs-CZ" sz="1600"/>
              <a:t>	H </a:t>
            </a:r>
            <a:r>
              <a:rPr lang="cs-CZ" sz="1600" b="1"/>
              <a:t>s autonomním rozhodováním žáka o 					    učivu/stylu</a:t>
            </a:r>
          </a:p>
          <a:p>
            <a:pPr marL="0" indent="0">
              <a:buNone/>
            </a:pPr>
            <a:endParaRPr lang="cs-CZ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v tělesné výchově především styly A-E</a:t>
            </a:r>
          </a:p>
          <a:p>
            <a:endParaRPr lang="cs-CZ" sz="1600"/>
          </a:p>
          <a:p>
            <a:endParaRPr lang="cs-CZ" sz="1600"/>
          </a:p>
          <a:p>
            <a:endParaRPr lang="cs-CZ" sz="1600"/>
          </a:p>
          <a:p>
            <a:endParaRPr lang="cs-CZ" sz="1600"/>
          </a:p>
          <a:p>
            <a:endParaRPr lang="cs-CZ" sz="1600"/>
          </a:p>
          <a:p>
            <a:pPr marL="0" indent="0">
              <a:buNone/>
            </a:pPr>
            <a:endParaRPr lang="cs-CZ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B2372-5100-2943-88B7-54B3D4F1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A6C6C-2034-C84F-86ED-BB03384D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A773-5C24-A948-B4AC-54A8C1FD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0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1DCF-708B-7243-963C-998D6970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obsah tělesné výchovy</a:t>
            </a:r>
            <a:br>
              <a:rPr lang="cs-CZ" b="1"/>
            </a:br>
            <a:r>
              <a:rPr lang="cs-CZ" sz="2000" b="1"/>
              <a:t>didaktické zásady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08AD-6564-9D44-87B6-8CD30CD6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01253"/>
            <a:ext cx="8915400" cy="37776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/>
              <a:t>v souladu s cíli a zákonitostmi vyučovacího procesu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/>
              <a:t>určují charakter a efektivitu 👆🏼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zásada uvědomělosti a aktivity</a:t>
            </a:r>
            <a:r>
              <a:rPr lang="cs-CZ" sz="1600"/>
              <a:t> - pochopení smyslu a podstaty, výsledek poznání a vědění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zásada názornosti</a:t>
            </a:r>
            <a:r>
              <a:rPr lang="cs-CZ" sz="1600"/>
              <a:t> - vytváření představ a pojmů na základě vnímání, přímá a nepřímá ukázka, didaktická technika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zásada soustavnosti</a:t>
            </a:r>
            <a:r>
              <a:rPr lang="cs-CZ" sz="1600"/>
              <a:t> - logické uspořádání, návaznost, známé -&gt; neznámé, jednoduché -&gt; složitější, konkrétní -&gt; abstraktní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zásada přiměřenosti</a:t>
            </a:r>
            <a:r>
              <a:rPr lang="cs-CZ" sz="1600"/>
              <a:t> - obsah a rozsah odpovídá stupni rozvoje a schopností, diferenciace vnější a vnitřní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zásada trvalosti</a:t>
            </a:r>
            <a:r>
              <a:rPr lang="cs-CZ" sz="1600"/>
              <a:t> - opakování, efektivní zapamatování a vybavení si vědomostí a dovedností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/>
              <a:t>provázány s didaktickými styly a vyučovacími metodami a postupy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E6BE8-F89E-0E4B-A678-0E6A2B3E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3169-7F42-6F47-9C9C-96D98BB1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C5D5-8824-434A-A0E6-43B9B108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0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D70A-01F9-F340-BAF9-3DD90546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obsah tělesné výchovy</a:t>
            </a:r>
            <a:br>
              <a:rPr lang="cs-CZ" b="1"/>
            </a:br>
            <a:r>
              <a:rPr lang="cs-CZ" sz="2000" b="1"/>
              <a:t>vyučovací metody 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BFDA-D00D-F44E-901E-01C80B43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uspořádání učiva, činnosti učitele a žáka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v rámci edukačního procesu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motivační</a:t>
            </a:r>
            <a:r>
              <a:rPr lang="cs-CZ" sz="2000"/>
              <a:t> - viz motivace 👆🏼, souvislost s potřebami a </a:t>
            </a:r>
            <a:r>
              <a:rPr lang="cs-CZ" sz="2000" err="1"/>
              <a:t>incentivy</a:t>
            </a:r>
            <a:r>
              <a:rPr lang="cs-CZ" sz="2000"/>
              <a:t> (přístup individuální, typologický, topologický)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expoziční</a:t>
            </a:r>
            <a:r>
              <a:rPr lang="cs-CZ" sz="2000"/>
              <a:t> - předání obsahu učiva žákovi (přímo, zprostředkovaně, heuristicky, samostatně), souvislost s didaktickými styly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fixační</a:t>
            </a:r>
            <a:r>
              <a:rPr lang="cs-CZ" sz="2000"/>
              <a:t> - procvičení, upevnění a zdokonalení, souvislost s věkem a osobnostními vlastnostmi žáků a typem nacvičovaného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diagnostické</a:t>
            </a:r>
            <a:r>
              <a:rPr lang="cs-CZ" sz="2000"/>
              <a:t> - hodnocení, kontrola; vstupní, průběžná a finální diagnostika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8262D-D4BD-DD4C-82B4-44D4940F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432D-84EA-844D-B312-54E29A79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47DF-89A5-974A-ACC5-27E10EC1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0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C6D1-35BF-DC45-89A5-FB88A4A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obsah tělesné výchovy</a:t>
            </a:r>
            <a:br>
              <a:rPr lang="cs-CZ" b="1"/>
            </a:br>
            <a:r>
              <a:rPr lang="cs-CZ" sz="2000" b="1"/>
              <a:t>vyučovací postupy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D216-2E35-E441-8FFE-F61A2829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základní strategie ve vzdělávacím procesu</a:t>
            </a:r>
          </a:p>
          <a:p>
            <a:pPr>
              <a:spcAft>
                <a:spcPts val="0"/>
              </a:spcAft>
            </a:pPr>
            <a:endParaRPr lang="cs-CZ" sz="200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/>
              <a:t>komplexní</a:t>
            </a:r>
            <a:r>
              <a:rPr lang="cs-CZ" sz="2000"/>
              <a:t> postup - jednoduché cviky (základní gymnastika, průpravná cvičení), aplikace u dětí předškolního a mladšího školního věku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/>
              <a:t>analyticko-syntetický</a:t>
            </a:r>
            <a:r>
              <a:rPr lang="cs-CZ" sz="2000"/>
              <a:t> postup - nácvik složitých pohybových struktur (sportovní gymnastika), opakování jednotlivých částí a následné propojování, aplikace u starších dětí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/>
              <a:t>synteticko-analytický</a:t>
            </a:r>
            <a:r>
              <a:rPr lang="cs-CZ" sz="2000"/>
              <a:t> postup - kombinace obou předchozích postupů (sportovní hry), aplikace u starších dětí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481DC-3671-2A47-805B-835190D4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A539-7516-CF4C-B4BC-619CC15F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E356-496D-4A48-923F-B278D247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5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2805-E81D-B241-AADD-690C207C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organizace tělesné výchovy</a:t>
            </a:r>
            <a:br>
              <a:rPr lang="cs-CZ" b="1"/>
            </a:br>
            <a:r>
              <a:rPr lang="cs-CZ" sz="2000" b="1"/>
              <a:t>organizační formy výuky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0F1A-3719-5D46-BE00-5929811B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vnější uspořádání organizačních a didaktických podmínek vyučování</a:t>
            </a:r>
          </a:p>
          <a:p>
            <a:endParaRPr lang="cs-CZ" sz="2000"/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povinné</a:t>
            </a:r>
            <a:r>
              <a:rPr lang="cs-CZ" sz="2000"/>
              <a:t> - vyučovací jednotka, výchova v přírodě, výcvikové kurzy (pouze doporučovány), zdravotní tělesná výchova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nepovinné</a:t>
            </a:r>
            <a:r>
              <a:rPr lang="cs-CZ" sz="2000"/>
              <a:t> - volitelný předmět „sporty a pohybové aktivity“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doplňkové</a:t>
            </a:r>
            <a:r>
              <a:rPr lang="cs-CZ" sz="2000"/>
              <a:t> - cvičení v jiných hodinách, pohybové přestávky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zájmové</a:t>
            </a:r>
            <a:r>
              <a:rPr lang="cs-CZ" sz="2000"/>
              <a:t> - soutěže, kroužky, zájezdy, výlety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09BF2-0C81-3D4B-B527-96EFA6EF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24385-60E1-0A43-9B11-DF629868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06A1-C4EA-1A47-BD6C-9B3F0A82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8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DC3C-D8D2-7E4D-8791-585CB906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organizace tělesné výchovy</a:t>
            </a:r>
            <a:br>
              <a:rPr lang="cs-CZ" b="1"/>
            </a:br>
            <a:r>
              <a:rPr lang="cs-CZ" sz="2000" b="1"/>
              <a:t>vyučovací jednotka obecně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0486-9DF3-7B4A-A9BD-4811CBFC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základní organizační forma povinných předmětů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uspořádaný systém hlavních prvků výchovně-vzdělávacího procesu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determinována obsahy a cíli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samostatný celek se souvislostí s předchozími i následujícími jednotkami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dle RVP 45 minut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dělení dle: </a:t>
            </a:r>
            <a:r>
              <a:rPr lang="cs-CZ" sz="2000" b="1"/>
              <a:t>hlavních složek v-v procesu</a:t>
            </a:r>
            <a:r>
              <a:rPr lang="cs-CZ" sz="2000"/>
              <a:t> (viz vyučovací metody), </a:t>
            </a:r>
            <a:r>
              <a:rPr lang="cs-CZ" sz="2000" b="1"/>
              <a:t>obsahu</a:t>
            </a:r>
            <a:r>
              <a:rPr lang="cs-CZ" sz="2000"/>
              <a:t> (gymnastika, úpoly, atletika…), </a:t>
            </a:r>
            <a:r>
              <a:rPr lang="cs-CZ" sz="2000" b="1"/>
              <a:t>tematické činnosti </a:t>
            </a:r>
            <a:r>
              <a:rPr lang="cs-CZ" sz="2000"/>
              <a:t>(monotematické, smíšené), pohlaví, </a:t>
            </a:r>
            <a:r>
              <a:rPr lang="cs-CZ" sz="2000" b="1"/>
              <a:t>intencionality</a:t>
            </a:r>
            <a:r>
              <a:rPr lang="cs-CZ" sz="2000"/>
              <a:t> (povinné, nepovinné)</a:t>
            </a:r>
          </a:p>
          <a:p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15A3A-AF1C-EC44-8ED1-B5F11BBB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0B14-D823-5746-A288-DDDC332D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CDB50-49EF-1443-9C13-57328FF0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ECF3-AEB7-394D-ABED-96CAB9B3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anose="02020603050405020304" pitchFamily="18" charset="0"/>
              </a:rPr>
              <a:t>vývoj tělesné výchovy     </a:t>
            </a:r>
            <a:r>
              <a:rPr lang="cs-CZ" sz="2000" b="1">
                <a:cs typeface="Times New Roman" panose="02020603050405020304" pitchFamily="18" charset="0"/>
              </a:rPr>
              <a:t>1948-1989</a:t>
            </a:r>
            <a:endParaRPr lang="cs-CZ" b="1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067F-63C0-9545-8C39-AF2C7E27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povinná tělesná výchova na všech typech škol – 1948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od 6. ročníku genderové dělení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orientace znovu na výkon – sportovní zaměření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formulace zdravotních, vzdělávacích a výchovných cílů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v osnovách gymnastika, atletika, hry, plavání, lyžování, bruslení + teorie</a:t>
            </a: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EE4BA-307D-6D4D-A00D-E1803931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Zástupný objekt pre číslo snímky 2">
            <a:extLst>
              <a:ext uri="{FF2B5EF4-FFF2-40B4-BE49-F238E27FC236}">
                <a16:creationId xmlns:a16="http://schemas.microsoft.com/office/drawing/2014/main" id="{AAA571A1-6099-8F41-8E87-F3A95B318723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4F829-491B-C641-92DB-11197D4E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C8B91-8A12-6C46-9C0F-C1AEC16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0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ED23-C4DF-E649-B85F-D3ADB456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organizace tělesné výchovy</a:t>
            </a:r>
            <a:br>
              <a:rPr lang="cs-CZ" b="1"/>
            </a:br>
            <a:r>
              <a:rPr lang="cs-CZ" sz="2000" b="1"/>
              <a:t>vyučovací jednotka TV a její struktura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0285-9A31-5844-9FE0-621EC6C48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410029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/>
              <a:t>součást povinných předmětů základního i středního vzdělávání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/>
              <a:t>běžně 2x týdně 45min (doporučeno 3x45)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/>
              <a:t>komplexní působení</a:t>
            </a:r>
          </a:p>
          <a:p>
            <a:endParaRPr lang="cs-CZ" sz="1600"/>
          </a:p>
          <a:p>
            <a:endParaRPr lang="cs-CZ" sz="1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úvodní část </a:t>
            </a:r>
            <a:r>
              <a:rPr lang="cs-CZ" sz="1600"/>
              <a:t>- uvedení do VJ (odlišné od jiných předmětů), nástup, cíl(e) hodiny, rušná (zahřátí organismu, pohybové hry) a průpravná (strečink) část, 8-15 minut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hlavní část</a:t>
            </a:r>
            <a:r>
              <a:rPr lang="cs-CZ" sz="1600"/>
              <a:t> - základ VJ, nácvik nových pohybových dovedností (praktická ukázka - zásady?) či opakování (procvičování, zdokonalování) již naučených, 22-30 minut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/>
              <a:t>závěrečná část </a:t>
            </a:r>
            <a:r>
              <a:rPr lang="cs-CZ" sz="1600"/>
              <a:t>- kompenzační cvičení, uklidnění organismu, hodnocení hodiny, 6-10 minut</a:t>
            </a:r>
            <a:endParaRPr lang="cs-CZ" sz="16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BD83F-31F9-F746-B011-7DA2715E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BA002-4B8B-0E47-80BE-AFC4F635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F0BD-83E5-5149-BBDE-ECB7C0F4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4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E491-7D21-EE47-9F82-E5155D55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organizace tělesné výchovy</a:t>
            </a:r>
            <a:br>
              <a:rPr lang="cs-CZ" b="1"/>
            </a:br>
            <a:r>
              <a:rPr lang="cs-CZ" sz="2000" b="1"/>
              <a:t>bezpečnost</a:t>
            </a:r>
            <a:endParaRPr lang="cs-CZ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0397-A74F-4A45-BAA4-CD91A242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nutnost znalosti zákonných bezpečnostních předpisů ze strany učitele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zodpovědnost za bezpečnost 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školní řád, provozní řády, organizační směrnice</a:t>
            </a:r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poučení o bezpečnosti (na začátku </a:t>
            </a:r>
            <a:r>
              <a:rPr lang="cs-CZ" sz="2000" err="1"/>
              <a:t>šk</a:t>
            </a:r>
            <a:r>
              <a:rPr lang="cs-CZ" sz="2000"/>
              <a:t>. roku), upozornění na možná rizika, kontrola nářadí a náčiní, dopomoc, záchrana, respektování didaktických zásad…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při úrazu -&gt; poskytnutí první pomoci, zajištění lékařského ošetření, záznam do knihy úrazů, vyrozumění zákonného zástupce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činitelé ovlivňující bezpečnost - učitel, žák, podmínky, kurikulum</a:t>
            </a:r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301BE-1A3A-7C40-B823-C2D7B0C4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35AD-418B-9240-A66D-CEDD6751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8865F-20DD-894F-A080-868F0EB9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2167-5D2A-6446-A1B6-7C674BBD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b="1">
                <a:cs typeface="Times New Roman" panose="02020603050405020304" pitchFamily="18" charset="0"/>
              </a:rPr>
              <a:t>vývoj tělesné výchovy     </a:t>
            </a:r>
            <a:r>
              <a:rPr lang="cs-CZ" sz="2000" b="1">
                <a:cs typeface="Times New Roman" panose="02020603050405020304" pitchFamily="18" charset="0"/>
              </a:rPr>
              <a:t>1948-1989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A2E6-1967-7A41-AC33-2C2C3F93C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1" r="38047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89486-5974-C148-8D46-0B92EE09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465211" cy="43701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>
                <a:cs typeface="Times New Roman" panose="02020603050405020304" pitchFamily="18" charset="0"/>
              </a:rPr>
              <a:t>vznik pedagogických VŠ – příprava učitelů tělesné výchovy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>
                <a:cs typeface="Times New Roman" panose="02020603050405020304" pitchFamily="18" charset="0"/>
              </a:rPr>
              <a:t>tělesná výchova ovlivněna sovětským systémem (zrušen Sokol)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>
                <a:cs typeface="Times New Roman" panose="02020603050405020304" pitchFamily="18" charset="0"/>
              </a:rPr>
              <a:t>normativní osnovy – zvýšené požadavky (odznak zdatnosti)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>
                <a:cs typeface="Times New Roman" panose="02020603050405020304" pitchFamily="18" charset="0"/>
              </a:rPr>
              <a:t>snaha o propojení školní tělesné výchovy se zájmovou – jednotné osnovy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>
                <a:cs typeface="Times New Roman" panose="02020603050405020304" pitchFamily="18" charset="0"/>
              </a:rPr>
              <a:t>ignorace pohybově znevýhodněných jedinců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>
                <a:cs typeface="Times New Roman" panose="02020603050405020304" pitchFamily="18" charset="0"/>
              </a:rPr>
              <a:t>tendence o změnu ze sportovního zaměření tělesné výchovy na prožitek a kladný vztah k pohybovým činnostem</a:t>
            </a:r>
          </a:p>
          <a:p>
            <a:pPr marL="0" indent="0">
              <a:lnSpc>
                <a:spcPct val="90000"/>
              </a:lnSpc>
              <a:buNone/>
            </a:pPr>
            <a:endParaRPr lang="cs-CZ" sz="11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cs typeface="Times New Roman" panose="02020603050405020304" pitchFamily="18" charset="0"/>
              </a:rPr>
              <a:t>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cs typeface="Times New Roman" panose="02020603050405020304" pitchFamily="18" charset="0"/>
              </a:rPr>
              <a:t>	     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1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https://www.youtube.com/watch?v=dgu9cvChOlY</a:t>
            </a:r>
            <a:endParaRPr lang="cs-CZ" sz="10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992B0-6312-1841-8942-09FCBB87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4" name="Zástupný objekt pre číslo snímky 2">
            <a:extLst>
              <a:ext uri="{FF2B5EF4-FFF2-40B4-BE49-F238E27FC236}">
                <a16:creationId xmlns:a16="http://schemas.microsoft.com/office/drawing/2014/main" id="{EEAAD37E-5CBD-2C49-A3D8-784BF49C2797}"/>
              </a:ext>
            </a:extLst>
          </p:cNvPr>
          <p:cNvSpPr txBox="1">
            <a:spLocks/>
          </p:cNvSpPr>
          <p:nvPr/>
        </p:nvSpPr>
        <p:spPr bwMode="auto">
          <a:xfrm>
            <a:off x="414000" y="6250302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6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B22FF-35D9-7A40-A761-B50D78EC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6119A-F512-454A-BA74-831792A8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3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5397-F1F5-6A45-B868-EABB557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anose="02020603050405020304" pitchFamily="18" charset="0"/>
              </a:rPr>
              <a:t>vývoj tělesné výchovy     </a:t>
            </a:r>
            <a:r>
              <a:rPr lang="cs-CZ" sz="2000" b="1">
                <a:cs typeface="Times New Roman" panose="02020603050405020304" pitchFamily="18" charset="0"/>
              </a:rPr>
              <a:t>1989-2007</a:t>
            </a:r>
            <a:endParaRPr lang="cs-CZ" b="1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C527-D581-1F47-9768-BCB28805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společenské změny = změny školství (liberalizace kurikul, diverzifikace škol)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PŠD zkrácena na 9 let, ZŠ prodloužena na 9 let (v 70. letech 10 a 8)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2-3 hodiny tělesné výchovy týdně – optimalizace dle jednotlivých škol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soustředěné vyučování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>
                <a:cs typeface="Times New Roman" panose="02020603050405020304" pitchFamily="18" charset="0"/>
              </a:rPr>
              <a:t>respektování ontogenetického vývoje jedince (senzitivní období)</a:t>
            </a:r>
          </a:p>
          <a:p>
            <a:pPr algn="just"/>
            <a:endParaRPr lang="cs-CZ" b="1">
              <a:cs typeface="Times New Roman" panose="02020603050405020304" pitchFamily="18" charset="0"/>
            </a:endParaRPr>
          </a:p>
          <a:p>
            <a:pPr algn="just"/>
            <a:r>
              <a:rPr lang="cs-CZ" b="1">
                <a:cs typeface="Times New Roman" panose="02020603050405020304" pitchFamily="18" charset="0"/>
              </a:rPr>
              <a:t>       2001 – Bílá kniha</a:t>
            </a:r>
          </a:p>
          <a:p>
            <a:pPr algn="just"/>
            <a:r>
              <a:rPr lang="cs-CZ" b="1">
                <a:cs typeface="Times New Roman" panose="02020603050405020304" pitchFamily="18" charset="0"/>
              </a:rPr>
              <a:t>       2005 – RVP (ŠVP)</a:t>
            </a:r>
          </a:p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53590-531F-FA40-913A-993B4C79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Zástupný objekt pre číslo snímky 2">
            <a:extLst>
              <a:ext uri="{FF2B5EF4-FFF2-40B4-BE49-F238E27FC236}">
                <a16:creationId xmlns:a16="http://schemas.microsoft.com/office/drawing/2014/main" id="{9D18AC76-81B9-C243-BF47-36888C87E0D4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7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512B8-EEF8-0D4D-86C4-26060372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B9658-FF04-AE4C-9A1D-53A407BF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4DB5-B56E-5B49-BC61-09DF8417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anose="02020603050405020304" pitchFamily="18" charset="0"/>
              </a:rPr>
              <a:t>didaktika tělesné výchovy</a:t>
            </a:r>
            <a:br>
              <a:rPr lang="cs-CZ" b="1">
                <a:cs typeface="Times New Roman" panose="02020603050405020304" pitchFamily="18" charset="0"/>
              </a:rPr>
            </a:br>
            <a:r>
              <a:rPr lang="cs-CZ" sz="2000" b="1">
                <a:cs typeface="Times New Roman" panose="02020603050405020304" pitchFamily="18" charset="0"/>
              </a:rPr>
              <a:t>tělesná výchova</a:t>
            </a:r>
            <a:r>
              <a:rPr lang="cs-CZ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B1474-6DD9-A841-8057-7B8576ECB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722782"/>
            <a:ext cx="8915400" cy="377762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>
                <a:cs typeface="Times New Roman" panose="02020603050405020304" pitchFamily="18" charset="0"/>
              </a:rPr>
              <a:t>“cílevědomá výchovná a vzdělávací činnost působící na tělesný a pohybový vývoj člověka, upevňování jeho zdraví, zvyšování tělesné zdatnosti a pohybové výkonnosti, na utváření trvalého vztahu člověka k pohybové aktivitě“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>
                <a:cs typeface="Times New Roman" panose="02020603050405020304" pitchFamily="18" charset="0"/>
              </a:rPr>
              <a:t>základní, rekreační, zdravotní </a:t>
            </a:r>
            <a:r>
              <a:rPr lang="cs-CZ" sz="2400">
                <a:cs typeface="Times New Roman" panose="02020603050405020304" pitchFamily="18" charset="0"/>
              </a:rPr>
              <a:t>(specializovaná)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60FF7-27DB-4C41-B8AF-398965A6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80" y="4204903"/>
            <a:ext cx="2546362" cy="17033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466D58-2B6E-3D45-8CB7-BAFD9B097655}"/>
                  </a:ext>
                </a:extLst>
              </p14:cNvPr>
              <p14:cNvContentPartPr/>
              <p14:nvPr/>
            </p14:nvContentPartPr>
            <p14:xfrm>
              <a:off x="3468761" y="4124146"/>
              <a:ext cx="2881800" cy="1944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466D58-2B6E-3D45-8CB7-BAFD9B097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761" y="4088146"/>
                <a:ext cx="2953440" cy="20156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9916D83-EA8C-3341-864F-D6A40304D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11" y="4172156"/>
            <a:ext cx="2754313" cy="1768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0588E6-2266-8942-B774-26518FC7D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8" name="Zástupný objekt pre číslo snímky 2">
            <a:extLst>
              <a:ext uri="{FF2B5EF4-FFF2-40B4-BE49-F238E27FC236}">
                <a16:creationId xmlns:a16="http://schemas.microsoft.com/office/drawing/2014/main" id="{1159B993-F286-9046-A438-76E3D4F4643B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8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7B840-73EC-5040-9664-E338201D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AB61-DF15-D44F-994E-37461810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6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936F-29E3-9A4B-9F87-46D4F344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522" y="654540"/>
            <a:ext cx="5122652" cy="148374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b="1">
                <a:cs typeface="Times New Roman" panose="02020603050405020304" pitchFamily="18" charset="0"/>
              </a:rPr>
              <a:t>didaktika tělesné výchovy</a:t>
            </a:r>
            <a:br>
              <a:rPr lang="cs-CZ" sz="1700" b="1">
                <a:cs typeface="Times New Roman" panose="02020603050405020304" pitchFamily="18" charset="0"/>
              </a:rPr>
            </a:br>
            <a:br>
              <a:rPr lang="cs-CZ" sz="1700" b="1">
                <a:cs typeface="Times New Roman" panose="02020603050405020304" pitchFamily="18" charset="0"/>
              </a:rPr>
            </a:br>
            <a:r>
              <a:rPr lang="cs-CZ" sz="2200" b="1">
                <a:cs typeface="Times New Roman" panose="02020603050405020304" pitchFamily="18" charset="0"/>
              </a:rPr>
              <a:t>didaktika</a:t>
            </a:r>
            <a:br>
              <a:rPr lang="cs-CZ" sz="1700" b="1">
                <a:cs typeface="Times New Roman" panose="02020603050405020304" pitchFamily="18" charset="0"/>
              </a:rPr>
            </a:br>
            <a:br>
              <a:rPr lang="cs-CZ" sz="1700" b="1">
                <a:cs typeface="Times New Roman" panose="02020603050405020304" pitchFamily="18" charset="0"/>
              </a:rPr>
            </a:br>
            <a:endParaRPr lang="cs-CZ" sz="1700" b="1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9EDA-BD07-DD41-8618-46380ECE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297729"/>
            <a:ext cx="5122652" cy="375925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„teorie vzdělávacího procesu ve vyučování“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pojem propracován J.A. Komenským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obecná didaktika – společné znaky vzdělávacího procesu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aplikovaná didaktika – konkrétní zaměření na daný předmět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>
                <a:cs typeface="Times New Roman" panose="02020603050405020304" pitchFamily="18" charset="0"/>
              </a:rPr>
              <a:t>didaktika tělesné výchovy ve dvou smyslech </a:t>
            </a:r>
            <a:r>
              <a:rPr lang="cs-CZ">
                <a:cs typeface="Times New Roman" panose="02020603050405020304" pitchFamily="18" charset="0"/>
              </a:rPr>
              <a:t>	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800">
                <a:cs typeface="Times New Roman" panose="02020603050405020304" pitchFamily="18" charset="0"/>
              </a:rPr>
              <a:t>	</a:t>
            </a:r>
            <a:r>
              <a:rPr lang="cs-CZ" sz="1700">
                <a:cs typeface="Times New Roman" panose="02020603050405020304" pitchFamily="18" charset="0"/>
              </a:rPr>
              <a:t>akademická vědní disciplína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>
                <a:cs typeface="Times New Roman" panose="02020603050405020304" pitchFamily="18" charset="0"/>
              </a:rPr>
              <a:t>		</a:t>
            </a:r>
            <a:r>
              <a:rPr lang="cs-CZ" sz="1700">
                <a:cs typeface="Times New Roman" panose="02020603050405020304" pitchFamily="18" charset="0"/>
              </a:rPr>
              <a:t>studijní předmět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F8DBD-1CC0-144F-B79F-A0E81B00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49" y="2138286"/>
            <a:ext cx="5451627" cy="3064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2BAE14-15BA-E24E-8CDB-A6C926C8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EFC92-3DAB-524D-A4C0-0DE9C52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np4115, přednáška - Podzim 2020/ O. Janák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ACF92-5C0E-BD47-9816-95D0E2C2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10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89AE9B726E84DBBBF69A881ED4B3A" ma:contentTypeVersion="2" ma:contentTypeDescription="Vytvoří nový dokument" ma:contentTypeScope="" ma:versionID="737aa6078bc62c3d228f607465dd4bc9">
  <xsd:schema xmlns:xsd="http://www.w3.org/2001/XMLSchema" xmlns:xs="http://www.w3.org/2001/XMLSchema" xmlns:p="http://schemas.microsoft.com/office/2006/metadata/properties" xmlns:ns2="bac67ce7-a8d9-4f61-a207-fbb56887332f" targetNamespace="http://schemas.microsoft.com/office/2006/metadata/properties" ma:root="true" ma:fieldsID="c81f312b3f4522b8d7f48d7c1ba5892c" ns2:_="">
    <xsd:import namespace="bac67ce7-a8d9-4f61-a207-fbb568873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7ce7-a8d9-4f61-a207-fbb568873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A4FD17-911A-458F-A829-F0439EB7D7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3B1CF9-DAD8-4401-A4D8-8DA5E18C42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D6AD1-5A8A-4F29-A90F-F7F8C25AB4DC}">
  <ds:schemaRefs>
    <ds:schemaRef ds:uri="bac67ce7-a8d9-4f61-a207-fbb5688733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Application>Microsoft Office PowerPoint</Application>
  <PresentationFormat>Widescreen</PresentationFormat>
  <Slides>51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Prezentace_MU_CZ</vt:lpstr>
      <vt:lpstr>Didaktika tělesné výchovy</vt:lpstr>
      <vt:lpstr>osnova</vt:lpstr>
      <vt:lpstr>vývoj tělesné výchovy    1600 - 1918</vt:lpstr>
      <vt:lpstr>vývoj tělesné výchovy     1918-1945</vt:lpstr>
      <vt:lpstr>vývoj tělesné výchovy     1948-1989</vt:lpstr>
      <vt:lpstr>vývoj tělesné výchovy     1948-1989</vt:lpstr>
      <vt:lpstr>vývoj tělesné výchovy     1989-2007</vt:lpstr>
      <vt:lpstr>didaktika tělesné výchovy tělesná výchova </vt:lpstr>
      <vt:lpstr>didaktika tělesné výchovy  didaktika  </vt:lpstr>
      <vt:lpstr>didaktika tělesné výchovy  didaktický proces</vt:lpstr>
      <vt:lpstr>didaktika tělesné výchovy  výzkum</vt:lpstr>
      <vt:lpstr>didaktika tělesné výchovy  výzkum</vt:lpstr>
      <vt:lpstr>didaktika tělesné výchovy výzkum</vt:lpstr>
      <vt:lpstr>kurikulární dokumenty  reforma</vt:lpstr>
      <vt:lpstr>kurikulární dokumenty RVP a ŠVP</vt:lpstr>
      <vt:lpstr>kurikulární dokumenty kompetence (způsobilost)</vt:lpstr>
      <vt:lpstr>kurikulární dokumenty oblast “Člověk a zdraví“</vt:lpstr>
      <vt:lpstr>edukační proces definice…typy, rysy, formy</vt:lpstr>
      <vt:lpstr>edukační proces typy, rysy, formy  </vt:lpstr>
      <vt:lpstr>edukační proces efekty</vt:lpstr>
      <vt:lpstr>edukační proces fáze plánování</vt:lpstr>
      <vt:lpstr>edukační proces fáze plánování</vt:lpstr>
      <vt:lpstr>edukační proces fáze přípravy</vt:lpstr>
      <vt:lpstr>edukační proces fáze hodnocení</vt:lpstr>
      <vt:lpstr>edukační proces fáze hodnocení</vt:lpstr>
      <vt:lpstr>edukant úvod</vt:lpstr>
      <vt:lpstr>edukant periodizace - pojmy</vt:lpstr>
      <vt:lpstr>edukant periodizace vývoje</vt:lpstr>
      <vt:lpstr>edukant  somatotyp</vt:lpstr>
      <vt:lpstr>edukant  pohybové schopnosti - struktura</vt:lpstr>
      <vt:lpstr>edukant pohybové schopnosti - diagnostika</vt:lpstr>
      <vt:lpstr>edukant výběr talentů a TV talentovaných</vt:lpstr>
      <vt:lpstr>edukant TV zdravotně oslabených</vt:lpstr>
      <vt:lpstr>edukátor profese</vt:lpstr>
      <vt:lpstr>edukátor osobnostní a odborné předpoklady</vt:lpstr>
      <vt:lpstr>edukátor proces formování</vt:lpstr>
      <vt:lpstr>edukátor typologie osobnosti učitele</vt:lpstr>
      <vt:lpstr>edukátor „ideální“ učitel</vt:lpstr>
      <vt:lpstr>cíle tělesné výchovy</vt:lpstr>
      <vt:lpstr>cíle tělesné výchovy</vt:lpstr>
      <vt:lpstr>obsah tělesné výchovy učení</vt:lpstr>
      <vt:lpstr>obsah tělesné výchovy motorické učení</vt:lpstr>
      <vt:lpstr>obsah tělesné výchovy motivace</vt:lpstr>
      <vt:lpstr>obsah tělesné výchovy didaktické styly</vt:lpstr>
      <vt:lpstr>obsah tělesné výchovy didaktické zásady</vt:lpstr>
      <vt:lpstr>obsah tělesné výchovy vyučovací metody </vt:lpstr>
      <vt:lpstr>obsah tělesné výchovy vyučovací postupy</vt:lpstr>
      <vt:lpstr>organizace tělesné výchovy organizační formy výuky</vt:lpstr>
      <vt:lpstr>organizace tělesné výchovy vyučovací jednotka obecně</vt:lpstr>
      <vt:lpstr>organizace tělesné výchovy vyučovací jednotka TV a její struktura</vt:lpstr>
      <vt:lpstr>organizace tělesné výchovy bezpečnost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tělesné výchovy</dc:title>
  <dc:creator>Ondřej Janák</dc:creator>
  <cp:revision>1</cp:revision>
  <cp:lastPrinted>1601-01-01T00:00:00Z</cp:lastPrinted>
  <dcterms:created xsi:type="dcterms:W3CDTF">2020-10-13T08:36:31Z</dcterms:created>
  <dcterms:modified xsi:type="dcterms:W3CDTF">2021-01-09T10:04:48Z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0x010100BEB89AE9B726E84DBBBF69A881ED4B3A</vt:lpwstr>
  </property>
</Properties>
</file>