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57" r:id="rId6"/>
    <p:sldId id="260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9F98D-BB9A-421D-9AEC-1EDC74BD8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74E9EE-E672-4283-9804-64CE07F65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1BC51D-7706-4809-B961-2CD3041D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0A9AA6-96C1-4B4D-BC95-3D52701C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714FFB-F1C8-4B2B-9A17-5514F2B4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2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8F12A-F3C7-4576-9FE9-1310F8D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DED719-1615-4ADA-820A-ACBF979B8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FC539-1737-498F-905F-925D5E85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3C5F4-D98B-4478-BA32-D763883B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E4B9BA-CE77-42CB-934D-AD50158B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1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DC8A23-7F6B-4312-89F5-B64776233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BB0635-21FC-45E7-B332-BBA057BE1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5EC89A-3396-47EC-B67D-3B961ECF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1C66E-E67A-4608-8C63-494D0519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7112D-3286-4A45-8AF6-CC515D6D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6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490ED-57B2-4C99-93E6-63FA4460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FA14A7-6A31-4CED-A4A2-2B0936332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34EC0-F81C-4C0E-ABD8-4E57DA59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B729C-CB92-4661-8520-DA84F6F8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582258-222C-4A7F-B18C-79BB6356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23688-0474-440E-B633-CC5B444F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346A9B-5DB2-45D6-AB8F-51D8EBFA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D75D44-AA50-4675-A279-088B266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D14DE6-62B2-4753-A626-A4E23E3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0CA513-6505-4719-BBED-0EB36DFA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9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7E224-2871-4C6B-8661-7F793D17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8A0B02-E22A-4DA7-B56D-27205F441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F46742-3B0E-45C7-BB1D-DF9836C7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094C85-A6AD-46A7-B3BA-E485D2E2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7D8534-8C00-4C0C-BE96-BCD2495B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C289E4-75EE-47C0-81AB-CD3EE3F4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8D180-C17A-4297-984A-0212BE68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E897C5-6347-4B64-98BB-B33BBD59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861DF62-1EEE-4FB0-B712-0BD93BEF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C59F4D5-7A03-4710-AD12-3BDB33672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DABEDE-D102-411A-B8B2-9A54639AA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3466E9-8C38-4127-9BDE-D9F38E95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0672C9-96BB-4539-AAF5-8F2A074D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FA505A-F7A8-4CE0-8F6B-E3199091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83F4F-D070-4409-A48C-244FF368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8BE1A2-F2E1-4CF6-99AE-3E99EAE9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4DE70D-BC10-44CE-A63D-004CE2EC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D36C86-BD7E-49E2-99B0-82256920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1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31CCAA-973E-4D76-A407-A38C318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DA51CC-99A2-4EBB-B766-20AC54C7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F51094-9A9F-4464-849A-74805C4D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7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10772-ADEA-46FA-A5D2-75046EEE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DB16A4-FD1B-41C9-84F1-6111EE44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28DD38-0A88-4CB9-B8E4-19670E87E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B8F9C0-8EEA-41B8-88D0-21236550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592385-0DBA-4CAF-A28F-C001722A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5EF085-739A-4A35-89E5-4BBC4656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A82F6-FAF8-4011-A012-2AAF822E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11A538-8769-4A62-A978-78E79AB8E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A2B37-A0A3-48FD-AF59-6427D3CA7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FA678E-54B0-48E9-999F-1F0BC77A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E8694A-4EE3-42C0-91A5-31876D01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F0C9D5-E7FB-47C0-BB31-31A2C860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DD9E55-B55E-4C0E-AAF3-0A2DFBE3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133E06-5BF0-4350-98F0-F3D0F227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028E5B-3BDB-47A4-B7FB-CA73F3AA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21D9-A033-4193-8BB7-B6CD6AD142F3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F0DB37-8D49-4CE1-B309-8C8B6A021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8E319-01B0-4AAF-A018-7AE9A0DF6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6512-CA10-4507-B172-6254CBA3D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8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Anicius_Manlius_Torquatus_Severinus_Bo%C3%ABthius" TargetMode="External"/><Relationship Id="rId13" Type="http://schemas.openxmlformats.org/officeDocument/2006/relationships/hyperlink" Target="https://cs.wikipedia.org/wiki/Alkibiad%C3%A9s" TargetMode="External"/><Relationship Id="rId18" Type="http://schemas.openxmlformats.org/officeDocument/2006/relationships/hyperlink" Target="https://cs.wikipedia.org/w/index.php?title=Francesco_Maria_della_Rovere&amp;action=edit&amp;redlink=1" TargetMode="External"/><Relationship Id="rId26" Type="http://schemas.openxmlformats.org/officeDocument/2006/relationships/hyperlink" Target="https://cs.wikipedia.org/wiki/Leonardo_da_Vinci" TargetMode="External"/><Relationship Id="rId39" Type="http://schemas.openxmlformats.org/officeDocument/2006/relationships/hyperlink" Target="https://cs.wikipedia.org/wiki/Apell%C3%A9s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cs.wikipedia.org/wiki/S%C3%B3krat%C3%A9s" TargetMode="External"/><Relationship Id="rId34" Type="http://schemas.openxmlformats.org/officeDocument/2006/relationships/hyperlink" Target="https://cs.wikipedia.org/wiki/Donato_Bramante" TargetMode="External"/><Relationship Id="rId7" Type="http://schemas.openxmlformats.org/officeDocument/2006/relationships/hyperlink" Target="https://cs.wikipedia.org/w/index.php?title=Federico_II._Gonzaga&amp;action=edit&amp;redlink=1" TargetMode="External"/><Relationship Id="rId12" Type="http://schemas.openxmlformats.org/officeDocument/2006/relationships/hyperlink" Target="https://cs.wikipedia.org/wiki/Pythagor%C3%A1s" TargetMode="External"/><Relationship Id="rId17" Type="http://schemas.openxmlformats.org/officeDocument/2006/relationships/hyperlink" Target="https://cs.wikipedia.org/wiki/Hypatia_z_Alexandrie" TargetMode="External"/><Relationship Id="rId25" Type="http://schemas.openxmlformats.org/officeDocument/2006/relationships/hyperlink" Target="https://cs.wikipedia.org/wiki/Timaios" TargetMode="External"/><Relationship Id="rId33" Type="http://schemas.openxmlformats.org/officeDocument/2006/relationships/hyperlink" Target="https://cs.wikipedia.org/wiki/Archim%C3%A9d%C3%A9s" TargetMode="External"/><Relationship Id="rId38" Type="http://schemas.openxmlformats.org/officeDocument/2006/relationships/hyperlink" Target="https://cs.wikipedia.org/wiki/Raffael_Santi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cs.wikipedia.org/wiki/Xenof%C3%B3n" TargetMode="External"/><Relationship Id="rId20" Type="http://schemas.openxmlformats.org/officeDocument/2006/relationships/hyperlink" Target="https://cs.wikipedia.org/wiki/Parmenid%C3%A9s" TargetMode="External"/><Relationship Id="rId29" Type="http://schemas.openxmlformats.org/officeDocument/2006/relationships/hyperlink" Target="https://cs.wikipedia.org/wiki/Michelangelo_Buonarroti" TargetMode="External"/><Relationship Id="rId41" Type="http://schemas.openxmlformats.org/officeDocument/2006/relationships/hyperlink" Target="https://cs.wikipedia.org/w/index.php?title=Protogen%C3%A9s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pik%C3%BAros" TargetMode="External"/><Relationship Id="rId11" Type="http://schemas.openxmlformats.org/officeDocument/2006/relationships/hyperlink" Target="https://cs.wikipedia.org/wiki/Averroes" TargetMode="External"/><Relationship Id="rId24" Type="http://schemas.openxmlformats.org/officeDocument/2006/relationships/hyperlink" Target="https://cs.wikipedia.org/wiki/Plat%C3%B3n" TargetMode="External"/><Relationship Id="rId32" Type="http://schemas.openxmlformats.org/officeDocument/2006/relationships/hyperlink" Target="https://cs.wikipedia.org/wiki/Eukleid%C3%A9s" TargetMode="External"/><Relationship Id="rId37" Type="http://schemas.openxmlformats.org/officeDocument/2006/relationships/hyperlink" Target="https://cs.wikipedia.org/wiki/Klaudios_Ptolemaios" TargetMode="External"/><Relationship Id="rId40" Type="http://schemas.openxmlformats.org/officeDocument/2006/relationships/hyperlink" Target="https://cs.wikipedia.org/wiki/Giovanni_Antonio_Bazzi" TargetMode="External"/><Relationship Id="rId5" Type="http://schemas.openxmlformats.org/officeDocument/2006/relationships/hyperlink" Target="https://cs.wikipedia.org/wiki/Z%C3%A9n%C3%B3n_z_Eleje" TargetMode="External"/><Relationship Id="rId15" Type="http://schemas.openxmlformats.org/officeDocument/2006/relationships/hyperlink" Target="https://cs.wikipedia.org/wiki/Antisthen%C3%A9s" TargetMode="External"/><Relationship Id="rId23" Type="http://schemas.openxmlformats.org/officeDocument/2006/relationships/hyperlink" Target="https://cs.wikipedia.org/wiki/Michelangelo" TargetMode="External"/><Relationship Id="rId28" Type="http://schemas.openxmlformats.org/officeDocument/2006/relationships/hyperlink" Target="https://cs.wikipedia.org/wiki/Etika_Nikomachova" TargetMode="External"/><Relationship Id="rId36" Type="http://schemas.openxmlformats.org/officeDocument/2006/relationships/hyperlink" Target="https://cs.wikipedia.org/wiki/Zarathu%C5%A1tra" TargetMode="External"/><Relationship Id="rId10" Type="http://schemas.openxmlformats.org/officeDocument/2006/relationships/hyperlink" Target="https://cs.wikipedia.org/wiki/Empedokl%C3%A9s" TargetMode="External"/><Relationship Id="rId19" Type="http://schemas.openxmlformats.org/officeDocument/2006/relationships/hyperlink" Target="https://cs.wikipedia.org/wiki/Aischin%C3%A9s" TargetMode="External"/><Relationship Id="rId31" Type="http://schemas.openxmlformats.org/officeDocument/2006/relationships/hyperlink" Target="https://cs.wikipedia.org/wiki/Pl%C3%B3tinos" TargetMode="External"/><Relationship Id="rId4" Type="http://schemas.openxmlformats.org/officeDocument/2006/relationships/hyperlink" Target="https://cs.wikipedia.org/wiki/Z%C3%A9n%C3%B3n_z_Kitia" TargetMode="External"/><Relationship Id="rId9" Type="http://schemas.openxmlformats.org/officeDocument/2006/relationships/hyperlink" Target="https://cs.wikipedia.org/wiki/Anaximandros" TargetMode="External"/><Relationship Id="rId14" Type="http://schemas.openxmlformats.org/officeDocument/2006/relationships/hyperlink" Target="https://cs.wikipedia.org/wiki/Alexandr_Velik%C3%BD" TargetMode="External"/><Relationship Id="rId22" Type="http://schemas.openxmlformats.org/officeDocument/2006/relationships/hyperlink" Target="https://cs.wikipedia.org/wiki/H%C3%A9rakleitos" TargetMode="External"/><Relationship Id="rId27" Type="http://schemas.openxmlformats.org/officeDocument/2006/relationships/hyperlink" Target="https://cs.wikipedia.org/wiki/Aristotel%C3%A9s" TargetMode="External"/><Relationship Id="rId30" Type="http://schemas.openxmlformats.org/officeDocument/2006/relationships/hyperlink" Target="https://cs.wikipedia.org/wiki/Diogen%C3%A9s_ze_Sin%C3%B3py" TargetMode="External"/><Relationship Id="rId35" Type="http://schemas.openxmlformats.org/officeDocument/2006/relationships/hyperlink" Target="https://cs.wikipedia.org/wiki/Strab%C3%B3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5EB5-0D9B-4E51-ACA9-965AF0B2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52478"/>
          </a:xfrm>
        </p:spPr>
        <p:txBody>
          <a:bodyPr>
            <a:normAutofit fontScale="90000"/>
          </a:bodyPr>
          <a:lstStyle/>
          <a:p>
            <a:r>
              <a:rPr lang="cs-CZ" dirty="0"/>
              <a:t>Filozofie sportu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np4118 </a:t>
            </a:r>
            <a:br>
              <a:rPr lang="cs-CZ" dirty="0"/>
            </a:br>
            <a:r>
              <a:rPr lang="cs-CZ" dirty="0"/>
              <a:t>nk4118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72786-2406-49B9-8ED6-0D278DD71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3966"/>
            <a:ext cx="9144000" cy="1051671"/>
          </a:xfrm>
        </p:spPr>
        <p:txBody>
          <a:bodyPr>
            <a:normAutofit/>
          </a:bodyPr>
          <a:lstStyle/>
          <a:p>
            <a:r>
              <a:rPr lang="cs-CZ" sz="2800" dirty="0"/>
              <a:t>Organizační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2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5EB5-0D9B-4E51-ACA9-965AF0B2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33599"/>
          </a:xfrm>
        </p:spPr>
        <p:txBody>
          <a:bodyPr>
            <a:normAutofit fontScale="90000"/>
          </a:bodyPr>
          <a:lstStyle/>
          <a:p>
            <a:r>
              <a:rPr lang="cs-CZ" dirty="0"/>
              <a:t>Filosofie sportu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Filosofická kinantropologie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72786-2406-49B9-8ED6-0D278DD71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4840"/>
            <a:ext cx="9144000" cy="1760798"/>
          </a:xfrm>
        </p:spPr>
        <p:txBody>
          <a:bodyPr>
            <a:normAutofit fontScale="77500" lnSpcReduction="20000"/>
          </a:bodyPr>
          <a:lstStyle/>
          <a:p>
            <a:r>
              <a:rPr lang="el-GR" sz="2800" dirty="0"/>
              <a:t>κίνησις [</a:t>
            </a:r>
            <a:r>
              <a:rPr lang="cs-CZ" sz="2800" i="1" dirty="0" err="1"/>
              <a:t>kínésis</a:t>
            </a:r>
            <a:r>
              <a:rPr lang="cs-CZ" sz="2800" dirty="0"/>
              <a:t>]</a:t>
            </a:r>
          </a:p>
          <a:p>
            <a:r>
              <a:rPr lang="el-GR" sz="2800" dirty="0"/>
              <a:t>ἄνθρωπος [</a:t>
            </a:r>
            <a:r>
              <a:rPr lang="cs-CZ" sz="2800" i="1" dirty="0" err="1"/>
              <a:t>anthrópos</a:t>
            </a:r>
            <a:r>
              <a:rPr lang="cs-CZ" sz="2800" dirty="0"/>
              <a:t>]</a:t>
            </a:r>
          </a:p>
          <a:p>
            <a:r>
              <a:rPr lang="el-GR" sz="2800" dirty="0"/>
              <a:t>λόγος [</a:t>
            </a:r>
            <a:r>
              <a:rPr lang="cs-CZ" sz="2800" i="1" dirty="0"/>
              <a:t>logos</a:t>
            </a:r>
            <a:r>
              <a:rPr lang="cs-CZ" sz="2800" dirty="0"/>
              <a:t>]</a:t>
            </a:r>
          </a:p>
          <a:p>
            <a:endParaRPr lang="cs-CZ" dirty="0"/>
          </a:p>
          <a:p>
            <a:r>
              <a:rPr lang="cs-CZ" dirty="0"/>
              <a:t>vše z řečtiny</a:t>
            </a:r>
          </a:p>
        </p:txBody>
      </p:sp>
    </p:spTree>
    <p:extLst>
      <p:ext uri="{BB962C8B-B14F-4D97-AF65-F5344CB8AC3E}">
        <p14:creationId xmlns:p14="http://schemas.microsoft.com/office/powerpoint/2010/main" val="269244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5EB5-0D9B-4E51-ACA9-965AF0B2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534885"/>
          </a:xfrm>
        </p:spPr>
        <p:txBody>
          <a:bodyPr/>
          <a:lstStyle/>
          <a:p>
            <a:r>
              <a:rPr lang="cs-CZ" dirty="0"/>
              <a:t>Filosofie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72786-2406-49B9-8ED6-0D278DD71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filein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filo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sofia</a:t>
            </a:r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82114E0-0D83-4226-A0D7-ED59A0C8DFE4}"/>
              </a:ext>
            </a:extLst>
          </p:cNvPr>
          <p:cNvSpPr/>
          <p:nvPr/>
        </p:nvSpPr>
        <p:spPr>
          <a:xfrm>
            <a:off x="3088433" y="494523"/>
            <a:ext cx="5859624" cy="101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…úvod nutný, </a:t>
            </a:r>
          </a:p>
          <a:p>
            <a:pPr algn="ctr"/>
            <a:r>
              <a:rPr lang="cs-CZ" dirty="0"/>
              <a:t>věřme, že nikoli nudný</a:t>
            </a:r>
          </a:p>
          <a:p>
            <a:pPr algn="ctr"/>
            <a:r>
              <a:rPr lang="cs-CZ" dirty="0"/>
              <a:t>ale spíše kultivující…</a:t>
            </a:r>
          </a:p>
        </p:txBody>
      </p:sp>
    </p:spTree>
    <p:extLst>
      <p:ext uri="{BB962C8B-B14F-4D97-AF65-F5344CB8AC3E}">
        <p14:creationId xmlns:p14="http://schemas.microsoft.com/office/powerpoint/2010/main" val="187257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7F52FA-5AE9-4D97-B7CB-3FA3C1639B03}"/>
              </a:ext>
            </a:extLst>
          </p:cNvPr>
          <p:cNvPicPr/>
          <p:nvPr/>
        </p:nvPicPr>
        <p:blipFill rotWithShape="1">
          <a:blip r:embed="rId2"/>
          <a:srcRect l="30588" t="12698" r="21296" b="6084"/>
          <a:stretch/>
        </p:blipFill>
        <p:spPr bwMode="auto">
          <a:xfrm>
            <a:off x="2709333" y="1"/>
            <a:ext cx="591537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2DF2676-1177-48D0-BB09-29D894272232}"/>
              </a:ext>
            </a:extLst>
          </p:cNvPr>
          <p:cNvSpPr/>
          <p:nvPr/>
        </p:nvSpPr>
        <p:spPr>
          <a:xfrm>
            <a:off x="9293290" y="4907902"/>
            <a:ext cx="1978090" cy="136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Zdroj: https://kfi.zcu.cz/katedra/</a:t>
            </a:r>
          </a:p>
        </p:txBody>
      </p:sp>
    </p:spTree>
    <p:extLst>
      <p:ext uri="{BB962C8B-B14F-4D97-AF65-F5344CB8AC3E}">
        <p14:creationId xmlns:p14="http://schemas.microsoft.com/office/powerpoint/2010/main" val="3592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0CF75-89AC-4762-B952-E2A2D257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orientace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EE2899-B8E8-44C4-9239-CF2861DB2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Ontologie (otázky bytí a jsoucna = otázky po smyslu)</a:t>
            </a:r>
          </a:p>
          <a:p>
            <a:r>
              <a:rPr lang="cs-CZ" dirty="0"/>
              <a:t>Gnoseologie (noetika, epistemologie = otázky po poznatelnosti)</a:t>
            </a:r>
          </a:p>
          <a:p>
            <a:r>
              <a:rPr lang="cs-CZ" dirty="0"/>
              <a:t>Etika (v aristotelovském chápání praktická filosofie = otázky po správnosti konání</a:t>
            </a:r>
          </a:p>
          <a:p>
            <a:pPr lvl="1"/>
            <a:r>
              <a:rPr lang="cs-CZ" dirty="0"/>
              <a:t>Deontologický přístup</a:t>
            </a:r>
          </a:p>
          <a:p>
            <a:pPr lvl="1"/>
            <a:r>
              <a:rPr lang="cs-CZ" dirty="0"/>
              <a:t>Teleologický přístup</a:t>
            </a:r>
          </a:p>
          <a:p>
            <a:r>
              <a:rPr lang="cs-CZ" dirty="0"/>
              <a:t>Logika</a:t>
            </a:r>
          </a:p>
          <a:p>
            <a:r>
              <a:rPr lang="cs-CZ" dirty="0"/>
              <a:t>Estetika (otázky krásy a krásna)</a:t>
            </a:r>
          </a:p>
          <a:p>
            <a:r>
              <a:rPr lang="cs-CZ" dirty="0" err="1"/>
              <a:t>Agathologie</a:t>
            </a:r>
            <a:r>
              <a:rPr lang="cs-CZ" dirty="0"/>
              <a:t> (otázky dobra a zla)</a:t>
            </a:r>
          </a:p>
          <a:p>
            <a:pPr marL="0" indent="0" algn="r">
              <a:buNone/>
            </a:pPr>
            <a:r>
              <a:rPr lang="cs-CZ" b="1" dirty="0">
                <a:solidFill>
                  <a:srgbClr val="FF0000"/>
                </a:solidFill>
              </a:rPr>
              <a:t>Členění je třeba brát s rezervou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17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C2375-888A-42C6-A5A0-4A741536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Platón a Aristoteles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9650E9E-ADBF-48EE-8CB6-40F7BA19F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8" y="1427329"/>
            <a:ext cx="7146758" cy="529654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68B9E8-219A-4D1D-90FA-6ACD979E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55" y="1174207"/>
            <a:ext cx="12334510" cy="431707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6CB558E-60FB-45B2-B392-94290B8DFC9D}"/>
              </a:ext>
            </a:extLst>
          </p:cNvPr>
          <p:cNvSpPr/>
          <p:nvPr/>
        </p:nvSpPr>
        <p:spPr>
          <a:xfrm>
            <a:off x="168443" y="5430671"/>
            <a:ext cx="1181501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dirty="0"/>
              <a:t>1: </a:t>
            </a:r>
            <a:r>
              <a:rPr lang="cs-CZ" sz="1400" dirty="0" err="1">
                <a:hlinkClick r:id="rId4" tooltip="Zénón z Kitia"/>
              </a:rPr>
              <a:t>Zénón</a:t>
            </a:r>
            <a:r>
              <a:rPr lang="cs-CZ" sz="1400" dirty="0">
                <a:hlinkClick r:id="rId4" tooltip="Zénón z Kitia"/>
              </a:rPr>
              <a:t> z </a:t>
            </a:r>
            <a:r>
              <a:rPr lang="cs-CZ" sz="1400" dirty="0" err="1">
                <a:hlinkClick r:id="rId4" tooltip="Zénón z Kitia"/>
              </a:rPr>
              <a:t>Kitia</a:t>
            </a:r>
            <a:r>
              <a:rPr lang="cs-CZ" sz="1400" dirty="0"/>
              <a:t> nebo </a:t>
            </a:r>
            <a:r>
              <a:rPr lang="cs-CZ" sz="1400" dirty="0" err="1">
                <a:hlinkClick r:id="rId5" tooltip="Zénón z Eleje"/>
              </a:rPr>
              <a:t>Zénón</a:t>
            </a:r>
            <a:r>
              <a:rPr lang="cs-CZ" sz="1400" dirty="0">
                <a:hlinkClick r:id="rId5" tooltip="Zénón z Eleje"/>
              </a:rPr>
              <a:t> z Eleje</a:t>
            </a:r>
            <a:r>
              <a:rPr lang="cs-CZ" sz="1400" dirty="0"/>
              <a:t> – 2: </a:t>
            </a:r>
            <a:r>
              <a:rPr lang="cs-CZ" sz="1400" dirty="0" err="1">
                <a:hlinkClick r:id="rId6" tooltip="Epikúros"/>
              </a:rPr>
              <a:t>Epikúros</a:t>
            </a:r>
            <a:r>
              <a:rPr lang="cs-CZ" sz="1400" dirty="0"/>
              <a:t> – 3: </a:t>
            </a:r>
            <a:r>
              <a:rPr lang="cs-CZ" sz="1400" dirty="0">
                <a:hlinkClick r:id="rId7" tooltip="Federico II. Gonzaga (stránka neexistuje)"/>
              </a:rPr>
              <a:t>Federico II. </a:t>
            </a:r>
            <a:r>
              <a:rPr lang="cs-CZ" sz="1400" dirty="0" err="1">
                <a:hlinkClick r:id="rId7" tooltip="Federico II. Gonzaga (stránka neexistuje)"/>
              </a:rPr>
              <a:t>Gonzaga</a:t>
            </a:r>
            <a:r>
              <a:rPr lang="cs-CZ" sz="1400" dirty="0"/>
              <a:t> – 4: </a:t>
            </a:r>
            <a:r>
              <a:rPr lang="cs-CZ" sz="1400" dirty="0" err="1">
                <a:hlinkClick r:id="rId8" tooltip="Anicius Manlius Torquatus Severinus Boëthius"/>
              </a:rPr>
              <a:t>Boëthius</a:t>
            </a:r>
            <a:r>
              <a:rPr lang="cs-CZ" sz="1400" dirty="0"/>
              <a:t> nebo </a:t>
            </a:r>
            <a:r>
              <a:rPr lang="cs-CZ" sz="1400" dirty="0" err="1">
                <a:hlinkClick r:id="rId9" tooltip="Anaximandros"/>
              </a:rPr>
              <a:t>Anaximandros</a:t>
            </a:r>
            <a:r>
              <a:rPr lang="cs-CZ" sz="1400" dirty="0"/>
              <a:t> nebo </a:t>
            </a:r>
            <a:r>
              <a:rPr lang="cs-CZ" sz="1400" dirty="0" err="1">
                <a:hlinkClick r:id="rId10" tooltip="Empedoklés"/>
              </a:rPr>
              <a:t>Empedoklés</a:t>
            </a:r>
            <a:r>
              <a:rPr lang="cs-CZ" sz="1400" dirty="0"/>
              <a:t> – 5: </a:t>
            </a:r>
            <a:r>
              <a:rPr lang="cs-CZ" sz="1400" dirty="0" err="1">
                <a:hlinkClick r:id="rId11" tooltip="Averroes"/>
              </a:rPr>
              <a:t>Averroes</a:t>
            </a:r>
            <a:r>
              <a:rPr lang="cs-CZ" sz="1400" dirty="0"/>
              <a:t> – 6: </a:t>
            </a:r>
            <a:r>
              <a:rPr lang="cs-CZ" sz="1400" dirty="0" err="1">
                <a:hlinkClick r:id="rId12" tooltip="Pythagorás"/>
              </a:rPr>
              <a:t>Pythagorás</a:t>
            </a:r>
            <a:r>
              <a:rPr lang="cs-CZ" sz="1400" dirty="0"/>
              <a:t> – 7: </a:t>
            </a:r>
            <a:r>
              <a:rPr lang="cs-CZ" sz="1400" dirty="0" err="1">
                <a:hlinkClick r:id="rId13" tooltip="Alkibiadés"/>
              </a:rPr>
              <a:t>Alkibiadés</a:t>
            </a:r>
            <a:r>
              <a:rPr lang="cs-CZ" sz="1400" dirty="0"/>
              <a:t> nebo </a:t>
            </a:r>
            <a:r>
              <a:rPr lang="cs-CZ" sz="1400" dirty="0">
                <a:hlinkClick r:id="rId14" tooltip="Alexandr Veliký"/>
              </a:rPr>
              <a:t>Alexandr Veliký</a:t>
            </a:r>
            <a:r>
              <a:rPr lang="cs-CZ" sz="1400" dirty="0"/>
              <a:t> – 8: </a:t>
            </a:r>
            <a:r>
              <a:rPr lang="cs-CZ" sz="1400" dirty="0" err="1">
                <a:hlinkClick r:id="rId15" tooltip="Antisthenés"/>
              </a:rPr>
              <a:t>Antisthenés</a:t>
            </a:r>
            <a:r>
              <a:rPr lang="cs-CZ" sz="1400" dirty="0"/>
              <a:t> nebo </a:t>
            </a:r>
            <a:r>
              <a:rPr lang="cs-CZ" sz="1400" dirty="0" err="1">
                <a:hlinkClick r:id="rId16" tooltip="Xenofón"/>
              </a:rPr>
              <a:t>Xenofón</a:t>
            </a:r>
            <a:r>
              <a:rPr lang="cs-CZ" sz="1400" dirty="0"/>
              <a:t> – 9: </a:t>
            </a:r>
            <a:r>
              <a:rPr lang="cs-CZ" sz="1400" dirty="0" err="1">
                <a:hlinkClick r:id="rId17" tooltip="Hypatia z Alexandrie"/>
              </a:rPr>
              <a:t>Hypatia</a:t>
            </a:r>
            <a:r>
              <a:rPr lang="cs-CZ" sz="1400" dirty="0">
                <a:hlinkClick r:id="rId17" tooltip="Hypatia z Alexandrie"/>
              </a:rPr>
              <a:t> z Alexandrie</a:t>
            </a:r>
            <a:r>
              <a:rPr lang="cs-CZ" sz="1400" dirty="0"/>
              <a:t> nebo </a:t>
            </a:r>
            <a:r>
              <a:rPr lang="cs-CZ" sz="1400" dirty="0">
                <a:hlinkClick r:id="rId18" tooltip="Francesco Maria della Rovere (stránka neexistuje)"/>
              </a:rPr>
              <a:t>Francesco Maria </a:t>
            </a:r>
            <a:r>
              <a:rPr lang="cs-CZ" sz="1400" dirty="0" err="1">
                <a:hlinkClick r:id="rId18" tooltip="Francesco Maria della Rovere (stránka neexistuje)"/>
              </a:rPr>
              <a:t>della</a:t>
            </a:r>
            <a:r>
              <a:rPr lang="cs-CZ" sz="1400" dirty="0">
                <a:hlinkClick r:id="rId18" tooltip="Francesco Maria della Rovere (stránka neexistuje)"/>
              </a:rPr>
              <a:t> Rovere</a:t>
            </a:r>
            <a:r>
              <a:rPr lang="cs-CZ" sz="1400" dirty="0"/>
              <a:t> – 10: </a:t>
            </a:r>
            <a:r>
              <a:rPr lang="cs-CZ" sz="1400" dirty="0" err="1">
                <a:hlinkClick r:id="rId19" tooltip="Aischinés"/>
              </a:rPr>
              <a:t>Aischinés</a:t>
            </a:r>
            <a:r>
              <a:rPr lang="cs-CZ" sz="1400" dirty="0"/>
              <a:t> nebo </a:t>
            </a:r>
            <a:r>
              <a:rPr lang="cs-CZ" sz="1400" dirty="0" err="1">
                <a:hlinkClick r:id="rId16" tooltip="Xenofón"/>
              </a:rPr>
              <a:t>Xenofón</a:t>
            </a:r>
            <a:r>
              <a:rPr lang="cs-CZ" sz="1400" dirty="0"/>
              <a:t> – 11: </a:t>
            </a:r>
            <a:r>
              <a:rPr lang="cs-CZ" sz="1400" dirty="0" err="1">
                <a:hlinkClick r:id="rId20" tooltip="Parmenidés"/>
              </a:rPr>
              <a:t>Parmenidés</a:t>
            </a:r>
            <a:r>
              <a:rPr lang="cs-CZ" sz="1400" dirty="0"/>
              <a:t> – 12: </a:t>
            </a:r>
            <a:r>
              <a:rPr lang="cs-CZ" sz="1400" dirty="0" err="1">
                <a:hlinkClick r:id="rId21" tooltip="Sókratés"/>
              </a:rPr>
              <a:t>Sókratés</a:t>
            </a:r>
            <a:r>
              <a:rPr lang="cs-CZ" sz="1400" dirty="0"/>
              <a:t> – 13: </a:t>
            </a:r>
            <a:r>
              <a:rPr lang="cs-CZ" sz="1400" dirty="0" err="1">
                <a:hlinkClick r:id="rId22" tooltip="Hérakleitos"/>
              </a:rPr>
              <a:t>Hérakleitos</a:t>
            </a:r>
            <a:r>
              <a:rPr lang="cs-CZ" sz="1400" dirty="0"/>
              <a:t> (předloha: </a:t>
            </a:r>
            <a:r>
              <a:rPr lang="cs-CZ" sz="1400" dirty="0" err="1">
                <a:hlinkClick r:id="rId23" tooltip="Michelangelo"/>
              </a:rPr>
              <a:t>Michelangelo</a:t>
            </a:r>
            <a:r>
              <a:rPr lang="cs-CZ" sz="1400" dirty="0"/>
              <a:t>?) – 14: </a:t>
            </a:r>
            <a:r>
              <a:rPr lang="cs-CZ" sz="1400" dirty="0">
                <a:hlinkClick r:id="rId24" tooltip="Platón"/>
              </a:rPr>
              <a:t>Platón</a:t>
            </a:r>
            <a:r>
              <a:rPr lang="cs-CZ" sz="1400" dirty="0"/>
              <a:t> držící </a:t>
            </a:r>
            <a:r>
              <a:rPr lang="cs-CZ" sz="1400" i="1" dirty="0" err="1">
                <a:hlinkClick r:id="rId25" tooltip="Timaios"/>
              </a:rPr>
              <a:t>Timaia</a:t>
            </a:r>
            <a:r>
              <a:rPr lang="cs-CZ" sz="1400" dirty="0"/>
              <a:t> (předloha: </a:t>
            </a:r>
            <a:r>
              <a:rPr lang="cs-CZ" sz="1400" dirty="0">
                <a:hlinkClick r:id="rId26" tooltip="Leonardo da Vinci"/>
              </a:rPr>
              <a:t>Leonardo da Vinci</a:t>
            </a:r>
            <a:r>
              <a:rPr lang="cs-CZ" sz="1400" dirty="0"/>
              <a:t>) – 15: </a:t>
            </a:r>
            <a:r>
              <a:rPr lang="cs-CZ" sz="1400" dirty="0" err="1">
                <a:hlinkClick r:id="rId27" tooltip="Aristotelés"/>
              </a:rPr>
              <a:t>Aristotelés</a:t>
            </a:r>
            <a:r>
              <a:rPr lang="cs-CZ" sz="1400" dirty="0"/>
              <a:t> držící </a:t>
            </a:r>
            <a:r>
              <a:rPr lang="cs-CZ" sz="1400" i="1" dirty="0">
                <a:hlinkClick r:id="rId28" tooltip="Etika Nikomachova"/>
              </a:rPr>
              <a:t>Etiku</a:t>
            </a:r>
            <a:r>
              <a:rPr lang="cs-CZ" sz="1400" dirty="0"/>
              <a:t> (předloha: </a:t>
            </a:r>
            <a:r>
              <a:rPr lang="cs-CZ" sz="1400" dirty="0" err="1">
                <a:hlinkClick r:id="rId29" tooltip="Michelangelo Buonarroti"/>
              </a:rPr>
              <a:t>Michelangelo</a:t>
            </a:r>
            <a:r>
              <a:rPr lang="cs-CZ" sz="1400" dirty="0"/>
              <a:t>)– 16: </a:t>
            </a:r>
            <a:r>
              <a:rPr lang="cs-CZ" sz="1400" dirty="0" err="1">
                <a:hlinkClick r:id="rId30" tooltip="Diogenés ze Sinópy"/>
              </a:rPr>
              <a:t>Diogenés</a:t>
            </a:r>
            <a:r>
              <a:rPr lang="cs-CZ" sz="1400" dirty="0">
                <a:hlinkClick r:id="rId30" tooltip="Diogenés ze Sinópy"/>
              </a:rPr>
              <a:t> ze </a:t>
            </a:r>
            <a:r>
              <a:rPr lang="cs-CZ" sz="1400" dirty="0" err="1">
                <a:hlinkClick r:id="rId30" tooltip="Diogenés ze Sinópy"/>
              </a:rPr>
              <a:t>Sinópy</a:t>
            </a:r>
            <a:r>
              <a:rPr lang="cs-CZ" sz="1400" dirty="0"/>
              <a:t> – 17: </a:t>
            </a:r>
            <a:r>
              <a:rPr lang="cs-CZ" sz="1400" dirty="0" err="1">
                <a:hlinkClick r:id="rId31" tooltip="Plótinos"/>
              </a:rPr>
              <a:t>Plótinos</a:t>
            </a:r>
            <a:r>
              <a:rPr lang="cs-CZ" sz="1400" dirty="0"/>
              <a:t> – 18: </a:t>
            </a:r>
            <a:r>
              <a:rPr lang="cs-CZ" sz="1400" dirty="0" err="1">
                <a:hlinkClick r:id="rId32" tooltip="Eukleidés"/>
              </a:rPr>
              <a:t>Eukleidés</a:t>
            </a:r>
            <a:r>
              <a:rPr lang="cs-CZ" sz="1400" dirty="0"/>
              <a:t> nebo </a:t>
            </a:r>
            <a:r>
              <a:rPr lang="cs-CZ" sz="1400" dirty="0" err="1">
                <a:hlinkClick r:id="rId33" tooltip="Archimédés"/>
              </a:rPr>
              <a:t>Archimédés</a:t>
            </a:r>
            <a:r>
              <a:rPr lang="cs-CZ" sz="1400" dirty="0"/>
              <a:t> a skupina studentů (předloha: </a:t>
            </a:r>
            <a:r>
              <a:rPr lang="cs-CZ" sz="1400" dirty="0" err="1">
                <a:hlinkClick r:id="rId34" tooltip="Donato Bramante"/>
              </a:rPr>
              <a:t>Bramante</a:t>
            </a:r>
            <a:r>
              <a:rPr lang="cs-CZ" sz="1400" dirty="0"/>
              <a:t>) – 19: </a:t>
            </a:r>
            <a:r>
              <a:rPr lang="cs-CZ" sz="1400" dirty="0" err="1">
                <a:hlinkClick r:id="rId35" tooltip="Strabón"/>
              </a:rPr>
              <a:t>Strabón</a:t>
            </a:r>
            <a:r>
              <a:rPr lang="cs-CZ" sz="1400" dirty="0"/>
              <a:t> či </a:t>
            </a:r>
            <a:r>
              <a:rPr lang="cs-CZ" sz="1400" dirty="0" err="1">
                <a:hlinkClick r:id="rId36" tooltip="Zarathuštra"/>
              </a:rPr>
              <a:t>Zarathuštra</a:t>
            </a:r>
            <a:r>
              <a:rPr lang="cs-CZ" sz="1400" dirty="0"/>
              <a:t>? – 20: </a:t>
            </a:r>
            <a:r>
              <a:rPr lang="cs-CZ" sz="1400" dirty="0" err="1">
                <a:hlinkClick r:id="rId37" tooltip="Klaudios Ptolemaios"/>
              </a:rPr>
              <a:t>Klaudios</a:t>
            </a:r>
            <a:r>
              <a:rPr lang="cs-CZ" sz="1400" dirty="0">
                <a:hlinkClick r:id="rId37" tooltip="Klaudios Ptolemaios"/>
              </a:rPr>
              <a:t> Ptolemaios</a:t>
            </a:r>
            <a:r>
              <a:rPr lang="cs-CZ" sz="1400" dirty="0"/>
              <a:t> – R: </a:t>
            </a:r>
            <a:r>
              <a:rPr lang="cs-CZ" sz="1400" dirty="0" err="1">
                <a:hlinkClick r:id="rId38" tooltip="Raffael Santi"/>
              </a:rPr>
              <a:t>Raffael</a:t>
            </a:r>
            <a:r>
              <a:rPr lang="cs-CZ" sz="1400" dirty="0"/>
              <a:t> jako </a:t>
            </a:r>
            <a:r>
              <a:rPr lang="cs-CZ" sz="1400" dirty="0" err="1">
                <a:hlinkClick r:id="rId39" tooltip="Apellés"/>
              </a:rPr>
              <a:t>Apellés</a:t>
            </a:r>
            <a:r>
              <a:rPr lang="cs-CZ" sz="1400" dirty="0"/>
              <a:t> – 21: </a:t>
            </a:r>
            <a:r>
              <a:rPr lang="cs-CZ" sz="1400" dirty="0" err="1">
                <a:hlinkClick r:id="rId40" tooltip="Giovanni Antonio Bazzi"/>
              </a:rPr>
              <a:t>Il</a:t>
            </a:r>
            <a:r>
              <a:rPr lang="cs-CZ" sz="1400" dirty="0">
                <a:hlinkClick r:id="rId40" tooltip="Giovanni Antonio Bazzi"/>
              </a:rPr>
              <a:t> Sodoma</a:t>
            </a:r>
            <a:r>
              <a:rPr lang="cs-CZ" sz="1400" dirty="0"/>
              <a:t> jako </a:t>
            </a:r>
            <a:r>
              <a:rPr lang="cs-CZ" sz="1400" dirty="0" err="1">
                <a:hlinkClick r:id="rId41" tooltip="Protogenés (stránka neexistuje)"/>
              </a:rPr>
              <a:t>Protogenés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64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C2375-888A-42C6-A5A0-4A741536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Platón a Aristoteles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9650E9E-ADBF-48EE-8CB6-40F7BA19F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42865" r="41021" b="16095"/>
          <a:stretch/>
        </p:blipFill>
        <p:spPr>
          <a:xfrm>
            <a:off x="4010527" y="1428796"/>
            <a:ext cx="3890210" cy="492638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D4796CB-4735-4356-8554-684F90446AC0}"/>
              </a:ext>
            </a:extLst>
          </p:cNvPr>
          <p:cNvSpPr txBox="1"/>
          <p:nvPr/>
        </p:nvSpPr>
        <p:spPr>
          <a:xfrm>
            <a:off x="9309578" y="5719665"/>
            <a:ext cx="17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 obrázku:</a:t>
            </a:r>
          </a:p>
          <a:p>
            <a:r>
              <a:rPr lang="cs-CZ" sz="800" dirty="0"/>
              <a:t>https://cs.wikipedia.org/wiki/Ath%C3%A9nsk%C3%A1_%C5%A1kola#/media/Soubor:Raffaello_Scuola_di_Atene_numbered.svg</a:t>
            </a:r>
          </a:p>
        </p:txBody>
      </p:sp>
    </p:spTree>
    <p:extLst>
      <p:ext uri="{BB962C8B-B14F-4D97-AF65-F5344CB8AC3E}">
        <p14:creationId xmlns:p14="http://schemas.microsoft.com/office/powerpoint/2010/main" val="393122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C7A7F-E707-4616-B04F-DF3CFDC5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Platón versus Aristoteles?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00CED7-A882-43AF-97C2-2F03C9CC5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„Nejjistější obecnou charakterizací evropské filosofické tradice je, že sestává z řady poznámek (či ‚doplňků‘) k Platónovi.“</a:t>
            </a:r>
          </a:p>
          <a:p>
            <a:pPr marL="342900" indent="-342900">
              <a:buAutoNum type="alphaUcPeriod"/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Whitehead: Process and Reality. An Essay in Cosmology, New York: The MacMillan Company 1929</a:t>
            </a: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cs-CZ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800" i="1" dirty="0" err="1"/>
              <a:t>Aristotelés</a:t>
            </a:r>
            <a:r>
              <a:rPr lang="cs-CZ" sz="1800" i="1" dirty="0"/>
              <a:t> – Otec vědy? Hrobník filosofie?</a:t>
            </a:r>
          </a:p>
          <a:p>
            <a:pPr marL="0" indent="0">
              <a:buNone/>
            </a:pPr>
            <a:endParaRPr lang="cs-CZ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Platónská větev – </a:t>
            </a:r>
            <a:r>
              <a:rPr lang="cs-CZ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Plotínos</a:t>
            </a: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sv. Augustin, Machiavelli, Galilei, </a:t>
            </a:r>
            <a:r>
              <a:rPr lang="cs-CZ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Campanella</a:t>
            </a: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Newton, </a:t>
            </a:r>
            <a:r>
              <a:rPr lang="cs-CZ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Hegel</a:t>
            </a: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Husserl</a:t>
            </a: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buNone/>
            </a:pPr>
            <a:endParaRPr lang="cs-CZ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Aristotelská větev – F. Bacon, Hobbes, Locke, </a:t>
            </a:r>
            <a:r>
              <a:rPr lang="cs-CZ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</a:t>
            </a:r>
            <a:r>
              <a:rPr lang="cs-CZ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Descartes… </a:t>
            </a:r>
          </a:p>
        </p:txBody>
      </p:sp>
    </p:spTree>
    <p:extLst>
      <p:ext uri="{BB962C8B-B14F-4D97-AF65-F5344CB8AC3E}">
        <p14:creationId xmlns:p14="http://schemas.microsoft.com/office/powerpoint/2010/main" val="414967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9E716-E545-4987-8394-93E8E38B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4851"/>
          </a:xfrm>
        </p:spPr>
        <p:txBody>
          <a:bodyPr/>
          <a:lstStyle/>
          <a:p>
            <a:pPr algn="ctr"/>
            <a:r>
              <a:rPr lang="cs-CZ" dirty="0"/>
              <a:t>Filosofická </a:t>
            </a:r>
            <a:r>
              <a:rPr lang="cs-CZ" dirty="0" err="1"/>
              <a:t>kinatropologie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8D672D-4600-409B-B2D9-808F8E97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223"/>
            <a:ext cx="10515600" cy="3517739"/>
          </a:xfrm>
        </p:spPr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Členění a obecný úvod - příště</a:t>
            </a:r>
          </a:p>
        </p:txBody>
      </p:sp>
    </p:spTree>
    <p:extLst>
      <p:ext uri="{BB962C8B-B14F-4D97-AF65-F5344CB8AC3E}">
        <p14:creationId xmlns:p14="http://schemas.microsoft.com/office/powerpoint/2010/main" val="2453541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423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Filozofie sportu  np4118  nk4118</vt:lpstr>
      <vt:lpstr>Filosofie sportu  Filosofická kinantropologie</vt:lpstr>
      <vt:lpstr>Filosofie</vt:lpstr>
      <vt:lpstr>Prezentace aplikace PowerPoint</vt:lpstr>
      <vt:lpstr>Základní orientace</vt:lpstr>
      <vt:lpstr>Platón a Aristoteles</vt:lpstr>
      <vt:lpstr>Platón a Aristoteles</vt:lpstr>
      <vt:lpstr>Platón versus Aristoteles?</vt:lpstr>
      <vt:lpstr>Filosofická kinatropologie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Filosofie</dc:title>
  <dc:creator>Emanuel Hurych</dc:creator>
  <cp:lastModifiedBy>Emanuel Hurych</cp:lastModifiedBy>
  <cp:revision>11</cp:revision>
  <dcterms:created xsi:type="dcterms:W3CDTF">2019-09-19T10:58:23Z</dcterms:created>
  <dcterms:modified xsi:type="dcterms:W3CDTF">2020-10-20T11:37:02Z</dcterms:modified>
</cp:coreProperties>
</file>