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22" r:id="rId3"/>
    <p:sldId id="323" r:id="rId4"/>
    <p:sldId id="257" r:id="rId5"/>
    <p:sldId id="315" r:id="rId6"/>
    <p:sldId id="313" r:id="rId7"/>
    <p:sldId id="314" r:id="rId8"/>
    <p:sldId id="316" r:id="rId9"/>
    <p:sldId id="263" r:id="rId10"/>
    <p:sldId id="293" r:id="rId11"/>
    <p:sldId id="304" r:id="rId12"/>
    <p:sldId id="266" r:id="rId13"/>
    <p:sldId id="305" r:id="rId14"/>
    <p:sldId id="317" r:id="rId15"/>
    <p:sldId id="294" r:id="rId16"/>
    <p:sldId id="307" r:id="rId17"/>
    <p:sldId id="310" r:id="rId18"/>
    <p:sldId id="321" r:id="rId19"/>
    <p:sldId id="320" r:id="rId20"/>
    <p:sldId id="319" r:id="rId21"/>
    <p:sldId id="318" r:id="rId22"/>
    <p:sldId id="312" r:id="rId23"/>
    <p:sldId id="303" r:id="rId24"/>
    <p:sldId id="298" r:id="rId25"/>
    <p:sldId id="299" r:id="rId26"/>
    <p:sldId id="300" r:id="rId27"/>
    <p:sldId id="301" r:id="rId28"/>
    <p:sldId id="302" r:id="rId29"/>
    <p:sldId id="297" r:id="rId30"/>
  </p:sldIdLst>
  <p:sldSz cx="9144000" cy="6858000" type="screen4x3"/>
  <p:notesSz cx="6858000" cy="9144000"/>
  <p:defaultTextStyle>
    <a:defPPr>
      <a:defRPr lang="cs-CZ"/>
    </a:defPPr>
    <a:lvl1pPr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000" kern="1200">
        <a:solidFill>
          <a:schemeClr val="tx1"/>
        </a:solidFill>
        <a:latin typeface="Arial" panose="020B0604020202020204" pitchFamily="34" charset="0"/>
        <a:ea typeface="+mn-ea"/>
        <a:cs typeface="+mn-cs"/>
      </a:defRPr>
    </a:lvl5pPr>
    <a:lvl6pPr marL="2286000" algn="l" defTabSz="914400" rtl="0" eaLnBrk="1" latinLnBrk="0" hangingPunct="1">
      <a:defRPr sz="4000" kern="1200">
        <a:solidFill>
          <a:schemeClr val="tx1"/>
        </a:solidFill>
        <a:latin typeface="Arial" panose="020B0604020202020204" pitchFamily="34" charset="0"/>
        <a:ea typeface="+mn-ea"/>
        <a:cs typeface="+mn-cs"/>
      </a:defRPr>
    </a:lvl6pPr>
    <a:lvl7pPr marL="2743200" algn="l" defTabSz="914400" rtl="0" eaLnBrk="1" latinLnBrk="0" hangingPunct="1">
      <a:defRPr sz="4000" kern="1200">
        <a:solidFill>
          <a:schemeClr val="tx1"/>
        </a:solidFill>
        <a:latin typeface="Arial" panose="020B0604020202020204" pitchFamily="34" charset="0"/>
        <a:ea typeface="+mn-ea"/>
        <a:cs typeface="+mn-cs"/>
      </a:defRPr>
    </a:lvl7pPr>
    <a:lvl8pPr marL="3200400" algn="l" defTabSz="914400" rtl="0" eaLnBrk="1" latinLnBrk="0" hangingPunct="1">
      <a:defRPr sz="4000" kern="1200">
        <a:solidFill>
          <a:schemeClr val="tx1"/>
        </a:solidFill>
        <a:latin typeface="Arial" panose="020B0604020202020204" pitchFamily="34" charset="0"/>
        <a:ea typeface="+mn-ea"/>
        <a:cs typeface="+mn-cs"/>
      </a:defRPr>
    </a:lvl8pPr>
    <a:lvl9pPr marL="3657600" algn="l" defTabSz="914400" rtl="0" eaLnBrk="1" latinLnBrk="0" hangingPunct="1">
      <a:defRPr sz="4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F6F1"/>
    <a:srgbClr val="42E921"/>
    <a:srgbClr val="FF0000"/>
    <a:srgbClr val="91F2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8" autoAdjust="0"/>
    <p:restoredTop sz="88774" autoAdjust="0"/>
  </p:normalViewPr>
  <p:slideViewPr>
    <p:cSldViewPr>
      <p:cViewPr varScale="1">
        <p:scale>
          <a:sx n="103" d="100"/>
          <a:sy n="103" d="100"/>
        </p:scale>
        <p:origin x="1098"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FABF285-62B0-4F7D-9D77-E0355BBF3ABE}" type="slidenum">
              <a:rPr lang="cs-CZ" altLang="cs-CZ"/>
              <a:pPr>
                <a:defRPr/>
              </a:pPr>
              <a:t>‹#›</a:t>
            </a:fld>
            <a:endParaRPr lang="cs-CZ" altLang="cs-CZ"/>
          </a:p>
        </p:txBody>
      </p:sp>
    </p:spTree>
    <p:extLst>
      <p:ext uri="{BB962C8B-B14F-4D97-AF65-F5344CB8AC3E}">
        <p14:creationId xmlns:p14="http://schemas.microsoft.com/office/powerpoint/2010/main" val="86586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9F5DEB93-87AF-43F8-943D-BE5D7A0A0EBE}" type="slidenum">
              <a:rPr lang="cs-CZ" altLang="cs-CZ"/>
              <a:pPr>
                <a:defRPr/>
              </a:pPr>
              <a:t>‹#›</a:t>
            </a:fld>
            <a:endParaRPr lang="cs-CZ" altLang="cs-CZ"/>
          </a:p>
        </p:txBody>
      </p:sp>
    </p:spTree>
    <p:extLst>
      <p:ext uri="{BB962C8B-B14F-4D97-AF65-F5344CB8AC3E}">
        <p14:creationId xmlns:p14="http://schemas.microsoft.com/office/powerpoint/2010/main" val="306605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F96D52D5-BCEE-4105-BE8A-14C2C936322F}" type="slidenum">
              <a:rPr lang="cs-CZ" altLang="cs-CZ"/>
              <a:pPr>
                <a:defRPr/>
              </a:pPr>
              <a:t>‹#›</a:t>
            </a:fld>
            <a:endParaRPr lang="cs-CZ" altLang="cs-CZ"/>
          </a:p>
        </p:txBody>
      </p:sp>
    </p:spTree>
    <p:extLst>
      <p:ext uri="{BB962C8B-B14F-4D97-AF65-F5344CB8AC3E}">
        <p14:creationId xmlns:p14="http://schemas.microsoft.com/office/powerpoint/2010/main" val="3175439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cs-CZ"/>
          </a:p>
        </p:txBody>
      </p:sp>
      <p:sp>
        <p:nvSpPr>
          <p:cNvPr id="3" name="Table Placeholder 2"/>
          <p:cNvSpPr>
            <a:spLocks noGrp="1"/>
          </p:cNvSpPr>
          <p:nvPr>
            <p:ph type="tbl" idx="1"/>
          </p:nvPr>
        </p:nvSpPr>
        <p:spPr>
          <a:xfrm>
            <a:off x="457200" y="1600200"/>
            <a:ext cx="8229600" cy="4525963"/>
          </a:xfrm>
        </p:spPr>
        <p:txBody>
          <a:bodyPr/>
          <a:lstStyle/>
          <a:p>
            <a:pPr lvl="0"/>
            <a:endParaRPr lang="cs-CZ" noProof="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DFB4F8E-52A9-48D0-A5CD-4B06CF15429B}" type="slidenum">
              <a:rPr lang="cs-CZ" altLang="cs-CZ"/>
              <a:pPr>
                <a:defRPr/>
              </a:pPr>
              <a:t>‹#›</a:t>
            </a:fld>
            <a:endParaRPr lang="cs-CZ" altLang="cs-CZ"/>
          </a:p>
        </p:txBody>
      </p:sp>
    </p:spTree>
    <p:extLst>
      <p:ext uri="{BB962C8B-B14F-4D97-AF65-F5344CB8AC3E}">
        <p14:creationId xmlns:p14="http://schemas.microsoft.com/office/powerpoint/2010/main" val="2351990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2B6584B5-F637-4381-9445-1637899651AB}" type="slidenum">
              <a:rPr lang="cs-CZ" altLang="cs-CZ"/>
              <a:pPr>
                <a:defRPr/>
              </a:pPr>
              <a:t>‹#›</a:t>
            </a:fld>
            <a:endParaRPr lang="cs-CZ" altLang="cs-CZ"/>
          </a:p>
        </p:txBody>
      </p:sp>
    </p:spTree>
    <p:extLst>
      <p:ext uri="{BB962C8B-B14F-4D97-AF65-F5344CB8AC3E}">
        <p14:creationId xmlns:p14="http://schemas.microsoft.com/office/powerpoint/2010/main" val="304780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ADC01B6-0C53-4141-B459-30C46B560486}" type="slidenum">
              <a:rPr lang="cs-CZ" altLang="cs-CZ"/>
              <a:pPr>
                <a:defRPr/>
              </a:pPr>
              <a:t>‹#›</a:t>
            </a:fld>
            <a:endParaRPr lang="cs-CZ" altLang="cs-CZ"/>
          </a:p>
        </p:txBody>
      </p:sp>
    </p:spTree>
    <p:extLst>
      <p:ext uri="{BB962C8B-B14F-4D97-AF65-F5344CB8AC3E}">
        <p14:creationId xmlns:p14="http://schemas.microsoft.com/office/powerpoint/2010/main" val="278035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E53847F-1792-4DD5-815C-1645705ED393}" type="slidenum">
              <a:rPr lang="cs-CZ" altLang="cs-CZ"/>
              <a:pPr>
                <a:defRPr/>
              </a:pPr>
              <a:t>‹#›</a:t>
            </a:fld>
            <a:endParaRPr lang="cs-CZ" altLang="cs-CZ"/>
          </a:p>
        </p:txBody>
      </p:sp>
    </p:spTree>
    <p:extLst>
      <p:ext uri="{BB962C8B-B14F-4D97-AF65-F5344CB8AC3E}">
        <p14:creationId xmlns:p14="http://schemas.microsoft.com/office/powerpoint/2010/main" val="2285791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CE07E558-EF99-4834-9172-A305D9F65BE6}" type="slidenum">
              <a:rPr lang="cs-CZ" altLang="cs-CZ"/>
              <a:pPr>
                <a:defRPr/>
              </a:pPr>
              <a:t>‹#›</a:t>
            </a:fld>
            <a:endParaRPr lang="cs-CZ" altLang="cs-CZ"/>
          </a:p>
        </p:txBody>
      </p:sp>
    </p:spTree>
    <p:extLst>
      <p:ext uri="{BB962C8B-B14F-4D97-AF65-F5344CB8AC3E}">
        <p14:creationId xmlns:p14="http://schemas.microsoft.com/office/powerpoint/2010/main" val="353540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F4374688-1A31-4FF3-A60B-9E5B5D2C3E65}" type="slidenum">
              <a:rPr lang="cs-CZ" altLang="cs-CZ"/>
              <a:pPr>
                <a:defRPr/>
              </a:pPr>
              <a:t>‹#›</a:t>
            </a:fld>
            <a:endParaRPr lang="cs-CZ" altLang="cs-CZ"/>
          </a:p>
        </p:txBody>
      </p:sp>
    </p:spTree>
    <p:extLst>
      <p:ext uri="{BB962C8B-B14F-4D97-AF65-F5344CB8AC3E}">
        <p14:creationId xmlns:p14="http://schemas.microsoft.com/office/powerpoint/2010/main" val="354306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3817FDDC-65AB-4727-8AD2-AE7F1C75E073}" type="slidenum">
              <a:rPr lang="cs-CZ" altLang="cs-CZ"/>
              <a:pPr>
                <a:defRPr/>
              </a:pPr>
              <a:t>‹#›</a:t>
            </a:fld>
            <a:endParaRPr lang="cs-CZ" altLang="cs-CZ"/>
          </a:p>
        </p:txBody>
      </p:sp>
    </p:spTree>
    <p:extLst>
      <p:ext uri="{BB962C8B-B14F-4D97-AF65-F5344CB8AC3E}">
        <p14:creationId xmlns:p14="http://schemas.microsoft.com/office/powerpoint/2010/main" val="271603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BD41F804-E64B-4494-A49F-CA6AA498C2EF}" type="slidenum">
              <a:rPr lang="cs-CZ" altLang="cs-CZ"/>
              <a:pPr>
                <a:defRPr/>
              </a:pPr>
              <a:t>‹#›</a:t>
            </a:fld>
            <a:endParaRPr lang="cs-CZ" altLang="cs-CZ"/>
          </a:p>
        </p:txBody>
      </p:sp>
    </p:spTree>
    <p:extLst>
      <p:ext uri="{BB962C8B-B14F-4D97-AF65-F5344CB8AC3E}">
        <p14:creationId xmlns:p14="http://schemas.microsoft.com/office/powerpoint/2010/main" val="2986185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46D2A63-7D64-4E3B-A546-4462BC7CE86F}" type="slidenum">
              <a:rPr lang="cs-CZ" altLang="cs-CZ"/>
              <a:pPr>
                <a:defRPr/>
              </a:pPr>
              <a:t>‹#›</a:t>
            </a:fld>
            <a:endParaRPr lang="cs-CZ" altLang="cs-CZ"/>
          </a:p>
        </p:txBody>
      </p:sp>
    </p:spTree>
    <p:extLst>
      <p:ext uri="{BB962C8B-B14F-4D97-AF65-F5344CB8AC3E}">
        <p14:creationId xmlns:p14="http://schemas.microsoft.com/office/powerpoint/2010/main" val="179591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554530D-4B09-4DF5-8BF8-4226F19CE1E4}"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242888"/>
            <a:ext cx="8243888" cy="5184776"/>
          </a:xfrm>
        </p:spPr>
        <p:txBody>
          <a:bodyPr/>
          <a:lstStyle/>
          <a:p>
            <a:pPr marL="838200" indent="-838200" eaLnBrk="1" hangingPunct="1"/>
            <a:r>
              <a:rPr lang="cs-CZ" altLang="cs-CZ" b="1" smtClean="0"/>
              <a:t>	Univerzální kvalita života ocelových mužů</a:t>
            </a:r>
            <a:endParaRPr lang="cs-CZ" altLang="cs-CZ" smtClean="0"/>
          </a:p>
        </p:txBody>
      </p:sp>
      <p:sp>
        <p:nvSpPr>
          <p:cNvPr id="5124" name="Text Box 4"/>
          <p:cNvSpPr txBox="1">
            <a:spLocks noChangeArrowheads="1"/>
          </p:cNvSpPr>
          <p:nvPr/>
        </p:nvSpPr>
        <p:spPr bwMode="auto">
          <a:xfrm>
            <a:off x="5940425" y="5229225"/>
            <a:ext cx="2879725"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400"/>
              <a:t>PaedDr.Emanuel Hurych, Ph.D.</a:t>
            </a:r>
          </a:p>
          <a:p>
            <a:pPr eaLnBrk="1" hangingPunct="1">
              <a:spcBef>
                <a:spcPct val="50000"/>
              </a:spcBef>
              <a:buFontTx/>
              <a:buNone/>
            </a:pPr>
            <a:r>
              <a:rPr lang="cs-CZ" altLang="cs-CZ" sz="1400"/>
              <a:t>Fakulta sportovních studií MU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strVal val="#ppt_w*0.05"/>
                                          </p:val>
                                        </p:tav>
                                        <p:tav tm="100000">
                                          <p:val>
                                            <p:strVal val="#ppt_w"/>
                                          </p:val>
                                        </p:tav>
                                      </p:tavLst>
                                    </p:anim>
                                    <p:anim calcmode="lin" valueType="num">
                                      <p:cBhvr>
                                        <p:cTn id="8" dur="500" fill="hold"/>
                                        <p:tgtEl>
                                          <p:spTgt spid="5122"/>
                                        </p:tgtEl>
                                        <p:attrNameLst>
                                          <p:attrName>ppt_h</p:attrName>
                                        </p:attrNameLst>
                                      </p:cBhvr>
                                      <p:tavLst>
                                        <p:tav tm="0">
                                          <p:val>
                                            <p:strVal val="#ppt_h"/>
                                          </p:val>
                                        </p:tav>
                                        <p:tav tm="100000">
                                          <p:val>
                                            <p:strVal val="#ppt_h"/>
                                          </p:val>
                                        </p:tav>
                                      </p:tavLst>
                                    </p:anim>
                                    <p:anim calcmode="lin" valueType="num">
                                      <p:cBhvr>
                                        <p:cTn id="9" dur="500" fill="hold"/>
                                        <p:tgtEl>
                                          <p:spTgt spid="5122"/>
                                        </p:tgtEl>
                                        <p:attrNameLst>
                                          <p:attrName>ppt_x</p:attrName>
                                        </p:attrNameLst>
                                      </p:cBhvr>
                                      <p:tavLst>
                                        <p:tav tm="0">
                                          <p:val>
                                            <p:strVal val="#ppt_x-.2"/>
                                          </p:val>
                                        </p:tav>
                                        <p:tav tm="100000">
                                          <p:val>
                                            <p:strVal val="#ppt_x"/>
                                          </p:val>
                                        </p:tav>
                                      </p:tavLst>
                                    </p:anim>
                                    <p:anim calcmode="lin" valueType="num">
                                      <p:cBhvr>
                                        <p:cTn id="10" dur="500" fill="hold"/>
                                        <p:tgtEl>
                                          <p:spTgt spid="5122"/>
                                        </p:tgtEl>
                                        <p:attrNameLst>
                                          <p:attrName>ppt_y</p:attrName>
                                        </p:attrNameLst>
                                      </p:cBhvr>
                                      <p:tavLst>
                                        <p:tav tm="0">
                                          <p:val>
                                            <p:strVal val="#ppt_y"/>
                                          </p:val>
                                        </p:tav>
                                        <p:tav tm="100000">
                                          <p:val>
                                            <p:strVal val="#ppt_y"/>
                                          </p:val>
                                        </p:tav>
                                      </p:tavLst>
                                    </p:anim>
                                    <p:animEffect transition="in" filter="fade">
                                      <p:cBhvr>
                                        <p:cTn id="11" dur="500"/>
                                        <p:tgtEl>
                                          <p:spTgt spid="51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xfrm>
            <a:off x="0" y="333375"/>
            <a:ext cx="8820150" cy="6524625"/>
          </a:xfrm>
        </p:spPr>
        <p:txBody>
          <a:bodyPr/>
          <a:lstStyle/>
          <a:p>
            <a:pPr algn="ctr">
              <a:lnSpc>
                <a:spcPct val="80000"/>
              </a:lnSpc>
              <a:buFontTx/>
              <a:buNone/>
              <a:defRPr/>
            </a:pPr>
            <a:r>
              <a:rPr lang="cs-CZ" sz="2800" b="1" u="sng" smtClean="0">
                <a:effectLst>
                  <a:outerShdw blurRad="38100" dist="38100" dir="2700000" algn="tl">
                    <a:srgbClr val="FFFFFF"/>
                  </a:outerShdw>
                </a:effectLst>
              </a:rPr>
              <a:t>Poslání  soutěže</a:t>
            </a:r>
          </a:p>
          <a:p>
            <a:pPr algn="ctr">
              <a:lnSpc>
                <a:spcPct val="80000"/>
              </a:lnSpc>
              <a:buFontTx/>
              <a:buNone/>
              <a:defRPr/>
            </a:pPr>
            <a:endParaRPr lang="cs-CZ" sz="2400" b="1" smtClean="0">
              <a:effectLst>
                <a:outerShdw blurRad="38100" dist="38100" dir="2700000" algn="tl">
                  <a:srgbClr val="FFFFFF"/>
                </a:outerShdw>
              </a:effectLst>
            </a:endParaRPr>
          </a:p>
          <a:p>
            <a:pPr algn="just">
              <a:lnSpc>
                <a:spcPct val="80000"/>
              </a:lnSpc>
              <a:defRPr/>
            </a:pPr>
            <a:r>
              <a:rPr lang="cs-CZ" sz="2000" b="1" smtClean="0">
                <a:effectLst>
                  <a:outerShdw blurRad="38100" dist="38100" dir="2700000" algn="tl">
                    <a:srgbClr val="FFFFFF"/>
                  </a:outerShdw>
                </a:effectLst>
              </a:rPr>
              <a:t>	</a:t>
            </a:r>
            <a:r>
              <a:rPr lang="cs-CZ" sz="2000" smtClean="0">
                <a:effectLst>
                  <a:outerShdw blurRad="38100" dist="38100" dir="2700000" algn="tl">
                    <a:srgbClr val="FFFFFF"/>
                  </a:outerShdw>
                </a:effectLst>
              </a:rPr>
              <a:t>Principy soutěže byly definovány již na podzim roku 1995 a od té doby nebylo třeba je měnit.</a:t>
            </a:r>
          </a:p>
          <a:p>
            <a:pPr algn="just">
              <a:lnSpc>
                <a:spcPct val="80000"/>
              </a:lnSpc>
              <a:defRPr/>
            </a:pPr>
            <a:endParaRPr lang="cs-CZ" sz="2000" smtClean="0">
              <a:effectLst>
                <a:outerShdw blurRad="38100" dist="38100" dir="2700000" algn="tl">
                  <a:srgbClr val="FFFFFF"/>
                </a:outerShdw>
              </a:effectLst>
            </a:endParaRPr>
          </a:p>
          <a:p>
            <a:pPr algn="just">
              <a:lnSpc>
                <a:spcPct val="80000"/>
              </a:lnSpc>
              <a:defRPr/>
            </a:pPr>
            <a:r>
              <a:rPr lang="cs-CZ" sz="2000" smtClean="0">
                <a:effectLst>
                  <a:outerShdw blurRad="38100" dist="38100" dir="2700000" algn="tl">
                    <a:srgbClr val="FFFFFF"/>
                  </a:outerShdw>
                </a:effectLst>
              </a:rPr>
              <a:t>	Hlavním cílem celé soutěže je dát všem přátelům sportu </a:t>
            </a:r>
            <a:r>
              <a:rPr lang="cs-CZ" sz="2000" b="1" smtClean="0">
                <a:solidFill>
                  <a:srgbClr val="FF0000"/>
                </a:solidFill>
              </a:rPr>
              <a:t>příležitost setkávat se</a:t>
            </a:r>
            <a:r>
              <a:rPr lang="cs-CZ" sz="2000" smtClean="0">
                <a:effectLst>
                  <a:outerShdw blurRad="38100" dist="38100" dir="2700000" algn="tl">
                    <a:srgbClr val="FFFFFF"/>
                  </a:outerShdw>
                </a:effectLst>
              </a:rPr>
              <a:t> a </a:t>
            </a:r>
            <a:r>
              <a:rPr lang="cs-CZ" sz="2000" b="1" smtClean="0">
                <a:solidFill>
                  <a:srgbClr val="FF0000"/>
                </a:solidFill>
              </a:rPr>
              <a:t>vyzkoušet si aktivity</a:t>
            </a:r>
            <a:r>
              <a:rPr lang="cs-CZ" sz="2000" smtClean="0">
                <a:effectLst>
                  <a:outerShdw blurRad="38100" dist="38100" dir="2700000" algn="tl">
                    <a:srgbClr val="FFFFFF"/>
                  </a:outerShdw>
                </a:effectLst>
              </a:rPr>
              <a:t>, k nimž  by se většina z nich pravděpodobně jinde nedostala.</a:t>
            </a:r>
          </a:p>
          <a:p>
            <a:pPr algn="just">
              <a:lnSpc>
                <a:spcPct val="80000"/>
              </a:lnSpc>
              <a:buFontTx/>
              <a:buNone/>
              <a:defRPr/>
            </a:pPr>
            <a:endParaRPr lang="cs-CZ" sz="2000" smtClean="0">
              <a:effectLst>
                <a:outerShdw blurRad="38100" dist="38100" dir="2700000" algn="tl">
                  <a:srgbClr val="FFFFFF"/>
                </a:outerShdw>
              </a:effectLst>
            </a:endParaRPr>
          </a:p>
          <a:p>
            <a:pPr algn="just">
              <a:lnSpc>
                <a:spcPct val="80000"/>
              </a:lnSpc>
              <a:defRPr/>
            </a:pPr>
            <a:r>
              <a:rPr lang="cs-CZ" sz="2000" smtClean="0">
                <a:effectLst>
                  <a:outerShdw blurRad="38100" dist="38100" dir="2700000" algn="tl">
                    <a:srgbClr val="FFFFFF"/>
                  </a:outerShdw>
                </a:effectLst>
              </a:rPr>
              <a:t>	V době, která preferuje  poměrně úzké profesní, sportovní a kulturní zaměření, se organizátorům jeví ku prospěchu věci </a:t>
            </a:r>
            <a:r>
              <a:rPr lang="cs-CZ" sz="2000" b="1" smtClean="0">
                <a:solidFill>
                  <a:srgbClr val="FF0000"/>
                </a:solidFill>
              </a:rPr>
              <a:t>poukázat na význam duševní a tělesné všestrannosti</a:t>
            </a:r>
            <a:r>
              <a:rPr lang="cs-CZ" sz="2000" smtClean="0">
                <a:effectLst>
                  <a:outerShdw blurRad="38100" dist="38100" dir="2700000" algn="tl">
                    <a:srgbClr val="FFFFFF"/>
                  </a:outerShdw>
                </a:effectLst>
              </a:rPr>
              <a:t> (v duchu antického ideálu kalokagathie). </a:t>
            </a:r>
          </a:p>
          <a:p>
            <a:pPr algn="just">
              <a:lnSpc>
                <a:spcPct val="80000"/>
              </a:lnSpc>
              <a:buFontTx/>
              <a:buNone/>
              <a:defRPr/>
            </a:pPr>
            <a:endParaRPr lang="cs-CZ" sz="2000" smtClean="0">
              <a:effectLst>
                <a:outerShdw blurRad="38100" dist="38100" dir="2700000" algn="tl">
                  <a:srgbClr val="FFFFFF"/>
                </a:outerShdw>
              </a:effectLst>
            </a:endParaRPr>
          </a:p>
          <a:p>
            <a:pPr algn="just">
              <a:lnSpc>
                <a:spcPct val="80000"/>
              </a:lnSpc>
              <a:defRPr/>
            </a:pPr>
            <a:r>
              <a:rPr lang="cs-CZ" sz="2000" smtClean="0">
                <a:effectLst>
                  <a:outerShdw blurRad="38100" dist="38100" dir="2700000" algn="tl">
                    <a:srgbClr val="FFFFFF"/>
                  </a:outerShdw>
                </a:effectLst>
              </a:rPr>
              <a:t>	Organizátoři uvítají skvělé individuální výkony, ale jejich hlavní snahou je zapojit do soutěže co největší počet účastníků.  </a:t>
            </a:r>
          </a:p>
          <a:p>
            <a:pPr algn="just">
              <a:lnSpc>
                <a:spcPct val="80000"/>
              </a:lnSpc>
              <a:defRPr/>
            </a:pPr>
            <a:r>
              <a:rPr lang="cs-CZ" sz="2000" smtClean="0">
                <a:effectLst>
                  <a:outerShdw blurRad="38100" dist="38100" dir="2700000" algn="tl">
                    <a:srgbClr val="FFFFFF"/>
                  </a:outerShdw>
                </a:effectLst>
              </a:rPr>
              <a:t>„</a:t>
            </a:r>
            <a:r>
              <a:rPr lang="cs-CZ" sz="2000" b="1" smtClean="0">
                <a:effectLst>
                  <a:outerShdw blurRad="38100" dist="38100" dir="2700000" algn="tl">
                    <a:srgbClr val="FFFFFF"/>
                  </a:outerShdw>
                </a:effectLst>
              </a:rPr>
              <a:t>Nejde o to, aby si plavci přišli zaplavat a šachisté zahrát šachy. Lépe řečeno, očekává se samozřejmě, že v přijdou, ale teprve v okamžiku, kdy si šachisté přijdou zaplavat a plavci zahrát šachy, bude soutěž plnit své skutečné poslání</a:t>
            </a:r>
            <a:r>
              <a:rPr lang="cs-CZ" sz="2000" smtClean="0">
                <a:effectLst>
                  <a:outerShdw blurRad="38100" dist="38100" dir="2700000" algn="tl">
                    <a:srgbClr val="FFFFFF"/>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80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802">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6802">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680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4294967295"/>
          </p:nvPr>
        </p:nvSpPr>
        <p:spPr>
          <a:xfrm>
            <a:off x="0" y="476250"/>
            <a:ext cx="8820150" cy="6381750"/>
          </a:xfrm>
        </p:spPr>
        <p:txBody>
          <a:bodyPr/>
          <a:lstStyle/>
          <a:p>
            <a:pPr algn="ctr">
              <a:lnSpc>
                <a:spcPct val="80000"/>
              </a:lnSpc>
              <a:buFontTx/>
              <a:buNone/>
              <a:defRPr/>
            </a:pPr>
            <a:r>
              <a:rPr lang="cs-CZ" sz="2000" b="1" u="sng" smtClean="0">
                <a:effectLst>
                  <a:outerShdw blurRad="38100" dist="38100" dir="2700000" algn="tl">
                    <a:srgbClr val="FFFFFF"/>
                  </a:outerShdw>
                </a:effectLst>
              </a:rPr>
              <a:t>Organizace a bodování soutěže Univerzál 2010</a:t>
            </a:r>
          </a:p>
          <a:p>
            <a:pPr algn="ctr">
              <a:lnSpc>
                <a:spcPct val="80000"/>
              </a:lnSpc>
              <a:buFontTx/>
              <a:buNone/>
              <a:defRPr/>
            </a:pPr>
            <a:r>
              <a:rPr lang="cs-CZ" sz="2000" b="1" smtClean="0">
                <a:effectLst>
                  <a:outerShdw blurRad="38100" dist="38100" dir="2700000" algn="tl">
                    <a:srgbClr val="FFFFFF"/>
                  </a:outerShdw>
                </a:effectLst>
              </a:rPr>
              <a:t>	</a:t>
            </a:r>
            <a:r>
              <a:rPr lang="cs-CZ" sz="2000" i="1" smtClean="0">
                <a:effectLst>
                  <a:outerShdw blurRad="38100" dist="38100" dir="2700000" algn="tl">
                    <a:srgbClr val="FFFFFF"/>
                  </a:outerShdw>
                </a:effectLst>
              </a:rPr>
              <a:t>Pro lepší pochopení praktické realizace soutěže je nejsnazší podat informaci o organizaci a hodnocení soutěže na příkladu aktuálního ročníku.</a:t>
            </a:r>
            <a:r>
              <a:rPr lang="cs-CZ" sz="2000" smtClean="0">
                <a:effectLst>
                  <a:outerShdw blurRad="38100" dist="38100" dir="2700000" algn="tl">
                    <a:srgbClr val="FFFFFF"/>
                  </a:outerShdw>
                </a:effectLst>
              </a:rPr>
              <a:t> </a:t>
            </a:r>
          </a:p>
          <a:p>
            <a:pPr>
              <a:lnSpc>
                <a:spcPct val="80000"/>
              </a:lnSpc>
              <a:buFontTx/>
              <a:buNone/>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Soutěž Univerzál 2010 se skládá z 13 etap. </a:t>
            </a:r>
          </a:p>
          <a:p>
            <a:pPr>
              <a:lnSpc>
                <a:spcPct val="80000"/>
              </a:lnSpc>
              <a:buFontTx/>
              <a:buNone/>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Každý účastník si započítá maximálně 8 etap (vždy těch s nejvyšším bodovým ziskem) a to 6 individuálních, 1 týmovou a 1 etapu dvojic. </a:t>
            </a:r>
          </a:p>
          <a:p>
            <a:pPr>
              <a:lnSpc>
                <a:spcPct val="80000"/>
              </a:lnSpc>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Vítěz každé individuální etapy v dané kategorii získává 20 bodů. </a:t>
            </a:r>
          </a:p>
          <a:p>
            <a:pPr>
              <a:lnSpc>
                <a:spcPct val="80000"/>
              </a:lnSpc>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U týmových etap získává vítěz turnaje družstev 8 bodů.</a:t>
            </a:r>
          </a:p>
          <a:p>
            <a:pPr>
              <a:lnSpc>
                <a:spcPct val="80000"/>
              </a:lnSpc>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U turnajů dvojic získává každý z vítězné dvojice 12 bodů </a:t>
            </a:r>
          </a:p>
          <a:p>
            <a:pPr>
              <a:lnSpc>
                <a:spcPct val="80000"/>
              </a:lnSpc>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Každý účastník etapy, který ji dokončí má garantován minimální bodový zisk 6 bodů u individuálních etap, 5 bodů  u dvojic a 4 body u týmů </a:t>
            </a:r>
          </a:p>
          <a:p>
            <a:pPr>
              <a:lnSpc>
                <a:spcPct val="80000"/>
              </a:lnSpc>
              <a:defRPr/>
            </a:pPr>
            <a:endParaRPr lang="cs-CZ" sz="2000" smtClean="0">
              <a:effectLst>
                <a:outerShdw blurRad="38100" dist="38100" dir="2700000" algn="tl">
                  <a:srgbClr val="FFFFFF"/>
                </a:outerShdw>
              </a:effectLst>
            </a:endParaRPr>
          </a:p>
          <a:p>
            <a:pPr>
              <a:lnSpc>
                <a:spcPct val="80000"/>
              </a:lnSpc>
              <a:defRPr/>
            </a:pPr>
            <a:r>
              <a:rPr lang="cs-CZ" sz="2000" smtClean="0">
                <a:effectLst>
                  <a:outerShdw blurRad="38100" dist="38100" dir="2700000" algn="tl">
                    <a:srgbClr val="FFFFFF"/>
                  </a:outerShdw>
                </a:effectLst>
              </a:rPr>
              <a:t>V případě nedokončení etapy rozhodne o přidělení minimálních bodů organizační výbor s přihlédnutím k příčinám výpadku.</a:t>
            </a:r>
            <a:r>
              <a:rPr lang="cs-CZ" sz="20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80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802">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6802">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6802">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802">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6802">
                                            <p:txEl>
                                              <p:pRg st="13" end="13"/>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680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57200" y="404813"/>
            <a:ext cx="8229600" cy="6453187"/>
          </a:xfrm>
        </p:spPr>
        <p:txBody>
          <a:bodyPr/>
          <a:lstStyle/>
          <a:p>
            <a:pPr marL="609600" indent="-609600">
              <a:lnSpc>
                <a:spcPct val="80000"/>
              </a:lnSpc>
              <a:buFontTx/>
              <a:buNone/>
              <a:defRPr/>
            </a:pPr>
            <a:r>
              <a:rPr lang="cs-CZ" sz="1800" i="1" smtClean="0"/>
              <a:t>	Všichni účastníci soutěže, kteří skončí v etapě na dalších místech za vítězem, jsou </a:t>
            </a:r>
            <a:r>
              <a:rPr lang="cs-CZ" sz="2000" b="1" i="1" smtClean="0">
                <a:solidFill>
                  <a:srgbClr val="FF0000"/>
                </a:solidFill>
                <a:effectLst>
                  <a:outerShdw blurRad="38100" dist="38100" dir="2700000" algn="tl">
                    <a:srgbClr val="000000"/>
                  </a:outerShdw>
                </a:effectLst>
              </a:rPr>
              <a:t>bodováni následujícím způsobem</a:t>
            </a:r>
            <a:r>
              <a:rPr lang="cs-CZ" sz="1800" i="1" smtClean="0"/>
              <a:t>:</a:t>
            </a:r>
          </a:p>
          <a:p>
            <a:pPr marL="609600" indent="-609600">
              <a:lnSpc>
                <a:spcPct val="80000"/>
              </a:lnSpc>
              <a:defRPr/>
            </a:pPr>
            <a:endParaRPr lang="cs-CZ" sz="1800" i="1" smtClean="0"/>
          </a:p>
          <a:p>
            <a:pPr marL="609600" indent="-609600">
              <a:lnSpc>
                <a:spcPct val="80000"/>
              </a:lnSpc>
              <a:buFontTx/>
              <a:buNone/>
              <a:defRPr/>
            </a:pPr>
            <a:r>
              <a:rPr lang="cs-CZ" sz="1800" b="1" i="1" smtClean="0"/>
              <a:t>	</a:t>
            </a:r>
            <a:r>
              <a:rPr lang="cs-CZ" sz="1800" b="1" i="1" u="sng" smtClean="0"/>
              <a:t>1.	podle pořadí - individuální etapy (piškvorky, šachy)</a:t>
            </a:r>
            <a:br>
              <a:rPr lang="cs-CZ" sz="1800" b="1" i="1" u="sng" smtClean="0"/>
            </a:br>
            <a:endParaRPr lang="cs-CZ" sz="1800" b="1" i="1" u="sng" smtClean="0"/>
          </a:p>
          <a:p>
            <a:pPr marL="609600" indent="-609600">
              <a:lnSpc>
                <a:spcPct val="80000"/>
              </a:lnSpc>
              <a:defRPr/>
            </a:pPr>
            <a:r>
              <a:rPr lang="cs-CZ" sz="1800" i="1" smtClean="0"/>
              <a:t>Vítěz kategorie obdrží 20 bodů, poslední získá 6 bodů, ostatní získají body aritmetickou řadou (v případě alespoň pěti účastníků).</a:t>
            </a:r>
            <a:br>
              <a:rPr lang="cs-CZ" sz="1800" i="1" smtClean="0"/>
            </a:br>
            <a:r>
              <a:rPr lang="cs-CZ" sz="1800" i="1" smtClean="0"/>
              <a:t>Pro nižší počet účastníků platí tyto bodové dotace:</a:t>
            </a:r>
          </a:p>
          <a:p>
            <a:pPr marL="990600" lvl="1" indent="-533400">
              <a:lnSpc>
                <a:spcPct val="80000"/>
              </a:lnSpc>
              <a:defRPr/>
            </a:pPr>
            <a:r>
              <a:rPr lang="cs-CZ" sz="1600" i="1" smtClean="0"/>
              <a:t>2 účastníci: 20 - 15</a:t>
            </a:r>
          </a:p>
          <a:p>
            <a:pPr marL="990600" lvl="1" indent="-533400">
              <a:lnSpc>
                <a:spcPct val="80000"/>
              </a:lnSpc>
              <a:defRPr/>
            </a:pPr>
            <a:r>
              <a:rPr lang="cs-CZ" sz="1600" i="1" smtClean="0"/>
              <a:t>3 účastníci: 20 - 16 - 12</a:t>
            </a:r>
          </a:p>
          <a:p>
            <a:pPr marL="990600" lvl="1" indent="-533400">
              <a:lnSpc>
                <a:spcPct val="80000"/>
              </a:lnSpc>
              <a:defRPr/>
            </a:pPr>
            <a:r>
              <a:rPr lang="cs-CZ" sz="1600" i="1" smtClean="0"/>
              <a:t>4 účastníci: 20 - 17 - 14 – 11</a:t>
            </a:r>
          </a:p>
          <a:p>
            <a:pPr marL="609600" indent="-609600">
              <a:lnSpc>
                <a:spcPct val="80000"/>
              </a:lnSpc>
              <a:defRPr/>
            </a:pPr>
            <a:r>
              <a:rPr lang="cs-CZ" sz="1800" i="1" smtClean="0"/>
              <a:t>totéž platí pro všechny týmové etapy</a:t>
            </a:r>
            <a:br>
              <a:rPr lang="cs-CZ" sz="1800" i="1" smtClean="0"/>
            </a:br>
            <a:r>
              <a:rPr lang="cs-CZ" sz="1800" i="1" smtClean="0"/>
              <a:t>kde však vítězové získávají 8 bodů. V případě, že počet účastníků je nižší než pět, platí tyto bodové dotace:</a:t>
            </a:r>
          </a:p>
          <a:p>
            <a:pPr marL="990600" lvl="1" indent="-533400">
              <a:lnSpc>
                <a:spcPct val="80000"/>
              </a:lnSpc>
              <a:defRPr/>
            </a:pPr>
            <a:r>
              <a:rPr lang="cs-CZ" sz="1600" i="1" smtClean="0"/>
              <a:t>2 účastníci:  8 – 6,5</a:t>
            </a:r>
          </a:p>
          <a:p>
            <a:pPr marL="990600" lvl="1" indent="-533400">
              <a:lnSpc>
                <a:spcPct val="80000"/>
              </a:lnSpc>
              <a:defRPr/>
            </a:pPr>
            <a:r>
              <a:rPr lang="cs-CZ" sz="1600" i="1" smtClean="0"/>
              <a:t>3 účastníci:  8 – 7 – 6 </a:t>
            </a:r>
          </a:p>
          <a:p>
            <a:pPr marL="990600" lvl="1" indent="-533400">
              <a:lnSpc>
                <a:spcPct val="80000"/>
              </a:lnSpc>
              <a:defRPr/>
            </a:pPr>
            <a:r>
              <a:rPr lang="cs-CZ" sz="1600" i="1" smtClean="0"/>
              <a:t>4 účastníci:  8 - 7 -6 - 5</a:t>
            </a:r>
          </a:p>
          <a:p>
            <a:pPr marL="609600" indent="-609600">
              <a:lnSpc>
                <a:spcPct val="80000"/>
              </a:lnSpc>
              <a:defRPr/>
            </a:pPr>
            <a:r>
              <a:rPr lang="cs-CZ" sz="1800" i="1" smtClean="0"/>
              <a:t>totéž platí pro všechny etapy dvojic</a:t>
            </a:r>
            <a:br>
              <a:rPr lang="cs-CZ" sz="1800" i="1" smtClean="0"/>
            </a:br>
            <a:r>
              <a:rPr lang="cs-CZ" sz="1800" i="1" smtClean="0"/>
              <a:t>kde však vítězové získávají 12 bodů. V případě, že počet účastníků je nižší než pět, platí tyto bodové dotace:</a:t>
            </a:r>
          </a:p>
          <a:p>
            <a:pPr marL="990600" lvl="1" indent="-533400">
              <a:lnSpc>
                <a:spcPct val="80000"/>
              </a:lnSpc>
              <a:defRPr/>
            </a:pPr>
            <a:r>
              <a:rPr lang="cs-CZ" sz="1600" i="1" smtClean="0"/>
              <a:t>2 účastníci: 12 - 9</a:t>
            </a:r>
          </a:p>
          <a:p>
            <a:pPr marL="990600" lvl="1" indent="-533400">
              <a:lnSpc>
                <a:spcPct val="80000"/>
              </a:lnSpc>
              <a:defRPr/>
            </a:pPr>
            <a:r>
              <a:rPr lang="cs-CZ" sz="1600" i="1" smtClean="0"/>
              <a:t>3 účastníci: 12 - 10 - 8</a:t>
            </a:r>
          </a:p>
          <a:p>
            <a:pPr marL="990600" lvl="1" indent="-533400">
              <a:lnSpc>
                <a:spcPct val="80000"/>
              </a:lnSpc>
              <a:defRPr/>
            </a:pPr>
            <a:r>
              <a:rPr lang="cs-CZ" sz="1600" i="1" smtClean="0"/>
              <a:t>4 účastníci: 12 - 10,5 - 9 – 7,5 </a:t>
            </a:r>
          </a:p>
          <a:p>
            <a:pPr marL="990600" lvl="1" indent="-533400">
              <a:lnSpc>
                <a:spcPct val="80000"/>
              </a:lnSpc>
              <a:defRPr/>
            </a:pPr>
            <a:endParaRPr lang="cs-CZ" sz="1600"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84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84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84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84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84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843">
                                            <p:txEl>
                                              <p:pRg st="10" end="1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84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843">
                                            <p:txEl>
                                              <p:pRg st="12" end="1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843">
                                            <p:txEl>
                                              <p:pRg st="13" end="1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8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457200" y="260350"/>
            <a:ext cx="8229600" cy="6597650"/>
          </a:xfrm>
        </p:spPr>
        <p:txBody>
          <a:bodyPr/>
          <a:lstStyle/>
          <a:p>
            <a:pPr marL="990600" lvl="1" indent="-533400">
              <a:lnSpc>
                <a:spcPct val="80000"/>
              </a:lnSpc>
            </a:pPr>
            <a:endParaRPr lang="cs-CZ" altLang="cs-CZ" sz="2400" i="1" smtClean="0"/>
          </a:p>
          <a:p>
            <a:pPr marL="609600" indent="-609600">
              <a:lnSpc>
                <a:spcPct val="80000"/>
              </a:lnSpc>
            </a:pPr>
            <a:endParaRPr lang="cs-CZ" altLang="cs-CZ" sz="1800" b="1" i="1" u="sng" smtClean="0"/>
          </a:p>
          <a:p>
            <a:pPr marL="609600" indent="-609600">
              <a:lnSpc>
                <a:spcPct val="80000"/>
              </a:lnSpc>
            </a:pPr>
            <a:r>
              <a:rPr lang="cs-CZ" altLang="cs-CZ" sz="1800" b="1" i="1" u="sng" smtClean="0"/>
              <a:t>2.	 podle bodů získaných za výkon v etapě (IQ testy, atletika, silový víceboj, kuželky)</a:t>
            </a:r>
          </a:p>
          <a:p>
            <a:pPr marL="609600" indent="-609600">
              <a:lnSpc>
                <a:spcPct val="80000"/>
              </a:lnSpc>
              <a:buFontTx/>
              <a:buNone/>
            </a:pPr>
            <a:r>
              <a:rPr lang="cs-CZ" altLang="cs-CZ" sz="1800" b="1" i="1" u="sng" smtClean="0"/>
              <a:t/>
            </a:r>
            <a:br>
              <a:rPr lang="cs-CZ" altLang="cs-CZ" sz="1800" b="1" i="1" u="sng" smtClean="0"/>
            </a:br>
            <a:r>
              <a:rPr lang="cs-CZ" altLang="cs-CZ" sz="1800" i="1" smtClean="0"/>
              <a:t>Vítěz kategorie obdrží 20 bodů do Univerzála, ostatní v pořadí poměrný bodový zisk:</a:t>
            </a:r>
            <a:br>
              <a:rPr lang="cs-CZ" altLang="cs-CZ" sz="1800" i="1" smtClean="0"/>
            </a:br>
            <a:r>
              <a:rPr lang="cs-CZ" altLang="cs-CZ" sz="1800" i="1" smtClean="0"/>
              <a:t>20a / v   (a = etapový bodový zisk jedince,  v = etapový bodový zisk vítěze)   Je-li toto číslo menší než 6, získává jedinec automaticky 6 bodů. </a:t>
            </a:r>
          </a:p>
          <a:p>
            <a:pPr marL="609600" indent="-609600">
              <a:lnSpc>
                <a:spcPct val="80000"/>
              </a:lnSpc>
            </a:pPr>
            <a:endParaRPr lang="cs-CZ" altLang="cs-CZ" sz="1800" i="1" smtClean="0"/>
          </a:p>
          <a:p>
            <a:pPr marL="609600" indent="-609600">
              <a:lnSpc>
                <a:spcPct val="80000"/>
              </a:lnSpc>
            </a:pPr>
            <a:endParaRPr lang="cs-CZ" altLang="cs-CZ" sz="1800" i="1" smtClean="0"/>
          </a:p>
          <a:p>
            <a:pPr marL="609600" indent="-609600">
              <a:lnSpc>
                <a:spcPct val="80000"/>
              </a:lnSpc>
            </a:pPr>
            <a:endParaRPr lang="cs-CZ" altLang="cs-CZ" sz="1800" i="1" smtClean="0"/>
          </a:p>
          <a:p>
            <a:pPr marL="609600" indent="-609600">
              <a:lnSpc>
                <a:spcPct val="80000"/>
              </a:lnSpc>
            </a:pPr>
            <a:r>
              <a:rPr lang="cs-CZ" altLang="cs-CZ" sz="1800" b="1" i="1" u="sng" smtClean="0"/>
              <a:t>3. podle času  (běh na lyžích, triatlon)</a:t>
            </a:r>
          </a:p>
          <a:p>
            <a:pPr marL="609600" indent="-609600">
              <a:lnSpc>
                <a:spcPct val="80000"/>
              </a:lnSpc>
            </a:pPr>
            <a:endParaRPr lang="cs-CZ" altLang="cs-CZ" sz="1800" b="1" i="1" u="sng" smtClean="0"/>
          </a:p>
          <a:p>
            <a:pPr marL="609600" indent="-609600">
              <a:lnSpc>
                <a:spcPct val="80000"/>
              </a:lnSpc>
              <a:buFontTx/>
              <a:buNone/>
            </a:pPr>
            <a:r>
              <a:rPr lang="cs-CZ" altLang="cs-CZ" sz="1800" i="1" smtClean="0"/>
              <a:t>	Vítěz kategorie obdrží 20 bodů, ostatní v pořadí získají body podle vzorce</a:t>
            </a:r>
            <a:br>
              <a:rPr lang="cs-CZ" altLang="cs-CZ" sz="1800" i="1" smtClean="0"/>
            </a:br>
            <a:r>
              <a:rPr lang="cs-CZ" altLang="cs-CZ" sz="1800" i="1" smtClean="0"/>
              <a:t>0,16 x (225-100a/v)  (a = čas jedince a v = čas vítěze). Je-li toto číslo menší než 6, získává jedinec automaticky 6 bodů.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p:cNvSpPr>
            <a:spLocks noChangeArrowheads="1"/>
          </p:cNvSpPr>
          <p:nvPr/>
        </p:nvSpPr>
        <p:spPr bwMode="auto">
          <a:xfrm>
            <a:off x="1077913" y="327025"/>
            <a:ext cx="69881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000" b="1"/>
              <a:t>Kalendář - Univerzál 2010</a:t>
            </a:r>
          </a:p>
        </p:txBody>
      </p:sp>
      <p:graphicFrame>
        <p:nvGraphicFramePr>
          <p:cNvPr id="52126" name="Group 926"/>
          <p:cNvGraphicFramePr>
            <a:graphicFrameLocks noGrp="1"/>
          </p:cNvGraphicFramePr>
          <p:nvPr/>
        </p:nvGraphicFramePr>
        <p:xfrm>
          <a:off x="179388" y="836613"/>
          <a:ext cx="8640762" cy="5768995"/>
        </p:xfrm>
        <a:graphic>
          <a:graphicData uri="http://schemas.openxmlformats.org/drawingml/2006/table">
            <a:tbl>
              <a:tblPr/>
              <a:tblGrid>
                <a:gridCol w="504825">
                  <a:extLst>
                    <a:ext uri="{9D8B030D-6E8A-4147-A177-3AD203B41FA5}">
                      <a16:colId xmlns:a16="http://schemas.microsoft.com/office/drawing/2014/main" val="20000"/>
                    </a:ext>
                  </a:extLst>
                </a:gridCol>
                <a:gridCol w="1804987">
                  <a:extLst>
                    <a:ext uri="{9D8B030D-6E8A-4147-A177-3AD203B41FA5}">
                      <a16:colId xmlns:a16="http://schemas.microsoft.com/office/drawing/2014/main" val="20001"/>
                    </a:ext>
                  </a:extLst>
                </a:gridCol>
                <a:gridCol w="1379538">
                  <a:extLst>
                    <a:ext uri="{9D8B030D-6E8A-4147-A177-3AD203B41FA5}">
                      <a16:colId xmlns:a16="http://schemas.microsoft.com/office/drawing/2014/main" val="20002"/>
                    </a:ext>
                  </a:extLst>
                </a:gridCol>
                <a:gridCol w="717550">
                  <a:extLst>
                    <a:ext uri="{9D8B030D-6E8A-4147-A177-3AD203B41FA5}">
                      <a16:colId xmlns:a16="http://schemas.microsoft.com/office/drawing/2014/main" val="20003"/>
                    </a:ext>
                  </a:extLst>
                </a:gridCol>
                <a:gridCol w="4233862">
                  <a:extLst>
                    <a:ext uri="{9D8B030D-6E8A-4147-A177-3AD203B41FA5}">
                      <a16:colId xmlns:a16="http://schemas.microsoft.com/office/drawing/2014/main" val="20004"/>
                    </a:ext>
                  </a:extLst>
                </a:gridCol>
              </a:tblGrid>
              <a:tr h="49350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cs typeface="Arial" charset="0"/>
                        </a:rPr>
                        <a:t>č.</a:t>
                      </a:r>
                    </a:p>
                    <a:p>
                      <a:pPr marL="0" marR="0" lvl="0" indent="0" algn="ctr" defTabSz="914400" rtl="0" eaLnBrk="1" fontAlgn="ctr"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cs typeface="Arial" charset="0"/>
                        </a:rPr>
                        <a:t>etapy</a:t>
                      </a:r>
                      <a:endParaRPr kumimoji="0" lang="cs-CZ" sz="900" b="0" i="0" u="none" strike="noStrike" cap="none" normalizeH="0" baseline="0" smtClean="0">
                        <a:ln>
                          <a:noFill/>
                        </a:ln>
                        <a:solidFill>
                          <a:schemeClr val="tx1"/>
                        </a:solidFill>
                        <a:effectLst/>
                        <a:latin typeface="Arial" charset="0"/>
                      </a:endParaRPr>
                    </a:p>
                  </a:txBody>
                  <a:tcPr marT="44836" marB="4483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etapa</a:t>
                      </a:r>
                      <a:endParaRPr kumimoji="0" lang="cs-CZ" sz="3900" b="0" i="0" u="none" strike="noStrike" cap="none" normalizeH="0" baseline="0" smtClean="0">
                        <a:ln>
                          <a:noFill/>
                        </a:ln>
                        <a:solidFill>
                          <a:schemeClr val="tx1"/>
                        </a:solidFill>
                        <a:effectLst/>
                        <a:latin typeface="Arial" charset="0"/>
                      </a:endParaRPr>
                    </a:p>
                  </a:txBody>
                  <a:tcPr marT="44836" marB="4483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návrh</a:t>
                      </a:r>
                      <a:endParaRPr kumimoji="0" lang="cs-CZ" sz="3900" b="0" i="0" u="none" strike="noStrike" cap="none" normalizeH="0" baseline="0" smtClean="0">
                        <a:ln>
                          <a:noFill/>
                        </a:ln>
                        <a:solidFill>
                          <a:schemeClr val="tx1"/>
                        </a:solidFill>
                        <a:effectLst/>
                        <a:latin typeface="Arial" charset="0"/>
                      </a:endParaRPr>
                    </a:p>
                  </a:txBody>
                  <a:tcPr marT="44836" marB="4483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den</a:t>
                      </a:r>
                      <a:endParaRPr kumimoji="0" lang="cs-CZ" sz="3900" b="0" i="0" u="none" strike="noStrike" cap="none" normalizeH="0" baseline="0" smtClean="0">
                        <a:ln>
                          <a:noFill/>
                        </a:ln>
                        <a:solidFill>
                          <a:schemeClr val="tx1"/>
                        </a:solidFill>
                        <a:effectLst/>
                        <a:latin typeface="Arial" charset="0"/>
                      </a:endParaRPr>
                    </a:p>
                  </a:txBody>
                  <a:tcPr marT="44836" marB="4483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misto</a:t>
                      </a:r>
                      <a:endParaRPr kumimoji="0" lang="cs-CZ" sz="3900" b="0" i="0" u="none" strike="noStrike" cap="none" normalizeH="0" baseline="0" smtClean="0">
                        <a:ln>
                          <a:noFill/>
                        </a:ln>
                        <a:solidFill>
                          <a:schemeClr val="tx1"/>
                        </a:solidFill>
                        <a:effectLst/>
                        <a:latin typeface="Arial" charset="0"/>
                      </a:endParaRPr>
                    </a:p>
                  </a:txBody>
                  <a:tcPr marT="44836" marB="4483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PIŠKVORKY</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15.10.2009</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čt</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TŘÍDY U BUFETU</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2</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FLORBAL TÝMŮ</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14.11.2009</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VELKÁ TĚLOCVIČNA GYMNÁZIA JIHLAVA</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542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3</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SILOVÝ VÍCEBOJ</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27.11.2009</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pá</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MALÁ TĚLOCVIČNA GYMNÁZIA JIHLAVA</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4</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ŠACHY</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10.12.2009</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čt</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ZASEDACÍ MÍSTNOST</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5</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KUŽELKY</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19.12.2009</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út</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KUŽELNA SMJ, ROŠICKÉHO UL.</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6</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BĚH NA LYŽÍCH</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9.1.2010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AREÁL U LYŽAŘE</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542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7</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VOLEJBAL TÝMŮ</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30.1.2010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VELKÁ TĚLOCVIČNA GYMNÁZIA JIHLAVA</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8</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FLORBAL DVOJIC</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20.2.2010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VELKÁ TĚLOCVIČNA GYMNÁZIA JIHLAVA</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1636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9</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VOLEJBAL DVOJIC</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6.3.2010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VELKÁ TĚLOCVIČNA GYMNÁZIA JIHLAVA</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STOLNÍ TENIS</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27.3.2010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HERNA SK, KAROLINY SVĚTLÉ</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542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11</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ŠIFROVACÍ BĚH</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17.4.2010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AREÁL HEULOS</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12</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ATLETIKA</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6.5.2010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čt</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ATLETICKÝ STADION NA STOUPÁCH</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9698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13</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cs typeface="Arial" charset="0"/>
                        </a:rPr>
                        <a:t>TRIATLON</a:t>
                      </a:r>
                      <a:endParaRPr kumimoji="0" lang="cs-CZ" sz="1400" b="1" i="0" u="none" strike="noStrike" cap="none" normalizeH="0" baseline="0" smtClean="0">
                        <a:ln>
                          <a:noFill/>
                        </a:ln>
                        <a:solidFill>
                          <a:srgbClr val="FF0000"/>
                        </a:solidFill>
                        <a:effectLst>
                          <a:outerShdw blurRad="38100" dist="38100" dir="2700000" algn="tl">
                            <a:srgbClr val="000000"/>
                          </a:outerShdw>
                        </a:effectLst>
                        <a:latin typeface="DejaVu Sans Condensed" pitchFamily="34"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15.5.2010</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so</a:t>
                      </a:r>
                      <a:endParaRPr kumimoji="0" lang="cs-CZ" sz="43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outerShdw blurRad="38100" dist="38100" dir="2700000" algn="tl">
                              <a:srgbClr val="FFFFFF"/>
                            </a:outerShdw>
                          </a:effectLst>
                          <a:latin typeface="Arial" charset="0"/>
                          <a:cs typeface="Arial" charset="0"/>
                        </a:rPr>
                        <a:t>BAZÉN SMJ, ROŠICKÉHO ULICE</a:t>
                      </a:r>
                      <a:endParaRPr kumimoji="0" lang="cs-CZ" sz="3900" b="1" i="0" u="none" strike="noStrike" cap="none" normalizeH="0" baseline="0" smtClean="0">
                        <a:ln>
                          <a:noFill/>
                        </a:ln>
                        <a:solidFill>
                          <a:schemeClr val="tx1"/>
                        </a:solidFill>
                        <a:effectLst>
                          <a:outerShdw blurRad="38100" dist="38100" dir="2700000" algn="tl">
                            <a:srgbClr val="FFFFFF"/>
                          </a:outerShdw>
                        </a:effectLst>
                        <a:latin typeface="Arial" charset="0"/>
                      </a:endParaRPr>
                    </a:p>
                  </a:txBody>
                  <a:tcPr marT="44836" marB="4483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xfrm>
            <a:off x="468313" y="333375"/>
            <a:ext cx="8301037" cy="6335713"/>
          </a:xfrm>
        </p:spPr>
        <p:txBody>
          <a:bodyPr/>
          <a:lstStyle/>
          <a:p>
            <a:pPr algn="ctr" eaLnBrk="1" hangingPunct="1">
              <a:lnSpc>
                <a:spcPct val="80000"/>
              </a:lnSpc>
              <a:buFontTx/>
              <a:buNone/>
              <a:defRPr/>
            </a:pPr>
            <a:r>
              <a:rPr lang="cs-CZ" sz="2000" b="1" u="sng" smtClean="0"/>
              <a:t>IDEOVÉ POZADÍ SOUTĚŽE</a:t>
            </a:r>
          </a:p>
          <a:p>
            <a:pPr algn="ctr" eaLnBrk="1" hangingPunct="1">
              <a:lnSpc>
                <a:spcPct val="80000"/>
              </a:lnSpc>
              <a:buFontTx/>
              <a:buNone/>
              <a:defRPr/>
            </a:pPr>
            <a:endParaRPr lang="cs-CZ" sz="2000" i="1" smtClean="0"/>
          </a:p>
          <a:p>
            <a:pPr eaLnBrk="1" hangingPunct="1">
              <a:lnSpc>
                <a:spcPct val="80000"/>
              </a:lnSpc>
              <a:buFontTx/>
              <a:buNone/>
              <a:defRPr/>
            </a:pPr>
            <a:r>
              <a:rPr lang="cs-CZ" sz="2400" b="1" u="sng" smtClean="0"/>
              <a:t>Kalokagathia</a:t>
            </a:r>
          </a:p>
          <a:p>
            <a:pPr eaLnBrk="1" hangingPunct="1">
              <a:lnSpc>
                <a:spcPct val="80000"/>
              </a:lnSpc>
              <a:buFontTx/>
              <a:buNone/>
              <a:defRPr/>
            </a:pPr>
            <a:r>
              <a:rPr lang="cs-CZ" sz="2200" i="1" smtClean="0"/>
              <a:t>harmonický rozvoj</a:t>
            </a:r>
          </a:p>
          <a:p>
            <a:pPr eaLnBrk="1" hangingPunct="1">
              <a:lnSpc>
                <a:spcPct val="80000"/>
              </a:lnSpc>
              <a:buFontTx/>
              <a:buNone/>
              <a:defRPr/>
            </a:pPr>
            <a:r>
              <a:rPr lang="cs-CZ" sz="2200" i="1" smtClean="0"/>
              <a:t>nepokrývá celé téma kalokagathie – vše nelze kvanifikovat, ve všem nelze soutěžit</a:t>
            </a:r>
          </a:p>
          <a:p>
            <a:pPr eaLnBrk="1" hangingPunct="1">
              <a:lnSpc>
                <a:spcPct val="80000"/>
              </a:lnSpc>
              <a:buFontTx/>
              <a:buNone/>
              <a:defRPr/>
            </a:pPr>
            <a:r>
              <a:rPr lang="cs-CZ" sz="2200" i="1" smtClean="0"/>
              <a:t>pestrost – eliminuje jednostranné zatížení a negativa tradičního sportu</a:t>
            </a:r>
          </a:p>
          <a:p>
            <a:pPr algn="ctr" eaLnBrk="1" hangingPunct="1">
              <a:lnSpc>
                <a:spcPct val="80000"/>
              </a:lnSpc>
              <a:buFontTx/>
              <a:buChar char="-"/>
              <a:defRPr/>
            </a:pPr>
            <a:endParaRPr lang="cs-CZ" sz="2200" i="1" smtClean="0"/>
          </a:p>
          <a:p>
            <a:pPr eaLnBrk="1" hangingPunct="1">
              <a:lnSpc>
                <a:spcPct val="80000"/>
              </a:lnSpc>
              <a:buFontTx/>
              <a:buNone/>
              <a:defRPr/>
            </a:pPr>
            <a:r>
              <a:rPr lang="en-GB" sz="2000" i="1" smtClean="0"/>
              <a:t> </a:t>
            </a:r>
            <a:r>
              <a:rPr lang="cs-CZ" sz="2000" i="1" smtClean="0"/>
              <a:t>	„Kromě všestrannosti a možnosti okusit i něco nového a jiného, než to čím se třeba mnozí účastníci soutěže běžně zabývají, což je stavební kámen soutěže, je tu druhá strana téže mince. </a:t>
            </a:r>
          </a:p>
          <a:p>
            <a:pPr eaLnBrk="1" hangingPunct="1">
              <a:lnSpc>
                <a:spcPct val="80000"/>
              </a:lnSpc>
              <a:buFontTx/>
              <a:buNone/>
              <a:defRPr/>
            </a:pPr>
            <a:r>
              <a:rPr lang="cs-CZ" sz="2000" i="1" smtClean="0"/>
              <a:t>	</a:t>
            </a:r>
          </a:p>
          <a:p>
            <a:pPr eaLnBrk="1" hangingPunct="1">
              <a:lnSpc>
                <a:spcPct val="80000"/>
              </a:lnSpc>
              <a:buFontTx/>
              <a:buNone/>
              <a:defRPr/>
            </a:pPr>
            <a:r>
              <a:rPr lang="cs-CZ" sz="2000" i="1" smtClean="0"/>
              <a:t>	Tedy příležitost ukázat danou aktivitu v její čiré podobě </a:t>
            </a:r>
            <a:r>
              <a:rPr lang="cs-CZ" sz="2000" i="1" smtClean="0">
                <a:solidFill>
                  <a:schemeClr val="hlink"/>
                </a:solidFill>
                <a:effectLst>
                  <a:outerShdw blurRad="38100" dist="38100" dir="2700000" algn="tl">
                    <a:srgbClr val="000000"/>
                  </a:outerShdw>
                </a:effectLst>
              </a:rPr>
              <a:t>nezkreslenou</a:t>
            </a:r>
          </a:p>
          <a:p>
            <a:pPr eaLnBrk="1" hangingPunct="1">
              <a:lnSpc>
                <a:spcPct val="80000"/>
              </a:lnSpc>
              <a:buFontTx/>
              <a:buNone/>
              <a:defRPr/>
            </a:pPr>
            <a:r>
              <a:rPr lang="cs-CZ" sz="2000" i="1" smtClean="0">
                <a:solidFill>
                  <a:srgbClr val="FF0000"/>
                </a:solidFill>
                <a:effectLst>
                  <a:outerShdw blurRad="38100" dist="38100" dir="2700000" algn="tl">
                    <a:srgbClr val="000000"/>
                  </a:outerShdw>
                </a:effectLst>
              </a:rPr>
              <a:t>	 vysokými tréninkovými dávkami</a:t>
            </a:r>
            <a:r>
              <a:rPr lang="cs-CZ" sz="2000" i="1" smtClean="0"/>
              <a:t> a následným nedostatkem času na cokoli jiného (případ jihlavského plavání), </a:t>
            </a:r>
          </a:p>
          <a:p>
            <a:pPr eaLnBrk="1" hangingPunct="1">
              <a:lnSpc>
                <a:spcPct val="80000"/>
              </a:lnSpc>
              <a:buFontTx/>
              <a:buNone/>
              <a:defRPr/>
            </a:pPr>
            <a:r>
              <a:rPr lang="cs-CZ" sz="2000" i="1" smtClean="0"/>
              <a:t>	 </a:t>
            </a:r>
            <a:r>
              <a:rPr lang="cs-CZ" sz="2000" i="1" smtClean="0">
                <a:solidFill>
                  <a:srgbClr val="FF0000"/>
                </a:solidFill>
                <a:effectLst>
                  <a:outerShdw blurRad="38100" dist="38100" dir="2700000" algn="tl">
                    <a:srgbClr val="000000"/>
                  </a:outerShdw>
                </a:effectLst>
              </a:rPr>
              <a:t>používáním podpůrných prostředků</a:t>
            </a:r>
            <a:r>
              <a:rPr lang="cs-CZ" sz="2000" i="1" smtClean="0"/>
              <a:t> (případ jihlavských posiloven), </a:t>
            </a:r>
          </a:p>
          <a:p>
            <a:pPr eaLnBrk="1" hangingPunct="1">
              <a:lnSpc>
                <a:spcPct val="80000"/>
              </a:lnSpc>
              <a:buFontTx/>
              <a:buNone/>
              <a:defRPr/>
            </a:pPr>
            <a:endParaRPr lang="cs-CZ" sz="2000" i="1" smtClean="0">
              <a:solidFill>
                <a:srgbClr val="FF0000"/>
              </a:solidFill>
              <a:effectLst>
                <a:outerShdw blurRad="38100" dist="38100" dir="2700000" algn="tl">
                  <a:srgbClr val="000000"/>
                </a:outerShdw>
              </a:effectLst>
            </a:endParaRPr>
          </a:p>
          <a:p>
            <a:pPr eaLnBrk="1" hangingPunct="1">
              <a:lnSpc>
                <a:spcPct val="80000"/>
              </a:lnSpc>
              <a:buFontTx/>
              <a:buNone/>
              <a:defRPr/>
            </a:pPr>
            <a:r>
              <a:rPr lang="cs-CZ" sz="2000" i="1" smtClean="0">
                <a:solidFill>
                  <a:srgbClr val="FF0000"/>
                </a:solidFill>
                <a:effectLst>
                  <a:outerShdw blurRad="38100" dist="38100" dir="2700000" algn="tl">
                    <a:srgbClr val="000000"/>
                  </a:outerShdw>
                </a:effectLst>
              </a:rPr>
              <a:t>	simulováním, podváděním  a jinými nešvary</a:t>
            </a:r>
            <a:r>
              <a:rPr lang="cs-CZ" sz="2000" i="1" smtClean="0"/>
              <a:t>, jako je vulgární vyjadřování, urážky soupeře či rozhodčího (případ jihlavského fotbalu).“</a:t>
            </a:r>
          </a:p>
          <a:p>
            <a:pPr eaLnBrk="1" hangingPunct="1">
              <a:lnSpc>
                <a:spcPct val="80000"/>
              </a:lnSpc>
              <a:defRPr/>
            </a:pPr>
            <a:endParaRPr lang="cs-CZ" sz="2000" i="1" smtClean="0"/>
          </a:p>
        </p:txBody>
      </p:sp>
      <p:sp>
        <p:nvSpPr>
          <p:cNvPr id="21507" name="AutoShape 3"/>
          <p:cNvSpPr>
            <a:spLocks noChangeArrowheads="1"/>
          </p:cNvSpPr>
          <p:nvPr/>
        </p:nvSpPr>
        <p:spPr bwMode="auto">
          <a:xfrm rot="1068112">
            <a:off x="539750" y="3933825"/>
            <a:ext cx="431800" cy="360363"/>
          </a:xfrm>
          <a:prstGeom prst="rightArrow">
            <a:avLst>
              <a:gd name="adj1" fmla="val 50000"/>
              <a:gd name="adj2" fmla="val 29956"/>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cs-CZ" sz="4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782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782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7826">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7826">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7826">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7826">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7826">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77826">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7782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allAtOnce" autoUpdateAnimBg="0"/>
      <p:bldP spid="2150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body" idx="4294967295"/>
          </p:nvPr>
        </p:nvSpPr>
        <p:spPr>
          <a:xfrm>
            <a:off x="250825" y="404813"/>
            <a:ext cx="8374063" cy="6264275"/>
          </a:xfrm>
        </p:spPr>
        <p:txBody>
          <a:bodyPr/>
          <a:lstStyle/>
          <a:p>
            <a:pPr algn="ctr" eaLnBrk="1" hangingPunct="1">
              <a:lnSpc>
                <a:spcPct val="80000"/>
              </a:lnSpc>
              <a:buFontTx/>
              <a:buNone/>
            </a:pPr>
            <a:r>
              <a:rPr lang="cs-CZ" altLang="cs-CZ" sz="2000" b="1" u="sng" smtClean="0"/>
              <a:t>FILOSOFICKÉ POZADÍ SOUTĚŽE</a:t>
            </a:r>
          </a:p>
          <a:p>
            <a:pPr algn="ctr" eaLnBrk="1" hangingPunct="1">
              <a:lnSpc>
                <a:spcPct val="80000"/>
              </a:lnSpc>
              <a:buFontTx/>
              <a:buNone/>
            </a:pPr>
            <a:endParaRPr lang="cs-CZ" altLang="cs-CZ" sz="1800" i="1" smtClean="0"/>
          </a:p>
          <a:p>
            <a:pPr>
              <a:lnSpc>
                <a:spcPct val="80000"/>
              </a:lnSpc>
              <a:buFontTx/>
              <a:buNone/>
            </a:pPr>
            <a:r>
              <a:rPr lang="cs-CZ" altLang="cs-CZ" sz="1800" i="1" smtClean="0"/>
              <a:t>	V současnosti se, snad ještě ve větší míře než v minulosti, setkáváme s proklamacemi mnoha  dobrých či jindy líbivých myšlenek, které však jejich protagonisté vlastní chováním popírají. Ustálené spojení nazývá takovéto jednání vazbou </a:t>
            </a:r>
            <a:r>
              <a:rPr lang="cs-CZ" altLang="cs-CZ" sz="1800" b="1" i="1" u="sng" smtClean="0"/>
              <a:t>„kázat vodu a pít víno.</a:t>
            </a:r>
            <a:r>
              <a:rPr lang="cs-CZ" altLang="cs-CZ" sz="1800" b="1" i="1" smtClean="0"/>
              <a:t>“</a:t>
            </a:r>
            <a:r>
              <a:rPr lang="cs-CZ" altLang="cs-CZ" sz="1800" i="1" smtClean="0"/>
              <a:t>  Takovéto chování běžně zasahuje do všech oblastí našeho života. </a:t>
            </a:r>
          </a:p>
          <a:p>
            <a:pPr>
              <a:lnSpc>
                <a:spcPct val="80000"/>
              </a:lnSpc>
            </a:pPr>
            <a:endParaRPr lang="cs-CZ" altLang="cs-CZ" sz="1800" i="1" smtClean="0"/>
          </a:p>
          <a:p>
            <a:pPr>
              <a:lnSpc>
                <a:spcPct val="80000"/>
              </a:lnSpc>
              <a:buFontTx/>
              <a:buNone/>
            </a:pPr>
            <a:r>
              <a:rPr lang="cs-CZ" altLang="cs-CZ" sz="1800" i="1" smtClean="0"/>
              <a:t>	Stejně tak do našeho života zasahují ekonomické faktory, a to v míře dříve nebývalé. V současnosti ve společnosti převládá představa, že „bez peněz to prostě nejde“. To samo o sobě není nic negativního, ekonomická základna fungovat musí, jinak je těžké cokoli podnikat. Problémem je vyústění této představy v ideu, že </a:t>
            </a:r>
            <a:r>
              <a:rPr lang="cs-CZ" altLang="cs-CZ" sz="1800" b="1" i="1" u="sng" smtClean="0"/>
              <a:t>cokoli, co podnikáme, by mělo v první řadě sloužit k obohacení</a:t>
            </a:r>
            <a:r>
              <a:rPr lang="cs-CZ" altLang="cs-CZ" sz="1800" i="1" smtClean="0"/>
              <a:t>.  S tím se pojí boj o získávání dotací, grantů či sponzorů. </a:t>
            </a:r>
          </a:p>
          <a:p>
            <a:pPr>
              <a:lnSpc>
                <a:spcPct val="80000"/>
              </a:lnSpc>
            </a:pPr>
            <a:endParaRPr lang="cs-CZ" altLang="cs-CZ" sz="1800" i="1" smtClean="0"/>
          </a:p>
          <a:p>
            <a:pPr>
              <a:lnSpc>
                <a:spcPct val="80000"/>
              </a:lnSpc>
              <a:buFontTx/>
              <a:buNone/>
            </a:pPr>
            <a:r>
              <a:rPr lang="cs-CZ" altLang="cs-CZ" sz="1800" i="1" smtClean="0"/>
              <a:t>	Jak již bylo řečeno, soutěž Univerzál se pokouší </a:t>
            </a:r>
            <a:r>
              <a:rPr lang="cs-CZ" altLang="cs-CZ" sz="1800" b="1" i="1" u="sng" smtClean="0"/>
              <a:t>o obhajobu amatérismu</a:t>
            </a:r>
            <a:r>
              <a:rPr lang="cs-CZ" altLang="cs-CZ" sz="1800" i="1" smtClean="0"/>
              <a:t> a o jakési „čisté sportování“, pohyb či soutěž (duševně zaměřené disciplíny jsou také plné dynamiky) pro radost. Protože nechceme „kázat vodu a pít víno,“ rozhodli jsme se postupovat protikomerčně a pokusit se obejít bez podpory sponzorů a větších finančních toků. </a:t>
            </a:r>
          </a:p>
          <a:p>
            <a:pPr>
              <a:lnSpc>
                <a:spcPct val="80000"/>
              </a:lnSpc>
            </a:pPr>
            <a:endParaRPr lang="cs-CZ" altLang="cs-CZ" sz="1800" i="1" smtClean="0"/>
          </a:p>
          <a:p>
            <a:pPr>
              <a:lnSpc>
                <a:spcPct val="80000"/>
              </a:lnSpc>
              <a:buFontTx/>
              <a:buNone/>
            </a:pPr>
            <a:r>
              <a:rPr lang="cs-CZ" altLang="cs-CZ" sz="1800" i="1" smtClean="0"/>
              <a:t>	To samozřejmě může </a:t>
            </a:r>
            <a:r>
              <a:rPr lang="cs-CZ" altLang="cs-CZ" sz="1800" b="1" i="1" u="sng" smtClean="0"/>
              <a:t>ovlivnit skladbu jednotlivých etap</a:t>
            </a:r>
            <a:r>
              <a:rPr lang="cs-CZ" altLang="cs-CZ" sz="1800" i="1" smtClean="0"/>
              <a:t> – sporty jako je třeba tenis či squash do soutěže nezařazujeme. Oproti tomu, uspořádat závod v přespolním běhu opravdu nemusí být nijak finančně nákladné.  Historie soutěže to dokládá.</a:t>
            </a:r>
            <a:r>
              <a:rPr lang="cs-CZ" altLang="cs-CZ" sz="18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782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7826">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7826">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782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allAtOnce"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250825" y="260350"/>
            <a:ext cx="8893175" cy="6597650"/>
          </a:xfrm>
        </p:spPr>
        <p:txBody>
          <a:bodyPr/>
          <a:lstStyle/>
          <a:p>
            <a:pPr marL="609600" indent="-609600">
              <a:lnSpc>
                <a:spcPct val="80000"/>
              </a:lnSpc>
            </a:pPr>
            <a:endParaRPr lang="cs-CZ" altLang="cs-CZ" sz="2400" i="1" smtClean="0"/>
          </a:p>
          <a:p>
            <a:pPr marL="609600" indent="-609600">
              <a:lnSpc>
                <a:spcPct val="80000"/>
              </a:lnSpc>
              <a:buFontTx/>
              <a:buNone/>
            </a:pPr>
            <a:endParaRPr lang="cs-CZ" altLang="cs-CZ" sz="2800" b="1" i="1" smtClean="0"/>
          </a:p>
          <a:p>
            <a:pPr marL="609600" indent="-609600" algn="ctr">
              <a:lnSpc>
                <a:spcPct val="80000"/>
              </a:lnSpc>
              <a:buFontTx/>
              <a:buNone/>
            </a:pPr>
            <a:r>
              <a:rPr lang="cs-CZ" altLang="cs-CZ" sz="3600" b="1" i="1" u="sng" smtClean="0"/>
              <a:t>Protikomerční zaměření</a:t>
            </a:r>
          </a:p>
          <a:p>
            <a:pPr marL="609600" indent="-609600" algn="ctr">
              <a:lnSpc>
                <a:spcPct val="80000"/>
              </a:lnSpc>
              <a:buFontTx/>
              <a:buNone/>
            </a:pPr>
            <a:endParaRPr lang="cs-CZ" altLang="cs-CZ" sz="3600" b="1" i="1" u="sng" smtClean="0"/>
          </a:p>
          <a:p>
            <a:pPr marL="990600" lvl="1" indent="-533400" algn="just">
              <a:lnSpc>
                <a:spcPct val="80000"/>
              </a:lnSpc>
              <a:buFontTx/>
              <a:buNone/>
            </a:pPr>
            <a:r>
              <a:rPr lang="cs-CZ" altLang="cs-CZ" sz="2400" b="1" i="1" smtClean="0"/>
              <a:t>V dnešní době jde o jakousi plavbu proti proudu </a:t>
            </a:r>
          </a:p>
          <a:p>
            <a:pPr marL="990600" lvl="1" indent="-533400" algn="just">
              <a:lnSpc>
                <a:spcPct val="80000"/>
              </a:lnSpc>
              <a:buFontTx/>
              <a:buNone/>
            </a:pPr>
            <a:r>
              <a:rPr lang="cs-CZ" altLang="cs-CZ" sz="2400" b="1" i="1" smtClean="0"/>
              <a:t>toho jsme si zcela vědomi. Nejedná se také o žádný </a:t>
            </a:r>
          </a:p>
          <a:p>
            <a:pPr marL="990600" lvl="1" indent="-533400" algn="just">
              <a:lnSpc>
                <a:spcPct val="80000"/>
              </a:lnSpc>
              <a:buFontTx/>
              <a:buNone/>
            </a:pPr>
            <a:r>
              <a:rPr lang="cs-CZ" altLang="cs-CZ" sz="2400" b="1" i="1" smtClean="0"/>
              <a:t>návod, jak podobné aktivity organizovat, protože </a:t>
            </a:r>
          </a:p>
          <a:p>
            <a:pPr marL="990600" lvl="1" indent="-533400" algn="just">
              <a:lnSpc>
                <a:spcPct val="80000"/>
              </a:lnSpc>
              <a:buFontTx/>
              <a:buNone/>
            </a:pPr>
            <a:r>
              <a:rPr lang="cs-CZ" altLang="cs-CZ" sz="2400" b="1" i="1" smtClean="0"/>
              <a:t>žádná šablona neexistuje. </a:t>
            </a:r>
          </a:p>
          <a:p>
            <a:pPr marL="990600" lvl="1" indent="-533400" algn="just">
              <a:lnSpc>
                <a:spcPct val="80000"/>
              </a:lnSpc>
            </a:pPr>
            <a:endParaRPr lang="cs-CZ" altLang="cs-CZ" sz="2400" b="1" i="1" smtClean="0"/>
          </a:p>
          <a:p>
            <a:pPr marL="990600" lvl="1" indent="-533400" algn="just">
              <a:lnSpc>
                <a:spcPct val="80000"/>
              </a:lnSpc>
              <a:buFontTx/>
              <a:buNone/>
            </a:pPr>
            <a:r>
              <a:rPr lang="cs-CZ" altLang="cs-CZ" sz="2400" b="1" i="1" smtClean="0"/>
              <a:t>Pro soutěž je (díky Gymnáziu Jihlava) k dispozici </a:t>
            </a:r>
          </a:p>
          <a:p>
            <a:pPr marL="990600" lvl="1" indent="-533400" algn="just">
              <a:lnSpc>
                <a:spcPct val="80000"/>
              </a:lnSpc>
              <a:buFontTx/>
              <a:buNone/>
            </a:pPr>
            <a:r>
              <a:rPr lang="cs-CZ" altLang="cs-CZ" sz="2400" b="1" i="1" smtClean="0"/>
              <a:t>základní sportovní zázemí, což je alfou a omegou </a:t>
            </a:r>
          </a:p>
          <a:p>
            <a:pPr marL="990600" lvl="1" indent="-533400" algn="just">
              <a:lnSpc>
                <a:spcPct val="80000"/>
              </a:lnSpc>
              <a:buFontTx/>
              <a:buNone/>
            </a:pPr>
            <a:r>
              <a:rPr lang="cs-CZ" altLang="cs-CZ" sz="2400" b="1" i="1" smtClean="0"/>
              <a:t>veškeré aktivity. Jediné, co si troufneme z naší </a:t>
            </a:r>
          </a:p>
          <a:p>
            <a:pPr marL="990600" lvl="1" indent="-533400" algn="just">
              <a:lnSpc>
                <a:spcPct val="80000"/>
              </a:lnSpc>
              <a:buFontTx/>
              <a:buNone/>
            </a:pPr>
            <a:r>
              <a:rPr lang="cs-CZ" altLang="cs-CZ" sz="2400" b="1" i="1" smtClean="0"/>
              <a:t>pozice říci, že lze takovýmto způsobem takto </a:t>
            </a:r>
          </a:p>
          <a:p>
            <a:pPr marL="990600" lvl="1" indent="-533400" algn="just">
              <a:lnSpc>
                <a:spcPct val="80000"/>
              </a:lnSpc>
              <a:buFontTx/>
              <a:buNone/>
            </a:pPr>
            <a:r>
              <a:rPr lang="cs-CZ" altLang="cs-CZ" sz="2400" b="1" i="1" smtClean="0"/>
              <a:t>rozsáhlou soutěž organizovat a že tato forma skutečně </a:t>
            </a:r>
          </a:p>
          <a:p>
            <a:pPr marL="990600" lvl="1" indent="-533400" algn="just">
              <a:lnSpc>
                <a:spcPct val="80000"/>
              </a:lnSpc>
              <a:buFontTx/>
              <a:buNone/>
            </a:pPr>
            <a:r>
              <a:rPr lang="cs-CZ" altLang="cs-CZ" sz="2400" b="1" i="1" smtClean="0"/>
              <a:t>v praxi funguje.</a:t>
            </a:r>
            <a:r>
              <a:rPr lang="cs-CZ" altLang="cs-CZ" sz="24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84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84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84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84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843">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843">
                                            <p:txEl>
                                              <p:pRg st="12" end="1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843">
                                            <p:txEl>
                                              <p:pRg st="13" end="1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8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457200" y="260350"/>
            <a:ext cx="8229600" cy="6597650"/>
          </a:xfrm>
        </p:spPr>
        <p:txBody>
          <a:bodyPr/>
          <a:lstStyle/>
          <a:p>
            <a:pPr marL="609600" indent="-609600">
              <a:defRPr/>
            </a:pPr>
            <a:endParaRPr lang="cs-CZ" i="1" smtClean="0"/>
          </a:p>
          <a:p>
            <a:pPr marL="609600" indent="-609600">
              <a:defRPr/>
            </a:pPr>
            <a:endParaRPr lang="cs-CZ" sz="3600" b="1" i="1" smtClean="0"/>
          </a:p>
          <a:p>
            <a:pPr marL="609600" indent="-609600" algn="ctr">
              <a:buFontTx/>
              <a:buNone/>
              <a:defRPr/>
            </a:pPr>
            <a:r>
              <a:rPr lang="cs-CZ" sz="3600" b="1" smtClean="0">
                <a:solidFill>
                  <a:srgbClr val="FF0000"/>
                </a:solidFill>
                <a:effectLst>
                  <a:outerShdw blurRad="38100" dist="38100" dir="2700000" algn="tl">
                    <a:srgbClr val="000000"/>
                  </a:outerShdw>
                </a:effectLst>
              </a:rPr>
              <a:t>OCELOVÝ MUŽ</a:t>
            </a:r>
          </a:p>
          <a:p>
            <a:pPr marL="609600" indent="-609600" algn="ctr">
              <a:buFontTx/>
              <a:buNone/>
              <a:defRPr/>
            </a:pPr>
            <a:endParaRPr lang="cs-CZ" sz="3600" b="1" smtClean="0">
              <a:solidFill>
                <a:srgbClr val="FF0000"/>
              </a:solidFill>
              <a:effectLst>
                <a:outerShdw blurRad="38100" dist="38100" dir="2700000" algn="tl">
                  <a:srgbClr val="000000"/>
                </a:outerShdw>
              </a:effectLst>
            </a:endParaRPr>
          </a:p>
          <a:p>
            <a:pPr marL="609600" indent="-609600" algn="ctr">
              <a:buFontTx/>
              <a:buNone/>
              <a:defRPr/>
            </a:pPr>
            <a:r>
              <a:rPr lang="cs-CZ" sz="3600" b="1" smtClean="0">
                <a:solidFill>
                  <a:srgbClr val="FF0000"/>
                </a:solidFill>
                <a:effectLst>
                  <a:outerShdw blurRad="38100" dist="38100" dir="2700000" algn="tl">
                    <a:srgbClr val="000000"/>
                  </a:outerShdw>
                </a:effectLst>
              </a:rPr>
              <a:t>(ŽENA)</a:t>
            </a:r>
          </a:p>
          <a:p>
            <a:pPr marL="609600" indent="-609600" algn="ctr">
              <a:buFontTx/>
              <a:buNone/>
              <a:defRPr/>
            </a:pPr>
            <a:endParaRPr lang="cs-CZ" sz="3600" smtClean="0">
              <a:solidFill>
                <a:srgbClr val="FF0000"/>
              </a:solidFill>
              <a:effectLst>
                <a:outerShdw blurRad="38100" dist="38100" dir="2700000" algn="tl">
                  <a:srgbClr val="000000"/>
                </a:outerShdw>
              </a:effectLst>
            </a:endParaRPr>
          </a:p>
          <a:p>
            <a:pPr marL="609600" indent="-609600" algn="just">
              <a:buFontTx/>
              <a:buNone/>
              <a:defRPr/>
            </a:pPr>
            <a:r>
              <a:rPr lang="cs-CZ" smtClean="0"/>
              <a:t>	</a:t>
            </a:r>
            <a:endParaRPr lang="cs-CZ" sz="3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457200" y="260350"/>
            <a:ext cx="8229600" cy="6597650"/>
          </a:xfrm>
        </p:spPr>
        <p:txBody>
          <a:bodyPr/>
          <a:lstStyle/>
          <a:p>
            <a:pPr marL="609600" indent="-609600">
              <a:lnSpc>
                <a:spcPct val="80000"/>
              </a:lnSpc>
              <a:defRPr/>
            </a:pPr>
            <a:endParaRPr lang="cs-CZ" sz="2000" i="1" smtClean="0"/>
          </a:p>
          <a:p>
            <a:pPr marL="609600" indent="-609600">
              <a:lnSpc>
                <a:spcPct val="80000"/>
              </a:lnSpc>
              <a:defRPr/>
            </a:pPr>
            <a:endParaRPr lang="cs-CZ" sz="2400" b="1" i="1" smtClean="0"/>
          </a:p>
          <a:p>
            <a:pPr marL="609600" indent="-609600" algn="ctr">
              <a:lnSpc>
                <a:spcPct val="80000"/>
              </a:lnSpc>
              <a:buFontTx/>
              <a:buNone/>
              <a:defRPr/>
            </a:pPr>
            <a:endParaRPr lang="cs-CZ" sz="2400" smtClean="0"/>
          </a:p>
          <a:p>
            <a:pPr marL="609600" indent="-609600" algn="just">
              <a:lnSpc>
                <a:spcPct val="80000"/>
              </a:lnSpc>
              <a:buFontTx/>
              <a:buNone/>
              <a:defRPr/>
            </a:pPr>
            <a:r>
              <a:rPr lang="cs-CZ" sz="2000" smtClean="0"/>
              <a:t>	 </a:t>
            </a:r>
            <a:r>
              <a:rPr lang="cs-CZ" sz="2400" b="1" i="1" smtClean="0"/>
              <a:t>Sportovní akce „Ocelový muž – Ocelová žena“ je </a:t>
            </a:r>
            <a:r>
              <a:rPr lang="cs-CZ" sz="2400" i="1" smtClean="0">
                <a:solidFill>
                  <a:srgbClr val="FF0000"/>
                </a:solidFill>
                <a:effectLst>
                  <a:outerShdw blurRad="38100" dist="38100" dir="2700000" algn="tl">
                    <a:srgbClr val="000000"/>
                  </a:outerShdw>
                </a:effectLst>
              </a:rPr>
              <a:t>seriál všeobecných fyzických testů kondice</a:t>
            </a:r>
            <a:r>
              <a:rPr lang="cs-CZ" sz="2400" b="1" i="1" smtClean="0"/>
              <a:t>, jejichž smyslem je dát všem zájemcům možnost otestovat si stav své fyzické kondice prostřednictvím</a:t>
            </a:r>
          </a:p>
          <a:p>
            <a:pPr marL="609600" indent="-609600" algn="ctr">
              <a:lnSpc>
                <a:spcPct val="80000"/>
              </a:lnSpc>
              <a:buFontTx/>
              <a:buNone/>
              <a:defRPr/>
            </a:pPr>
            <a:r>
              <a:rPr lang="cs-CZ" sz="2400" b="1" i="1" smtClean="0"/>
              <a:t>	</a:t>
            </a:r>
            <a:r>
              <a:rPr lang="cs-CZ" sz="2400" b="1" i="1" smtClean="0">
                <a:solidFill>
                  <a:srgbClr val="FF0000"/>
                </a:solidFill>
                <a:effectLst>
                  <a:outerShdw blurRad="38100" dist="38100" dir="2700000" algn="tl">
                    <a:srgbClr val="000000"/>
                  </a:outerShdw>
                </a:effectLst>
              </a:rPr>
              <a:t>5 disciplín</a:t>
            </a:r>
            <a:r>
              <a:rPr lang="cs-CZ" sz="2400" b="1" i="1" smtClean="0"/>
              <a:t> </a:t>
            </a:r>
          </a:p>
          <a:p>
            <a:pPr marL="609600" indent="-609600" algn="just">
              <a:lnSpc>
                <a:spcPct val="80000"/>
              </a:lnSpc>
              <a:buFontTx/>
              <a:buNone/>
              <a:defRPr/>
            </a:pPr>
            <a:r>
              <a:rPr lang="cs-CZ" sz="2400" b="1" i="1" smtClean="0"/>
              <a:t>	(2 silového charakteru, 1 silově-vytrvalostní a 2 vytrvalostní).</a:t>
            </a:r>
          </a:p>
          <a:p>
            <a:pPr marL="609600" indent="-609600" algn="just">
              <a:lnSpc>
                <a:spcPct val="80000"/>
              </a:lnSpc>
              <a:buFontTx/>
              <a:buNone/>
              <a:defRPr/>
            </a:pPr>
            <a:endParaRPr lang="cs-CZ" sz="2400" b="1" i="1" smtClean="0"/>
          </a:p>
          <a:p>
            <a:pPr marL="609600" indent="-609600" algn="just">
              <a:lnSpc>
                <a:spcPct val="80000"/>
              </a:lnSpc>
              <a:buFontTx/>
              <a:buNone/>
              <a:defRPr/>
            </a:pPr>
            <a:r>
              <a:rPr lang="cs-CZ" sz="2800" b="1" i="1" smtClean="0"/>
              <a:t>	</a:t>
            </a:r>
            <a:r>
              <a:rPr lang="cs-CZ" sz="2400" b="1" i="1" smtClean="0"/>
              <a:t>Každý účastník absolvuje postupně všechny disciplíny v daném pořadí tak, že v prvních třech se snaží dosáhnout co nejvyššího počtu opakování a v dalších co nejlepšího času. Výkony jsou přepočteny na body, na základě kterých je stanoveno umístění účastníků v jednotlivých věkových kategoriích.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altLang="cs-CZ" dirty="0" smtClean="0"/>
              <a:t>Amatéři a profesionálové</a:t>
            </a:r>
            <a:endParaRPr lang="cs-CZ" altLang="cs-CZ" dirty="0" smtClean="0"/>
          </a:p>
        </p:txBody>
      </p:sp>
      <p:sp useBgFill="1">
        <p:nvSpPr>
          <p:cNvPr id="5" name="Obdélník 4"/>
          <p:cNvSpPr/>
          <p:nvPr/>
        </p:nvSpPr>
        <p:spPr>
          <a:xfrm>
            <a:off x="827584" y="1844824"/>
            <a:ext cx="7859216" cy="3539430"/>
          </a:xfrm>
          <a:prstGeom prst="rect">
            <a:avLst/>
          </a:prstGeom>
        </p:spPr>
        <p:txBody>
          <a:bodyPr wrap="square">
            <a:spAutoFit/>
          </a:bodyPr>
          <a:lstStyle/>
          <a:p>
            <a:r>
              <a:rPr lang="cs-CZ" altLang="cs-CZ" sz="1600" dirty="0"/>
              <a:t>Amatérismus představuje v historii moderního sportu velice zajímavý moment.</a:t>
            </a:r>
          </a:p>
          <a:p>
            <a:endParaRPr lang="cs-CZ" altLang="cs-CZ" sz="1600" dirty="0">
              <a:latin typeface="+mj-lt"/>
            </a:endParaRPr>
          </a:p>
          <a:p>
            <a:r>
              <a:rPr lang="cs-CZ" altLang="cs-CZ" sz="1600" dirty="0"/>
              <a:t>Představa </a:t>
            </a:r>
            <a:r>
              <a:rPr lang="cs-CZ" altLang="cs-CZ" sz="1600" b="1" dirty="0"/>
              <a:t>amatérského a profesionálního sportovce </a:t>
            </a:r>
            <a:r>
              <a:rPr lang="cs-CZ" altLang="cs-CZ" sz="1600" dirty="0" smtClean="0"/>
              <a:t>tak, </a:t>
            </a:r>
            <a:r>
              <a:rPr lang="cs-CZ" altLang="cs-CZ" sz="1600" dirty="0"/>
              <a:t>jak ji fixovalo 19. století, akcentovala právě zásadní rozdíl mezi </a:t>
            </a:r>
            <a:r>
              <a:rPr lang="cs-CZ" altLang="cs-CZ" sz="1600" b="1" dirty="0">
                <a:solidFill>
                  <a:srgbClr val="FF0000"/>
                </a:solidFill>
              </a:rPr>
              <a:t>svobodným člověkem</a:t>
            </a:r>
            <a:r>
              <a:rPr lang="cs-CZ" altLang="cs-CZ" sz="1600" dirty="0" smtClean="0"/>
              <a:t>, </a:t>
            </a:r>
            <a:r>
              <a:rPr lang="cs-CZ" altLang="cs-CZ" sz="1600" dirty="0"/>
              <a:t>který se věnuje sportu pro potěchu svého těla a duše, a mezi </a:t>
            </a:r>
            <a:r>
              <a:rPr lang="cs-CZ" altLang="cs-CZ" sz="1600" b="1" dirty="0">
                <a:solidFill>
                  <a:srgbClr val="FF0000"/>
                </a:solidFill>
              </a:rPr>
              <a:t>námezdním dělníkem</a:t>
            </a:r>
            <a:r>
              <a:rPr lang="cs-CZ" altLang="cs-CZ" sz="1600" dirty="0"/>
              <a:t>, který vykonává sportovní činnost pro výdělek. </a:t>
            </a:r>
          </a:p>
          <a:p>
            <a:endParaRPr lang="cs-CZ" altLang="cs-CZ" sz="1600" dirty="0"/>
          </a:p>
          <a:p>
            <a:endParaRPr lang="cs-CZ" altLang="cs-CZ" sz="1600" dirty="0"/>
          </a:p>
          <a:p>
            <a:r>
              <a:rPr lang="cs-CZ" altLang="cs-CZ" sz="1600" dirty="0"/>
              <a:t>Tento stav byl postupně vlivem společenského vývoje zásadně změněn. </a:t>
            </a:r>
            <a:endParaRPr lang="cs-CZ" altLang="cs-CZ" sz="1600" dirty="0" smtClean="0"/>
          </a:p>
          <a:p>
            <a:endParaRPr lang="cs-CZ" altLang="cs-CZ" sz="1600" dirty="0"/>
          </a:p>
          <a:p>
            <a:endParaRPr lang="cs-CZ" altLang="cs-CZ" sz="1600" dirty="0"/>
          </a:p>
          <a:p>
            <a:r>
              <a:rPr lang="cs-CZ" altLang="cs-CZ" sz="1600" dirty="0"/>
              <a:t>Znakem profesionality (a nejen v oblasti sportu) se stala </a:t>
            </a:r>
            <a:r>
              <a:rPr lang="cs-CZ" altLang="cs-CZ" sz="1600" b="1" dirty="0"/>
              <a:t>vysoká kvalita výkonu</a:t>
            </a:r>
            <a:r>
              <a:rPr lang="cs-CZ" altLang="cs-CZ" sz="1600" dirty="0"/>
              <a:t>, </a:t>
            </a:r>
            <a:endParaRPr lang="cs-CZ" altLang="cs-CZ" sz="1600" dirty="0" smtClean="0"/>
          </a:p>
          <a:p>
            <a:endParaRPr lang="cs-CZ" altLang="cs-CZ" sz="1600" dirty="0"/>
          </a:p>
          <a:p>
            <a:r>
              <a:rPr lang="cs-CZ" altLang="cs-CZ" sz="1600" dirty="0" smtClean="0"/>
              <a:t>atributem </a:t>
            </a:r>
            <a:r>
              <a:rPr lang="cs-CZ" altLang="cs-CZ" sz="1600" dirty="0"/>
              <a:t>amatérismu pak jakási „</a:t>
            </a:r>
            <a:r>
              <a:rPr lang="cs-CZ" altLang="cs-CZ" sz="1600" b="1" dirty="0" err="1"/>
              <a:t>neumětelnost</a:t>
            </a:r>
            <a:r>
              <a:rPr lang="cs-CZ" altLang="cs-CZ" sz="1600" b="1" dirty="0"/>
              <a:t>“</a:t>
            </a:r>
            <a:r>
              <a:rPr lang="cs-CZ" altLang="cs-CZ" sz="1600" dirty="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457200" y="260350"/>
            <a:ext cx="8229600" cy="6597650"/>
          </a:xfrm>
        </p:spPr>
        <p:txBody>
          <a:bodyPr/>
          <a:lstStyle/>
          <a:p>
            <a:pPr marL="990600" lvl="1" indent="-533400">
              <a:lnSpc>
                <a:spcPct val="80000"/>
              </a:lnSpc>
              <a:defRPr/>
            </a:pPr>
            <a:endParaRPr lang="cs-CZ" sz="2000" b="1" i="1" smtClean="0">
              <a:solidFill>
                <a:srgbClr val="FF0000"/>
              </a:solidFill>
              <a:effectLst>
                <a:outerShdw blurRad="38100" dist="38100" dir="2700000" algn="tl">
                  <a:srgbClr val="000000"/>
                </a:outerShdw>
              </a:effectLst>
            </a:endParaRPr>
          </a:p>
          <a:p>
            <a:pPr marL="990600" lvl="1" indent="-533400">
              <a:lnSpc>
                <a:spcPct val="80000"/>
              </a:lnSpc>
              <a:defRPr/>
            </a:pPr>
            <a:r>
              <a:rPr lang="cs-CZ" sz="2000" b="1" i="1" smtClean="0">
                <a:solidFill>
                  <a:srgbClr val="FF0000"/>
                </a:solidFill>
                <a:effectLst>
                  <a:outerShdw blurRad="38100" dist="38100" dir="2700000" algn="tl">
                    <a:srgbClr val="000000"/>
                  </a:outerShdw>
                </a:effectLst>
              </a:rPr>
              <a:t>1. BENCHPRESS</a:t>
            </a:r>
            <a:r>
              <a:rPr lang="cs-CZ" sz="2000" b="1" i="1" smtClean="0"/>
              <a:t> (tlak v leže na lavici) – muži s 50 kg či 65 kg / ženy s 25 kg činkou</a:t>
            </a:r>
          </a:p>
          <a:p>
            <a:pPr marL="990600" lvl="1" indent="-533400">
              <a:lnSpc>
                <a:spcPct val="80000"/>
              </a:lnSpc>
              <a:defRPr/>
            </a:pPr>
            <a:r>
              <a:rPr lang="cs-CZ" sz="2000" b="1" i="1" smtClean="0"/>
              <a:t>- minimální limit pro splnění OM i OŽ je 10 opakování.</a:t>
            </a:r>
          </a:p>
          <a:p>
            <a:pPr marL="990600" lvl="1" indent="-533400">
              <a:lnSpc>
                <a:spcPct val="80000"/>
              </a:lnSpc>
              <a:defRPr/>
            </a:pPr>
            <a:r>
              <a:rPr lang="cs-CZ" sz="2000" b="1" i="1" smtClean="0">
                <a:solidFill>
                  <a:srgbClr val="FF0000"/>
                </a:solidFill>
                <a:effectLst>
                  <a:outerShdw blurRad="38100" dist="38100" dir="2700000" algn="tl">
                    <a:srgbClr val="000000"/>
                  </a:outerShdw>
                </a:effectLst>
              </a:rPr>
              <a:t>2. SHYBY NA HRAZDĚ</a:t>
            </a:r>
            <a:r>
              <a:rPr lang="cs-CZ" sz="2000" b="1" i="1" smtClean="0"/>
              <a:t> muži / </a:t>
            </a:r>
            <a:r>
              <a:rPr lang="cs-CZ" sz="2000" b="1" i="1" smtClean="0">
                <a:solidFill>
                  <a:srgbClr val="FF0000"/>
                </a:solidFill>
                <a:effectLst>
                  <a:outerShdw blurRad="38100" dist="38100" dir="2700000" algn="tl">
                    <a:srgbClr val="000000"/>
                  </a:outerShdw>
                </a:effectLst>
              </a:rPr>
              <a:t>SHYBY či VÝDRŽ VE SHYBU</a:t>
            </a:r>
            <a:r>
              <a:rPr lang="cs-CZ" sz="2000" b="1" i="1" smtClean="0"/>
              <a:t> ženy</a:t>
            </a:r>
          </a:p>
          <a:p>
            <a:pPr marL="990600" lvl="1" indent="-533400">
              <a:lnSpc>
                <a:spcPct val="80000"/>
              </a:lnSpc>
              <a:defRPr/>
            </a:pPr>
            <a:r>
              <a:rPr lang="cs-CZ" sz="2000" b="1" i="1" smtClean="0"/>
              <a:t>- obojí nadhmatem či podhmatem</a:t>
            </a:r>
          </a:p>
          <a:p>
            <a:pPr marL="990600" lvl="1" indent="-533400">
              <a:lnSpc>
                <a:spcPct val="80000"/>
              </a:lnSpc>
              <a:defRPr/>
            </a:pPr>
            <a:r>
              <a:rPr lang="cs-CZ" sz="2000" b="1" i="1" smtClean="0"/>
              <a:t>- minimální limit pro splnění OM je 5 opakování / pro OŽ je 1 opakování či 10 sekund.</a:t>
            </a:r>
          </a:p>
          <a:p>
            <a:pPr marL="990600" lvl="1" indent="-533400">
              <a:lnSpc>
                <a:spcPct val="80000"/>
              </a:lnSpc>
              <a:defRPr/>
            </a:pPr>
            <a:r>
              <a:rPr lang="cs-CZ" sz="2000" b="1" i="1" smtClean="0">
                <a:solidFill>
                  <a:srgbClr val="FF0000"/>
                </a:solidFill>
                <a:effectLst>
                  <a:outerShdw blurRad="38100" dist="38100" dir="2700000" algn="tl">
                    <a:srgbClr val="000000"/>
                  </a:outerShdw>
                </a:effectLst>
              </a:rPr>
              <a:t>3. LEH-SED</a:t>
            </a:r>
            <a:r>
              <a:rPr lang="cs-CZ" sz="2000" b="1" i="1" smtClean="0"/>
              <a:t> za 2 minuty s nezapřenýma nohama</a:t>
            </a:r>
          </a:p>
          <a:p>
            <a:pPr marL="990600" lvl="1" indent="-533400">
              <a:lnSpc>
                <a:spcPct val="80000"/>
              </a:lnSpc>
              <a:defRPr/>
            </a:pPr>
            <a:r>
              <a:rPr lang="cs-CZ" sz="2000" b="1" i="1" smtClean="0"/>
              <a:t>- minimální limit pro splnění OM i OŽ je 30 opakování.</a:t>
            </a:r>
          </a:p>
          <a:p>
            <a:pPr marL="990600" lvl="1" indent="-533400">
              <a:lnSpc>
                <a:spcPct val="80000"/>
              </a:lnSpc>
              <a:defRPr/>
            </a:pPr>
            <a:r>
              <a:rPr lang="cs-CZ" sz="2000" b="1" i="1" smtClean="0">
                <a:solidFill>
                  <a:srgbClr val="FF0000"/>
                </a:solidFill>
                <a:effectLst>
                  <a:outerShdw blurRad="38100" dist="38100" dir="2700000" algn="tl">
                    <a:srgbClr val="000000"/>
                  </a:outerShdw>
                </a:effectLst>
              </a:rPr>
              <a:t>4. BĚH o délce 5 km</a:t>
            </a:r>
            <a:r>
              <a:rPr lang="cs-CZ" sz="2000" b="1" i="1" smtClean="0"/>
              <a:t> (± 0,5 km dle možností pořadatele)</a:t>
            </a:r>
          </a:p>
          <a:p>
            <a:pPr marL="990600" lvl="1" indent="-533400">
              <a:lnSpc>
                <a:spcPct val="80000"/>
              </a:lnSpc>
              <a:defRPr/>
            </a:pPr>
            <a:r>
              <a:rPr lang="cs-CZ" sz="2000" b="1" i="1" smtClean="0"/>
              <a:t>- minimální limit pro splnění OM je rychlost 5,5 minut/km, pro OŽ 6 minut/km.</a:t>
            </a:r>
          </a:p>
          <a:p>
            <a:pPr marL="990600" lvl="1" indent="-533400">
              <a:lnSpc>
                <a:spcPct val="80000"/>
              </a:lnSpc>
              <a:defRPr/>
            </a:pPr>
            <a:r>
              <a:rPr lang="cs-CZ" sz="2000" b="1" i="1" smtClean="0">
                <a:solidFill>
                  <a:srgbClr val="FF0000"/>
                </a:solidFill>
                <a:effectLst>
                  <a:outerShdw blurRad="38100" dist="38100" dir="2700000" algn="tl">
                    <a:srgbClr val="000000"/>
                  </a:outerShdw>
                </a:effectLst>
              </a:rPr>
              <a:t>5. SILNIČNÍ CYKLISTIKA</a:t>
            </a:r>
            <a:r>
              <a:rPr lang="cs-CZ" sz="2000" b="1" i="1" smtClean="0"/>
              <a:t> o délce 40 km (± 5 km dle možností pořadatele)</a:t>
            </a:r>
          </a:p>
          <a:p>
            <a:pPr marL="990600" lvl="1" indent="-533400">
              <a:lnSpc>
                <a:spcPct val="80000"/>
              </a:lnSpc>
              <a:defRPr/>
            </a:pPr>
            <a:r>
              <a:rPr lang="cs-CZ" sz="2000" b="1" i="1" smtClean="0"/>
              <a:t>- možno absolvovat na jakémkoliv typu jízdního kola</a:t>
            </a:r>
          </a:p>
          <a:p>
            <a:pPr marL="990600" lvl="1" indent="-533400">
              <a:lnSpc>
                <a:spcPct val="80000"/>
              </a:lnSpc>
              <a:defRPr/>
            </a:pPr>
            <a:r>
              <a:rPr lang="cs-CZ" sz="2000" b="1" i="1" smtClean="0"/>
              <a:t>- minimální limit pro splnění je průměrně (v závislosti na profilu trati)</a:t>
            </a:r>
          </a:p>
          <a:p>
            <a:pPr marL="990600" lvl="1" indent="-533400">
              <a:lnSpc>
                <a:spcPct val="80000"/>
              </a:lnSpc>
              <a:defRPr/>
            </a:pPr>
            <a:r>
              <a:rPr lang="cs-CZ" sz="2000" b="1" i="1" smtClean="0"/>
              <a:t>pro OM AVS 25 km/h, pro OŽ AVS 22 km/h.</a:t>
            </a:r>
          </a:p>
          <a:p>
            <a:pPr marL="990600" lvl="1" indent="-533400">
              <a:lnSpc>
                <a:spcPct val="80000"/>
              </a:lnSpc>
              <a:defRPr/>
            </a:pPr>
            <a:endParaRPr lang="cs-CZ" sz="2000" b="1" i="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468313" y="333375"/>
            <a:ext cx="8137525" cy="6335713"/>
          </a:xfrm>
        </p:spPr>
        <p:txBody>
          <a:bodyPr/>
          <a:lstStyle/>
          <a:p>
            <a:pPr marL="609600" indent="-609600">
              <a:lnSpc>
                <a:spcPct val="80000"/>
              </a:lnSpc>
              <a:defRPr/>
            </a:pPr>
            <a:endParaRPr lang="cs-CZ" sz="2000" i="1" smtClean="0"/>
          </a:p>
          <a:p>
            <a:pPr marL="609600" indent="-609600">
              <a:lnSpc>
                <a:spcPct val="80000"/>
              </a:lnSpc>
              <a:defRPr/>
            </a:pPr>
            <a:r>
              <a:rPr lang="cs-CZ" sz="2400" smtClean="0"/>
              <a:t>	</a:t>
            </a:r>
            <a:r>
              <a:rPr lang="cs-CZ" sz="2400" b="1" smtClean="0"/>
              <a:t>Filosofie akce</a:t>
            </a:r>
            <a:r>
              <a:rPr lang="cs-CZ" sz="2400" smtClean="0"/>
              <a:t> vychází z teze, že pro zdravý a kvalitní život jedince je mj. třeba pravidelného vykonávání </a:t>
            </a:r>
            <a:r>
              <a:rPr lang="cs-CZ" sz="2400" smtClean="0">
                <a:solidFill>
                  <a:srgbClr val="FF0000"/>
                </a:solidFill>
                <a:effectLst>
                  <a:outerShdw blurRad="38100" dist="38100" dir="2700000" algn="tl">
                    <a:srgbClr val="000000"/>
                  </a:outerShdw>
                </a:effectLst>
              </a:rPr>
              <a:t>přiměřené pohybové aktivity</a:t>
            </a:r>
            <a:r>
              <a:rPr lang="cs-CZ" sz="2400" smtClean="0"/>
              <a:t>, přičemž je lepší </a:t>
            </a:r>
            <a:r>
              <a:rPr lang="cs-CZ" sz="2400" smtClean="0">
                <a:solidFill>
                  <a:srgbClr val="FF0000"/>
                </a:solidFill>
                <a:effectLst>
                  <a:outerShdw blurRad="38100" dist="38100" dir="2700000" algn="tl">
                    <a:srgbClr val="000000"/>
                  </a:outerShdw>
                </a:effectLst>
              </a:rPr>
              <a:t>mnohostranně harmonický pohybový rozvoj</a:t>
            </a:r>
            <a:r>
              <a:rPr lang="cs-CZ" sz="2400" smtClean="0"/>
              <a:t> </a:t>
            </a:r>
          </a:p>
          <a:p>
            <a:pPr marL="609600" indent="-609600">
              <a:lnSpc>
                <a:spcPct val="80000"/>
              </a:lnSpc>
              <a:buFontTx/>
              <a:buNone/>
              <a:defRPr/>
            </a:pPr>
            <a:r>
              <a:rPr lang="cs-CZ" sz="2400" smtClean="0"/>
              <a:t>	(tj. trénování síly i vytrvalosti prostřednictvím aerobních i anaerobních aktivit) než jednostranné zaměření. </a:t>
            </a:r>
          </a:p>
          <a:p>
            <a:pPr marL="609600" indent="-609600">
              <a:lnSpc>
                <a:spcPct val="80000"/>
              </a:lnSpc>
              <a:buFontTx/>
              <a:buNone/>
              <a:defRPr/>
            </a:pPr>
            <a:r>
              <a:rPr lang="cs-CZ" sz="2400" smtClean="0"/>
              <a:t>	V tomto duchu a za tímto účelem je akcí testována kondice, jak co se týče síly, tak co se týče vytrvalosti, a tím způsobem, že vyšší šance na lepší umístění je dána tomu, kdo dokáže podat dobré výkony v obou směrech, před tím, kdo je jen jednostranně zaměřen. V analogii na atletický desetiboj je jasné, že pro dosažení nejlepších umístění je třeba podat kvalitní výkon ve všech disciplínách, ale zároveň jsou limity pro úspěšné absolvování testu nastaveny tak nízko, že je může zvládnout i jedinec věnující se pravidelně tréninku </a:t>
            </a:r>
          </a:p>
          <a:p>
            <a:pPr marL="609600" indent="-609600" algn="ctr">
              <a:lnSpc>
                <a:spcPct val="80000"/>
              </a:lnSpc>
              <a:buFontTx/>
              <a:buNone/>
              <a:defRPr/>
            </a:pPr>
            <a:r>
              <a:rPr lang="cs-CZ" sz="2000" smtClean="0"/>
              <a:t>(www.ocelovymuz.cz).</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250825" y="260350"/>
            <a:ext cx="8229600" cy="6597650"/>
          </a:xfrm>
        </p:spPr>
        <p:txBody>
          <a:bodyPr/>
          <a:lstStyle/>
          <a:p>
            <a:pPr marL="609600" indent="-609600">
              <a:lnSpc>
                <a:spcPct val="80000"/>
              </a:lnSpc>
            </a:pPr>
            <a:endParaRPr lang="cs-CZ" altLang="cs-CZ" sz="2400" i="1" smtClean="0"/>
          </a:p>
          <a:p>
            <a:pPr marL="609600" indent="-609600">
              <a:lnSpc>
                <a:spcPct val="80000"/>
              </a:lnSpc>
            </a:pPr>
            <a:endParaRPr lang="cs-CZ" altLang="cs-CZ" sz="2800" b="1" i="1" smtClean="0"/>
          </a:p>
          <a:p>
            <a:pPr marL="609600" indent="-609600" algn="ctr">
              <a:lnSpc>
                <a:spcPct val="80000"/>
              </a:lnSpc>
              <a:buFontTx/>
              <a:buNone/>
            </a:pPr>
            <a:r>
              <a:rPr lang="cs-CZ" altLang="cs-CZ" sz="2800" b="1" smtClean="0"/>
              <a:t>ZÁVĚR</a:t>
            </a:r>
          </a:p>
          <a:p>
            <a:pPr marL="609600" indent="-609600" algn="ctr">
              <a:lnSpc>
                <a:spcPct val="80000"/>
              </a:lnSpc>
              <a:buFontTx/>
              <a:buNone/>
            </a:pPr>
            <a:endParaRPr lang="cs-CZ" altLang="cs-CZ" sz="2800" smtClean="0"/>
          </a:p>
          <a:p>
            <a:pPr marL="609600" indent="-609600" algn="just">
              <a:lnSpc>
                <a:spcPct val="80000"/>
              </a:lnSpc>
              <a:buFontTx/>
              <a:buNone/>
            </a:pPr>
            <a:r>
              <a:rPr lang="cs-CZ" altLang="cs-CZ" sz="2400" smtClean="0"/>
              <a:t>	Pointou tohoto příspěvku textu je podnítit posluchače k zamyšlení nad tím, zda všechno, co se v oblasti volnočasových aktivit okolo nás odehrává, musí být poplatné době a jejím trendům. Za čtrnáct let své existence prošla soutěž  Univerzál mnoha změnami a další ji nepochybně čekají, bude-li si chtít udržet svou atraktivitu a účastnickou základnu. Totéž platí o desetileté historii soutěže Ocelový muž. Veškeré nápady a náměty určitě uvítáme, takže v diskusi bychom se rádi zastavili nejen nad otázkou financí a jejich vlivu na organizaci volnočasových aktivit, ale rádi bychom se dostali i k otázce jejich obsahu a formy.</a:t>
            </a:r>
            <a:r>
              <a:rPr lang="cs-CZ" altLang="cs-CZ"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p:txBody>
          <a:bodyPr/>
          <a:lstStyle/>
          <a:p>
            <a:pPr algn="ctr">
              <a:buFontTx/>
              <a:buNone/>
              <a:defRPr/>
            </a:pPr>
            <a:r>
              <a:rPr lang="en-GB" b="1" smtClean="0">
                <a:solidFill>
                  <a:srgbClr val="000000"/>
                </a:solidFill>
                <a:effectLst>
                  <a:outerShdw blurRad="38100" dist="38100" dir="2700000" algn="tl">
                    <a:srgbClr val="FFFFFF"/>
                  </a:outerShdw>
                </a:effectLst>
                <a:latin typeface="Comic Sans MS" pitchFamily="66" charset="0"/>
                <a:cs typeface="Times New Roman" pitchFamily="18" charset="0"/>
              </a:rPr>
              <a:t>Eman Hurych  (1964)</a:t>
            </a:r>
            <a:endParaRPr lang="en-GB" smtClean="0">
              <a:solidFill>
                <a:srgbClr val="000000"/>
              </a:solidFill>
              <a:latin typeface="Comic Sans MS" pitchFamily="66" charset="0"/>
              <a:cs typeface="Times New Roman" pitchFamily="18" charset="0"/>
            </a:endParaRPr>
          </a:p>
          <a:p>
            <a:pPr algn="ctr">
              <a:buFontTx/>
              <a:buNone/>
              <a:defRPr/>
            </a:pPr>
            <a:endParaRPr lang="en-GB" smtClean="0"/>
          </a:p>
          <a:p>
            <a:pPr algn="ctr">
              <a:buFontTx/>
              <a:buNone/>
              <a:defRPr/>
            </a:pPr>
            <a:r>
              <a:rPr lang="en-GB" smtClean="0"/>
              <a:t>  </a:t>
            </a:r>
            <a:endParaRPr lang="cs-CZ" smtClean="0"/>
          </a:p>
        </p:txBody>
      </p:sp>
      <p:sp>
        <p:nvSpPr>
          <p:cNvPr id="24579" name="WordArt 4" descr="Papírový pytlík"/>
          <p:cNvSpPr>
            <a:spLocks noChangeArrowheads="1" noChangeShapeType="1"/>
          </p:cNvSpPr>
          <p:nvPr/>
        </p:nvSpPr>
        <p:spPr bwMode="auto">
          <a:xfrm>
            <a:off x="457200" y="274638"/>
            <a:ext cx="8229600" cy="1143000"/>
          </a:xfrm>
          <a:prstGeom prst="rect">
            <a:avLst/>
          </a:prstGeom>
        </p:spPr>
        <p:txBody>
          <a:bodyPr wrap="none" fromWordArt="1">
            <a:prstTxWarp prst="textPlain">
              <a:avLst>
                <a:gd name="adj" fmla="val 50000"/>
              </a:avLst>
            </a:prstTxWarp>
          </a:bodyPr>
          <a:lstStyle/>
          <a:p>
            <a:pPr algn="ctr"/>
            <a:r>
              <a:rPr lang="cs-CZ"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The Hall of Fame</a:t>
            </a:r>
          </a:p>
        </p:txBody>
      </p:sp>
      <p:pic>
        <p:nvPicPr>
          <p:cNvPr id="24580" name="Picture 5" descr="P40900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3016250"/>
            <a:ext cx="3671887" cy="276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6" descr="152_52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3070225"/>
            <a:ext cx="3622675" cy="270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p:txBody>
          <a:bodyPr/>
          <a:lstStyle/>
          <a:p>
            <a:pPr algn="ctr">
              <a:buFontTx/>
              <a:buNone/>
              <a:defRPr/>
            </a:pPr>
            <a:r>
              <a:rPr lang="en-GB" b="1" smtClean="0">
                <a:effectLst>
                  <a:outerShdw blurRad="38100" dist="38100" dir="2700000" algn="tl">
                    <a:srgbClr val="FFFFFF"/>
                  </a:outerShdw>
                </a:effectLst>
              </a:rPr>
              <a:t>Jirka Fuxa (1984)</a:t>
            </a:r>
            <a:endParaRPr lang="cs-CZ" b="1" smtClean="0">
              <a:effectLst>
                <a:outerShdw blurRad="38100" dist="38100" dir="2700000" algn="tl">
                  <a:srgbClr val="FFFFFF"/>
                </a:outerShdw>
              </a:effectLst>
            </a:endParaRPr>
          </a:p>
        </p:txBody>
      </p:sp>
      <p:sp>
        <p:nvSpPr>
          <p:cNvPr id="25603" name="WordArt 5" descr="Papírový pytlík"/>
          <p:cNvSpPr>
            <a:spLocks noChangeArrowheads="1" noChangeShapeType="1"/>
          </p:cNvSpPr>
          <p:nvPr/>
        </p:nvSpPr>
        <p:spPr bwMode="auto">
          <a:xfrm>
            <a:off x="457200" y="274638"/>
            <a:ext cx="8229600" cy="1143000"/>
          </a:xfrm>
          <a:prstGeom prst="rect">
            <a:avLst/>
          </a:prstGeom>
        </p:spPr>
        <p:txBody>
          <a:bodyPr wrap="none" fromWordArt="1">
            <a:prstTxWarp prst="textPlain">
              <a:avLst>
                <a:gd name="adj" fmla="val 50000"/>
              </a:avLst>
            </a:prstTxWarp>
          </a:bodyPr>
          <a:lstStyle/>
          <a:p>
            <a:pPr algn="ctr"/>
            <a:r>
              <a:rPr lang="cs-CZ"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The Hall of Fame</a:t>
            </a:r>
          </a:p>
        </p:txBody>
      </p:sp>
      <p:pic>
        <p:nvPicPr>
          <p:cNvPr id="25604" name="Picture 6" descr="181_817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2708275"/>
            <a:ext cx="4211637"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7" descr="06trest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2708275"/>
            <a:ext cx="3765550"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algn="ctr">
              <a:buFontTx/>
              <a:buNone/>
              <a:defRPr/>
            </a:pPr>
            <a:r>
              <a:rPr lang="en-GB" b="1" smtClean="0">
                <a:effectLst>
                  <a:outerShdw blurRad="38100" dist="38100" dir="2700000" algn="tl">
                    <a:srgbClr val="FFFFFF"/>
                  </a:outerShdw>
                </a:effectLst>
              </a:rPr>
              <a:t>Honza Johan Kodet (1984)</a:t>
            </a:r>
            <a:endParaRPr lang="cs-CZ" b="1" smtClean="0">
              <a:effectLst>
                <a:outerShdw blurRad="38100" dist="38100" dir="2700000" algn="tl">
                  <a:srgbClr val="FFFFFF"/>
                </a:outerShdw>
              </a:effectLst>
            </a:endParaRPr>
          </a:p>
        </p:txBody>
      </p:sp>
      <p:sp>
        <p:nvSpPr>
          <p:cNvPr id="26627" name="WordArt 4" descr="Papírový pytlík"/>
          <p:cNvSpPr>
            <a:spLocks noChangeArrowheads="1" noChangeShapeType="1"/>
          </p:cNvSpPr>
          <p:nvPr/>
        </p:nvSpPr>
        <p:spPr bwMode="auto">
          <a:xfrm>
            <a:off x="457200" y="274638"/>
            <a:ext cx="8229600" cy="1143000"/>
          </a:xfrm>
          <a:prstGeom prst="rect">
            <a:avLst/>
          </a:prstGeom>
        </p:spPr>
        <p:txBody>
          <a:bodyPr wrap="none" fromWordArt="1">
            <a:prstTxWarp prst="textPlain">
              <a:avLst>
                <a:gd name="adj" fmla="val 50000"/>
              </a:avLst>
            </a:prstTxWarp>
          </a:bodyPr>
          <a:lstStyle/>
          <a:p>
            <a:pPr algn="ctr"/>
            <a:r>
              <a:rPr lang="cs-CZ"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The Hall of Fame</a:t>
            </a:r>
          </a:p>
        </p:txBody>
      </p:sp>
      <p:pic>
        <p:nvPicPr>
          <p:cNvPr id="26628" name="Picture 5" descr="HPIM05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2751138"/>
            <a:ext cx="4537075" cy="343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6" descr="185_8524"/>
          <p:cNvPicPr>
            <a:picLocks noChangeAspect="1" noChangeArrowheads="1"/>
          </p:cNvPicPr>
          <p:nvPr/>
        </p:nvPicPr>
        <p:blipFill>
          <a:blip r:embed="rId4">
            <a:extLst>
              <a:ext uri="{28A0092B-C50C-407E-A947-70E740481C1C}">
                <a14:useLocalDpi xmlns:a14="http://schemas.microsoft.com/office/drawing/2010/main" val="0"/>
              </a:ext>
            </a:extLst>
          </a:blip>
          <a:srcRect t="12273" b="13821"/>
          <a:stretch>
            <a:fillRect/>
          </a:stretch>
        </p:blipFill>
        <p:spPr bwMode="auto">
          <a:xfrm>
            <a:off x="5219700" y="2787650"/>
            <a:ext cx="3455988" cy="340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p:txBody>
          <a:bodyPr/>
          <a:lstStyle/>
          <a:p>
            <a:pPr algn="ctr">
              <a:buFontTx/>
              <a:buNone/>
              <a:defRPr/>
            </a:pPr>
            <a:r>
              <a:rPr lang="en-GB" b="1" smtClean="0">
                <a:effectLst>
                  <a:outerShdw blurRad="38100" dist="38100" dir="2700000" algn="tl">
                    <a:srgbClr val="FFFFFF"/>
                  </a:outerShdw>
                </a:effectLst>
              </a:rPr>
              <a:t>Míša Štohanzl (1985)</a:t>
            </a:r>
            <a:endParaRPr lang="cs-CZ" b="1" smtClean="0">
              <a:effectLst>
                <a:outerShdw blurRad="38100" dist="38100" dir="2700000" algn="tl">
                  <a:srgbClr val="FFFFFF"/>
                </a:outerShdw>
              </a:effectLst>
            </a:endParaRPr>
          </a:p>
        </p:txBody>
      </p:sp>
      <p:sp>
        <p:nvSpPr>
          <p:cNvPr id="27651" name="WordArt 4" descr="Papírový pytlík"/>
          <p:cNvSpPr>
            <a:spLocks noChangeArrowheads="1" noChangeShapeType="1"/>
          </p:cNvSpPr>
          <p:nvPr/>
        </p:nvSpPr>
        <p:spPr bwMode="auto">
          <a:xfrm>
            <a:off x="457200" y="274638"/>
            <a:ext cx="8229600" cy="1143000"/>
          </a:xfrm>
          <a:prstGeom prst="rect">
            <a:avLst/>
          </a:prstGeom>
        </p:spPr>
        <p:txBody>
          <a:bodyPr wrap="none" fromWordArt="1">
            <a:prstTxWarp prst="textPlain">
              <a:avLst>
                <a:gd name="adj" fmla="val 50000"/>
              </a:avLst>
            </a:prstTxWarp>
          </a:bodyPr>
          <a:lstStyle/>
          <a:p>
            <a:pPr algn="ctr"/>
            <a:r>
              <a:rPr lang="cs-CZ"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The Hall of Fame</a:t>
            </a:r>
          </a:p>
        </p:txBody>
      </p:sp>
      <p:pic>
        <p:nvPicPr>
          <p:cNvPr id="27652" name="Picture 5" descr="Hpim28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19350"/>
            <a:ext cx="50038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6" descr="Hpim0550"/>
          <p:cNvPicPr>
            <a:picLocks noChangeAspect="1" noChangeArrowheads="1"/>
          </p:cNvPicPr>
          <p:nvPr/>
        </p:nvPicPr>
        <p:blipFill>
          <a:blip r:embed="rId4">
            <a:extLst>
              <a:ext uri="{28A0092B-C50C-407E-A947-70E740481C1C}">
                <a14:useLocalDpi xmlns:a14="http://schemas.microsoft.com/office/drawing/2010/main" val="0"/>
              </a:ext>
            </a:extLst>
          </a:blip>
          <a:srcRect t="7649" b="3891"/>
          <a:stretch>
            <a:fillRect/>
          </a:stretch>
        </p:blipFill>
        <p:spPr bwMode="auto">
          <a:xfrm>
            <a:off x="5076825" y="2349500"/>
            <a:ext cx="3295650"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p:txBody>
          <a:bodyPr/>
          <a:lstStyle/>
          <a:p>
            <a:pPr algn="ctr">
              <a:buFontTx/>
              <a:buNone/>
              <a:defRPr/>
            </a:pPr>
            <a:r>
              <a:rPr lang="en-GB" b="1" smtClean="0">
                <a:effectLst>
                  <a:outerShdw blurRad="38100" dist="38100" dir="2700000" algn="tl">
                    <a:srgbClr val="FFFFFF"/>
                  </a:outerShdw>
                </a:effectLst>
              </a:rPr>
              <a:t>Honza Meitner (1985)</a:t>
            </a:r>
            <a:r>
              <a:rPr lang="cs-CZ" smtClean="0"/>
              <a:t> </a:t>
            </a:r>
          </a:p>
        </p:txBody>
      </p:sp>
      <p:sp>
        <p:nvSpPr>
          <p:cNvPr id="28675" name="WordArt 4" descr="Papírový pytlík"/>
          <p:cNvSpPr>
            <a:spLocks noChangeArrowheads="1" noChangeShapeType="1"/>
          </p:cNvSpPr>
          <p:nvPr/>
        </p:nvSpPr>
        <p:spPr bwMode="auto">
          <a:xfrm>
            <a:off x="457200" y="274638"/>
            <a:ext cx="8229600" cy="1143000"/>
          </a:xfrm>
          <a:prstGeom prst="rect">
            <a:avLst/>
          </a:prstGeom>
        </p:spPr>
        <p:txBody>
          <a:bodyPr wrap="none" fromWordArt="1">
            <a:prstTxWarp prst="textPlain">
              <a:avLst>
                <a:gd name="adj" fmla="val 50000"/>
              </a:avLst>
            </a:prstTxWarp>
          </a:bodyPr>
          <a:lstStyle/>
          <a:p>
            <a:pPr algn="ctr"/>
            <a:r>
              <a:rPr lang="cs-CZ"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The Hall of Fame</a:t>
            </a:r>
          </a:p>
        </p:txBody>
      </p:sp>
      <p:pic>
        <p:nvPicPr>
          <p:cNvPr id="28676" name="Picture 6" descr="P72700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2800350"/>
            <a:ext cx="4248150" cy="318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7" descr="157_57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2781300"/>
            <a:ext cx="424973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algn="ctr">
              <a:buFontTx/>
              <a:buNone/>
              <a:defRPr/>
            </a:pPr>
            <a:r>
              <a:rPr lang="en-GB" b="1" smtClean="0">
                <a:effectLst>
                  <a:outerShdw blurRad="38100" dist="38100" dir="2700000" algn="tl">
                    <a:srgbClr val="FFFFFF"/>
                  </a:outerShdw>
                </a:effectLst>
              </a:rPr>
              <a:t>Dominik Tilp (1987)</a:t>
            </a:r>
            <a:endParaRPr lang="cs-CZ" b="1" smtClean="0">
              <a:effectLst>
                <a:outerShdw blurRad="38100" dist="38100" dir="2700000" algn="tl">
                  <a:srgbClr val="FFFFFF"/>
                </a:outerShdw>
              </a:effectLst>
            </a:endParaRPr>
          </a:p>
        </p:txBody>
      </p:sp>
      <p:sp>
        <p:nvSpPr>
          <p:cNvPr id="29699" name="WordArt 4" descr="Papírový pytlík"/>
          <p:cNvSpPr>
            <a:spLocks noChangeArrowheads="1" noChangeShapeType="1"/>
          </p:cNvSpPr>
          <p:nvPr/>
        </p:nvSpPr>
        <p:spPr bwMode="auto">
          <a:xfrm>
            <a:off x="457200" y="274638"/>
            <a:ext cx="8229600" cy="1143000"/>
          </a:xfrm>
          <a:prstGeom prst="rect">
            <a:avLst/>
          </a:prstGeom>
        </p:spPr>
        <p:txBody>
          <a:bodyPr wrap="none" fromWordArt="1">
            <a:prstTxWarp prst="textPlain">
              <a:avLst>
                <a:gd name="adj" fmla="val 50000"/>
              </a:avLst>
            </a:prstTxWarp>
          </a:bodyPr>
          <a:lstStyle/>
          <a:p>
            <a:pPr algn="ctr"/>
            <a:r>
              <a:rPr lang="cs-CZ"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The Hall of Fame</a:t>
            </a:r>
          </a:p>
        </p:txBody>
      </p:sp>
      <p:pic>
        <p:nvPicPr>
          <p:cNvPr id="29700" name="Picture 5" descr="Hpim20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387600"/>
            <a:ext cx="4608512"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6" descr="184_8441"/>
          <p:cNvPicPr>
            <a:picLocks noChangeAspect="1" noChangeArrowheads="1"/>
          </p:cNvPicPr>
          <p:nvPr/>
        </p:nvPicPr>
        <p:blipFill>
          <a:blip r:embed="rId4">
            <a:extLst>
              <a:ext uri="{28A0092B-C50C-407E-A947-70E740481C1C}">
                <a14:useLocalDpi xmlns:a14="http://schemas.microsoft.com/office/drawing/2010/main" val="0"/>
              </a:ext>
            </a:extLst>
          </a:blip>
          <a:srcRect t="12238" b="6787"/>
          <a:stretch>
            <a:fillRect/>
          </a:stretch>
        </p:blipFill>
        <p:spPr bwMode="auto">
          <a:xfrm>
            <a:off x="5076825" y="2420938"/>
            <a:ext cx="3205163"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4294967295"/>
          </p:nvPr>
        </p:nvSpPr>
        <p:spPr>
          <a:xfrm>
            <a:off x="755650" y="1600200"/>
            <a:ext cx="7473950" cy="4525963"/>
          </a:xfrm>
        </p:spPr>
        <p:txBody>
          <a:bodyPr/>
          <a:lstStyle/>
          <a:p>
            <a:pPr algn="ctr" eaLnBrk="1" hangingPunct="1">
              <a:buFontTx/>
              <a:buNone/>
            </a:pPr>
            <a:r>
              <a:rPr lang="cs-CZ" altLang="cs-CZ" sz="5400" smtClean="0"/>
              <a:t>Děkuji za pozornost!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r>
              <a:rPr lang="cs-CZ" altLang="cs-CZ" dirty="0" smtClean="0"/>
              <a:t>Amatéři a profesionálové</a:t>
            </a:r>
          </a:p>
        </p:txBody>
      </p:sp>
      <p:sp>
        <p:nvSpPr>
          <p:cNvPr id="4099" name="Zástupný symbol pro obsah 2"/>
          <p:cNvSpPr>
            <a:spLocks noGrp="1"/>
          </p:cNvSpPr>
          <p:nvPr>
            <p:ph idx="1"/>
          </p:nvPr>
        </p:nvSpPr>
        <p:spPr>
          <a:noFill/>
          <a:ln>
            <a:solidFill>
              <a:schemeClr val="accent2">
                <a:lumMod val="60000"/>
                <a:lumOff val="40000"/>
              </a:schemeClr>
            </a:solidFill>
          </a:ln>
        </p:spPr>
        <p:txBody>
          <a:bodyPr/>
          <a:lstStyle/>
          <a:p>
            <a:r>
              <a:rPr lang="cs-CZ" altLang="cs-CZ" sz="1600" dirty="0" smtClean="0"/>
              <a:t>Nebyl </a:t>
            </a:r>
            <a:r>
              <a:rPr lang="cs-CZ" altLang="cs-CZ" sz="1600" dirty="0" smtClean="0"/>
              <a:t>to jednoduchý vývoj a trvalo poměrně dlouho, než byli profesionální sportovci připuštěni například k olympijským soutěžím ve všech disciplínách. </a:t>
            </a:r>
            <a:endParaRPr lang="cs-CZ" altLang="cs-CZ" sz="1600" dirty="0" smtClean="0"/>
          </a:p>
          <a:p>
            <a:pPr marL="0" indent="0">
              <a:buNone/>
            </a:pPr>
            <a:endParaRPr lang="cs-CZ" altLang="cs-CZ" sz="1600" dirty="0" smtClean="0"/>
          </a:p>
          <a:p>
            <a:r>
              <a:rPr lang="cs-CZ" altLang="cs-CZ" sz="1600" dirty="0" smtClean="0"/>
              <a:t>Dnes </a:t>
            </a:r>
            <a:r>
              <a:rPr lang="cs-CZ" altLang="cs-CZ" sz="1600" dirty="0" smtClean="0"/>
              <a:t>jsou profesionální sportovci </a:t>
            </a:r>
            <a:r>
              <a:rPr lang="cs-CZ" altLang="cs-CZ" sz="1600" dirty="0" smtClean="0">
                <a:solidFill>
                  <a:srgbClr val="FF0000"/>
                </a:solidFill>
              </a:rPr>
              <a:t>hýčkanými a obdivovanými celebritami</a:t>
            </a:r>
            <a:r>
              <a:rPr lang="cs-CZ" altLang="cs-CZ" sz="1600" dirty="0" smtClean="0"/>
              <a:t>. Rozhodujícím kritériem se totiž stala </a:t>
            </a:r>
            <a:r>
              <a:rPr lang="cs-CZ" altLang="cs-CZ" sz="1600" b="1" dirty="0" smtClean="0"/>
              <a:t>kvalita předvedeného výkonu.</a:t>
            </a:r>
          </a:p>
          <a:p>
            <a:endParaRPr lang="cs-CZ" altLang="cs-CZ" sz="1600" dirty="0" smtClean="0"/>
          </a:p>
          <a:p>
            <a:r>
              <a:rPr lang="cs-CZ" altLang="cs-CZ" sz="1600" dirty="0" smtClean="0"/>
              <a:t>Tím se do jisté míry obešlo původní chápání amatéra a profesionála, nicméně principiální rozdíl mezi „svobodným“ a „nesvobodným“ člověkem (filosofický výklad různých poloh svobody je velice komplikovaný, to zde není možné podrobněji vysvětlit) zcela obejít nelze. </a:t>
            </a:r>
            <a:endParaRPr lang="cs-CZ" altLang="cs-CZ" sz="1600" dirty="0" smtClean="0"/>
          </a:p>
          <a:p>
            <a:pPr marL="0" indent="0">
              <a:buNone/>
            </a:pPr>
            <a:endParaRPr lang="cs-CZ" altLang="cs-CZ" sz="1600" dirty="0" smtClean="0"/>
          </a:p>
          <a:p>
            <a:r>
              <a:rPr lang="cs-CZ" altLang="cs-CZ" sz="1600" dirty="0" smtClean="0"/>
              <a:t>A </a:t>
            </a:r>
            <a:r>
              <a:rPr lang="cs-CZ" altLang="cs-CZ" sz="1600" dirty="0" smtClean="0"/>
              <a:t>tady vzniká problém soutěže, která je neustále šroubována výš ve jménu dosažení lepších a lepších výkonů. </a:t>
            </a:r>
            <a:endParaRPr lang="cs-CZ" alt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1042988" y="1268413"/>
            <a:ext cx="6624637" cy="4117975"/>
          </a:xfrm>
          <a:prstGeom prst="rect">
            <a:avLst/>
          </a:prstGeom>
          <a:noFill/>
          <a:ln w="9525">
            <a:noFill/>
            <a:miter lim="800000"/>
            <a:headEnd/>
            <a:tailEnd/>
          </a:ln>
          <a:effectLst/>
        </p:spPr>
        <p:txBody>
          <a:bodyPr>
            <a:spAutoFit/>
          </a:bodyPr>
          <a:lstStyle/>
          <a:p>
            <a:pPr algn="ctr" eaLnBrk="1" hangingPunct="1">
              <a:spcBef>
                <a:spcPct val="50000"/>
              </a:spcBef>
              <a:defRPr/>
            </a:pPr>
            <a:r>
              <a:rPr lang="cs-CZ" sz="4800" dirty="0" err="1">
                <a:solidFill>
                  <a:srgbClr val="FF0000"/>
                </a:solidFill>
                <a:effectLst>
                  <a:outerShdw blurRad="38100" dist="38100" dir="2700000" algn="tl">
                    <a:srgbClr val="000000"/>
                  </a:outerShdw>
                </a:effectLst>
                <a:latin typeface="Arial" charset="0"/>
              </a:rPr>
              <a:t>Mr.a</a:t>
            </a:r>
            <a:r>
              <a:rPr lang="cs-CZ" sz="4800" dirty="0">
                <a:solidFill>
                  <a:srgbClr val="FF0000"/>
                </a:solidFill>
                <a:effectLst>
                  <a:outerShdw blurRad="38100" dist="38100" dir="2700000" algn="tl">
                    <a:srgbClr val="000000"/>
                  </a:outerShdw>
                </a:effectLst>
                <a:latin typeface="Arial" charset="0"/>
              </a:rPr>
              <a:t> </a:t>
            </a:r>
            <a:r>
              <a:rPr lang="cs-CZ" sz="4800" dirty="0">
                <a:solidFill>
                  <a:srgbClr val="FF0000"/>
                </a:solidFill>
                <a:effectLst>
                  <a:outerShdw blurRad="38100" dist="38100" dir="2700000" algn="tl">
                    <a:srgbClr val="000000"/>
                  </a:outerShdw>
                </a:effectLst>
                <a:latin typeface="Arial" charset="0"/>
              </a:rPr>
              <a:t>Miss</a:t>
            </a:r>
            <a:r>
              <a:rPr lang="cs-CZ" sz="4800" dirty="0">
                <a:solidFill>
                  <a:srgbClr val="FF0000"/>
                </a:solidFill>
                <a:effectLst>
                  <a:outerShdw blurRad="38100" dist="38100" dir="2700000" algn="tl">
                    <a:srgbClr val="000000"/>
                  </a:outerShdw>
                </a:effectLst>
                <a:latin typeface="Arial" charset="0"/>
              </a:rPr>
              <a:t> Univerzál</a:t>
            </a:r>
          </a:p>
          <a:p>
            <a:pPr algn="ctr" eaLnBrk="1" hangingPunct="1">
              <a:spcBef>
                <a:spcPct val="50000"/>
              </a:spcBef>
              <a:defRPr/>
            </a:pPr>
            <a:r>
              <a:rPr lang="cs-CZ" sz="3200" dirty="0">
                <a:solidFill>
                  <a:srgbClr val="FF0000"/>
                </a:solidFill>
                <a:effectLst>
                  <a:outerShdw blurRad="38100" dist="38100" dir="2700000" algn="tl">
                    <a:srgbClr val="000000"/>
                  </a:outerShdw>
                </a:effectLst>
                <a:latin typeface="Arial" charset="0"/>
              </a:rPr>
              <a:t>(</a:t>
            </a:r>
            <a:r>
              <a:rPr lang="cs-CZ" sz="3200" dirty="0" err="1">
                <a:solidFill>
                  <a:srgbClr val="FF0000"/>
                </a:solidFill>
                <a:effectLst>
                  <a:outerShdw blurRad="38100" dist="38100" dir="2700000" algn="tl">
                    <a:srgbClr val="000000"/>
                  </a:outerShdw>
                </a:effectLst>
                <a:latin typeface="Arial" charset="0"/>
              </a:rPr>
              <a:t>zal</a:t>
            </a:r>
            <a:r>
              <a:rPr lang="cs-CZ" sz="3200" dirty="0">
                <a:solidFill>
                  <a:srgbClr val="FF0000"/>
                </a:solidFill>
                <a:effectLst>
                  <a:outerShdw blurRad="38100" dist="38100" dir="2700000" algn="tl">
                    <a:srgbClr val="000000"/>
                  </a:outerShdw>
                </a:effectLst>
                <a:latin typeface="Arial" charset="0"/>
              </a:rPr>
              <a:t>. 1995)</a:t>
            </a:r>
          </a:p>
          <a:p>
            <a:pPr algn="ctr" eaLnBrk="1" hangingPunct="1">
              <a:spcBef>
                <a:spcPct val="50000"/>
              </a:spcBef>
              <a:defRPr/>
            </a:pPr>
            <a:endParaRPr lang="cs-CZ" sz="3200" dirty="0">
              <a:solidFill>
                <a:srgbClr val="FF0000"/>
              </a:solidFill>
              <a:effectLst>
                <a:outerShdw blurRad="38100" dist="38100" dir="2700000" algn="tl">
                  <a:srgbClr val="000000"/>
                </a:outerShdw>
              </a:effectLst>
              <a:latin typeface="Arial" charset="0"/>
            </a:endParaRPr>
          </a:p>
          <a:p>
            <a:pPr algn="ctr" eaLnBrk="1" hangingPunct="1">
              <a:spcBef>
                <a:spcPct val="50000"/>
              </a:spcBef>
              <a:defRPr/>
            </a:pPr>
            <a:r>
              <a:rPr lang="cs-CZ" sz="4800" dirty="0">
                <a:solidFill>
                  <a:srgbClr val="FF0000"/>
                </a:solidFill>
                <a:effectLst>
                  <a:outerShdw blurRad="38100" dist="38100" dir="2700000" algn="tl">
                    <a:srgbClr val="000000"/>
                  </a:outerShdw>
                </a:effectLst>
                <a:latin typeface="Arial" charset="0"/>
              </a:rPr>
              <a:t>Ocelový muž</a:t>
            </a:r>
          </a:p>
          <a:p>
            <a:pPr algn="ctr" eaLnBrk="1" hangingPunct="1">
              <a:spcBef>
                <a:spcPct val="50000"/>
              </a:spcBef>
              <a:defRPr/>
            </a:pPr>
            <a:r>
              <a:rPr lang="cs-CZ" sz="3200" dirty="0">
                <a:solidFill>
                  <a:srgbClr val="FF0000"/>
                </a:solidFill>
                <a:effectLst>
                  <a:outerShdw blurRad="38100" dist="38100" dir="2700000" algn="tl">
                    <a:srgbClr val="000000"/>
                  </a:outerShdw>
                </a:effectLst>
                <a:latin typeface="Arial" charset="0"/>
              </a:rPr>
              <a:t>(</a:t>
            </a:r>
            <a:r>
              <a:rPr lang="cs-CZ" sz="3200" dirty="0" err="1">
                <a:solidFill>
                  <a:srgbClr val="FF0000"/>
                </a:solidFill>
                <a:effectLst>
                  <a:outerShdw blurRad="38100" dist="38100" dir="2700000" algn="tl">
                    <a:srgbClr val="000000"/>
                  </a:outerShdw>
                </a:effectLst>
                <a:latin typeface="Arial" charset="0"/>
              </a:rPr>
              <a:t>zal</a:t>
            </a:r>
            <a:r>
              <a:rPr lang="cs-CZ" sz="3200" dirty="0">
                <a:solidFill>
                  <a:srgbClr val="FF0000"/>
                </a:solidFill>
                <a:effectLst>
                  <a:outerShdw blurRad="38100" dist="38100" dir="2700000" algn="tl">
                    <a:srgbClr val="000000"/>
                  </a:outerShdw>
                </a:effectLst>
                <a:latin typeface="Arial" charset="0"/>
              </a:rPr>
              <a:t>. 1999)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042988" y="1844675"/>
            <a:ext cx="6624637"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4000"/>
              <a:t>Smysluplnost obou soutěží</a:t>
            </a:r>
          </a:p>
          <a:p>
            <a:pPr algn="ctr" eaLnBrk="1" hangingPunct="1">
              <a:spcBef>
                <a:spcPct val="50000"/>
              </a:spcBef>
              <a:buFontTx/>
              <a:buNone/>
            </a:pPr>
            <a:r>
              <a:rPr lang="cs-CZ" altLang="cs-CZ" sz="4000"/>
              <a:t>(jejich filosofie)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15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042988" y="549275"/>
            <a:ext cx="6624637" cy="564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4000" u="sng" dirty="0"/>
              <a:t>Společné rysy:</a:t>
            </a:r>
            <a:r>
              <a:rPr lang="cs-CZ" altLang="cs-CZ" sz="4000" dirty="0"/>
              <a:t> </a:t>
            </a:r>
          </a:p>
          <a:p>
            <a:pPr algn="ctr" eaLnBrk="1" hangingPunct="1">
              <a:spcBef>
                <a:spcPct val="50000"/>
              </a:spcBef>
              <a:buFont typeface="Wingdings" panose="05000000000000000000" pitchFamily="2" charset="2"/>
              <a:buChar char="§"/>
            </a:pPr>
            <a:r>
              <a:rPr lang="cs-CZ" altLang="cs-CZ" sz="3600" dirty="0" smtClean="0"/>
              <a:t> </a:t>
            </a:r>
            <a:r>
              <a:rPr lang="cs-CZ" altLang="cs-CZ" sz="3600" dirty="0" err="1" smtClean="0"/>
              <a:t>všestrannostní</a:t>
            </a:r>
            <a:r>
              <a:rPr lang="cs-CZ" altLang="cs-CZ" sz="3600" dirty="0" smtClean="0"/>
              <a:t> víceboje</a:t>
            </a:r>
            <a:endParaRPr lang="cs-CZ" altLang="cs-CZ" sz="3600" dirty="0"/>
          </a:p>
          <a:p>
            <a:pPr algn="ctr" eaLnBrk="1" hangingPunct="1">
              <a:spcBef>
                <a:spcPct val="50000"/>
              </a:spcBef>
              <a:buFont typeface="Wingdings" panose="05000000000000000000" pitchFamily="2" charset="2"/>
              <a:buChar char="§"/>
            </a:pPr>
            <a:r>
              <a:rPr lang="cs-CZ" altLang="cs-CZ" sz="3600" dirty="0"/>
              <a:t> </a:t>
            </a:r>
            <a:r>
              <a:rPr lang="cs-CZ" altLang="cs-CZ" sz="3600" dirty="0" smtClean="0"/>
              <a:t>podobné </a:t>
            </a:r>
            <a:r>
              <a:rPr lang="cs-CZ" altLang="cs-CZ" sz="3600" dirty="0"/>
              <a:t>členění kategorií</a:t>
            </a:r>
          </a:p>
          <a:p>
            <a:pPr algn="ctr" eaLnBrk="1" hangingPunct="1">
              <a:spcBef>
                <a:spcPct val="50000"/>
              </a:spcBef>
              <a:buFont typeface="Wingdings" panose="05000000000000000000" pitchFamily="2" charset="2"/>
              <a:buChar char="§"/>
            </a:pPr>
            <a:r>
              <a:rPr lang="cs-CZ" altLang="cs-CZ" sz="3600" dirty="0"/>
              <a:t>obdobná výchozí filosofie</a:t>
            </a:r>
          </a:p>
          <a:p>
            <a:pPr algn="ctr" eaLnBrk="1" hangingPunct="1">
              <a:spcBef>
                <a:spcPct val="50000"/>
              </a:spcBef>
              <a:buFont typeface="Wingdings" panose="05000000000000000000" pitchFamily="2" charset="2"/>
              <a:buChar char="§"/>
            </a:pPr>
            <a:r>
              <a:rPr lang="cs-CZ" altLang="cs-CZ" sz="3600" dirty="0"/>
              <a:t> alternativní charakter</a:t>
            </a:r>
          </a:p>
          <a:p>
            <a:pPr algn="ctr" eaLnBrk="1" hangingPunct="1">
              <a:spcBef>
                <a:spcPct val="50000"/>
              </a:spcBef>
              <a:buFont typeface="Wingdings" panose="05000000000000000000" pitchFamily="2" charset="2"/>
              <a:buChar char="§"/>
            </a:pPr>
            <a:r>
              <a:rPr lang="cs-CZ" altLang="cs-CZ" sz="3600" dirty="0"/>
              <a:t> aktivní pohyb, aktivní činnost </a:t>
            </a:r>
          </a:p>
          <a:p>
            <a:pPr algn="ctr" eaLnBrk="1" hangingPunct="1">
              <a:spcBef>
                <a:spcPct val="50000"/>
              </a:spcBef>
              <a:buFont typeface="Wingdings" panose="05000000000000000000" pitchFamily="2" charset="2"/>
              <a:buChar char="§"/>
            </a:pPr>
            <a:r>
              <a:rPr lang="cs-CZ" altLang="cs-CZ" sz="3600" dirty="0"/>
              <a:t> nekomerční charakter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710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710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710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710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710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1042988" y="549275"/>
            <a:ext cx="66246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4000" u="sng"/>
              <a:t>Rozdíly:</a:t>
            </a:r>
            <a:r>
              <a:rPr lang="cs-CZ" altLang="cs-CZ" sz="4000"/>
              <a:t> </a:t>
            </a:r>
          </a:p>
        </p:txBody>
      </p:sp>
      <p:sp>
        <p:nvSpPr>
          <p:cNvPr id="48131" name="Text Box 3"/>
          <p:cNvSpPr txBox="1">
            <a:spLocks noChangeArrowheads="1"/>
          </p:cNvSpPr>
          <p:nvPr/>
        </p:nvSpPr>
        <p:spPr bwMode="auto">
          <a:xfrm>
            <a:off x="395288" y="1773238"/>
            <a:ext cx="3889375" cy="4359275"/>
          </a:xfrm>
          <a:prstGeom prst="rect">
            <a:avLst/>
          </a:prstGeom>
          <a:noFill/>
          <a:ln w="9525">
            <a:noFill/>
            <a:miter lim="800000"/>
            <a:headEnd/>
            <a:tailEnd/>
          </a:ln>
          <a:effectLst/>
        </p:spPr>
        <p:txBody>
          <a:bodyPr>
            <a:spAutoFit/>
          </a:bodyPr>
          <a:lstStyle/>
          <a:p>
            <a:pPr eaLnBrk="1" hangingPunct="1">
              <a:spcBef>
                <a:spcPct val="50000"/>
              </a:spcBef>
              <a:defRPr/>
            </a:pPr>
            <a:r>
              <a:rPr lang="cs-CZ">
                <a:latin typeface="Arial" charset="0"/>
              </a:rPr>
              <a:t> </a:t>
            </a:r>
            <a:r>
              <a:rPr lang="cs-CZ">
                <a:solidFill>
                  <a:srgbClr val="FF0000"/>
                </a:solidFill>
                <a:effectLst>
                  <a:outerShdw blurRad="38100" dist="38100" dir="2700000" algn="tl">
                    <a:srgbClr val="000000"/>
                  </a:outerShdw>
                </a:effectLst>
                <a:latin typeface="Arial" charset="0"/>
              </a:rPr>
              <a:t>Univerzál</a:t>
            </a:r>
          </a:p>
          <a:p>
            <a:pPr eaLnBrk="1" hangingPunct="1">
              <a:spcBef>
                <a:spcPct val="50000"/>
              </a:spcBef>
              <a:defRPr/>
            </a:pPr>
            <a:r>
              <a:rPr lang="cs-CZ" sz="2000">
                <a:effectLst>
                  <a:outerShdw blurRad="38100" dist="38100" dir="2700000" algn="tl">
                    <a:srgbClr val="FFFFFF"/>
                  </a:outerShdw>
                </a:effectLst>
                <a:latin typeface="Arial" charset="0"/>
              </a:rPr>
              <a:t>	</a:t>
            </a:r>
          </a:p>
          <a:p>
            <a:pPr eaLnBrk="1" hangingPunct="1">
              <a:spcBef>
                <a:spcPct val="50000"/>
              </a:spcBef>
              <a:defRPr/>
            </a:pPr>
            <a:r>
              <a:rPr lang="cs-CZ" sz="2000">
                <a:effectLst>
                  <a:outerShdw blurRad="38100" dist="38100" dir="2700000" algn="tl">
                    <a:srgbClr val="FFFFFF"/>
                  </a:outerShdw>
                </a:effectLst>
                <a:latin typeface="Arial" charset="0"/>
              </a:rPr>
              <a:t>	soutěž</a:t>
            </a:r>
          </a:p>
          <a:p>
            <a:pPr eaLnBrk="1" hangingPunct="1">
              <a:spcBef>
                <a:spcPct val="50000"/>
              </a:spcBef>
              <a:buFont typeface="Wingdings" pitchFamily="2" charset="2"/>
              <a:buChar char="§"/>
              <a:defRPr/>
            </a:pPr>
            <a:r>
              <a:rPr lang="cs-CZ">
                <a:latin typeface="Arial" charset="0"/>
              </a:rPr>
              <a:t>regionální</a:t>
            </a:r>
          </a:p>
          <a:p>
            <a:pPr eaLnBrk="1" hangingPunct="1">
              <a:spcBef>
                <a:spcPct val="50000"/>
              </a:spcBef>
              <a:buFont typeface="Wingdings" pitchFamily="2" charset="2"/>
              <a:buChar char="§"/>
              <a:defRPr/>
            </a:pPr>
            <a:r>
              <a:rPr lang="cs-CZ">
                <a:latin typeface="Arial" charset="0"/>
              </a:rPr>
              <a:t>etapová</a:t>
            </a:r>
          </a:p>
          <a:p>
            <a:pPr eaLnBrk="1" hangingPunct="1">
              <a:spcBef>
                <a:spcPct val="50000"/>
              </a:spcBef>
              <a:defRPr/>
            </a:pPr>
            <a:endParaRPr lang="cs-CZ">
              <a:latin typeface="Arial" charset="0"/>
            </a:endParaRPr>
          </a:p>
        </p:txBody>
      </p:sp>
      <p:sp>
        <p:nvSpPr>
          <p:cNvPr id="48133" name="Text Box 5"/>
          <p:cNvSpPr txBox="1">
            <a:spLocks noChangeArrowheads="1"/>
          </p:cNvSpPr>
          <p:nvPr/>
        </p:nvSpPr>
        <p:spPr bwMode="auto">
          <a:xfrm>
            <a:off x="4859338" y="1773238"/>
            <a:ext cx="3960812" cy="3444875"/>
          </a:xfrm>
          <a:prstGeom prst="rect">
            <a:avLst/>
          </a:prstGeom>
          <a:noFill/>
          <a:ln w="9525">
            <a:noFill/>
            <a:miter lim="800000"/>
            <a:headEnd/>
            <a:tailEnd/>
          </a:ln>
          <a:effectLst/>
        </p:spPr>
        <p:txBody>
          <a:bodyPr>
            <a:spAutoFit/>
          </a:bodyPr>
          <a:lstStyle/>
          <a:p>
            <a:pPr eaLnBrk="1" hangingPunct="1">
              <a:spcBef>
                <a:spcPct val="50000"/>
              </a:spcBef>
              <a:defRPr/>
            </a:pPr>
            <a:r>
              <a:rPr lang="cs-CZ">
                <a:solidFill>
                  <a:srgbClr val="FF0000"/>
                </a:solidFill>
                <a:effectLst>
                  <a:outerShdw blurRad="38100" dist="38100" dir="2700000" algn="tl">
                    <a:srgbClr val="000000"/>
                  </a:outerShdw>
                </a:effectLst>
                <a:latin typeface="Arial" charset="0"/>
              </a:rPr>
              <a:t>Ocelový muž</a:t>
            </a:r>
          </a:p>
          <a:p>
            <a:pPr eaLnBrk="1" hangingPunct="1">
              <a:spcBef>
                <a:spcPct val="50000"/>
              </a:spcBef>
              <a:defRPr/>
            </a:pPr>
            <a:r>
              <a:rPr lang="cs-CZ" sz="2000">
                <a:effectLst>
                  <a:outerShdw blurRad="38100" dist="38100" dir="2700000" algn="tl">
                    <a:srgbClr val="FFFFFF"/>
                  </a:outerShdw>
                </a:effectLst>
                <a:latin typeface="Arial" charset="0"/>
              </a:rPr>
              <a:t>	</a:t>
            </a:r>
          </a:p>
          <a:p>
            <a:pPr eaLnBrk="1" hangingPunct="1">
              <a:spcBef>
                <a:spcPct val="50000"/>
              </a:spcBef>
              <a:defRPr/>
            </a:pPr>
            <a:r>
              <a:rPr lang="cs-CZ" sz="2000">
                <a:effectLst>
                  <a:outerShdw blurRad="38100" dist="38100" dir="2700000" algn="tl">
                    <a:srgbClr val="FFFFFF"/>
                  </a:outerShdw>
                </a:effectLst>
                <a:latin typeface="Arial" charset="0"/>
              </a:rPr>
              <a:t>	soutěž</a:t>
            </a:r>
          </a:p>
          <a:p>
            <a:pPr eaLnBrk="1" hangingPunct="1">
              <a:spcBef>
                <a:spcPct val="50000"/>
              </a:spcBef>
              <a:buFont typeface="Wingdings" pitchFamily="2" charset="2"/>
              <a:buChar char="§"/>
              <a:defRPr/>
            </a:pPr>
            <a:r>
              <a:rPr lang="cs-CZ">
                <a:latin typeface="Arial" charset="0"/>
              </a:rPr>
              <a:t>celorepubliková</a:t>
            </a:r>
          </a:p>
          <a:p>
            <a:pPr eaLnBrk="1" hangingPunct="1">
              <a:spcBef>
                <a:spcPct val="50000"/>
              </a:spcBef>
              <a:buFont typeface="Wingdings" pitchFamily="2" charset="2"/>
              <a:buChar char="§"/>
              <a:defRPr/>
            </a:pPr>
            <a:r>
              <a:rPr lang="cs-CZ">
                <a:latin typeface="Arial" charset="0"/>
              </a:rPr>
              <a:t>pohárová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48131"/>
                                        </p:tgtEl>
                                        <p:attrNameLst>
                                          <p:attrName>style.visibility</p:attrName>
                                        </p:attrNameLst>
                                      </p:cBhvr>
                                      <p:to>
                                        <p:strVal val="visible"/>
                                      </p:to>
                                    </p:set>
                                    <p:anim calcmode="lin" valueType="num">
                                      <p:cBhvr>
                                        <p:cTn id="11" dur="500" fill="hold"/>
                                        <p:tgtEl>
                                          <p:spTgt spid="48131"/>
                                        </p:tgtEl>
                                        <p:attrNameLst>
                                          <p:attrName>ppt_w</p:attrName>
                                        </p:attrNameLst>
                                      </p:cBhvr>
                                      <p:tavLst>
                                        <p:tav tm="0">
                                          <p:val>
                                            <p:fltVal val="0"/>
                                          </p:val>
                                        </p:tav>
                                        <p:tav tm="100000">
                                          <p:val>
                                            <p:strVal val="#ppt_w"/>
                                          </p:val>
                                        </p:tav>
                                      </p:tavLst>
                                    </p:anim>
                                    <p:anim calcmode="lin" valueType="num">
                                      <p:cBhvr>
                                        <p:cTn id="12" dur="500" fill="hold"/>
                                        <p:tgtEl>
                                          <p:spTgt spid="48131"/>
                                        </p:tgtEl>
                                        <p:attrNameLst>
                                          <p:attrName>ppt_h</p:attrName>
                                        </p:attrNameLst>
                                      </p:cBhvr>
                                      <p:tavLst>
                                        <p:tav tm="0">
                                          <p:val>
                                            <p:fltVal val="0"/>
                                          </p:val>
                                        </p:tav>
                                        <p:tav tm="100000">
                                          <p:val>
                                            <p:strVal val="#ppt_h"/>
                                          </p:val>
                                        </p:tav>
                                      </p:tavLst>
                                    </p:anim>
                                    <p:animEffect transition="in" filter="fade">
                                      <p:cBhvr>
                                        <p:cTn id="13" dur="500"/>
                                        <p:tgtEl>
                                          <p:spTgt spid="4813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8133"/>
                                        </p:tgtEl>
                                        <p:attrNameLst>
                                          <p:attrName>style.visibility</p:attrName>
                                        </p:attrNameLst>
                                      </p:cBhvr>
                                      <p:to>
                                        <p:strVal val="visible"/>
                                      </p:to>
                                    </p:set>
                                    <p:anim calcmode="lin" valueType="num">
                                      <p:cBhvr>
                                        <p:cTn id="18" dur="500" fill="hold"/>
                                        <p:tgtEl>
                                          <p:spTgt spid="48133"/>
                                        </p:tgtEl>
                                        <p:attrNameLst>
                                          <p:attrName>ppt_w</p:attrName>
                                        </p:attrNameLst>
                                      </p:cBhvr>
                                      <p:tavLst>
                                        <p:tav tm="0">
                                          <p:val>
                                            <p:fltVal val="0"/>
                                          </p:val>
                                        </p:tav>
                                        <p:tav tm="100000">
                                          <p:val>
                                            <p:strVal val="#ppt_w"/>
                                          </p:val>
                                        </p:tav>
                                      </p:tavLst>
                                    </p:anim>
                                    <p:anim calcmode="lin" valueType="num">
                                      <p:cBhvr>
                                        <p:cTn id="19" dur="500" fill="hold"/>
                                        <p:tgtEl>
                                          <p:spTgt spid="48133"/>
                                        </p:tgtEl>
                                        <p:attrNameLst>
                                          <p:attrName>ppt_h</p:attrName>
                                        </p:attrNameLst>
                                      </p:cBhvr>
                                      <p:tavLst>
                                        <p:tav tm="0">
                                          <p:val>
                                            <p:fltVal val="0"/>
                                          </p:val>
                                        </p:tav>
                                        <p:tav tm="100000">
                                          <p:val>
                                            <p:strVal val="#ppt_h"/>
                                          </p:val>
                                        </p:tav>
                                      </p:tavLst>
                                    </p:anim>
                                    <p:animEffect transition="in" filter="fade">
                                      <p:cBhvr>
                                        <p:cTn id="20" dur="5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p:bldP spid="481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042988" y="1844675"/>
            <a:ext cx="6624637" cy="2530475"/>
          </a:xfrm>
          <a:prstGeom prst="rect">
            <a:avLst/>
          </a:prstGeom>
          <a:noFill/>
          <a:ln w="9525">
            <a:noFill/>
            <a:miter lim="800000"/>
            <a:headEnd/>
            <a:tailEnd/>
          </a:ln>
          <a:effectLst/>
        </p:spPr>
        <p:txBody>
          <a:bodyPr>
            <a:spAutoFit/>
          </a:bodyPr>
          <a:lstStyle/>
          <a:p>
            <a:pPr algn="ctr" eaLnBrk="1" hangingPunct="1">
              <a:spcBef>
                <a:spcPct val="50000"/>
              </a:spcBef>
              <a:defRPr/>
            </a:pPr>
            <a:r>
              <a:rPr lang="cs-CZ" b="1" dirty="0" err="1">
                <a:effectLst>
                  <a:outerShdw blurRad="38100" dist="38100" dir="2700000" algn="tl">
                    <a:srgbClr val="FFFFFF"/>
                  </a:outerShdw>
                </a:effectLst>
                <a:latin typeface="Arial" charset="0"/>
              </a:rPr>
              <a:t>Mr</a:t>
            </a:r>
            <a:r>
              <a:rPr lang="cs-CZ" b="1" dirty="0">
                <a:effectLst>
                  <a:outerShdw blurRad="38100" dist="38100" dir="2700000" algn="tl">
                    <a:srgbClr val="FFFFFF"/>
                  </a:outerShdw>
                </a:effectLst>
                <a:latin typeface="Arial" charset="0"/>
              </a:rPr>
              <a:t>. A Miss Univerzál</a:t>
            </a:r>
          </a:p>
          <a:p>
            <a:pPr algn="ctr" eaLnBrk="1" hangingPunct="1">
              <a:spcBef>
                <a:spcPct val="50000"/>
              </a:spcBef>
              <a:defRPr/>
            </a:pPr>
            <a:endParaRPr lang="cs-CZ" dirty="0">
              <a:latin typeface="Arial" charset="0"/>
            </a:endParaRPr>
          </a:p>
          <a:p>
            <a:pPr algn="ctr" eaLnBrk="1" hangingPunct="1">
              <a:spcBef>
                <a:spcPct val="50000"/>
              </a:spcBef>
              <a:defRPr/>
            </a:pPr>
            <a:r>
              <a:rPr lang="cs-CZ" dirty="0">
                <a:latin typeface="Arial" charset="0"/>
              </a:rPr>
              <a:t>Univerzál 2011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7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6"/>
          <p:cNvSpPr>
            <a:spLocks noGrp="1" noChangeArrowheads="1"/>
          </p:cNvSpPr>
          <p:nvPr>
            <p:ph type="body" idx="1"/>
          </p:nvPr>
        </p:nvSpPr>
        <p:spPr>
          <a:xfrm>
            <a:off x="0" y="404813"/>
            <a:ext cx="8820150" cy="6337300"/>
          </a:xfrm>
        </p:spPr>
        <p:txBody>
          <a:bodyPr/>
          <a:lstStyle/>
          <a:p>
            <a:pPr algn="ctr">
              <a:lnSpc>
                <a:spcPct val="80000"/>
              </a:lnSpc>
              <a:buFontTx/>
              <a:buNone/>
              <a:defRPr/>
            </a:pPr>
            <a:r>
              <a:rPr lang="cs-CZ" sz="2400" b="1" u="sng" dirty="0" smtClean="0">
                <a:effectLst>
                  <a:outerShdw blurRad="38100" dist="38100" dir="2700000" algn="tl">
                    <a:srgbClr val="FFFFFF"/>
                  </a:outerShdw>
                </a:effectLst>
              </a:rPr>
              <a:t>Historické  okolnosti vzniku  soutěže</a:t>
            </a:r>
          </a:p>
          <a:p>
            <a:pPr algn="ctr">
              <a:lnSpc>
                <a:spcPct val="80000"/>
              </a:lnSpc>
              <a:buFontTx/>
              <a:buNone/>
              <a:defRPr/>
            </a:pPr>
            <a:endParaRPr lang="cs-CZ" sz="2400" b="1" u="sng" dirty="0" smtClean="0">
              <a:effectLst>
                <a:outerShdw blurRad="38100" dist="38100" dir="2700000" algn="tl">
                  <a:srgbClr val="FFFFFF"/>
                </a:outerShdw>
              </a:effectLst>
            </a:endParaRPr>
          </a:p>
          <a:p>
            <a:pPr lvl="1">
              <a:lnSpc>
                <a:spcPct val="80000"/>
              </a:lnSpc>
              <a:defRPr/>
            </a:pPr>
            <a:r>
              <a:rPr lang="cs-CZ" sz="2000" dirty="0" smtClean="0">
                <a:effectLst>
                  <a:outerShdw blurRad="38100" dist="38100" dir="2700000" algn="tl">
                    <a:srgbClr val="FFFFFF"/>
                  </a:outerShdw>
                </a:effectLst>
              </a:rPr>
              <a:t>víceboje</a:t>
            </a:r>
          </a:p>
          <a:p>
            <a:pPr lvl="1">
              <a:lnSpc>
                <a:spcPct val="80000"/>
              </a:lnSpc>
              <a:defRPr/>
            </a:pPr>
            <a:r>
              <a:rPr lang="cs-CZ" sz="2000" b="1" dirty="0" smtClean="0">
                <a:effectLst>
                  <a:outerShdw blurRad="38100" dist="38100" dir="2700000" algn="tl">
                    <a:srgbClr val="FFFFFF"/>
                  </a:outerShdw>
                </a:effectLst>
              </a:rPr>
              <a:t>ideál komplexní </a:t>
            </a:r>
            <a:r>
              <a:rPr lang="cs-CZ" sz="2000" b="1" dirty="0" err="1" smtClean="0">
                <a:effectLst>
                  <a:outerShdw blurRad="38100" dist="38100" dir="2700000" algn="tl">
                    <a:srgbClr val="FFFFFF"/>
                  </a:outerShdw>
                </a:effectLst>
              </a:rPr>
              <a:t>všestrannostní</a:t>
            </a:r>
            <a:r>
              <a:rPr lang="cs-CZ" sz="2000" dirty="0" smtClean="0">
                <a:effectLst>
                  <a:outerShdw blurRad="38100" dist="38100" dir="2700000" algn="tl">
                    <a:srgbClr val="FFFFFF"/>
                  </a:outerShdw>
                </a:effectLst>
              </a:rPr>
              <a:t> soutěže</a:t>
            </a:r>
          </a:p>
          <a:p>
            <a:pPr lvl="1">
              <a:lnSpc>
                <a:spcPct val="80000"/>
              </a:lnSpc>
              <a:defRPr/>
            </a:pPr>
            <a:r>
              <a:rPr lang="cs-CZ" sz="2000" dirty="0" smtClean="0">
                <a:effectLst>
                  <a:outerShdw blurRad="38100" dist="38100" dir="2700000" algn="tl">
                    <a:srgbClr val="FFFFFF"/>
                  </a:outerShdw>
                </a:effectLst>
              </a:rPr>
              <a:t>jednostrannost sportovců</a:t>
            </a:r>
          </a:p>
          <a:p>
            <a:pPr lvl="1">
              <a:lnSpc>
                <a:spcPct val="80000"/>
              </a:lnSpc>
              <a:defRPr/>
            </a:pPr>
            <a:r>
              <a:rPr lang="cs-CZ" sz="2000" b="1" dirty="0" smtClean="0">
                <a:effectLst>
                  <a:outerShdw blurRad="38100" dist="38100" dir="2700000" algn="tl">
                    <a:srgbClr val="FFFFFF"/>
                  </a:outerShdw>
                </a:effectLst>
              </a:rPr>
              <a:t>absence duševně zaměřených disciplín</a:t>
            </a:r>
          </a:p>
          <a:p>
            <a:pPr lvl="1">
              <a:lnSpc>
                <a:spcPct val="80000"/>
              </a:lnSpc>
              <a:defRPr/>
            </a:pPr>
            <a:r>
              <a:rPr lang="cs-CZ" sz="2000" dirty="0" err="1" smtClean="0">
                <a:effectLst>
                  <a:outerShdw blurRad="38100" dist="38100" dir="2700000" algn="tl">
                    <a:srgbClr val="FFFFFF"/>
                  </a:outerShdw>
                </a:effectLst>
              </a:rPr>
              <a:t>kalokagatia</a:t>
            </a:r>
            <a:r>
              <a:rPr lang="cs-CZ" sz="2000" dirty="0" smtClean="0">
                <a:effectLst>
                  <a:outerShdw blurRad="38100" dist="38100" dir="2700000" algn="tl">
                    <a:srgbClr val="FFFFFF"/>
                  </a:outerShdw>
                </a:effectLst>
              </a:rPr>
              <a:t> coby inspirace</a:t>
            </a:r>
          </a:p>
          <a:p>
            <a:pPr lvl="1">
              <a:lnSpc>
                <a:spcPct val="80000"/>
              </a:lnSpc>
              <a:defRPr/>
            </a:pPr>
            <a:endParaRPr lang="cs-CZ" sz="2000" dirty="0" smtClean="0">
              <a:effectLst>
                <a:outerShdw blurRad="38100" dist="38100" dir="2700000" algn="tl">
                  <a:srgbClr val="FFFFFF"/>
                </a:outerShdw>
              </a:effectLst>
            </a:endParaRPr>
          </a:p>
          <a:p>
            <a:pPr lvl="1">
              <a:lnSpc>
                <a:spcPct val="80000"/>
              </a:lnSpc>
              <a:buFontTx/>
              <a:buNone/>
              <a:defRPr/>
            </a:pPr>
            <a:r>
              <a:rPr lang="cs-CZ" sz="2000" dirty="0" smtClean="0">
                <a:effectLst>
                  <a:outerShdw blurRad="38100" dist="38100" dir="2700000" algn="tl">
                    <a:srgbClr val="FFFFFF"/>
                  </a:outerShdw>
                </a:effectLst>
              </a:rPr>
              <a:t>Gymnázium Jihlava (zázemí sportoviště, soutěžící)</a:t>
            </a:r>
          </a:p>
          <a:p>
            <a:pPr lvl="1">
              <a:lnSpc>
                <a:spcPct val="80000"/>
              </a:lnSpc>
              <a:defRPr/>
            </a:pPr>
            <a:r>
              <a:rPr lang="cs-CZ" sz="2000" dirty="0" smtClean="0">
                <a:solidFill>
                  <a:srgbClr val="FF0000"/>
                </a:solidFill>
                <a:effectLst>
                  <a:outerShdw blurRad="38100" dist="38100" dir="2700000" algn="tl">
                    <a:srgbClr val="000000"/>
                  </a:outerShdw>
                </a:effectLst>
              </a:rPr>
              <a:t>podzim 1995</a:t>
            </a:r>
            <a:r>
              <a:rPr lang="cs-CZ" sz="2000" dirty="0" smtClean="0">
                <a:effectLst>
                  <a:outerShdw blurRad="38100" dist="38100" dir="2700000" algn="tl">
                    <a:srgbClr val="FFFFFF"/>
                  </a:outerShdw>
                </a:effectLst>
              </a:rPr>
              <a:t> zahájení soutěže</a:t>
            </a:r>
          </a:p>
          <a:p>
            <a:pPr lvl="1">
              <a:lnSpc>
                <a:spcPct val="80000"/>
              </a:lnSpc>
              <a:defRPr/>
            </a:pPr>
            <a:r>
              <a:rPr lang="cs-CZ" sz="2000" dirty="0" smtClean="0">
                <a:effectLst>
                  <a:outerShdw blurRad="38100" dist="38100" dir="2700000" algn="tl">
                    <a:srgbClr val="FFFFFF"/>
                  </a:outerShdw>
                </a:effectLst>
              </a:rPr>
              <a:t>Univerzál 1996 (komorní prostředí)</a:t>
            </a:r>
          </a:p>
          <a:p>
            <a:pPr lvl="1">
              <a:lnSpc>
                <a:spcPct val="80000"/>
              </a:lnSpc>
              <a:defRPr/>
            </a:pPr>
            <a:r>
              <a:rPr lang="cs-CZ" sz="2000" dirty="0" smtClean="0">
                <a:effectLst>
                  <a:outerShdw blurRad="38100" dist="38100" dir="2700000" algn="tl">
                    <a:srgbClr val="FFFFFF"/>
                  </a:outerShdw>
                </a:effectLst>
              </a:rPr>
              <a:t>Univerzál 1997 (krize a přerušení soutěže)</a:t>
            </a:r>
          </a:p>
          <a:p>
            <a:pPr lvl="1">
              <a:lnSpc>
                <a:spcPct val="80000"/>
              </a:lnSpc>
              <a:defRPr/>
            </a:pPr>
            <a:r>
              <a:rPr lang="cs-CZ" sz="2000" dirty="0" smtClean="0">
                <a:effectLst>
                  <a:outerShdw blurRad="38100" dist="38100" dir="2700000" algn="tl">
                    <a:srgbClr val="FFFFFF"/>
                  </a:outerShdw>
                </a:effectLst>
              </a:rPr>
              <a:t>podzim 1999 (oživení myšlenky a vytvoření organizačního týmu)</a:t>
            </a:r>
          </a:p>
          <a:p>
            <a:pPr lvl="1">
              <a:lnSpc>
                <a:spcPct val="80000"/>
              </a:lnSpc>
              <a:defRPr/>
            </a:pPr>
            <a:r>
              <a:rPr lang="cs-CZ" sz="2000" dirty="0" smtClean="0">
                <a:solidFill>
                  <a:srgbClr val="FF0000"/>
                </a:solidFill>
                <a:effectLst>
                  <a:outerShdw blurRad="38100" dist="38100" dir="2700000" algn="tl">
                    <a:srgbClr val="000000"/>
                  </a:outerShdw>
                </a:effectLst>
              </a:rPr>
              <a:t>Univerzál 2000</a:t>
            </a:r>
            <a:r>
              <a:rPr lang="cs-CZ" sz="2000" dirty="0" smtClean="0">
                <a:effectLst>
                  <a:outerShdw blurRad="38100" dist="38100" dir="2700000" algn="tl">
                    <a:srgbClr val="FFFFFF"/>
                  </a:outerShdw>
                </a:effectLst>
              </a:rPr>
              <a:t> (medializace, propagace, 389 soutěžících, 6 kategorií, veřejnost, dotace, sponzoři)</a:t>
            </a:r>
          </a:p>
          <a:p>
            <a:pPr lvl="1">
              <a:lnSpc>
                <a:spcPct val="80000"/>
              </a:lnSpc>
              <a:defRPr/>
            </a:pPr>
            <a:r>
              <a:rPr lang="cs-CZ" sz="2000" dirty="0" smtClean="0">
                <a:effectLst>
                  <a:outerShdw blurRad="38100" dist="38100" dir="2700000" algn="tl">
                    <a:srgbClr val="FFFFFF"/>
                  </a:outerShdw>
                </a:effectLst>
              </a:rPr>
              <a:t>další rozmach – přesun propagace a informačního servisu na web.</a:t>
            </a:r>
          </a:p>
          <a:p>
            <a:pPr lvl="1">
              <a:lnSpc>
                <a:spcPct val="80000"/>
              </a:lnSpc>
              <a:defRPr/>
            </a:pPr>
            <a:r>
              <a:rPr lang="cs-CZ" sz="2000" dirty="0" smtClean="0">
                <a:solidFill>
                  <a:srgbClr val="FF0000"/>
                </a:solidFill>
                <a:effectLst>
                  <a:outerShdw blurRad="38100" dist="38100" dir="2700000" algn="tl">
                    <a:srgbClr val="000000"/>
                  </a:outerShdw>
                </a:effectLst>
              </a:rPr>
              <a:t>Univerzál 2005</a:t>
            </a:r>
            <a:r>
              <a:rPr lang="cs-CZ" sz="2000" dirty="0" smtClean="0">
                <a:effectLst>
                  <a:outerShdw blurRad="38100" dist="38100" dir="2700000" algn="tl">
                    <a:srgbClr val="FFFFFF"/>
                  </a:outerShdw>
                </a:effectLst>
              </a:rPr>
              <a:t> – 416 účastníků</a:t>
            </a:r>
          </a:p>
          <a:p>
            <a:pPr lvl="1">
              <a:lnSpc>
                <a:spcPct val="80000"/>
              </a:lnSpc>
              <a:defRPr/>
            </a:pPr>
            <a:r>
              <a:rPr lang="cs-CZ" sz="2000" dirty="0" smtClean="0">
                <a:effectLst>
                  <a:outerShdw blurRad="38100" dist="38100" dir="2700000" algn="tl">
                    <a:srgbClr val="FFFFFF"/>
                  </a:outerShdw>
                </a:effectLst>
              </a:rPr>
              <a:t>druhá krize Univerzál 2006</a:t>
            </a:r>
          </a:p>
          <a:p>
            <a:pPr lvl="1">
              <a:lnSpc>
                <a:spcPct val="80000"/>
              </a:lnSpc>
              <a:defRPr/>
            </a:pPr>
            <a:r>
              <a:rPr lang="cs-CZ" sz="2000" dirty="0" smtClean="0">
                <a:effectLst>
                  <a:outerShdw blurRad="38100" dist="38100" dir="2700000" algn="tl">
                    <a:srgbClr val="FFFFFF"/>
                  </a:outerShdw>
                </a:effectLst>
              </a:rPr>
              <a:t>stabilizace Univerzál 2007 (Síň slávy)</a:t>
            </a:r>
          </a:p>
          <a:p>
            <a:pPr lvl="1">
              <a:lnSpc>
                <a:spcPct val="80000"/>
              </a:lnSpc>
              <a:defRPr/>
            </a:pPr>
            <a:r>
              <a:rPr lang="cs-CZ" sz="2000" dirty="0" smtClean="0">
                <a:solidFill>
                  <a:srgbClr val="FF0000"/>
                </a:solidFill>
                <a:effectLst>
                  <a:outerShdw blurRad="38100" dist="38100" dir="2700000" algn="tl">
                    <a:srgbClr val="000000"/>
                  </a:outerShdw>
                </a:effectLst>
              </a:rPr>
              <a:t>Univerzál 2011</a:t>
            </a:r>
            <a:r>
              <a:rPr lang="cs-CZ" sz="2000" dirty="0" smtClean="0">
                <a:effectLst>
                  <a:outerShdw blurRad="38100" dist="38100" dir="2700000" algn="tl">
                    <a:srgbClr val="FFFFFF"/>
                  </a:outerShdw>
                </a:effectLst>
              </a:rPr>
              <a:t> (14.ročník)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0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70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70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702">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702">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702">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702">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702">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702">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702">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702">
                                            <p:txEl>
                                              <p:pRg st="12" end="12"/>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702">
                                            <p:txEl>
                                              <p:pRg st="13" end="13"/>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702">
                                            <p:txEl>
                                              <p:pRg st="14" end="14"/>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702">
                                            <p:txEl>
                                              <p:pRg st="15" end="15"/>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9702">
                                            <p:txEl>
                                              <p:pRg st="16" end="16"/>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702">
                                            <p:txEl>
                                              <p:pRg st="17" end="17"/>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70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build="p"/>
    </p:bldLst>
  </p:timing>
</p:sld>
</file>

<file path=ppt/theme/theme1.xml><?xml version="1.0" encoding="utf-8"?>
<a:theme xmlns:a="http://schemas.openxmlformats.org/drawingml/2006/main" name="Výchozí návrh">
  <a:themeElements>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1530</TotalTime>
  <Words>2208</Words>
  <Application>Microsoft Office PowerPoint</Application>
  <PresentationFormat>Předvádění na obrazovce (4:3)</PresentationFormat>
  <Paragraphs>285</Paragraphs>
  <Slides>29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Wingdings</vt:lpstr>
      <vt:lpstr>DejaVu Sans Condensed</vt:lpstr>
      <vt:lpstr>Comic Sans MS</vt:lpstr>
      <vt:lpstr>Times New Roman</vt:lpstr>
      <vt:lpstr>Výchozí návrh</vt:lpstr>
      <vt:lpstr> Univerzální kvalita života ocelových mužů</vt:lpstr>
      <vt:lpstr>Amatéři a profesionálové</vt:lpstr>
      <vt:lpstr>Amatéři a profesionálové</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Filozofie sportu – sociokulturní kinantropologie Okruhy témat pro druhý blok přednášek</dc:title>
  <dc:creator>Eman</dc:creator>
  <cp:lastModifiedBy>Emanuel Hurych</cp:lastModifiedBy>
  <cp:revision>37</cp:revision>
  <dcterms:created xsi:type="dcterms:W3CDTF">2006-09-19T17:16:27Z</dcterms:created>
  <dcterms:modified xsi:type="dcterms:W3CDTF">2021-11-10T19:45:51Z</dcterms:modified>
</cp:coreProperties>
</file>