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05318"/>
            <a:ext cx="11361600" cy="1866627"/>
          </a:xfrm>
        </p:spPr>
        <p:txBody>
          <a:bodyPr/>
          <a:lstStyle/>
          <a:p>
            <a:pPr algn="ctr"/>
            <a:r>
              <a:rPr lang="cs-CZ" altLang="cs-CZ" dirty="0"/>
              <a:t>5. Normativní a empirická </a:t>
            </a:r>
            <a:br>
              <a:rPr lang="cs-CZ" altLang="cs-CZ" dirty="0"/>
            </a:br>
            <a:r>
              <a:rPr lang="cs-CZ" altLang="cs-CZ" dirty="0"/>
              <a:t>pedagogika sportu </a:t>
            </a:r>
            <a:br>
              <a:rPr lang="cs-CZ" altLang="cs-CZ" dirty="0"/>
            </a:br>
            <a:r>
              <a:rPr lang="cs-CZ" altLang="cs-CZ" dirty="0"/>
              <a:t>a jejich význam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3909B5-20EC-4794-B80A-DD2A008AD2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1CA3EE-DDDD-4582-A5E7-9EA8D714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2DBB9C3-1525-419B-91CB-11D4AC8AA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6"/>
            <a:ext cx="10933200" cy="548119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rozvoj empirické pedagogiky sportu – 2. polovina 20. století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podstata = </a:t>
            </a:r>
            <a:r>
              <a:rPr lang="cs-CZ" altLang="cs-CZ" sz="3200" b="1" dirty="0">
                <a:solidFill>
                  <a:srgbClr val="F01928"/>
                </a:solidFill>
              </a:rPr>
              <a:t>výzkum procesů sportovní edukace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výzkumná témata</a:t>
            </a:r>
            <a:r>
              <a:rPr lang="cs-CZ" altLang="cs-CZ" sz="3200" dirty="0"/>
              <a:t>, např.:</a:t>
            </a:r>
            <a:br>
              <a:rPr lang="cs-CZ" altLang="cs-CZ" sz="3200" dirty="0"/>
            </a:br>
            <a:r>
              <a:rPr lang="cs-CZ" altLang="cs-CZ" sz="3200" dirty="0"/>
              <a:t>- motivace v TV </a:t>
            </a:r>
            <a:br>
              <a:rPr lang="cs-CZ" altLang="cs-CZ" sz="3200" dirty="0"/>
            </a:br>
            <a:r>
              <a:rPr lang="cs-CZ" altLang="cs-CZ" sz="3200" dirty="0"/>
              <a:t>- komunikace a interakce v TV a sportu mládeže </a:t>
            </a:r>
            <a:br>
              <a:rPr lang="cs-CZ" altLang="cs-CZ" sz="3200" dirty="0"/>
            </a:br>
            <a:r>
              <a:rPr lang="cs-CZ" altLang="cs-CZ" sz="3200" dirty="0"/>
              <a:t>- didaktické znalosti učitele TV, trenéra, …</a:t>
            </a:r>
            <a:br>
              <a:rPr lang="cs-CZ" altLang="cs-CZ" sz="3200" dirty="0"/>
            </a:br>
            <a:r>
              <a:rPr lang="cs-CZ" altLang="cs-CZ" sz="3200" dirty="0"/>
              <a:t>- reflexe a sebereflexe učitele TV, trenéra, …</a:t>
            </a:r>
            <a:br>
              <a:rPr lang="cs-CZ" altLang="cs-CZ" sz="3200" dirty="0"/>
            </a:br>
            <a:r>
              <a:rPr lang="cs-CZ" altLang="cs-CZ" sz="3200" dirty="0"/>
              <a:t>- metody a styly učení a výuky v TV, trenérské styly, … </a:t>
            </a:r>
            <a:br>
              <a:rPr lang="cs-CZ" altLang="cs-CZ" sz="3200" dirty="0"/>
            </a:br>
            <a:r>
              <a:rPr lang="cs-CZ" altLang="cs-CZ" sz="3200" dirty="0"/>
              <a:t>- komplexní aktivity sportovních pedagogů </a:t>
            </a:r>
            <a:br>
              <a:rPr lang="cs-CZ" altLang="cs-CZ" sz="3200" dirty="0"/>
            </a:br>
            <a:r>
              <a:rPr lang="cs-CZ" altLang="cs-CZ" sz="3200" dirty="0"/>
              <a:t>- vzdělávání sportovních pedagogů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924249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863317-D951-4F8A-83AB-936E9D9DAA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EE3334-E0F1-4E44-80C6-8BE6FFBB9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0864C4-663A-4A2B-BEF2-19290FF48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69145"/>
            <a:ext cx="11544425" cy="51588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předpoklad rozvoje empirické vědy = </a:t>
            </a:r>
            <a:r>
              <a:rPr lang="cs-CZ" altLang="cs-CZ" sz="3200" b="1" dirty="0"/>
              <a:t>fundovaná metodologie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metodologie pedagogiky sportu </a:t>
            </a:r>
            <a:r>
              <a:rPr lang="cs-CZ" altLang="cs-CZ" sz="3200" dirty="0"/>
              <a:t>vychází z:</a:t>
            </a:r>
            <a:br>
              <a:rPr lang="cs-CZ" altLang="cs-CZ" sz="3200" dirty="0"/>
            </a:br>
            <a:r>
              <a:rPr lang="cs-CZ" altLang="cs-CZ" sz="3200" dirty="0"/>
              <a:t>- z metodologie sociálních věd </a:t>
            </a:r>
            <a:br>
              <a:rPr lang="cs-CZ" altLang="cs-CZ" sz="3200" dirty="0"/>
            </a:br>
            <a:r>
              <a:rPr lang="cs-CZ" altLang="cs-CZ" sz="3200" dirty="0"/>
              <a:t>- z metodologie pedagogiky</a:t>
            </a:r>
            <a:br>
              <a:rPr lang="cs-CZ" altLang="cs-CZ" sz="3200" dirty="0"/>
            </a:br>
            <a:r>
              <a:rPr lang="cs-CZ" altLang="cs-CZ" sz="3200" dirty="0"/>
              <a:t>- z metodologie </a:t>
            </a:r>
            <a:r>
              <a:rPr lang="cs-CZ" altLang="cs-CZ" sz="3200" dirty="0" err="1"/>
              <a:t>kinantropologie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z metodologie věd o sportu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 err="1"/>
              <a:t>HENDL</a:t>
            </a:r>
            <a:r>
              <a:rPr lang="cs-CZ" altLang="cs-CZ" sz="3200" dirty="0"/>
              <a:t>, J. </a:t>
            </a:r>
            <a:r>
              <a:rPr lang="cs-CZ" altLang="cs-CZ" sz="3200" i="1" dirty="0"/>
              <a:t>Přehled statistických metod</a:t>
            </a:r>
            <a:r>
              <a:rPr lang="cs-CZ" altLang="cs-CZ" sz="3200" dirty="0"/>
              <a:t>. Praha: Portál, 2004.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 err="1"/>
              <a:t>HENDL</a:t>
            </a:r>
            <a:r>
              <a:rPr lang="cs-CZ" altLang="cs-CZ" sz="3200" dirty="0"/>
              <a:t>, J. </a:t>
            </a:r>
            <a:r>
              <a:rPr lang="cs-CZ" altLang="cs-CZ" sz="3200" i="1" dirty="0"/>
              <a:t>Kvalitativní výzkum. </a:t>
            </a:r>
            <a:r>
              <a:rPr lang="cs-CZ" altLang="cs-CZ" sz="3200" dirty="0"/>
              <a:t>Praha: Portál, 2016.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542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AAB0AF-A2A2-4961-80A5-109AF31899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1BE99B-D7F3-4EB0-A46B-55C37A5AA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D52D5D-B80C-4ACB-885F-8B3D806F2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41009"/>
            <a:ext cx="11304997" cy="543899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rozvoj </a:t>
            </a:r>
            <a:r>
              <a:rPr lang="cs-CZ" altLang="cs-CZ" sz="3200" b="1" dirty="0">
                <a:solidFill>
                  <a:srgbClr val="F01928"/>
                </a:solidFill>
              </a:rPr>
              <a:t>metodologie věd o sportu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viz SRN, UK, USA:</a:t>
            </a:r>
            <a:r>
              <a:rPr lang="cs-CZ" altLang="cs-CZ" sz="3200" dirty="0">
                <a:solidFill>
                  <a:srgbClr val="F01928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teoretické a praktické informační zdroje ve vědě </a:t>
            </a:r>
            <a:br>
              <a:rPr lang="cs-CZ" altLang="cs-CZ" sz="3200" dirty="0"/>
            </a:br>
            <a:r>
              <a:rPr lang="cs-CZ" altLang="cs-CZ" sz="3200" dirty="0"/>
              <a:t>o sportu (Haag; </a:t>
            </a:r>
            <a:r>
              <a:rPr lang="cs-CZ" altLang="cs-CZ" sz="3200" dirty="0" err="1"/>
              <a:t>Hein</a:t>
            </a:r>
            <a:r>
              <a:rPr lang="cs-CZ" altLang="cs-CZ" sz="3200" dirty="0"/>
              <a:t> 1990) – </a:t>
            </a:r>
            <a:r>
              <a:rPr lang="cs-CZ" altLang="cs-CZ" sz="3200" b="1" dirty="0"/>
              <a:t>význam </a:t>
            </a:r>
            <a:r>
              <a:rPr lang="cs-CZ" altLang="cs-CZ" sz="3200" b="1" dirty="0">
                <a:solidFill>
                  <a:srgbClr val="F01928"/>
                </a:solidFill>
              </a:rPr>
              <a:t>infrastruktury vědy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výzkumné metody a techniky</a:t>
            </a:r>
            <a:r>
              <a:rPr lang="cs-CZ" altLang="cs-CZ" sz="3200" dirty="0"/>
              <a:t>, plánování výzkumu </a:t>
            </a:r>
            <a:br>
              <a:rPr lang="cs-CZ" altLang="cs-CZ" sz="3200" dirty="0"/>
            </a:br>
            <a:r>
              <a:rPr lang="cs-CZ" altLang="cs-CZ" sz="3200" dirty="0"/>
              <a:t>a získávání údajů ve vědě o sportu (</a:t>
            </a:r>
            <a:r>
              <a:rPr lang="cs-CZ" altLang="cs-CZ" sz="3200" dirty="0" err="1"/>
              <a:t>Strauß</a:t>
            </a:r>
            <a:r>
              <a:rPr lang="cs-CZ" altLang="cs-CZ" sz="3200" dirty="0"/>
              <a:t>; Haag 1994)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statistická a hermeneutická analýza dat </a:t>
            </a:r>
            <a:r>
              <a:rPr lang="cs-CZ" altLang="cs-CZ" sz="3200" dirty="0"/>
              <a:t>ve vědě o sportu (</a:t>
            </a:r>
            <a:r>
              <a:rPr lang="cs-CZ" altLang="cs-CZ" sz="3200" dirty="0" err="1"/>
              <a:t>Strauß</a:t>
            </a:r>
            <a:r>
              <a:rPr lang="cs-CZ" altLang="cs-CZ" sz="3200" dirty="0"/>
              <a:t>; Haag; </a:t>
            </a:r>
            <a:r>
              <a:rPr lang="cs-CZ" altLang="cs-CZ" sz="3200" dirty="0" err="1"/>
              <a:t>Kolb</a:t>
            </a:r>
            <a:r>
              <a:rPr lang="cs-CZ" altLang="cs-CZ" sz="3200" dirty="0"/>
              <a:t> 1999)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oblasti teorie a </a:t>
            </a:r>
            <a:r>
              <a:rPr lang="cs-CZ" altLang="cs-CZ" sz="3200" b="1" dirty="0">
                <a:solidFill>
                  <a:srgbClr val="F01928"/>
                </a:solidFill>
              </a:rPr>
              <a:t>výzkumná témata </a:t>
            </a:r>
            <a:r>
              <a:rPr lang="cs-CZ" altLang="cs-CZ" sz="3200" dirty="0"/>
              <a:t>ve vědě o sportu </a:t>
            </a:r>
            <a:br>
              <a:rPr lang="cs-CZ" altLang="cs-CZ" sz="3200" dirty="0"/>
            </a:br>
            <a:r>
              <a:rPr lang="cs-CZ" altLang="cs-CZ" sz="3200" dirty="0"/>
              <a:t>(Haag; </a:t>
            </a:r>
            <a:r>
              <a:rPr lang="cs-CZ" altLang="cs-CZ" sz="3200" dirty="0" err="1"/>
              <a:t>Strauß</a:t>
            </a:r>
            <a:r>
              <a:rPr lang="cs-CZ" altLang="cs-CZ" sz="3200" dirty="0"/>
              <a:t> 2003)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výzkum trenérského vzdělávání</a:t>
            </a:r>
            <a:r>
              <a:rPr lang="cs-CZ" altLang="cs-CZ" sz="3200" dirty="0"/>
              <a:t> (Leeds </a:t>
            </a:r>
            <a:r>
              <a:rPr lang="cs-CZ" altLang="cs-CZ" sz="3200" dirty="0" err="1"/>
              <a:t>Beckett</a:t>
            </a:r>
            <a:r>
              <a:rPr lang="cs-CZ" altLang="cs-CZ" sz="3200" dirty="0"/>
              <a:t> University)</a:t>
            </a:r>
          </a:p>
        </p:txBody>
      </p:sp>
    </p:spTree>
    <p:extLst>
      <p:ext uri="{BB962C8B-B14F-4D97-AF65-F5344CB8AC3E}">
        <p14:creationId xmlns:p14="http://schemas.microsoft.com/office/powerpoint/2010/main" val="1246360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3448CF-6AEF-4BE1-A8C4-F1607BB052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AA4EBB-B03B-4822-AB86-16031968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617B6D-E518-4456-80C9-F9F3BABDD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6"/>
            <a:ext cx="10933200" cy="548119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Kritika empirického přístupu: 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chybějící teoretická a etická orientace </a:t>
            </a:r>
            <a:r>
              <a:rPr lang="cs-CZ" altLang="cs-CZ" sz="3200" dirty="0"/>
              <a:t>výzkumů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nedostatek odpovědnosti </a:t>
            </a:r>
            <a:r>
              <a:rPr lang="cs-CZ" altLang="cs-CZ" sz="3200" dirty="0"/>
              <a:t>(cíl = „technologie, ne člověk“)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deterministické pojímání sportovní edukace </a:t>
            </a:r>
            <a:r>
              <a:rPr lang="cs-CZ" altLang="cs-CZ" sz="3200" dirty="0"/>
              <a:t>(vychovávaný jako předmět technické manipulace) 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redukcionismus </a:t>
            </a:r>
            <a:r>
              <a:rPr lang="cs-CZ" altLang="cs-CZ" sz="3200" dirty="0"/>
              <a:t>(opomíjení otázek edukačních cílů, zjednodušování komplexních pedagogických problémů) =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nedostatečný zřetel k sociálním podmínkám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multiplikace výzkumných témat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…</a:t>
            </a:r>
            <a:r>
              <a:rPr lang="cs-CZ" altLang="cs-CZ" sz="3200" b="1" dirty="0">
                <a:solidFill>
                  <a:srgbClr val="F01928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4974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F4D906-9712-4845-868A-F120C75C36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6EEA929-C609-4A04-82C5-48FA332FA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6AA76B-BBAF-4E45-BB7F-3B1118ED5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25415"/>
            <a:ext cx="11059200" cy="490962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REAKCE NA KRITIKU </a:t>
            </a:r>
            <a:r>
              <a:rPr lang="cs-CZ" altLang="cs-CZ" sz="3200" dirty="0"/>
              <a:t>= zdůraznění </a:t>
            </a:r>
            <a:r>
              <a:rPr lang="cs-CZ" altLang="cs-CZ" sz="3200" b="1" dirty="0"/>
              <a:t>specifik ve výzkumu sportovní edukace </a:t>
            </a:r>
            <a:r>
              <a:rPr lang="cs-CZ" altLang="cs-CZ" sz="3200" dirty="0"/>
              <a:t>= respektování bázových principů vycházejících z normativní pedagogiky sportu (</a:t>
            </a:r>
            <a:r>
              <a:rPr lang="cs-CZ" altLang="cs-CZ" sz="3200" dirty="0" err="1"/>
              <a:t>Prohl</a:t>
            </a:r>
            <a:r>
              <a:rPr lang="cs-CZ" altLang="cs-CZ" sz="3200" dirty="0"/>
              <a:t> 2006):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odpovědnost k praxi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kritické východisko </a:t>
            </a:r>
            <a:r>
              <a:rPr lang="cs-CZ" altLang="cs-CZ" sz="3200" dirty="0" err="1"/>
              <a:t>sportovněpedagogického</a:t>
            </a:r>
            <a:r>
              <a:rPr lang="cs-CZ" altLang="cs-CZ" sz="3200" dirty="0"/>
              <a:t> výzkumu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/>
              <a:t>povinnost k vlastnímu předmětu</a:t>
            </a:r>
            <a:r>
              <a:rPr lang="cs-CZ" altLang="cs-CZ" sz="3200" dirty="0"/>
              <a:t> </a:t>
            </a:r>
            <a:r>
              <a:rPr lang="cs-CZ" altLang="cs-CZ" sz="3200" b="1" dirty="0"/>
              <a:t>výzkumu = </a:t>
            </a:r>
            <a:r>
              <a:rPr lang="cs-CZ" altLang="cs-CZ" sz="3200" b="1" dirty="0">
                <a:solidFill>
                  <a:srgbClr val="FF0000"/>
                </a:solidFill>
              </a:rPr>
              <a:t>respektování etických a antropologických východisek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svoboda výběru </a:t>
            </a:r>
            <a:r>
              <a:rPr lang="cs-CZ" altLang="cs-CZ" sz="3200" b="1" dirty="0"/>
              <a:t>témat a výzkumných metod = </a:t>
            </a:r>
            <a:br>
              <a:rPr lang="cs-CZ" altLang="cs-CZ" sz="3200" b="1" dirty="0"/>
            </a:br>
            <a:r>
              <a:rPr lang="cs-CZ" altLang="cs-CZ" sz="3200" dirty="0"/>
              <a:t>možnost adaptace výzkumných postupů</a:t>
            </a:r>
            <a:br>
              <a:rPr lang="cs-CZ" altLang="cs-CZ" dirty="0"/>
            </a:b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499749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49489F-1A14-4501-B0AC-DACD932A2A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33A08E-F955-4DFA-9513-D745C20ED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Kritická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713B04B-58E3-4D9D-BCFE-594E1D64E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1" y="1171576"/>
            <a:ext cx="11361876" cy="5308424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úsilí o </a:t>
            </a:r>
            <a:r>
              <a:rPr lang="cs-CZ" altLang="cs-CZ" sz="3200" b="1" dirty="0">
                <a:solidFill>
                  <a:srgbClr val="FF0000"/>
                </a:solidFill>
              </a:rPr>
              <a:t>integraci</a:t>
            </a:r>
            <a:r>
              <a:rPr lang="cs-CZ" altLang="cs-CZ" sz="3200" dirty="0"/>
              <a:t> empirických a normativních přístupů →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rozvoj tzv. </a:t>
            </a:r>
            <a:r>
              <a:rPr lang="cs-CZ" altLang="cs-CZ" sz="3200" b="1" dirty="0">
                <a:solidFill>
                  <a:srgbClr val="FF0000"/>
                </a:solidFill>
              </a:rPr>
              <a:t>kritické pedagogiky sportu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normativní koncepce</a:t>
            </a:r>
            <a:r>
              <a:rPr lang="cs-CZ" altLang="cs-CZ" sz="3200" dirty="0"/>
              <a:t> spoluvytvářejí </a:t>
            </a:r>
            <a:r>
              <a:rPr lang="cs-CZ" altLang="cs-CZ" sz="3200" b="1" dirty="0"/>
              <a:t>východiska výzkumů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humanisticky orientovaný empirický výzkum</a:t>
            </a:r>
            <a:endParaRPr lang="cs-CZ" altLang="cs-CZ" sz="3200" b="1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výsledky výzkumů </a:t>
            </a:r>
            <a:r>
              <a:rPr lang="cs-CZ" altLang="cs-CZ" sz="3200" dirty="0"/>
              <a:t>– </a:t>
            </a:r>
            <a:r>
              <a:rPr lang="cs-CZ" altLang="cs-CZ" sz="3200" b="1" dirty="0"/>
              <a:t>integrace </a:t>
            </a:r>
            <a:r>
              <a:rPr lang="cs-CZ" altLang="cs-CZ" sz="3200" dirty="0"/>
              <a:t>do „norem“ → 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tvorba klíčových </a:t>
            </a:r>
            <a:r>
              <a:rPr lang="cs-CZ" altLang="cs-CZ" sz="3200" b="1" dirty="0">
                <a:solidFill>
                  <a:srgbClr val="FF0000"/>
                </a:solidFill>
              </a:rPr>
              <a:t>dokumentů o sportovní edukaci </a:t>
            </a:r>
            <a:r>
              <a:rPr lang="cs-CZ" altLang="cs-CZ" sz="3200" dirty="0"/>
              <a:t>(sportu)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impulzy pro </a:t>
            </a:r>
            <a:r>
              <a:rPr lang="cs-CZ" altLang="cs-CZ" sz="3200" b="1" dirty="0">
                <a:solidFill>
                  <a:srgbClr val="FF0000"/>
                </a:solidFill>
              </a:rPr>
              <a:t>vzdělávání sportovních pedagogů </a:t>
            </a:r>
            <a:r>
              <a:rPr lang="cs-CZ" altLang="cs-CZ" sz="3200" dirty="0"/>
              <a:t>→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rozvoj </a:t>
            </a:r>
            <a:r>
              <a:rPr lang="cs-CZ" altLang="cs-CZ" sz="3200" b="1" dirty="0">
                <a:solidFill>
                  <a:srgbClr val="FF0000"/>
                </a:solidFill>
              </a:rPr>
              <a:t>humanisticky orientované sportovní edukace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40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DFC62A-FFF8-4AE7-A681-36E364284E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957393-189B-4591-8118-7987E1870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pPr algn="ctr"/>
            <a:r>
              <a:rPr lang="cs-CZ" altLang="cs-CZ" dirty="0"/>
              <a:t>Kritická pedagogika sportu</a:t>
            </a:r>
            <a:endParaRPr lang="cs-CZ" dirty="0"/>
          </a:p>
        </p:txBody>
      </p:sp>
      <p:graphicFrame>
        <p:nvGraphicFramePr>
          <p:cNvPr id="6" name="Group 77">
            <a:extLst>
              <a:ext uri="{FF2B5EF4-FFF2-40B4-BE49-F238E27FC236}">
                <a16:creationId xmlns:a16="http://schemas.microsoft.com/office/drawing/2014/main" id="{FFD90759-F413-49BC-8B17-B9F13BE5D6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0906942"/>
              </p:ext>
            </p:extLst>
          </p:nvPr>
        </p:nvGraphicFramePr>
        <p:xfrm>
          <a:off x="666001" y="984142"/>
          <a:ext cx="11207132" cy="5053043"/>
        </p:xfrm>
        <a:graphic>
          <a:graphicData uri="http://schemas.openxmlformats.org/drawingml/2006/table">
            <a:tbl>
              <a:tblPr/>
              <a:tblGrid>
                <a:gridCol w="4155562">
                  <a:extLst>
                    <a:ext uri="{9D8B030D-6E8A-4147-A177-3AD203B41FA5}">
                      <a16:colId xmlns:a16="http://schemas.microsoft.com/office/drawing/2014/main" val="2543265098"/>
                    </a:ext>
                  </a:extLst>
                </a:gridCol>
                <a:gridCol w="3448063">
                  <a:extLst>
                    <a:ext uri="{9D8B030D-6E8A-4147-A177-3AD203B41FA5}">
                      <a16:colId xmlns:a16="http://schemas.microsoft.com/office/drawing/2014/main" val="3377887244"/>
                    </a:ext>
                  </a:extLst>
                </a:gridCol>
                <a:gridCol w="3603507">
                  <a:extLst>
                    <a:ext uri="{9D8B030D-6E8A-4147-A177-3AD203B41FA5}">
                      <a16:colId xmlns:a16="http://schemas.microsoft.com/office/drawing/2014/main" val="147578541"/>
                    </a:ext>
                  </a:extLst>
                </a:gridCol>
              </a:tblGrid>
              <a:tr h="6044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normativní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pedagogika sportu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empirická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1027103"/>
                  </a:ext>
                </a:extLst>
              </a:tr>
              <a:tr h="5325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ÚKOLY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555501"/>
                  </a:ext>
                </a:extLst>
              </a:tr>
              <a:tr h="9614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směřování edukace – 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jaká by měla být?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výzkum sportovní edukace – 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jaká je?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627898"/>
                  </a:ext>
                </a:extLst>
              </a:tr>
              <a:tr h="527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VÝSLEDKY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2183744"/>
                  </a:ext>
                </a:extLst>
              </a:tr>
              <a:tr h="9466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stanovení norem – 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to, co by mělo být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závěry výzkumů – 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to, co existuje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409771"/>
                  </a:ext>
                </a:extLst>
              </a:tr>
              <a:tr h="5191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PROPOJENÍ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797379"/>
                  </a:ext>
                </a:extLst>
              </a:tr>
              <a:tr h="9614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hodnot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kern="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kritická pedagogika sportu</a:t>
                      </a:r>
                      <a:endParaRPr kumimoji="0" lang="cs-CZ" altLang="cs-CZ" sz="2800" b="0" i="0" u="none" strike="noStrike" kern="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faktů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9686374"/>
                  </a:ext>
                </a:extLst>
              </a:tr>
            </a:tbl>
          </a:graphicData>
        </a:graphic>
      </p:graphicFrame>
      <p:sp>
        <p:nvSpPr>
          <p:cNvPr id="9" name="Line 68">
            <a:extLst>
              <a:ext uri="{FF2B5EF4-FFF2-40B4-BE49-F238E27FC236}">
                <a16:creationId xmlns:a16="http://schemas.microsoft.com/office/drawing/2014/main" id="{750566CA-9407-47C4-97CB-A7B0D0D12A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9405" y="2011983"/>
            <a:ext cx="737811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69">
            <a:extLst>
              <a:ext uri="{FF2B5EF4-FFF2-40B4-BE49-F238E27FC236}">
                <a16:creationId xmlns:a16="http://schemas.microsoft.com/office/drawing/2014/main" id="{C05F0C8D-F5CC-4A77-B961-9C062C37A0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7823" y="3524076"/>
            <a:ext cx="737811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70">
            <a:extLst>
              <a:ext uri="{FF2B5EF4-FFF2-40B4-BE49-F238E27FC236}">
                <a16:creationId xmlns:a16="http://schemas.microsoft.com/office/drawing/2014/main" id="{0531266D-0C2D-4046-BFA9-A598962C7B2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54252" y="2011983"/>
            <a:ext cx="73781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71">
            <a:extLst>
              <a:ext uri="{FF2B5EF4-FFF2-40B4-BE49-F238E27FC236}">
                <a16:creationId xmlns:a16="http://schemas.microsoft.com/office/drawing/2014/main" id="{805BD685-2EEA-4FA2-B6FB-D5B81A110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825731" y="3524076"/>
            <a:ext cx="737811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72">
            <a:extLst>
              <a:ext uri="{FF2B5EF4-FFF2-40B4-BE49-F238E27FC236}">
                <a16:creationId xmlns:a16="http://schemas.microsoft.com/office/drawing/2014/main" id="{AED0B7D7-5ADA-4265-874E-C4C0808874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9403" y="5371482"/>
            <a:ext cx="14756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73">
            <a:extLst>
              <a:ext uri="{FF2B5EF4-FFF2-40B4-BE49-F238E27FC236}">
                <a16:creationId xmlns:a16="http://schemas.microsoft.com/office/drawing/2014/main" id="{558EAFD9-3F02-4C6E-B809-5E6F420F7C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54062" y="5390195"/>
            <a:ext cx="138415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algn="ctr">
              <a:spcBef>
                <a:spcPct val="20000"/>
              </a:spcBef>
              <a:buClr>
                <a:schemeClr val="hlink"/>
              </a:buClr>
            </a:pPr>
            <a:endParaRPr lang="cs-CZ" altLang="cs-CZ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691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411DFE-5DDD-4D32-AD36-2AF2E769DA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088D38-A084-4E1F-ACF2-0F2FEA721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F2E29E5-BD6B-4D4F-BC4F-CFB872E20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75765"/>
            <a:ext cx="11501946" cy="490300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Normativní pedagogika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FF0000"/>
                </a:solidFill>
              </a:rPr>
              <a:t>klasický</a:t>
            </a:r>
            <a:r>
              <a:rPr lang="cs-CZ" altLang="cs-CZ" sz="3200" b="1" dirty="0"/>
              <a:t> pedagogický koncept 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→ </a:t>
            </a:r>
            <a:r>
              <a:rPr lang="cs-CZ" altLang="cs-CZ" sz="3200" b="1" dirty="0">
                <a:solidFill>
                  <a:srgbClr val="FF0000"/>
                </a:solidFill>
              </a:rPr>
              <a:t>od počátků </a:t>
            </a:r>
            <a:r>
              <a:rPr lang="cs-CZ" altLang="cs-CZ" sz="3200" dirty="0"/>
              <a:t>rozvoje pedagogického myšlení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zdůraznění u </a:t>
            </a:r>
            <a:r>
              <a:rPr lang="cs-CZ" altLang="cs-CZ" sz="3200" b="1" dirty="0">
                <a:solidFill>
                  <a:srgbClr val="0000DC"/>
                </a:solidFill>
              </a:rPr>
              <a:t>Herbarta </a:t>
            </a:r>
            <a:r>
              <a:rPr lang="cs-CZ" altLang="cs-CZ" sz="3200" dirty="0"/>
              <a:t>(19. století) =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klíčová pozice = edukační cíle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jsou </a:t>
            </a:r>
            <a:r>
              <a:rPr lang="cs-CZ" altLang="cs-CZ" sz="3200" b="1" dirty="0">
                <a:solidFill>
                  <a:srgbClr val="FF0000"/>
                </a:solidFill>
              </a:rPr>
              <a:t>normativní</a:t>
            </a:r>
            <a:r>
              <a:rPr lang="cs-CZ" altLang="cs-CZ" sz="3200" dirty="0"/>
              <a:t>, empiricky nezdůvodnitelné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analogicky </a:t>
            </a:r>
            <a:r>
              <a:rPr lang="cs-CZ" altLang="cs-CZ" sz="3200" b="1" dirty="0"/>
              <a:t>pedagogika sportu </a:t>
            </a:r>
            <a:r>
              <a:rPr lang="cs-CZ" altLang="cs-CZ" sz="3200" dirty="0"/>
              <a:t>= nejen empirická, ale </a:t>
            </a:r>
            <a:br>
              <a:rPr lang="cs-CZ" altLang="cs-CZ" sz="3200" dirty="0"/>
            </a:br>
            <a:r>
              <a:rPr lang="cs-CZ" altLang="cs-CZ" sz="3200" dirty="0"/>
              <a:t>i </a:t>
            </a:r>
            <a:r>
              <a:rPr lang="cs-CZ" altLang="cs-CZ" sz="3200" b="1" dirty="0">
                <a:solidFill>
                  <a:srgbClr val="F01928"/>
                </a:solidFill>
              </a:rPr>
              <a:t>normativní </a:t>
            </a:r>
            <a:r>
              <a:rPr lang="cs-CZ" altLang="cs-CZ" sz="3200" dirty="0"/>
              <a:t>(duchovědně orientovaná, klasická) </a:t>
            </a:r>
            <a:r>
              <a:rPr lang="cs-CZ" altLang="cs-CZ" sz="3200" b="1" dirty="0">
                <a:solidFill>
                  <a:srgbClr val="F01928"/>
                </a:solidFill>
              </a:rPr>
              <a:t>koncepce</a:t>
            </a:r>
            <a:endParaRPr lang="cs-CZ" alt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klíčové = </a:t>
            </a:r>
            <a:r>
              <a:rPr lang="cs-CZ" altLang="cs-CZ" sz="3200" b="1" dirty="0">
                <a:solidFill>
                  <a:srgbClr val="FF0000"/>
                </a:solidFill>
              </a:rPr>
              <a:t>teleologické </a:t>
            </a:r>
            <a:r>
              <a:rPr lang="cs-CZ" altLang="cs-CZ" sz="3200" b="1" dirty="0"/>
              <a:t>směřování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telos</a:t>
            </a:r>
            <a:r>
              <a:rPr lang="cs-CZ" altLang="cs-CZ" sz="3200" dirty="0"/>
              <a:t> = cíl, účel, konec, …)</a:t>
            </a:r>
            <a:r>
              <a:rPr lang="cs-CZ" altLang="cs-CZ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8595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C9FD77-539A-4340-B6C9-0E38F33197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396EFE-EC16-446F-9FCD-4AD71C719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694582C-D167-481A-A6B5-D185FD980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35489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východisko = </a:t>
            </a:r>
            <a:r>
              <a:rPr lang="cs-CZ" altLang="cs-CZ" sz="3200" b="1" dirty="0">
                <a:solidFill>
                  <a:srgbClr val="F01928"/>
                </a:solidFill>
              </a:rPr>
              <a:t>humanistická orientace </a:t>
            </a:r>
            <a:r>
              <a:rPr lang="cs-CZ" altLang="cs-CZ" sz="3200" dirty="0"/>
              <a:t>→</a:t>
            </a:r>
            <a:br>
              <a:rPr lang="cs-CZ" altLang="cs-CZ" sz="3200" dirty="0"/>
            </a:br>
            <a:r>
              <a:rPr lang="cs-CZ" altLang="cs-CZ" sz="3200" dirty="0"/>
              <a:t>podstatný úkol pedagogiky sportu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identifikace a reflexe obrazů člověka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Prohl</a:t>
            </a:r>
            <a:r>
              <a:rPr lang="cs-CZ" altLang="cs-CZ" sz="3200" dirty="0"/>
              <a:t>, 2006)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charakteristický rys = diskuse o </a:t>
            </a:r>
            <a:r>
              <a:rPr lang="cs-CZ" altLang="cs-CZ" sz="3200" b="1" dirty="0"/>
              <a:t>hodnotách</a:t>
            </a:r>
            <a:r>
              <a:rPr lang="cs-CZ" altLang="cs-CZ" sz="3200" dirty="0"/>
              <a:t>, </a:t>
            </a:r>
            <a:r>
              <a:rPr lang="cs-CZ" altLang="cs-CZ" sz="3200" b="1" dirty="0"/>
              <a:t>cílech </a:t>
            </a:r>
            <a:br>
              <a:rPr lang="cs-CZ" altLang="cs-CZ" sz="3200" b="1" dirty="0"/>
            </a:br>
            <a:r>
              <a:rPr lang="cs-CZ" altLang="cs-CZ" sz="3200" dirty="0"/>
              <a:t>a </a:t>
            </a:r>
            <a:r>
              <a:rPr lang="cs-CZ" altLang="cs-CZ" sz="3200" b="1" dirty="0">
                <a:solidFill>
                  <a:srgbClr val="FF0000"/>
                </a:solidFill>
              </a:rPr>
              <a:t>normách</a:t>
            </a:r>
            <a:r>
              <a:rPr lang="cs-CZ" altLang="cs-CZ" sz="3200" b="1" dirty="0"/>
              <a:t> </a:t>
            </a:r>
            <a:r>
              <a:rPr lang="cs-CZ" altLang="cs-CZ" sz="3200" dirty="0"/>
              <a:t>sportovní edukace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normativní pedagogika sportu – </a:t>
            </a:r>
            <a:br>
              <a:rPr lang="cs-CZ" altLang="cs-CZ" sz="3200" dirty="0"/>
            </a:br>
            <a:r>
              <a:rPr lang="cs-CZ" altLang="cs-CZ" sz="3200" b="1" dirty="0"/>
              <a:t>těsný </a:t>
            </a:r>
            <a:r>
              <a:rPr lang="cs-CZ" altLang="cs-CZ" sz="3200" b="1" dirty="0">
                <a:solidFill>
                  <a:srgbClr val="FF0000"/>
                </a:solidFill>
              </a:rPr>
              <a:t>vztah k filozofii a etice sportu </a:t>
            </a:r>
          </a:p>
        </p:txBody>
      </p:sp>
    </p:spTree>
    <p:extLst>
      <p:ext uri="{BB962C8B-B14F-4D97-AF65-F5344CB8AC3E}">
        <p14:creationId xmlns:p14="http://schemas.microsoft.com/office/powerpoint/2010/main" val="89568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1A9CF1-9E3E-4374-A346-8217A9CE3B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C3D93B-452F-4340-864F-4E2CCE375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42B7E1-7355-46A6-9986-9B9465F60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5582"/>
            <a:ext cx="10753200" cy="425641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Typické </a:t>
            </a:r>
            <a:r>
              <a:rPr lang="cs-CZ" altLang="cs-CZ" sz="3200" b="1" dirty="0">
                <a:solidFill>
                  <a:srgbClr val="FF0000"/>
                </a:solidFill>
              </a:rPr>
              <a:t>otázky</a:t>
            </a:r>
            <a:r>
              <a:rPr lang="cs-CZ" altLang="cs-CZ" sz="3200" b="1" dirty="0"/>
              <a:t>: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Podporují vytčené cíle sportovní edukace rozvoj osobnosti nebo ji poškozují?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Můžeme stanovených cílů sportovní edukace dosáhnout?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Proč dané cíle můžeme nebo nemůže splnit?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06675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3425E9-DEA1-4F30-8EA4-CFBB429DC4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907040-53EA-423A-9D13-7846C29DD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Význam 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734FC17-BF3D-46CF-A6D1-B2D5E88F2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98806"/>
            <a:ext cx="11543538" cy="522919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analýzy soudobého sportu → časté </a:t>
            </a:r>
            <a:r>
              <a:rPr lang="cs-CZ" altLang="cs-CZ" sz="3200" b="1" dirty="0">
                <a:solidFill>
                  <a:srgbClr val="0000DC"/>
                </a:solidFill>
              </a:rPr>
              <a:t>jevy, jež humanistická společnost nemůže akceptovat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normativní pedagogika sportu = klíčový </a:t>
            </a:r>
            <a:r>
              <a:rPr lang="cs-CZ" altLang="cs-CZ" sz="3200" b="1" dirty="0">
                <a:solidFill>
                  <a:srgbClr val="0000DC"/>
                </a:solidFill>
              </a:rPr>
              <a:t>důraz na lidské hodnoty </a:t>
            </a:r>
            <a:r>
              <a:rPr lang="cs-CZ" altLang="cs-CZ" sz="3200" dirty="0"/>
              <a:t>a s nimi související </a:t>
            </a:r>
            <a:r>
              <a:rPr lang="cs-CZ" altLang="cs-CZ" sz="3200" b="1" dirty="0">
                <a:solidFill>
                  <a:srgbClr val="FF0000"/>
                </a:solidFill>
              </a:rPr>
              <a:t>směřování sportovní edukace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východisko =</a:t>
            </a:r>
            <a:r>
              <a:rPr lang="cs-CZ" altLang="cs-CZ" sz="3200" dirty="0"/>
              <a:t> </a:t>
            </a:r>
            <a:r>
              <a:rPr lang="cs-CZ" altLang="cs-CZ" sz="3200" b="1" dirty="0" err="1">
                <a:solidFill>
                  <a:srgbClr val="FF0000"/>
                </a:solidFill>
              </a:rPr>
              <a:t>Coubertinova</a:t>
            </a:r>
            <a:r>
              <a:rPr lang="cs-CZ" altLang="cs-CZ" sz="3200" b="1" dirty="0">
                <a:solidFill>
                  <a:srgbClr val="FF0000"/>
                </a:solidFill>
              </a:rPr>
              <a:t> analýza hodnot sportu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stálý rozvoj = </a:t>
            </a:r>
            <a:r>
              <a:rPr lang="cs-CZ" altLang="cs-CZ" sz="3200" b="1" dirty="0">
                <a:solidFill>
                  <a:srgbClr val="0000DC"/>
                </a:solidFill>
              </a:rPr>
              <a:t>olympijská pedagogika</a:t>
            </a:r>
            <a:endParaRPr lang="sk-SK" alt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smysl</a:t>
            </a:r>
            <a:r>
              <a:rPr lang="sk-SK" altLang="cs-CZ" sz="3200" b="1" dirty="0"/>
              <a:t> olympizmu </a:t>
            </a:r>
            <a:r>
              <a:rPr lang="sk-SK" altLang="cs-CZ" sz="3200" dirty="0"/>
              <a:t>= </a:t>
            </a:r>
            <a:r>
              <a:rPr lang="cs-CZ" altLang="cs-CZ" sz="3200" dirty="0"/>
              <a:t>zapojit sport do procesu harmonického rozvoje člověka s cílem utvořit mírovou společnost, která zachovává lidskou důstojnost (</a:t>
            </a:r>
            <a:r>
              <a:rPr lang="cs-CZ" altLang="cs-CZ" sz="3200" i="1" dirty="0"/>
              <a:t>Olympijská charta</a:t>
            </a:r>
            <a:r>
              <a:rPr lang="cs-CZ" alt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princip </a:t>
            </a:r>
            <a:r>
              <a:rPr lang="cs-CZ" altLang="cs-CZ" sz="3200" b="1" dirty="0">
                <a:solidFill>
                  <a:srgbClr val="F01928"/>
                </a:solidFill>
              </a:rPr>
              <a:t>fair play </a:t>
            </a:r>
            <a:r>
              <a:rPr lang="cs-CZ" altLang="cs-CZ" sz="3200" dirty="0"/>
              <a:t>= edukační dimenze nejen soutěžního sportu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162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6865A4-F7AE-494B-ABE1-0C29615CAF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AF7C92-EE4C-4813-8F71-D45DD1EE8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Význam 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51B1F1B-B9D8-430E-AA3E-72BF93E3B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08295"/>
            <a:ext cx="11238138" cy="4312689"/>
          </a:xfrm>
        </p:spPr>
        <p:txBody>
          <a:bodyPr/>
          <a:lstStyle/>
          <a:p>
            <a:pPr>
              <a:lnSpc>
                <a:spcPct val="100000"/>
              </a:lnSpc>
              <a:buNone/>
              <a:defRPr/>
            </a:pPr>
            <a:r>
              <a:rPr lang="cs-CZ" altLang="cs-CZ" sz="3200" b="1" dirty="0"/>
              <a:t>Normativní koncept = </a:t>
            </a:r>
            <a:r>
              <a:rPr lang="cs-CZ" altLang="cs-CZ" sz="3200" b="1" dirty="0">
                <a:solidFill>
                  <a:srgbClr val="F01928"/>
                </a:solidFill>
              </a:rPr>
              <a:t>východisko</a:t>
            </a:r>
            <a:r>
              <a:rPr lang="cs-CZ" altLang="cs-CZ" sz="3200" b="1" dirty="0"/>
              <a:t> </a:t>
            </a:r>
            <a:r>
              <a:rPr lang="cs-CZ" altLang="cs-CZ" sz="3200" dirty="0"/>
              <a:t>pro: 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sportovní pedagogy </a:t>
            </a:r>
            <a:r>
              <a:rPr lang="cs-CZ" altLang="cs-CZ" sz="3200" dirty="0"/>
              <a:t>(trenéři, učitelé TV, cvičitelé, „rodiče“, instruktoři, ...) – </a:t>
            </a:r>
            <a:r>
              <a:rPr lang="cs-CZ" altLang="cs-CZ" sz="3200" b="1" dirty="0">
                <a:solidFill>
                  <a:srgbClr val="FF0000"/>
                </a:solidFill>
              </a:rPr>
              <a:t>orientace na dobrý a zdařilý život všech </a:t>
            </a:r>
            <a:r>
              <a:rPr lang="cs-CZ" altLang="cs-CZ" sz="3200" dirty="0"/>
              <a:t>sportovců a na naplnění jejich přirozených zájmů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sportovce </a:t>
            </a:r>
            <a:r>
              <a:rPr lang="cs-CZ" altLang="cs-CZ" sz="3200" dirty="0"/>
              <a:t>– podstatné je pochopení pravidel, postupů </a:t>
            </a:r>
            <a:br>
              <a:rPr lang="cs-CZ" altLang="cs-CZ" sz="3200" dirty="0"/>
            </a:br>
            <a:r>
              <a:rPr lang="cs-CZ" altLang="cs-CZ" sz="3200" dirty="0"/>
              <a:t>a kritérií, jež umožní rozhodovat, </a:t>
            </a:r>
            <a:r>
              <a:rPr lang="cs-CZ" altLang="cs-CZ" sz="3200" b="1" dirty="0">
                <a:solidFill>
                  <a:srgbClr val="0000DC"/>
                </a:solidFill>
              </a:rPr>
              <a:t>které požadavky mají splnit a které odmítnout </a:t>
            </a:r>
            <a:r>
              <a:rPr lang="cs-CZ" altLang="cs-CZ" sz="3200" dirty="0"/>
              <a:t>(= </a:t>
            </a:r>
            <a:r>
              <a:rPr lang="cs-CZ" altLang="cs-CZ" sz="3200" b="1" dirty="0">
                <a:solidFill>
                  <a:srgbClr val="F01928"/>
                </a:solidFill>
              </a:rPr>
              <a:t>autonomie jedince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0946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CD5312-3C84-4134-B136-6AAE9EEAC6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4EC026-6B1C-4D7B-B91B-153601BC0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Význam 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8A61291-B099-4664-AD58-2E5DB4155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55077"/>
            <a:ext cx="11361268" cy="49658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Kritika: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vytváří pouze </a:t>
            </a:r>
            <a:r>
              <a:rPr lang="cs-CZ" altLang="cs-CZ" sz="3200" b="1" dirty="0">
                <a:solidFill>
                  <a:srgbClr val="0000DC"/>
                </a:solidFill>
              </a:rPr>
              <a:t>ideální konstrukty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neopírá se o realitu </a:t>
            </a:r>
            <a:r>
              <a:rPr lang="cs-CZ" altLang="cs-CZ" sz="3200" dirty="0"/>
              <a:t>analyzovanou empirickými výzkumy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Reakce na kritiku: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 err="1"/>
              <a:t>sportovněpedagogické</a:t>
            </a:r>
            <a:r>
              <a:rPr lang="cs-CZ" altLang="cs-CZ" sz="3200" dirty="0"/>
              <a:t> postuláty (normy, předlohy, modely) </a:t>
            </a:r>
            <a:r>
              <a:rPr lang="cs-CZ" altLang="cs-CZ" sz="3200" b="1" dirty="0">
                <a:solidFill>
                  <a:srgbClr val="F01928"/>
                </a:solidFill>
              </a:rPr>
              <a:t>se nemohou doslovně přenášet do edukační praxe </a:t>
            </a:r>
            <a:r>
              <a:rPr lang="cs-CZ" alt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nepostradatelná hodnotová orientace </a:t>
            </a:r>
            <a:br>
              <a:rPr lang="cs-CZ" altLang="cs-CZ" sz="3200" b="1" dirty="0">
                <a:solidFill>
                  <a:srgbClr val="F01928"/>
                </a:solidFill>
              </a:rPr>
            </a:br>
            <a:r>
              <a:rPr lang="cs-CZ" altLang="cs-CZ" sz="3200" dirty="0"/>
              <a:t>pro originální práci sportovních pedagogů →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nutná autentická, kreativní a originální </a:t>
            </a:r>
            <a:r>
              <a:rPr lang="cs-CZ" altLang="cs-CZ" sz="3200" b="1" dirty="0">
                <a:solidFill>
                  <a:srgbClr val="FF0000"/>
                </a:solidFill>
              </a:rPr>
              <a:t>aplikace </a:t>
            </a:r>
          </a:p>
        </p:txBody>
      </p:sp>
    </p:spTree>
    <p:extLst>
      <p:ext uri="{BB962C8B-B14F-4D97-AF65-F5344CB8AC3E}">
        <p14:creationId xmlns:p14="http://schemas.microsoft.com/office/powerpoint/2010/main" val="2976887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76CC03-FC1C-4E15-9344-9E01061692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7B97E3-6388-4959-A019-85A8D942E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766FEE1-1686-42E7-BF7E-D540DEBC8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69145"/>
            <a:ext cx="11229954" cy="51588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empirická pedagogika </a:t>
            </a:r>
            <a:r>
              <a:rPr lang="cs-CZ" altLang="cs-CZ" sz="3200" dirty="0"/>
              <a:t>– od počátků 20. století – </a:t>
            </a:r>
            <a:r>
              <a:rPr lang="cs-CZ" altLang="cs-CZ" sz="3200" b="1" dirty="0">
                <a:solidFill>
                  <a:srgbClr val="FF0000"/>
                </a:solidFill>
              </a:rPr>
              <a:t>experimentální pedagogika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snahy o </a:t>
            </a:r>
            <a:r>
              <a:rPr lang="cs-CZ" altLang="cs-CZ" sz="3200" b="1" dirty="0">
                <a:solidFill>
                  <a:srgbClr val="FF0000"/>
                </a:solidFill>
              </a:rPr>
              <a:t>přesná měření – výzkum </a:t>
            </a:r>
            <a:r>
              <a:rPr lang="cs-CZ" altLang="cs-CZ" sz="3200" b="1" dirty="0"/>
              <a:t>edukačního procesu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vstupů a výstupů (testy – počátky viz IQ testy)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typický výzkum pedagogických otázek z pozice </a:t>
            </a:r>
            <a:r>
              <a:rPr lang="cs-CZ" altLang="cs-CZ" sz="3200" b="1" dirty="0">
                <a:solidFill>
                  <a:srgbClr val="0000DC"/>
                </a:solidFill>
              </a:rPr>
              <a:t>behaviorální psychologie </a:t>
            </a:r>
            <a:r>
              <a:rPr lang="cs-CZ" altLang="cs-CZ" sz="3200" dirty="0"/>
              <a:t>= vypracování exaktního </a:t>
            </a:r>
            <a:r>
              <a:rPr lang="cs-CZ" altLang="cs-CZ" sz="3200" b="1" dirty="0">
                <a:solidFill>
                  <a:srgbClr val="0000DC"/>
                </a:solidFill>
              </a:rPr>
              <a:t>výzkumného aparátu</a:t>
            </a:r>
            <a:r>
              <a:rPr lang="cs-CZ" altLang="cs-CZ" sz="3200" dirty="0"/>
              <a:t> (výzkumné metody a techniky)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 err="1"/>
              <a:t>Thorndike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0000DC"/>
                </a:solidFill>
              </a:rPr>
              <a:t>výzkumy chování, učení </a:t>
            </a:r>
            <a:r>
              <a:rPr lang="cs-CZ" altLang="cs-CZ" sz="3200" dirty="0"/>
              <a:t>(stimul – reakce)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stálý </a:t>
            </a:r>
            <a:r>
              <a:rPr lang="cs-CZ" altLang="cs-CZ" sz="3200" b="1" dirty="0"/>
              <a:t>význam behaviorální psychologie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např. výzkumy motorického učení, trenérských stylů,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941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8BC246-90FE-404E-A6DB-FD67318E7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4E7607-D2B7-4A66-9664-A90D23BF5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879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378567F-8AEA-4BC7-84AE-3EAE90A79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41009"/>
            <a:ext cx="11670148" cy="5186991"/>
          </a:xfrm>
        </p:spPr>
        <p:txBody>
          <a:bodyPr/>
          <a:lstStyle/>
          <a:p>
            <a:pPr>
              <a:lnSpc>
                <a:spcPct val="100000"/>
              </a:lnSpc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VYCHÁZÍ: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ze snahy</a:t>
            </a:r>
            <a:r>
              <a:rPr lang="cs-CZ" altLang="cs-CZ" sz="3200" b="1" dirty="0"/>
              <a:t> přenést </a:t>
            </a:r>
            <a:r>
              <a:rPr lang="cs-CZ" altLang="cs-CZ" sz="3200" dirty="0"/>
              <a:t>do pedagogiky </a:t>
            </a:r>
            <a:r>
              <a:rPr lang="cs-CZ" altLang="cs-CZ" sz="3200" b="1" dirty="0"/>
              <a:t>metodologii přírodních věd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z </a:t>
            </a:r>
            <a:r>
              <a:rPr lang="cs-CZ" altLang="cs-CZ" sz="3200" b="1" dirty="0">
                <a:solidFill>
                  <a:srgbClr val="F01928"/>
                </a:solidFill>
              </a:rPr>
              <a:t>kritiky normativní a duchovědné koncepce </a:t>
            </a:r>
            <a:r>
              <a:rPr lang="cs-CZ" altLang="cs-CZ" sz="3200" dirty="0"/>
              <a:t>(≠ racionalita)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z </a:t>
            </a:r>
            <a:r>
              <a:rPr lang="cs-CZ" altLang="cs-CZ" sz="3200" b="1" dirty="0">
                <a:solidFill>
                  <a:srgbClr val="F01928"/>
                </a:solidFill>
              </a:rPr>
              <a:t>odmítnutí hodnotících soudů</a:t>
            </a:r>
            <a:r>
              <a:rPr lang="cs-CZ" altLang="cs-CZ" sz="3200" dirty="0"/>
              <a:t>, edukačních </a:t>
            </a:r>
            <a:r>
              <a:rPr lang="cs-CZ" altLang="cs-CZ" sz="3200" b="1" dirty="0"/>
              <a:t>požadavků </a:t>
            </a:r>
            <a:r>
              <a:rPr lang="cs-CZ" altLang="cs-CZ" sz="3200" dirty="0"/>
              <a:t>(</a:t>
            </a:r>
            <a:r>
              <a:rPr lang="cs-CZ" altLang="cs-CZ" sz="3200" b="1" dirty="0">
                <a:solidFill>
                  <a:srgbClr val="F01928"/>
                </a:solidFill>
              </a:rPr>
              <a:t>norem</a:t>
            </a:r>
            <a:r>
              <a:rPr lang="cs-CZ" altLang="cs-CZ" sz="3200" dirty="0"/>
              <a:t>) a etických kritérií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ZÁKLAD: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poznání pedagogické „technologie“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objektivní informace o objektu </a:t>
            </a:r>
            <a:r>
              <a:rPr lang="cs-CZ" altLang="cs-CZ" sz="3200" dirty="0"/>
              <a:t>zvaném „sportovní edukace“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odhalit podstatu na základě </a:t>
            </a:r>
            <a:r>
              <a:rPr lang="cs-CZ" altLang="cs-CZ" sz="3200" b="1" dirty="0">
                <a:solidFill>
                  <a:srgbClr val="0000DC"/>
                </a:solidFill>
              </a:rPr>
              <a:t>hypotéz </a:t>
            </a:r>
            <a:r>
              <a:rPr lang="cs-CZ" altLang="cs-CZ" sz="3200" b="1" dirty="0"/>
              <a:t>a jejich ověřování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dosahované výsledky = </a:t>
            </a:r>
            <a:r>
              <a:rPr lang="cs-CZ" altLang="cs-CZ" sz="3200" b="1" dirty="0">
                <a:solidFill>
                  <a:srgbClr val="0000DC"/>
                </a:solidFill>
              </a:rPr>
              <a:t>prognózy</a:t>
            </a:r>
            <a:r>
              <a:rPr lang="cs-CZ" altLang="cs-CZ" sz="3200" dirty="0"/>
              <a:t> sportovní edukace</a:t>
            </a:r>
          </a:p>
        </p:txBody>
      </p:sp>
    </p:spTree>
    <p:extLst>
      <p:ext uri="{BB962C8B-B14F-4D97-AF65-F5344CB8AC3E}">
        <p14:creationId xmlns:p14="http://schemas.microsoft.com/office/powerpoint/2010/main" val="40723078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209</TotalTime>
  <Words>1004</Words>
  <Application>Microsoft Office PowerPoint</Application>
  <PresentationFormat>Širokoúhlá obrazovka</PresentationFormat>
  <Paragraphs>122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5. Normativní a empirická  pedagogika sportu  a jejich význam </vt:lpstr>
      <vt:lpstr>Normativní pedagogika sportu </vt:lpstr>
      <vt:lpstr>Normativní pedagogika sportu </vt:lpstr>
      <vt:lpstr>Normativní pedagogika sportu </vt:lpstr>
      <vt:lpstr>Význam normativní pedagogika sportu </vt:lpstr>
      <vt:lpstr>Význam normativní pedagogika sportu </vt:lpstr>
      <vt:lpstr>Význam normativní pedagogika sportu </vt:lpstr>
      <vt:lpstr>Empirická pedagogika sportu </vt:lpstr>
      <vt:lpstr>Empirická pedagogika sportu</vt:lpstr>
      <vt:lpstr>Empirická pedagogika sportu</vt:lpstr>
      <vt:lpstr>Empirická pedagogika sportu</vt:lpstr>
      <vt:lpstr>Empirická pedagogika sportu</vt:lpstr>
      <vt:lpstr>Empirická pedagogika sportu</vt:lpstr>
      <vt:lpstr>Empirická pedagogika sportu</vt:lpstr>
      <vt:lpstr>Kritická pedagogika sportu</vt:lpstr>
      <vt:lpstr>Kritická pedagogika sportu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31</cp:revision>
  <cp:lastPrinted>2020-12-01T06:18:29Z</cp:lastPrinted>
  <dcterms:created xsi:type="dcterms:W3CDTF">2020-10-05T06:18:46Z</dcterms:created>
  <dcterms:modified xsi:type="dcterms:W3CDTF">2021-09-08T06:28:25Z</dcterms:modified>
</cp:coreProperties>
</file>