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61" r:id="rId17"/>
    <p:sldId id="263" r:id="rId18"/>
    <p:sldId id="264" r:id="rId19"/>
    <p:sldId id="265" r:id="rId20"/>
    <p:sldId id="276" r:id="rId21"/>
    <p:sldId id="267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6" r:id="rId31"/>
    <p:sldId id="289" r:id="rId32"/>
    <p:sldId id="287" r:id="rId33"/>
    <p:sldId id="288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F142-AEFB-4765-A249-46F09E05BD7C}" type="datetimeFigureOut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AF22-2ED1-488A-BFAE-02245EC3A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6913B-98AA-4D40-B6F0-B754DF1F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684E5A-C7D3-49CD-ABDD-9C559D04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05D080-95CA-4A88-A87C-C001640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DC6-43B3-48C4-90F3-13BD116223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B4FF9-8A53-4B20-A9F2-1D8BCF1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292A-9E72-4C6C-8C54-6B34F3BC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5DA2F-CB52-4618-A1AA-E9ED92F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1E2DB-CA15-49D6-B52D-3A64E68B1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71421-1384-4E57-BE92-D736420F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ED24-CA52-4EC8-B702-F2888E138013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A38B8-B6F3-42AF-AFE7-9A66BD9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9CCAE1-6A55-4BB1-829E-F49D76DE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A61840-29FE-41FF-A50B-EB224737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119CCA-8B48-42D2-B664-F3A84AA5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967E9-DD83-4472-AB0A-64FEE737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C258-E0C6-4151-B8EC-CE917374EBCA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8C78C-E724-4C77-8CEA-946C68E8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3F280-8463-4DEB-AF0C-25AF9457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6D1E-C275-4CCE-838D-2DA9967C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7E209-84A5-46BD-B812-94F3E48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BDA8F-D9DD-4A63-AFA2-D1B5263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746B9-E57E-4C42-A755-A808590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363ACB-3D38-4826-B358-6C4B08A0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5A72B-158B-46DE-BA7D-5874E46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2EA03F-AC99-4B4C-AB77-C4F2C486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6297F-E2F6-4D0E-8780-CD720FE1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C02-8840-4B85-908E-46004863186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F0302-BD51-4FF4-AAC2-F98B86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27832E-3423-4F8C-B0AC-F68F4F2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7D2C9-7B7C-4758-8EB3-BD177866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3BF74-1BBA-48F7-A1CB-8AF1609EB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FAFF15-EA45-48EA-81AB-033C319A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4A2D1D-217F-4E69-8DF1-81AD016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5E7-1859-4FEF-830D-4FDEA014B1E8}" type="datetime1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B74570-7E98-4294-8FFA-AF7878B6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1EE923-142B-4482-91AE-04959C1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23907-5035-433D-9EB3-3811765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F23CA-3D96-4579-A3ED-886E98F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C278D2-A0E6-4845-BDF9-AB94C7AB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3FA0777-0086-4ADA-8228-70C26484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5572108-DC7E-422C-ACC8-2366F8F6E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5425D9-7345-47D2-973D-AC0B97C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99B7-2709-4494-8B65-C9A78C686078}" type="datetime1">
              <a:rPr lang="cs-CZ" smtClean="0"/>
              <a:t>30.09.2021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FDA0B-05D8-42F7-BEB9-64B6389F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A72419-4FA0-410A-BECC-AA4F732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47416-CE9D-4859-B6FD-E5836555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73D1DD-2ED3-4788-8619-A107D0B6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D1E-84E9-40B7-B1EC-8E6BCB7B7404}" type="datetime1">
              <a:rPr lang="cs-CZ" smtClean="0"/>
              <a:t>30.09.2021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90849-CB8E-47A1-B5FA-14F926A2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876D58-F12E-44C5-BEF5-AD699C1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1B2FCC-8E80-45E0-950C-85C169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37A-F412-4D3B-8939-9A2B4221A380}" type="datetime1">
              <a:rPr lang="cs-CZ" smtClean="0"/>
              <a:t>30.09.2021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BF8085-8D79-4C6C-85B2-0E36EDDE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2BC3B8-6E5E-4666-A410-AF744ACE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0DA24-7ED2-4F52-98DB-B3812DA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9786A-7BC7-49A7-894C-44B2B79D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3DE7BF-76D7-4D00-BCCF-49D40EE9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714EA0-D2FB-41C1-A70A-6FBB594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8158-2CFA-4738-B94D-9FACE95209C7}" type="datetime1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4F44BE-DE4A-4641-8C5F-AF27B88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F038F-38A6-4CC4-8896-9BA8709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1EE3-67E7-4556-8671-4BBF5994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CDCCE87-DCDB-465F-B232-237D0FC1D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3FCC49-E2C6-4494-882D-F1B6C3C5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F6DB24-E7D1-42E3-8E5A-5D21FCCB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BA75-34DC-427F-A6ED-34E4FAF85674}" type="datetime1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B4C197-02A0-4E2C-89B4-A0A2223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B87612-7FBB-4AFC-9A05-B5BE561B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06BABF-96D7-4057-B46D-57E8D78C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9B555F-27FF-4EB1-9E46-0FF98D64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E273-5818-425E-9385-442E2A708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4EB-9BAD-4881-9CC3-F4211FB84F6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0689E-9A8B-4F0A-B88F-69A6006E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8CB21-57C5-4549-BA71-4C7A7CE9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central-bank_cs" TargetMode="External"/><Relationship Id="rId2" Type="http://schemas.openxmlformats.org/officeDocument/2006/relationships/hyperlink" Target="http://ec.europa.eu/commission/2014-2019_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cs/crosstable.html" TargetMode="External"/><Relationship Id="rId2" Type="http://schemas.openxmlformats.org/officeDocument/2006/relationships/hyperlink" Target="http://www.europarl.europa.eu/meps/cs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lenary/cs/home.html" TargetMode="External"/><Relationship Id="rId2" Type="http://schemas.openxmlformats.org/officeDocument/2006/relationships/hyperlink" Target="http://www.europarl.europa.eu/committees/cs/parliamentary-committe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cs/european-council/preside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eas.europa.eu/cfsp/index_c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cs/european-council/president/" TargetMode="External"/><Relationship Id="rId5" Type="http://schemas.openxmlformats.org/officeDocument/2006/relationships/hyperlink" Target="http://ec.europa.eu/commission/2014-2019/president_en" TargetMode="External"/><Relationship Id="rId4" Type="http://schemas.openxmlformats.org/officeDocument/2006/relationships/hyperlink" Target="https://www.consilium.europa.eu/cs/european-council/memb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countries/member-countries_c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parliament_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parliament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europa.eu/european-union/about-eu/institutions-bodies/european-council_c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ilium.europa.eu/cs/council-eu/configuration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urt-auditors_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commissioners/2014-2019/president_cs" TargetMode="External"/><Relationship Id="rId2" Type="http://schemas.openxmlformats.org/officeDocument/2006/relationships/hyperlink" Target="https://ec.europa.eu/commission/commissioners/2014-2019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departments_c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priorities_cs" TargetMode="External"/><Relationship Id="rId2" Type="http://schemas.openxmlformats.org/officeDocument/2006/relationships/hyperlink" Target="https://ec.europa.eu/info/strategy-documents_c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law/decision-making/procedures_cs" TargetMode="External"/><Relationship Id="rId2" Type="http://schemas.openxmlformats.org/officeDocument/2006/relationships/hyperlink" Target="https://ec.europa.eu/info/departments_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12016P/TXT&amp;from=CS" TargetMode="External"/><Relationship Id="rId2" Type="http://schemas.openxmlformats.org/officeDocument/2006/relationships/hyperlink" Target="https://eur-lex.europa.eu/legal-content/CS/TXT/HTML/?uri=CELEX:12016ME/TXT&amp;from=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portal/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twork/planning-and-preparing/index_cs.htm" TargetMode="External"/><Relationship Id="rId2" Type="http://schemas.openxmlformats.org/officeDocument/2006/relationships/hyperlink" Target="https://europa.eu/european-union/about-eu/institutions-bodies/council-eu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Dozorčí:</a:t>
            </a:r>
          </a:p>
          <a:p>
            <a:r>
              <a:rPr lang="cs-CZ" dirty="0"/>
              <a:t>Vykonává demokratickou kontrolu všech orgánů EU</a:t>
            </a:r>
          </a:p>
          <a:p>
            <a:r>
              <a:rPr lang="cs-CZ" dirty="0"/>
              <a:t>Volí předsedu Komise a schvaluje </a:t>
            </a:r>
            <a:r>
              <a:rPr lang="cs-CZ" u="sng" dirty="0">
                <a:hlinkClick r:id="rId2"/>
              </a:rPr>
              <a:t>složení Komise</a:t>
            </a:r>
            <a:r>
              <a:rPr lang="cs-CZ" dirty="0"/>
              <a:t> Může hlasovat o návrhu na vyslovení nedůvěry, na základě které by Komise musela odstoupit</a:t>
            </a:r>
          </a:p>
          <a:p>
            <a:r>
              <a:rPr lang="cs-CZ" dirty="0"/>
              <a:t>Uděluje rozpočtové absolutorium, tzn. schválení způsobu, jakým byly vynaloženy prostředky z rozpočtu EU</a:t>
            </a:r>
          </a:p>
          <a:p>
            <a:r>
              <a:rPr lang="cs-CZ" dirty="0"/>
              <a:t>Vyjadřuje se se k </a:t>
            </a:r>
            <a:r>
              <a:rPr lang="cs-CZ" b="1" dirty="0"/>
              <a:t>peticím</a:t>
            </a:r>
            <a:r>
              <a:rPr lang="cs-CZ" dirty="0"/>
              <a:t> předkládaným občany a zahajuje </a:t>
            </a:r>
            <a:r>
              <a:rPr lang="cs-CZ" b="1" dirty="0"/>
              <a:t>šetření</a:t>
            </a:r>
            <a:endParaRPr lang="cs-CZ" dirty="0"/>
          </a:p>
          <a:p>
            <a:r>
              <a:rPr lang="cs-CZ" dirty="0"/>
              <a:t>Projednává měnovou politiku s </a:t>
            </a:r>
            <a:r>
              <a:rPr lang="cs-CZ" u="sng" dirty="0">
                <a:hlinkClick r:id="rId3"/>
              </a:rPr>
              <a:t>Evropskou centrální bankou</a:t>
            </a:r>
            <a:endParaRPr lang="cs-CZ" dirty="0"/>
          </a:p>
          <a:p>
            <a:r>
              <a:rPr lang="cs-CZ" dirty="0"/>
              <a:t>Interpeluje Komisi a Radu</a:t>
            </a:r>
          </a:p>
          <a:p>
            <a:r>
              <a:rPr lang="cs-CZ" dirty="0"/>
              <a:t>Sleduje průběh vole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ABA52-9CE7-4529-A7A2-5E6EBD9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302B-20E1-47AC-BFD5-4CDDE24C6B89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D4F44-2C62-4922-9E12-DE238DA4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BB08A-D75A-4949-BF10-9C97E2E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funkce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Rozpočtová: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Sestavuje spolu s Radou rozpočet EU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Schvaluje dlouhodobý rozpočet EU (tzv. víceletý finanční rámec)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753EB-07D4-4055-A31A-11BA2FD7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B01-A198-4613-8A9B-857F05782DC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C2596A-516F-40A0-A88C-B97DB69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603257-696F-42BD-B9D6-52457E1D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4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E3CE3-F0D3-43FA-A01E-35563C1A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140A61-4206-42FF-B212-FFA5AAD9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Složení:</a:t>
            </a:r>
          </a:p>
          <a:p>
            <a:r>
              <a:rPr lang="cs-CZ" dirty="0"/>
              <a:t>Počet </a:t>
            </a:r>
            <a:r>
              <a:rPr lang="cs-CZ" u="sng" dirty="0">
                <a:hlinkClick r:id="rId2"/>
              </a:rPr>
              <a:t>poslanců</a:t>
            </a:r>
            <a:r>
              <a:rPr lang="cs-CZ" dirty="0"/>
              <a:t> za každou zemi je </a:t>
            </a:r>
            <a:r>
              <a:rPr lang="cs-CZ" b="1" dirty="0"/>
              <a:t>zhruba úměrný počtu jejích obyvatel</a:t>
            </a:r>
            <a:r>
              <a:rPr lang="cs-CZ" dirty="0"/>
              <a:t>, přičemž se jedná o proporcionalitu sestupnou: </a:t>
            </a:r>
          </a:p>
          <a:p>
            <a:r>
              <a:rPr lang="cs-CZ" dirty="0"/>
              <a:t>Žádná země nemůže mít méně než 6 nebo více než 96 poslanců a celkový počet členů EP nesmí překročit 705 (704 plus předseda). </a:t>
            </a:r>
          </a:p>
          <a:p>
            <a:r>
              <a:rPr lang="cs-CZ" dirty="0"/>
              <a:t>Evropští poslanci nezasedají v poslaneckých lavicích podle své státní příslušnosti, ale na základě </a:t>
            </a:r>
            <a:r>
              <a:rPr lang="cs-CZ" u="sng" dirty="0">
                <a:hlinkClick r:id="rId3"/>
              </a:rPr>
              <a:t>příslušnosti k politické frakci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Předseda </a:t>
            </a:r>
            <a:r>
              <a:rPr lang="cs-CZ" b="1" dirty="0"/>
              <a:t>zastupuje Parlament</a:t>
            </a:r>
            <a:r>
              <a:rPr lang="cs-CZ" dirty="0"/>
              <a:t> při jednání s ostatními orgány EU a ostatními subjekty a uděluje konečné schválení při jednání o rozpočtu EU.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9DF53-3CB0-42B0-A1C9-B7905B0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0ED-EEB4-4918-B0C9-5309C69EAB35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AD69D-21C7-4B26-A8E6-C2F918AB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62BE11-2991-4461-B98D-58ECF478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Česká republika má 21 poslanců jako dalších 6 států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B04C95-83AA-43BC-9293-AB1DA304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D20F-EEAF-4F1D-8765-0CBB82DC8D3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438582-F857-4DDB-9453-6093AF39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BEB1C-7C63-4F87-8D06-8B51A6E6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8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Pracovní cyklus Parlamentu má dvě hlavní fáze: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Příprava legislativy ve výborech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.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Parlament čítá celkem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20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výborů a 2 podvýbory, z nichž se každý zabývá určitou oblastí politiky. Výbory zkoumají návrhy právních předpisů a poslanci a politické skupiny mohou předkládat pozměňovací návrhy nebo návrh na zamítnutí. Tyto kroky jsou rovněž projednávány v rámci politických seskupení.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Schvalování legislativy na plenárních zasedáních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Při nich se všichni poslanci Evropského parlamentu scházejí v jednacím sále a probíhá konečné hlasování o návrzích právních předpisů a navrhovaných změnách. Plenární zasedání se obvykle konají každý měsíc ve Štrasburku a trvají čtyři dny. V některých případech se organizují další zasedání v Bruselu.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C7A8A6-66D4-40F3-B48F-276B924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E26D-CDDF-4C1B-8F22-B24EB5672B7A}" type="datetime1">
              <a:rPr lang="cs-CZ" smtClean="0"/>
              <a:t>30.09.2021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D430DC-B7DE-429A-9D27-8DD0D038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5546D-DE61-4E14-B5D4-49FD23F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 a občan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r>
              <a:rPr lang="cs-CZ" dirty="0"/>
              <a:t>Občan může </a:t>
            </a:r>
            <a:r>
              <a:rPr lang="cs-CZ" dirty="0">
                <a:solidFill>
                  <a:srgbClr val="00B050"/>
                </a:solidFill>
              </a:rPr>
              <a:t>formou petice </a:t>
            </a:r>
            <a:r>
              <a:rPr lang="cs-CZ" dirty="0"/>
              <a:t>vyzvat Parlament aby se zabýval určitým problémem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Petice</a:t>
            </a:r>
            <a:r>
              <a:rPr lang="cs-CZ" dirty="0"/>
              <a:t> se může týkat jakéhokoli tématu, které spadá do kompetence EU.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Petici smí </a:t>
            </a:r>
            <a:r>
              <a:rPr lang="cs-CZ" dirty="0"/>
              <a:t>předkládat občané členských států EU nebo osoby s pobytem na území EU.</a:t>
            </a:r>
          </a:p>
          <a:p>
            <a:endParaRPr lang="cs-CZ" dirty="0"/>
          </a:p>
          <a:p>
            <a:r>
              <a:rPr lang="cs-CZ" dirty="0"/>
              <a:t>Podniky a ostatní organizace předkládající </a:t>
            </a:r>
            <a:r>
              <a:rPr lang="cs-CZ" dirty="0">
                <a:solidFill>
                  <a:srgbClr val="00B050"/>
                </a:solidFill>
              </a:rPr>
              <a:t>petici</a:t>
            </a:r>
            <a:r>
              <a:rPr lang="cs-CZ" dirty="0"/>
              <a:t> musejí mít v </a:t>
            </a:r>
            <a:r>
              <a:rPr lang="cs-CZ" dirty="0">
                <a:solidFill>
                  <a:srgbClr val="FF0000"/>
                </a:solidFill>
              </a:rPr>
              <a:t>EU sídlo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9797E-8EA4-414A-A2F1-0EB549D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C64A-7FC9-4BCA-9D88-7CC0CFE3C557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16F31-3A38-41EF-9E49-922ACC82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1A5C8-B565-41B3-9A6E-135216D3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F121-4984-4347-9C6F-8D1FBBCE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Evropská rada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3C07B-D34B-4F90-A82F-1E1A6AB1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Evropská rada </a:t>
            </a:r>
            <a:r>
              <a:rPr lang="cs-CZ" dirty="0"/>
              <a:t>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</a:t>
            </a:r>
          </a:p>
          <a:p>
            <a:r>
              <a:rPr lang="cs-CZ" b="1" dirty="0"/>
              <a:t>Úloha:</a:t>
            </a:r>
            <a:r>
              <a:rPr lang="cs-CZ" dirty="0"/>
              <a:t> Vymezuje obecný politický směr a priority Evropské unie</a:t>
            </a:r>
          </a:p>
          <a:p>
            <a:r>
              <a:rPr lang="cs-CZ" b="1" dirty="0"/>
              <a:t>Členové:</a:t>
            </a:r>
            <a:r>
              <a:rPr lang="cs-CZ" dirty="0"/>
              <a:t> Hlavy členských států EU a předsedové vlád těchto států, předseda Evropské rady, předseda Evropské komise</a:t>
            </a:r>
          </a:p>
          <a:p>
            <a:r>
              <a:rPr lang="cs-CZ" b="1" dirty="0"/>
              <a:t>Předseda:</a:t>
            </a:r>
            <a:r>
              <a:rPr lang="cs-CZ" dirty="0"/>
              <a:t> Charles Michel</a:t>
            </a:r>
          </a:p>
          <a:p>
            <a:r>
              <a:rPr lang="cs-CZ" b="1" dirty="0"/>
              <a:t>Založena:</a:t>
            </a:r>
            <a:r>
              <a:rPr lang="cs-CZ" dirty="0"/>
              <a:t> 1974 (neformální fórum), 1992 (formální status), 2009 (oficiální orgán EU)</a:t>
            </a:r>
          </a:p>
          <a:p>
            <a:r>
              <a:rPr lang="cs-CZ" b="1" dirty="0"/>
              <a:t>Sídlí: </a:t>
            </a:r>
            <a:r>
              <a:rPr lang="cs-CZ" dirty="0"/>
              <a:t>Brusel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6AAAF9-9B28-4A4D-80FF-93F3E1BC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E564-FC44-4200-8A1D-D1234B98C9F2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3FD4E-0A38-4645-B701-1F823F5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898CB-BF3C-45F9-BE5D-0824987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6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C778F-FB34-4DEB-AF17-6F0CE74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F1024-94E9-463A-8037-87176348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rada 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Jednání obvykle probíhají formou čtvrtletních vrcholných schůzek (summitů), na kterých se scházejí vrcholní představitelé EU a kterým předsedá </a:t>
            </a:r>
            <a:r>
              <a:rPr lang="cs-CZ" u="sng" dirty="0">
                <a:hlinkClick r:id="rId2"/>
              </a:rPr>
              <a:t>stálý předseda 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51B52-C69E-4F97-B60E-A78A78A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4D3-C9CC-4F61-85E8-70FF50BF0C9F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C78DE-9404-467D-88C3-87D3749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7FE3C7-4071-4BAE-A4C5-2EB4C30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2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C6949-6A7E-4FBC-917D-111AFFA0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 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388A2-F1AF-429D-949C-324B592B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377"/>
            <a:ext cx="10515600" cy="4943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Činnost:</a:t>
            </a:r>
          </a:p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Rozhoduje o celkovém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směřování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a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politických 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</a:rPr>
              <a:t>prioritách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Neschvaluje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však </a:t>
            </a: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právní předpisy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Zabývá se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nejsložitějšími a nejcitlivějšími otázkami, které nelze vyřešit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na nižších úrovních mezivládní spolupráce.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Udává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 společné zahraniční a bezpečností politiky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s ohledem na strategické zájmy a důsledky.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Nominuje a jmenuje kandidáty do významných funkcí v rámci orgánů EU, například na pozice v Evropské centrální bance a Evropské komisi.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008F7-3D19-44B1-8AB0-19BA9050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8525-E664-4EE9-A549-BDBEBA1E349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142C1-3D17-4DC2-9F09-D7B77421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4AA68C-FA9F-47F3-BC5C-3CE53A0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4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1C09E-6C41-465B-8EBD-C6388C71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8465B-24A7-4A76-B842-EA53332C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Evropská rada má pravomoc:</a:t>
            </a:r>
          </a:p>
          <a:p>
            <a:r>
              <a:rPr lang="cs-CZ" dirty="0"/>
              <a:t>požádat </a:t>
            </a:r>
            <a:r>
              <a:rPr lang="cs-CZ" u="sng" dirty="0">
                <a:hlinkClick r:id="rId2"/>
              </a:rPr>
              <a:t>Evropskou komisi</a:t>
            </a:r>
            <a:r>
              <a:rPr lang="cs-CZ" dirty="0"/>
              <a:t>, aby k řešení konkrétního problému předložila legislativní </a:t>
            </a:r>
            <a:r>
              <a:rPr lang="cs-CZ" b="1" dirty="0"/>
              <a:t>návrh</a:t>
            </a:r>
            <a:endParaRPr lang="cs-CZ" dirty="0"/>
          </a:p>
          <a:p>
            <a:r>
              <a:rPr lang="cs-CZ" dirty="0"/>
              <a:t>předat věc </a:t>
            </a:r>
            <a:r>
              <a:rPr lang="cs-CZ" u="sng" dirty="0">
                <a:hlinkClick r:id="rId3"/>
              </a:rPr>
              <a:t>Radě EU</a:t>
            </a:r>
            <a:endParaRPr lang="cs-CZ" dirty="0"/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Složení:</a:t>
            </a: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Evropská rada se skládá z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hlav států nebo předsedů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předsedy Evropské rady a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předsedy Evropské komise</a:t>
            </a: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Radu svolává a řídí její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který je volen Evropskou radou na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dvouapůlleté období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s možností jednoho obnovení. Předseda mimo jiné zastupuje EU na jednáních s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okolním světem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4CFE7-5549-4071-A1BA-58F6950D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812-6BC6-4764-9A6F-F686E0AAA6B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58C104-B754-4339-AA88-7854F9B3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BECA1-9BBB-4D98-8F61-F44CE1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3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C06A9-26A8-49D0-9EFF-38794E80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EU a její význam?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777933-FF54-4450-A08A-AC9E51A2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Evropská unie</a:t>
            </a:r>
            <a:r>
              <a:rPr lang="cs-CZ" dirty="0"/>
              <a:t> (</a:t>
            </a:r>
            <a:r>
              <a:rPr lang="cs-CZ" b="1" dirty="0"/>
              <a:t>EU</a:t>
            </a:r>
            <a:r>
              <a:rPr lang="cs-CZ" dirty="0"/>
              <a:t>) je oficiálně politická a ekonomická </a:t>
            </a:r>
            <a:r>
              <a:rPr lang="cs-CZ" b="1" dirty="0"/>
              <a:t>unie</a:t>
            </a:r>
            <a:r>
              <a:rPr lang="cs-CZ" dirty="0"/>
              <a:t>, která si klade za cíl zlepšit spolupráci v Evropě. De facto se jedná o entitu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, která má částečně pravomoci mezinárodní organizace, ale také jednotného státu.</a:t>
            </a:r>
          </a:p>
          <a:p>
            <a:endParaRPr lang="cs-CZ" dirty="0"/>
          </a:p>
          <a:p>
            <a:r>
              <a:rPr lang="cs-CZ" dirty="0"/>
              <a:t>Evropská unie je svého druhu ojedinělý hospodářský a politický celek </a:t>
            </a:r>
            <a:r>
              <a:rPr lang="cs-CZ" u="sng" dirty="0">
                <a:hlinkClick r:id="rId2"/>
              </a:rPr>
              <a:t>27 evropských zemí</a:t>
            </a:r>
            <a:r>
              <a:rPr lang="cs-CZ" dirty="0"/>
              <a:t>, do něhož náleží podstatná část evropského kontinentu.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37ADF-2A62-448A-BEE9-CDFF3E69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8244-40CC-44A2-A55E-E9207C685282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E035C2-884A-48C7-A9A2-025C6FD7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7D97F-6FCE-4485-B9D0-B2ABF9A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86A53-7886-4488-AA5B-5C806AF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2. Evropská rada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7688E-9AFE-4C10-8E36-2EA3DCC3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se schází </a:t>
            </a:r>
            <a:r>
              <a:rPr lang="cs-CZ" dirty="0">
                <a:solidFill>
                  <a:srgbClr val="00B050"/>
                </a:solidFill>
              </a:rPr>
              <a:t>čtyřikrát ročně </a:t>
            </a:r>
            <a:r>
              <a:rPr lang="cs-CZ" dirty="0"/>
              <a:t>– její předseda však může svolat zvláštní zasedání, je-li třeba projednat naléhavé otázky.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Zpravidla </a:t>
            </a:r>
            <a:r>
              <a:rPr lang="cs-CZ" dirty="0">
                <a:solidFill>
                  <a:srgbClr val="FF0000"/>
                </a:solidFill>
              </a:rPr>
              <a:t>rozhoduje</a:t>
            </a:r>
            <a:r>
              <a:rPr lang="cs-CZ" dirty="0"/>
              <a:t> na </a:t>
            </a:r>
            <a:r>
              <a:rPr lang="cs-CZ" dirty="0">
                <a:solidFill>
                  <a:srgbClr val="00B050"/>
                </a:solidFill>
              </a:rPr>
              <a:t>základě konsensu </a:t>
            </a:r>
            <a:r>
              <a:rPr lang="cs-CZ" dirty="0"/>
              <a:t>– v některých případech je ale vyžadována </a:t>
            </a:r>
            <a:r>
              <a:rPr lang="cs-CZ" dirty="0">
                <a:solidFill>
                  <a:srgbClr val="00B050"/>
                </a:solidFill>
              </a:rPr>
              <a:t>jednomyslnost</a:t>
            </a:r>
            <a:r>
              <a:rPr lang="cs-CZ" dirty="0"/>
              <a:t> nebo </a:t>
            </a:r>
            <a:r>
              <a:rPr lang="cs-CZ" dirty="0">
                <a:solidFill>
                  <a:srgbClr val="7030A0"/>
                </a:solidFill>
              </a:rPr>
              <a:t>kvalifikovaná většina</a:t>
            </a:r>
            <a:r>
              <a:rPr lang="cs-CZ" dirty="0"/>
              <a:t>. Hlasovat mohou pouze hlavy států a předsedové vlád.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691CCF-DB5D-4E7A-9C5D-9C57B6E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6D-B09C-46FE-865D-E74E5407E6AF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35BDD-A757-4D0F-907A-F76B685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AB264-B377-4CC4-BD7D-CD17900D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2695C-90A5-49BC-BEAD-0E6CB3FB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3. </a:t>
            </a:r>
            <a:r>
              <a:rPr lang="cs-CZ" b="1" dirty="0">
                <a:solidFill>
                  <a:srgbClr val="FF0000"/>
                </a:solidFill>
              </a:rPr>
              <a:t>Rada Evropské unie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C9E2FC-917E-46FB-8C58-ED4CF560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Úloha</a:t>
            </a:r>
            <a:r>
              <a:rPr lang="cs-CZ" dirty="0"/>
              <a:t>: Tlumočit názory členských států Evropské unie, schvalovat právní předpisy EU a koordinovat politiky EU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Ministři vlád všech zemí EU podle oblasti politiky, která je projednávána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Předsednictví se vždy na 6 měsíců ujímají na základě rotace jednotlivé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1958 (jako Rada Evropského hospodářského společenství)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Brusel (Belgie)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C82F5-12BA-4130-AA04-DF37F1E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C8E5-8008-4098-A7AD-DC357B16A50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152B98-BDF8-4D08-A685-3FE13766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28C6-851D-46B0-BD1D-35E16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0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3. Rada Evropské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u="sng" dirty="0">
                <a:solidFill>
                  <a:srgbClr val="FF0000"/>
                </a:solidFill>
              </a:rPr>
              <a:t>Rada EU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/>
              <a:t>je společně s </a:t>
            </a:r>
            <a:r>
              <a:rPr lang="cs-CZ" sz="3600" b="1" u="sng" dirty="0">
                <a:hlinkClick r:id="rId2"/>
              </a:rPr>
              <a:t>Evropským parlamentem</a:t>
            </a:r>
            <a:r>
              <a:rPr lang="cs-CZ" sz="3600" b="1" dirty="0"/>
              <a:t> hlavním rozhodovacím orgánem Unie.</a:t>
            </a:r>
          </a:p>
          <a:p>
            <a:endParaRPr lang="cs-CZ" dirty="0"/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Neformálně se říká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Rada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scházejí  se v ní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</a:rPr>
              <a:t>ministři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aby projednávali, pozměňovali a schvalovali právní předpisy a koordinovali jednotlivé politiky. Ministři jsou zmocněni 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</a:rPr>
              <a:t>přijímat jménem vlád členských států závazky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</a:rPr>
              <a:t> k provedení kroků 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či opatření schválených na zasedání.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45F3-777B-4EA7-A556-6B5449A4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9CB0-6D85-4E42-920F-BB2AFD5A01BA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25A87-31C1-4333-8AFD-41A4A959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37A26-D016-4534-AD67-74C3280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58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572877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3. </a:t>
            </a:r>
            <a:r>
              <a:rPr lang="cs-CZ" b="1" dirty="0">
                <a:solidFill>
                  <a:srgbClr val="FF0000"/>
                </a:solidFill>
              </a:rPr>
              <a:t>Rada Evropské unie - 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Na základě návrhů </a:t>
            </a:r>
            <a:r>
              <a:rPr lang="cs-CZ" u="sng" dirty="0">
                <a:hlinkClick r:id="rId2"/>
              </a:rPr>
              <a:t>Evropské komise</a:t>
            </a:r>
            <a:r>
              <a:rPr lang="cs-CZ" dirty="0"/>
              <a:t> </a:t>
            </a:r>
            <a:r>
              <a:rPr lang="cs-CZ" b="1" dirty="0">
                <a:solidFill>
                  <a:srgbClr val="00B050"/>
                </a:solidFill>
              </a:rPr>
              <a:t>vyjednává a přijímá zákony </a:t>
            </a:r>
            <a:r>
              <a:rPr lang="cs-CZ" b="1" dirty="0"/>
              <a:t>EU</a:t>
            </a:r>
            <a:r>
              <a:rPr lang="cs-CZ" dirty="0"/>
              <a:t> společně s </a:t>
            </a:r>
            <a:r>
              <a:rPr lang="cs-CZ" u="sng" dirty="0">
                <a:hlinkClick r:id="rId3"/>
              </a:rPr>
              <a:t>Evropským parlamentem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50"/>
                </a:solidFill>
              </a:rPr>
              <a:t>Koordinuje</a:t>
            </a:r>
            <a:r>
              <a:rPr lang="cs-CZ" dirty="0"/>
              <a:t> politiky jednotlivých zemí EU.</a:t>
            </a:r>
          </a:p>
          <a:p>
            <a:r>
              <a:rPr lang="cs-CZ" dirty="0"/>
              <a:t>Na základě pokynů </a:t>
            </a:r>
            <a:r>
              <a:rPr lang="cs-CZ" u="sng" dirty="0">
                <a:hlinkClick r:id="rId4"/>
              </a:rPr>
              <a:t>Evropské rady</a:t>
            </a:r>
            <a:r>
              <a:rPr lang="cs-CZ" dirty="0"/>
              <a:t> </a:t>
            </a:r>
            <a:r>
              <a:rPr lang="cs-CZ" dirty="0">
                <a:solidFill>
                  <a:srgbClr val="FFC000"/>
                </a:solidFill>
              </a:rPr>
              <a:t>formuje </a:t>
            </a:r>
            <a:r>
              <a:rPr lang="cs-CZ" b="1" dirty="0">
                <a:solidFill>
                  <a:srgbClr val="FFC000"/>
                </a:solidFill>
              </a:rPr>
              <a:t>zahraniční a bezpečnostní </a:t>
            </a:r>
            <a:r>
              <a:rPr lang="cs-CZ" b="1" dirty="0"/>
              <a:t>politiku</a:t>
            </a:r>
            <a:r>
              <a:rPr lang="cs-CZ" dirty="0"/>
              <a:t> EU.</a:t>
            </a:r>
          </a:p>
          <a:p>
            <a:r>
              <a:rPr lang="cs-CZ" dirty="0">
                <a:solidFill>
                  <a:srgbClr val="00B0F0"/>
                </a:solidFill>
              </a:rPr>
              <a:t>Uzavírá </a:t>
            </a:r>
            <a:r>
              <a:rPr lang="cs-CZ" b="1" dirty="0">
                <a:solidFill>
                  <a:srgbClr val="00B0F0"/>
                </a:solidFill>
              </a:rPr>
              <a:t>dohody</a:t>
            </a:r>
            <a:r>
              <a:rPr lang="cs-CZ" dirty="0"/>
              <a:t> mezi EU a dalšími zeměmi nebo mezinárodními organizacemi.</a:t>
            </a:r>
          </a:p>
          <a:p>
            <a:r>
              <a:rPr lang="cs-CZ" dirty="0"/>
              <a:t>Spolu s Evropským parlamentem </a:t>
            </a:r>
            <a:r>
              <a:rPr lang="cs-CZ" dirty="0">
                <a:solidFill>
                  <a:srgbClr val="FFC000"/>
                </a:solidFill>
              </a:rPr>
              <a:t>přijímá roční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rozpočet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32AF-0C83-407D-9C6E-7DCBBBEC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FDE-E4B7-4CE0-BEA8-997EFDB6BD8B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D6F27-0271-47B5-9BC1-009F537B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7746C-A498-4212-BBFD-CD259184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8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39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3. </a:t>
            </a:r>
            <a:r>
              <a:rPr lang="cs-CZ" b="1" dirty="0">
                <a:solidFill>
                  <a:srgbClr val="FF0000"/>
                </a:solidFill>
              </a:rPr>
              <a:t>Rada Evropské unie - Složení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Nezasedá vždy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ve stejném složení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 Schází se 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různých konfiguracích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z nichž každá odpovídá určité politické oblasti, která má být projednávána. 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Dle projednávané problematiky se vysílají příslušní ministři,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Česká republika bude příští rok předsedajícím státem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7808-7D32-4305-929C-ECF86A6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EA8F-D82F-4CEC-9C3A-8E2429A8A41B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D9F6E-86D7-4B6D-BFC6-4B3793A3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185A9C-5401-429C-8F2C-6EF4E3D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9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4. Evropské komise – postavení v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komise je politicky nezávislý, výkonný orgán EU.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Je </a:t>
            </a:r>
            <a:r>
              <a:rPr lang="cs-CZ" dirty="0">
                <a:solidFill>
                  <a:srgbClr val="00B050"/>
                </a:solidFill>
              </a:rPr>
              <a:t>jediným orgánem </a:t>
            </a:r>
            <a:r>
              <a:rPr lang="cs-CZ" dirty="0"/>
              <a:t>Unie, který odpovídá za </a:t>
            </a:r>
            <a:r>
              <a:rPr lang="cs-CZ" dirty="0">
                <a:solidFill>
                  <a:srgbClr val="00B050"/>
                </a:solidFill>
              </a:rPr>
              <a:t>předkládání návrhů nové evropské legislativy,</a:t>
            </a:r>
            <a:r>
              <a:rPr lang="cs-CZ" dirty="0"/>
              <a:t> a je </a:t>
            </a:r>
            <a:r>
              <a:rPr lang="cs-CZ" dirty="0">
                <a:solidFill>
                  <a:srgbClr val="C00000"/>
                </a:solidFill>
              </a:rPr>
              <a:t>odpovědná za provádění rozhodnutí 				</a:t>
            </a:r>
            <a:r>
              <a:rPr lang="cs-CZ" b="1" dirty="0">
                <a:solidFill>
                  <a:srgbClr val="002060"/>
                </a:solidFill>
              </a:rPr>
              <a:t>Evropského parlamentu a Rady EU.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6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úloha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Úloha:</a:t>
            </a:r>
            <a:r>
              <a:rPr lang="cs-CZ" dirty="0"/>
              <a:t> Prosazuje obecné zájmy EU tím, že navrhuje a vymáhá dodržování právních předpisů, provádí politiky a plní rozpočet EU.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Členové: </a:t>
            </a:r>
            <a:r>
              <a:rPr lang="cs-CZ" dirty="0"/>
              <a:t>kolegium komisařů (27), z každé členské země EU jeden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Předseda:   </a:t>
            </a:r>
            <a:r>
              <a:rPr lang="cs-CZ" b="1" i="1" dirty="0">
                <a:solidFill>
                  <a:srgbClr val="FF0000"/>
                </a:solidFill>
              </a:rPr>
              <a:t>Ursula von der </a:t>
            </a:r>
            <a:r>
              <a:rPr lang="cs-CZ" b="1" i="1" dirty="0" err="1">
                <a:solidFill>
                  <a:srgbClr val="FF0000"/>
                </a:solidFill>
              </a:rPr>
              <a:t>Leyenová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Datum zřízení: </a:t>
            </a:r>
            <a:r>
              <a:rPr lang="cs-CZ" dirty="0"/>
              <a:t>1958</a:t>
            </a:r>
          </a:p>
          <a:p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Sídlo: </a:t>
            </a:r>
            <a:r>
              <a:rPr lang="cs-CZ" dirty="0"/>
              <a:t>Brusel (Belgie)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Sbor komisařů tvoří předsedkyně Komise, </a:t>
            </a:r>
          </a:p>
          <a:p>
            <a:pPr marL="0" indent="0">
              <a:buNone/>
            </a:pPr>
            <a:r>
              <a:rPr lang="cs-CZ" dirty="0"/>
              <a:t>osm místopředsedů, včetně tří výkonných místopředsedů, </a:t>
            </a:r>
          </a:p>
          <a:p>
            <a:pPr marL="0" indent="0">
              <a:buNone/>
            </a:pPr>
            <a:r>
              <a:rPr lang="cs-CZ" dirty="0"/>
              <a:t>vysoký představitel Unie pro zahraniční věci a bezpečnostní politiku</a:t>
            </a:r>
          </a:p>
          <a:p>
            <a:pPr marL="0" indent="0">
              <a:buNone/>
            </a:pPr>
            <a:r>
              <a:rPr lang="cs-CZ" dirty="0"/>
              <a:t>18 komisařů s příslušnou oblastí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567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Evropská komise - </a:t>
            </a:r>
            <a:r>
              <a:rPr lang="cs-CZ" b="1" dirty="0"/>
              <a:t>Úkoly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Předkládá návrhy nových právních předpisů</a:t>
            </a:r>
          </a:p>
          <a:p>
            <a:pPr marL="457200" lvl="1" indent="0">
              <a:buNone/>
            </a:pPr>
            <a:r>
              <a:rPr lang="cs-CZ" dirty="0"/>
              <a:t>Komise je jediným orgánem EU, který předkládá návrhy právních předpisů k přijetí Evropskému parlamentu a Radě s cílem:</a:t>
            </a:r>
          </a:p>
          <a:p>
            <a:pPr lvl="1"/>
            <a:endParaRPr lang="cs-CZ" dirty="0"/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chránit zájmy EU a jejích občanů v otázkách, jež nelze účinně řešit </a:t>
            </a:r>
            <a:r>
              <a:rPr lang="cs-CZ" sz="2400" dirty="0"/>
              <a:t>na </a:t>
            </a:r>
            <a:r>
              <a:rPr lang="cs-CZ" sz="2400" dirty="0">
                <a:solidFill>
                  <a:srgbClr val="00B0F0"/>
                </a:solidFill>
              </a:rPr>
              <a:t>vnitrostátní úrovni</a:t>
            </a:r>
          </a:p>
          <a:p>
            <a:pPr marL="914400" lvl="2" indent="0">
              <a:buNone/>
            </a:pPr>
            <a:r>
              <a:rPr lang="cs-CZ" sz="2400" dirty="0"/>
              <a:t>    </a:t>
            </a:r>
          </a:p>
          <a:p>
            <a:pPr lvl="2"/>
            <a:r>
              <a:rPr lang="cs-CZ" sz="2400" dirty="0"/>
              <a:t>zjišťovat v rámci přípravy předpisů přesné informace v odborných otázkách prostřednictvím konzultací s odborníky a veřejností.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9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Řídí politiky EU a přiděluje finanční prostředky z rozpočtu EU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Stanoví prioritní výdaje EU </a:t>
            </a:r>
            <a:r>
              <a:rPr lang="cs-CZ" dirty="0"/>
              <a:t>ve spolupráci s Radou a Evropským parlamentem.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Vypracovává roční rozpočet</a:t>
            </a:r>
            <a:r>
              <a:rPr lang="cs-CZ" dirty="0"/>
              <a:t>, který je schvalován Evropským parlamentem a Radou.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Dohlíží na to</a:t>
            </a:r>
            <a:r>
              <a:rPr lang="cs-CZ" dirty="0"/>
              <a:t>, jak je s finančními prostředky nakládáno, a to za spolupráce </a:t>
            </a:r>
            <a:r>
              <a:rPr lang="cs-CZ" dirty="0">
                <a:hlinkClick r:id="rId2"/>
              </a:rPr>
              <a:t>Účetního dvora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4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2E93F-F7D3-486D-91CF-17ABDE1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Cíle Evropské unie: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F0FF0-CA2C-44C5-8851-AADC560D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prosazování míru, hodnot, na nichž je založena, a blahobytu občanů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zajišťování svobody, bezpečnosti a spravedlnosti bez omezení vnitřními hranicemi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udržitelný rozvoj, který se opírá o vyvážený hospodářský růst a cenovou stabilitu, vysoce konkurenceschopná tržní ekonomika s plnou zaměstnaností a sociálním pokrokem a ochrana životního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boj proti sociálnímu vyloučení a diskriminaci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vědecko-technického pokroku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ekonomické, sociální a územní soudržnosti a solidarity mezi členskými státy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respektování kulturního bohatství a jazykové rozmanitosti členských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hospodářské a měnové unie, jejíž měnou je euro.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2623-646A-473D-A567-0E55743C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F344-B6B2-4007-85B6-B762D09398DC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4E9F9-5105-4252-888F-81C83F03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972CD-17A9-48CE-8005-C0547D3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24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Úlohy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Prosazuje právo EU</a:t>
            </a:r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/>
              <a:t>Komise je spolu se Soudním dvorem odpovědná za </a:t>
            </a:r>
            <a:r>
              <a:rPr lang="cs-CZ" dirty="0">
                <a:solidFill>
                  <a:srgbClr val="FF0000"/>
                </a:solidFill>
              </a:rPr>
              <a:t>zajištění řádného uplatňování práva EU </a:t>
            </a:r>
            <a:r>
              <a:rPr lang="cs-CZ" dirty="0"/>
              <a:t>ve všech členských státech.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pl-PL" b="1" dirty="0"/>
              <a:t>Reprezentuje Evropskou unii v zahraničí</a:t>
            </a:r>
          </a:p>
          <a:p>
            <a:pPr marL="514350" indent="-514350">
              <a:buFont typeface="+mj-lt"/>
              <a:buAutoNum type="arabicPeriod" startAt="4"/>
            </a:pPr>
            <a:endParaRPr lang="pl-PL" b="1" dirty="0"/>
          </a:p>
          <a:p>
            <a:pPr lvl="1"/>
            <a:r>
              <a:rPr lang="cs-CZ" dirty="0"/>
              <a:t>Vystupuje jménem všech členských států EU v mezinárodních organizacích, zejména v oblasti obchodní politiky a humanitární pomoci.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Vyjednává pro EU </a:t>
            </a:r>
            <a:r>
              <a:rPr lang="cs-CZ" dirty="0"/>
              <a:t>mezinárodní dohody.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4"/>
            </a:pPr>
            <a:endParaRPr lang="pl-PL" dirty="0"/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BA3E1-4587-42A4-9CA0-A917D295DFB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30.09.2021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F4CA-7413-4903-86B2-052F9BF22F3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19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Politické vedení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zajišťuje tým </a:t>
            </a:r>
            <a:r>
              <a:rPr lang="cs-CZ" dirty="0">
                <a:hlinkClick r:id="rId2"/>
              </a:rPr>
              <a:t>27 komisařů</a:t>
            </a:r>
            <a:r>
              <a:rPr lang="cs-CZ" dirty="0"/>
              <a:t> (z každé země EU jeden) v čele s </a:t>
            </a:r>
            <a:r>
              <a:rPr lang="cs-CZ" dirty="0">
                <a:hlinkClick r:id="rId3"/>
              </a:rPr>
              <a:t>předsedou Komise</a:t>
            </a:r>
            <a:r>
              <a:rPr lang="cs-CZ" dirty="0"/>
              <a:t>, který rozhoduje o rozdělení jednotlivých oblastí politiky mezi členy Komise.</a:t>
            </a:r>
          </a:p>
          <a:p>
            <a:pPr marL="0" indent="0">
              <a:buNone/>
            </a:pPr>
            <a:r>
              <a:rPr lang="cs-CZ" dirty="0"/>
              <a:t>Sbor komisařů tvoří předsedkyně Komise, osm místopředsedů, včetně tří výkonných místopředsedů, vysoký představitel Unie pro zahraniční věci a bezpečnostní politiku a 18 komisařů s příslušnou oblastí působnosti.</a:t>
            </a:r>
          </a:p>
          <a:p>
            <a:pPr marL="0" indent="0">
              <a:buNone/>
            </a:pPr>
            <a:r>
              <a:rPr lang="cs-CZ" b="1" dirty="0"/>
              <a:t>Běžný chod</a:t>
            </a:r>
            <a:r>
              <a:rPr lang="cs-CZ" dirty="0"/>
              <a:t> Komise je:</a:t>
            </a:r>
          </a:p>
          <a:p>
            <a:pPr marL="0" indent="0">
              <a:buNone/>
            </a:pPr>
            <a:r>
              <a:rPr lang="cs-CZ" dirty="0"/>
              <a:t>zajišťován jejími zaměstnanci (právníky, ekonomy apod.), kteří pracují pro jednotlivé útvary Komise – </a:t>
            </a:r>
            <a:r>
              <a:rPr lang="cs-CZ" dirty="0">
                <a:hlinkClick r:id="rId4"/>
              </a:rPr>
              <a:t>generální ředitelství (GŘ)</a:t>
            </a:r>
            <a:r>
              <a:rPr lang="cs-CZ" dirty="0"/>
              <a:t> – odpovědné za </a:t>
            </a:r>
            <a:r>
              <a:rPr lang="cs-CZ" b="1" dirty="0"/>
              <a:t>konkrétní oblast politiky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94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5668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jmenování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</p:spPr>
        <p:txBody>
          <a:bodyPr/>
          <a:lstStyle/>
          <a:p>
            <a:r>
              <a:rPr lang="cs-CZ" dirty="0"/>
              <a:t>Jmenování předsedy Komise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Kandidát na post předsedy Komise </a:t>
            </a:r>
            <a:r>
              <a:rPr lang="cs-CZ" dirty="0">
                <a:solidFill>
                  <a:srgbClr val="0070C0"/>
                </a:solidFill>
              </a:rPr>
              <a:t>je vybírán představiteli jednotlivých zemí v rámci Evropské rady</a:t>
            </a:r>
            <a:r>
              <a:rPr lang="cs-CZ" dirty="0"/>
              <a:t> na základě výsledků voleb do Evropského parlamentu. Ke svému zvolení potřebuje podporu většiny členů Evropského parlamentu.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Výběr komisařů</a:t>
            </a:r>
          </a:p>
          <a:p>
            <a:r>
              <a:rPr lang="cs-CZ" dirty="0"/>
              <a:t>Kandidát na předsedu Komise </a:t>
            </a:r>
            <a:r>
              <a:rPr lang="cs-CZ" dirty="0">
                <a:solidFill>
                  <a:srgbClr val="0070C0"/>
                </a:solidFill>
              </a:rPr>
              <a:t>vybírá potenciální místopředsedy a komisaře</a:t>
            </a:r>
            <a:r>
              <a:rPr lang="cs-CZ" dirty="0"/>
              <a:t> na základě návrhů zemí EU. Seznam kandidátů musí schválit vedoucí představitelé členských zemí v Evropské radě.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Funkční období současné Komise skončí 31. října 2024.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6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Strategické plánování</a:t>
            </a:r>
          </a:p>
          <a:p>
            <a:pPr lvl="1"/>
            <a:r>
              <a:rPr lang="cs-CZ" dirty="0"/>
              <a:t>Směr politiky Komise stanoví její předseda a o strategických cílech pak rozhodují komisaři společně. Poté sestaví svůj </a:t>
            </a:r>
            <a:r>
              <a:rPr lang="cs-CZ" dirty="0">
                <a:hlinkClick r:id="rId2"/>
              </a:rPr>
              <a:t>roční pracovní program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Kolektivní rozhodování</a:t>
            </a:r>
          </a:p>
          <a:p>
            <a:pPr lvl="1"/>
            <a:r>
              <a:rPr lang="cs-CZ" dirty="0"/>
              <a:t>Rozhodnutí jsou přijímána na základě kolektivní odpovědnosti. Všichni členové Komise mají v rozhodovacím procesu rovnoprávné postavení a za rozhodnutí nesou společnou odpovědnost. Nemají žádné individuální rozhodovací pravomoci, s výjimkou případů, kdy k tomu získají zvláštní zmocnění.</a:t>
            </a:r>
          </a:p>
          <a:p>
            <a:pPr lvl="1"/>
            <a:r>
              <a:rPr lang="cs-CZ" dirty="0"/>
              <a:t>Místopředsedové jednají jménem předsedy a koordinují činnost ve své oblasti odpovědnosti, vždy spolu s několika jinými komisaři. Prostřednictvím tzv. </a:t>
            </a:r>
            <a:r>
              <a:rPr lang="cs-CZ" dirty="0">
                <a:hlinkClick r:id="rId3"/>
              </a:rPr>
              <a:t>prioritních projektů</a:t>
            </a:r>
            <a:r>
              <a:rPr lang="cs-CZ" dirty="0"/>
              <a:t> se zajišťuje úzká, flexibilní spolupráce celého kolegia.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</a:rPr>
              <a:t>Kolektivní rozhodování</a:t>
            </a:r>
          </a:p>
          <a:p>
            <a:pPr lvl="1"/>
            <a:r>
              <a:rPr lang="cs-CZ" dirty="0"/>
              <a:t>Jednotliví komisaři místopředsedům Komise pomáhají při předkládání návrhů kolegiu. Rozhodnutí bývají přijímána na základě shody, ale může se o nich rovněž hlasovat. V takovém případě jsou rozhodnutí přijímána prostou většinou, přičemž každý komisař má jeden hlas.</a:t>
            </a:r>
          </a:p>
          <a:p>
            <a:pPr lvl="1"/>
            <a:r>
              <a:rPr lang="cs-CZ" dirty="0"/>
              <a:t>Danému tématu se pak věnuje příslušné </a:t>
            </a:r>
            <a:r>
              <a:rPr lang="cs-CZ" dirty="0">
                <a:hlinkClick r:id="rId2"/>
              </a:rPr>
              <a:t>generální ředitelství</a:t>
            </a:r>
            <a:r>
              <a:rPr lang="cs-CZ" dirty="0"/>
              <a:t> (v jehož čele stojí generální ředitel odpovědný příslušnému komisaři). Generální ředitelství zpravidla sestaví pracovní verzi návrhu </a:t>
            </a:r>
            <a:r>
              <a:rPr lang="cs-CZ" dirty="0">
                <a:hlinkClick r:id="rId3"/>
              </a:rPr>
              <a:t>právního předpisu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Ten je pak sboru komisařů znovu předložen k přijetí během jejich každotýdenního zasedání. Jakmile se na něm komisaři dohodnou, stává se návrhem úředním a postupuje do další fáze legislativního procesu EU, kdy o něm rozhoduje Rada a Parlament.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EB1-0927-4174-AA7E-D718733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EU - Hodnoty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9B552-DC0B-4D00-823D-9EFC602B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77"/>
            <a:ext cx="10515600" cy="4486386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Hodnoty Unie, které sdílí všechny členské státy, prosazují společnost, jež se vyznačuje sociálním začleňováním, tolerancí, spravedlností, solidaritou a nepřípustností diskriminace. Tyto hodnoty jsou nedílnou součástí evropského způsobu života: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7FECC-741E-4D45-8C26-70FA48CB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6F06-689C-4005-8981-33DC1F0950DD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CC3B6-CE5E-4489-8807-5879D3A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E652A-13C8-463E-9A86-879175F2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7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F4C66-2D34-4C40-969B-CBF94EB4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EU - Hodnoty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5BAC1-8A5D-4D9D-9FDF-7FEF4F4F5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Lidská 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 stát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práva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cíle a hodnoty tvoří základ Evropské unie a jsou stanoveny v </a:t>
            </a:r>
            <a:r>
              <a:rPr lang="cs-CZ" u="sng" dirty="0">
                <a:hlinkClick r:id="rId2"/>
              </a:rPr>
              <a:t>Lisabonské smlouvě</a:t>
            </a:r>
            <a:r>
              <a:rPr lang="cs-CZ" dirty="0"/>
              <a:t> a </a:t>
            </a:r>
            <a:r>
              <a:rPr lang="cs-CZ" u="sng" dirty="0">
                <a:hlinkClick r:id="rId3"/>
              </a:rPr>
              <a:t>Listině základních práv EU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D3E58-80F1-40CA-8B4F-CC1A543F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0E8-B386-47DB-BA8F-D009BA87CCB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30A2FE-06CC-4A06-95A8-E20F90C9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74FDEA-74DE-4FC4-AC23-C2AF0DAD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7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FB937-AEE0-4302-B9E7-0370B45F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Hlavní orgány a instituce EU – základní informace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B9319-B7B9-4D1B-B10B-AE6B8927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1. Evropský parlament</a:t>
            </a:r>
          </a:p>
          <a:p>
            <a:endParaRPr lang="cs-CZ" dirty="0"/>
          </a:p>
          <a:p>
            <a:r>
              <a:rPr lang="cs-CZ" dirty="0"/>
              <a:t>2. Evropská rada  (4x ročně, premiéři vlád, president)</a:t>
            </a:r>
          </a:p>
          <a:p>
            <a:pPr lvl="1"/>
            <a:endParaRPr lang="cs-CZ" dirty="0"/>
          </a:p>
          <a:p>
            <a:r>
              <a:rPr lang="cs-CZ" dirty="0"/>
              <a:t>3. Rada Evropské unie (ministři, 10 konfigurací, předsednictví EU obměna každých 6 měsíců) </a:t>
            </a:r>
          </a:p>
          <a:p>
            <a:endParaRPr lang="cs-CZ" dirty="0"/>
          </a:p>
          <a:p>
            <a:r>
              <a:rPr lang="cs-CZ" dirty="0"/>
              <a:t>4. Evropská komise aparát (permanentně)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AD02C-24DE-4028-A28D-C2B23E2B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A7F6-3520-4F71-ACE3-A6DF87ED0A66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9BEA2-C6BA-4A17-8A7A-4AFC72F9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E25E6-5721-4F0C-9311-460A2802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Založen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 roce 1952 jako Společné shromáždění Evropského společenství uhlí a oceli,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1962 již jako Evropský parlament,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1979 se konaly první přímé volby.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Štrasburk (Francie), Brusel (Belgie), Lucemburk (Lucembursko)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Internetová stránka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parlament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1EC08-EE9A-46B9-8967-890D139D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530A-B50D-433B-A33D-596B5ACA2B98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8F07D-16FC-4A19-B803-0ED45AC2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6C5780-A5C9-4894-826D-30683B9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1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 </a:t>
            </a:r>
            <a:r>
              <a:rPr lang="cs-CZ" b="1" dirty="0"/>
              <a:t>zákonodárným orgánem EU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Poslanci Evropského parlamentu jsou </a:t>
            </a:r>
            <a:r>
              <a:rPr lang="cs-CZ" b="1" dirty="0"/>
              <a:t>voleni přímo občany EU každých 5 let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Poslední volby proběhly v květnu 2019.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2469A6-D4BB-46CC-BD27-7887FCC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9F1-5C81-4894-8111-3BDA7885D2A3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20F5C-3FBE-49E8-AB43-77634CE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52C613-1638-4A83-89C2-34B0C91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Legislativní</a:t>
            </a:r>
          </a:p>
          <a:p>
            <a:pPr lvl="1"/>
            <a:r>
              <a:rPr lang="cs-CZ" dirty="0"/>
              <a:t>Schvaluje právní předpisy EU, jejichž návrhy předkládá </a:t>
            </a:r>
            <a:r>
              <a:rPr lang="cs-CZ" u="sng" dirty="0">
                <a:hlinkClick r:id="rId2"/>
              </a:rPr>
              <a:t>Evropská komise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Rozhoduje v otázkách mezinárodních dohod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Rozhoduje o rozšiřování EU o přistoupení nových států k EU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Kontroluje </a:t>
            </a:r>
            <a:r>
              <a:rPr lang="cs-CZ" u="sng" dirty="0">
                <a:hlinkClick r:id="rId3"/>
              </a:rPr>
              <a:t>pracovní program Komise</a:t>
            </a:r>
            <a:r>
              <a:rPr lang="cs-CZ" dirty="0"/>
              <a:t> a také může uložit, aby Komise vypracovala návrh konkrétního právního předpisu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DB6E7-B613-4E0C-842D-D330CD5C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5D3-BC49-401F-8184-6AE03F506A8E}" type="datetime1">
              <a:rPr lang="cs-CZ" smtClean="0"/>
              <a:t>30.09.2021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8CEF8-37AA-4640-84F8-FA4E982E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F66FA-3A1E-4820-96F5-6E63831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2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2661</Words>
  <Application>Microsoft Office PowerPoint</Application>
  <PresentationFormat>Širokoúhlá obrazovka</PresentationFormat>
  <Paragraphs>336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Evropská unie a sport 1</vt:lpstr>
      <vt:lpstr>Co je EU a její význam?</vt:lpstr>
      <vt:lpstr> Cíle Evropské unie: </vt:lpstr>
      <vt:lpstr> EU - Hodnoty </vt:lpstr>
      <vt:lpstr>EU - Hodnoty</vt:lpstr>
      <vt:lpstr> Hlavní orgány a instituce EU – základní informace </vt:lpstr>
      <vt:lpstr> Evropský parlament </vt:lpstr>
      <vt:lpstr> Evropský parlament </vt:lpstr>
      <vt:lpstr> Evropský parlament - funkce </vt:lpstr>
      <vt:lpstr> Evropský parlament - funkce </vt:lpstr>
      <vt:lpstr>Evropský parlament - funkce </vt:lpstr>
      <vt:lpstr>Evropský parlament</vt:lpstr>
      <vt:lpstr>Evropský parlament</vt:lpstr>
      <vt:lpstr>Evropský parlament - činnost</vt:lpstr>
      <vt:lpstr>Evropský parlament  a občan EU</vt:lpstr>
      <vt:lpstr>2. Evropská rada</vt:lpstr>
      <vt:lpstr>2. Evropská rada</vt:lpstr>
      <vt:lpstr>2.  Evropská rada</vt:lpstr>
      <vt:lpstr>2. Evropská rada</vt:lpstr>
      <vt:lpstr>2. Evropská rada - fungování</vt:lpstr>
      <vt:lpstr> 3. Rada Evropské unie </vt:lpstr>
      <vt:lpstr>3. Rada Evropské unie</vt:lpstr>
      <vt:lpstr> 3. Rada Evropské unie - Úkoly </vt:lpstr>
      <vt:lpstr> 3. Rada Evropské unie - Složení </vt:lpstr>
      <vt:lpstr>4. Evropské komise – postavení v systému</vt:lpstr>
      <vt:lpstr>Evropské komise – úloha složení</vt:lpstr>
      <vt:lpstr>Evropské komise - složení</vt:lpstr>
      <vt:lpstr> Evropská komise - Úkoly </vt:lpstr>
      <vt:lpstr>Evropské komise</vt:lpstr>
      <vt:lpstr>Evropské komise - Úlohy</vt:lpstr>
      <vt:lpstr>Evropské komise Složení</vt:lpstr>
      <vt:lpstr>Evropské komise - jmenování</vt:lpstr>
      <vt:lpstr>Evropské komise - fungování</vt:lpstr>
      <vt:lpstr>Evropské komise - fungování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</dc:title>
  <dc:creator>Jiří Novotný</dc:creator>
  <cp:lastModifiedBy>Jiří Novotný</cp:lastModifiedBy>
  <cp:revision>45</cp:revision>
  <dcterms:created xsi:type="dcterms:W3CDTF">2020-09-25T10:07:10Z</dcterms:created>
  <dcterms:modified xsi:type="dcterms:W3CDTF">2021-09-30T08:46:13Z</dcterms:modified>
</cp:coreProperties>
</file>