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88" r:id="rId5"/>
    <p:sldId id="259" r:id="rId6"/>
    <p:sldId id="284" r:id="rId7"/>
    <p:sldId id="286" r:id="rId8"/>
    <p:sldId id="293" r:id="rId9"/>
    <p:sldId id="268" r:id="rId10"/>
    <p:sldId id="269" r:id="rId11"/>
    <p:sldId id="290" r:id="rId12"/>
    <p:sldId id="289" r:id="rId13"/>
    <p:sldId id="292" r:id="rId14"/>
    <p:sldId id="291" r:id="rId15"/>
    <p:sldId id="281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0F0F2"/>
    <a:srgbClr val="D9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C56DB17-2D2F-4BD6-B7AC-93FCC32C31D5}" type="datetimeFigureOut">
              <a:rPr lang="cs-CZ"/>
              <a:pPr>
                <a:defRPr/>
              </a:pPr>
              <a:t>02.11.2021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B712D70-ED61-48EE-BDB6-CA895BB37A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EC94DF-418D-400C-9434-F5CCF1A23E7E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EC94DF-418D-400C-9434-F5CCF1A23E7E}" type="slidenum">
              <a:rPr lang="cs-CZ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A592E-2F38-4B26-B5D7-58E8DFE6F1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43063-C95D-4EDA-AC0B-63D6CDCA9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8ABB9-3366-4489-A93B-AE25880424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449A-C041-4263-9D3B-E515220D9B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8C009-D175-4524-9A98-2F5A3B094F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30CFB-DB29-4498-80D6-89944CE50E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FFBBA-14E4-444B-86FC-DBB5F8D09F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87B4-9999-4629-A00A-AC05AB3602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54744-AFDD-4604-9D3E-70F49FD6F0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E8421-8FFE-4E25-8068-D842F37122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F2488-4A8A-4D12-8EEA-99FA5AB876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FDE13BC-2BFB-462B-8425-5F1CF34EAE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8494" y="1196752"/>
            <a:ext cx="7847012" cy="3384376"/>
          </a:xfrm>
        </p:spPr>
        <p:txBody>
          <a:bodyPr/>
          <a:lstStyle/>
          <a:p>
            <a:pPr eaLnBrk="1" hangingPunct="1"/>
            <a:r>
              <a:rPr lang="cs-CZ" b="1" dirty="0" smtClean="0"/>
              <a:t>Běh </a:t>
            </a:r>
            <a:r>
              <a:rPr lang="cs-CZ" b="1" dirty="0" smtClean="0"/>
              <a:t>coby umělecké dílo</a:t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návrhově spekulativní provokace</a:t>
            </a:r>
            <a:endParaRPr lang="cs-CZ" sz="4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41888"/>
            <a:ext cx="6400800" cy="1727200"/>
          </a:xfrm>
        </p:spPr>
        <p:txBody>
          <a:bodyPr/>
          <a:lstStyle/>
          <a:p>
            <a:pPr eaLnBrk="1" hangingPunct="1"/>
            <a:r>
              <a:rPr lang="cs-CZ" sz="1600" i="1" dirty="0" smtClean="0"/>
              <a:t>Emanuel Hurych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endParaRPr lang="cs-CZ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67544" y="1879199"/>
            <a:ext cx="813593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 algn="just"/>
            <a:r>
              <a:rPr lang="cs-CZ" sz="2000" dirty="0" smtClean="0"/>
              <a:t>Rytmus běžeckých kroků může připomínat zvuk bubnů dávných šamanů či indiánských tamtamů. </a:t>
            </a:r>
            <a:endParaRPr lang="cs-CZ" sz="2000" dirty="0" smtClean="0"/>
          </a:p>
          <a:p>
            <a:pPr indent="180975" algn="just"/>
            <a:endParaRPr lang="cs-CZ" sz="2000" dirty="0" smtClean="0"/>
          </a:p>
          <a:p>
            <a:pPr indent="180975" algn="just"/>
            <a:r>
              <a:rPr lang="cs-CZ" sz="2000" dirty="0" smtClean="0"/>
              <a:t>Maratonci </a:t>
            </a:r>
            <a:r>
              <a:rPr lang="cs-CZ" sz="2000" dirty="0" smtClean="0"/>
              <a:t>jsou často při městských maratonech povzbuzováni bubny (či rytmickou muzikou), což jim pomáhá udržovat tempo a rytmus.  </a:t>
            </a:r>
            <a:r>
              <a:rPr lang="en-GB" sz="2000" dirty="0" smtClean="0"/>
              <a:t> </a:t>
            </a:r>
            <a:endParaRPr lang="cs-CZ" sz="2000" dirty="0" smtClean="0"/>
          </a:p>
          <a:p>
            <a:pPr indent="180975" algn="just"/>
            <a:endParaRPr lang="en-GB" sz="2000" dirty="0" smtClean="0"/>
          </a:p>
          <a:p>
            <a:pPr indent="180975" algn="just"/>
            <a:r>
              <a:rPr lang="cs-CZ" sz="2000" dirty="0" smtClean="0"/>
              <a:t>Při běhání si můžeme zpívat jakoukoli písničku a mít pocit absolutní svobody. </a:t>
            </a:r>
          </a:p>
          <a:p>
            <a:pPr indent="180975" algn="just"/>
            <a:r>
              <a:rPr lang="cs-CZ" sz="2000" dirty="0" smtClean="0"/>
              <a:t>Můžeme poslouchat </a:t>
            </a:r>
            <a:r>
              <a:rPr lang="cs-CZ" sz="2000" dirty="0" smtClean="0"/>
              <a:t>zvuky </a:t>
            </a:r>
            <a:r>
              <a:rPr lang="cs-CZ" sz="2000" dirty="0" smtClean="0"/>
              <a:t>kolem nás – hučící auta, kvílení větru, zpěv ptáků a také zvuk našich kroků. </a:t>
            </a:r>
            <a:endParaRPr lang="en-GB" sz="2000" dirty="0" smtClean="0"/>
          </a:p>
          <a:p>
            <a:pPr indent="180975" algn="just"/>
            <a:endParaRPr lang="cs-CZ" sz="2000" dirty="0" smtClean="0"/>
          </a:p>
          <a:p>
            <a:pPr indent="180975" algn="just"/>
            <a:r>
              <a:rPr lang="cs-CZ" sz="2000" dirty="0" smtClean="0"/>
              <a:t>To vše dohromady dává píseň, symfonii či operu. Prostě hudbu. </a:t>
            </a:r>
          </a:p>
          <a:p>
            <a:pPr indent="180975" algn="just"/>
            <a:endParaRPr lang="cs-CZ" sz="2400" dirty="0" smtClean="0"/>
          </a:p>
          <a:p>
            <a:pPr indent="180975" algn="just"/>
            <a:endParaRPr lang="en-GB" dirty="0" smtClean="0"/>
          </a:p>
          <a:p>
            <a:pPr indent="180975" algn="just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2411760" y="332657"/>
            <a:ext cx="4392488" cy="5760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cs-CZ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Běhání jako hudba</a:t>
            </a:r>
            <a:endParaRPr lang="cs-CZ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allAtOnce"/>
      <p:bldP spid="194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553" y="476672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Heidegger</a:t>
            </a:r>
            <a:r>
              <a:rPr lang="cs-CZ" sz="2400" dirty="0" smtClean="0">
                <a:solidFill>
                  <a:srgbClr val="0070C0"/>
                </a:solidFill>
              </a:rPr>
              <a:t> (1996) hovoří o každodennosti a historičnosti pobytu (Dasein).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  <a:p>
            <a:pPr algn="ctr"/>
            <a:r>
              <a:rPr lang="cs-CZ" sz="2400" b="1" dirty="0" smtClean="0"/>
              <a:t>Jaké jsou dva možné rozdílné modely běhu?</a:t>
            </a:r>
            <a:br>
              <a:rPr lang="cs-CZ" sz="2400" b="1" dirty="0" smtClean="0"/>
            </a:br>
            <a:endParaRPr lang="cs-CZ" sz="2400" b="1" dirty="0" smtClean="0"/>
          </a:p>
          <a:p>
            <a:pPr marL="457200" indent="-457200" algn="ctr"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Tradiční </a:t>
            </a:r>
            <a:r>
              <a:rPr lang="cs-CZ" sz="2400" dirty="0" smtClean="0"/>
              <a:t>– pohyb popsaný </a:t>
            </a:r>
            <a:r>
              <a:rPr lang="cs-CZ" sz="2400" dirty="0" err="1" smtClean="0"/>
              <a:t>kinantropologickými</a:t>
            </a:r>
            <a:r>
              <a:rPr lang="cs-CZ" sz="2400" dirty="0" smtClean="0"/>
              <a:t> prostředky (</a:t>
            </a:r>
            <a:r>
              <a:rPr lang="cs-CZ" sz="2400" dirty="0" err="1" smtClean="0"/>
              <a:t>antropomotorická</a:t>
            </a:r>
            <a:r>
              <a:rPr lang="cs-CZ" sz="2400" dirty="0" smtClean="0"/>
              <a:t>, biomedicínská, biomechanická charakteristika apod</a:t>
            </a:r>
            <a:r>
              <a:rPr lang="cs-CZ" sz="2400" dirty="0" smtClean="0"/>
              <a:t>.)</a:t>
            </a:r>
          </a:p>
          <a:p>
            <a:pPr algn="ctr"/>
            <a:r>
              <a:rPr lang="cs-CZ" sz="2400" dirty="0" smtClean="0"/>
              <a:t> </a:t>
            </a:r>
            <a:r>
              <a:rPr lang="cs-CZ" sz="2400" dirty="0" smtClean="0"/>
              <a:t>→ </a:t>
            </a:r>
            <a:r>
              <a:rPr lang="cs-CZ" sz="2400" dirty="0" err="1" smtClean="0"/>
              <a:t>bipedální</a:t>
            </a:r>
            <a:r>
              <a:rPr lang="cs-CZ" sz="2400" dirty="0" smtClean="0"/>
              <a:t> lokomoce, atletická disciplína, distance, historie, různé druhy soutěží</a:t>
            </a:r>
          </a:p>
          <a:p>
            <a:pPr algn="ctr"/>
            <a:r>
              <a:rPr lang="cs-CZ" sz="2400" dirty="0" smtClean="0"/>
              <a:t>- </a:t>
            </a:r>
            <a:r>
              <a:rPr lang="cs-CZ" sz="2400" dirty="0" smtClean="0">
                <a:solidFill>
                  <a:srgbClr val="0070C0"/>
                </a:solidFill>
              </a:rPr>
              <a:t>více soutěžní charakter a více spojeno s historičností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  <a:p>
            <a:pPr algn="ctr"/>
            <a:r>
              <a:rPr lang="cs-CZ" sz="2400" dirty="0" smtClean="0"/>
              <a:t>2. </a:t>
            </a:r>
            <a:r>
              <a:rPr lang="cs-CZ" sz="2400" b="1" dirty="0" smtClean="0">
                <a:solidFill>
                  <a:srgbClr val="FF0000"/>
                </a:solidFill>
              </a:rPr>
              <a:t>Umělecký</a:t>
            </a:r>
            <a:r>
              <a:rPr lang="cs-CZ" sz="2400" dirty="0" smtClean="0"/>
              <a:t> (kreativní) – </a:t>
            </a:r>
            <a:r>
              <a:rPr lang="cs-CZ" sz="2400" dirty="0" err="1" smtClean="0"/>
              <a:t>mozika</a:t>
            </a:r>
            <a:r>
              <a:rPr lang="cs-CZ" sz="2400" dirty="0" smtClean="0"/>
              <a:t> obrázků, </a:t>
            </a:r>
            <a:r>
              <a:rPr lang="cs-CZ" sz="2400" dirty="0" smtClean="0"/>
              <a:t>zvuků, pocitů </a:t>
            </a:r>
            <a:r>
              <a:rPr lang="cs-CZ" sz="2400" dirty="0" smtClean="0"/>
              <a:t>a zážitků</a:t>
            </a:r>
            <a:br>
              <a:rPr lang="cs-CZ" sz="2400" dirty="0" smtClean="0"/>
            </a:br>
            <a:r>
              <a:rPr lang="cs-CZ" sz="2400" dirty="0" smtClean="0"/>
              <a:t>- </a:t>
            </a:r>
            <a:r>
              <a:rPr lang="cs-CZ" sz="2400" dirty="0" smtClean="0">
                <a:solidFill>
                  <a:srgbClr val="0070C0"/>
                </a:solidFill>
              </a:rPr>
              <a:t>více spojená s tréninkem a každodenností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1124744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V kontextu historičnosti (dějinnosti) a každodennosti běhu hovoří </a:t>
            </a:r>
            <a:r>
              <a:rPr lang="cs-CZ" sz="2000" dirty="0" err="1" smtClean="0"/>
              <a:t>Oborný</a:t>
            </a:r>
            <a:r>
              <a:rPr lang="cs-CZ" sz="2000" dirty="0" smtClean="0"/>
              <a:t> (</a:t>
            </a:r>
            <a:r>
              <a:rPr lang="en-GB" sz="2000" dirty="0" smtClean="0"/>
              <a:t>2009) </a:t>
            </a:r>
            <a:r>
              <a:rPr lang="cs-CZ" sz="2000" dirty="0" smtClean="0"/>
              <a:t>o </a:t>
            </a:r>
            <a:r>
              <a:rPr lang="en-GB" sz="2000" dirty="0" smtClean="0"/>
              <a:t>“</a:t>
            </a:r>
            <a:r>
              <a:rPr lang="en-GB" sz="2000" dirty="0" err="1" smtClean="0"/>
              <a:t>gumpism</a:t>
            </a:r>
            <a:r>
              <a:rPr lang="cs-CZ" sz="2000" dirty="0" smtClean="0"/>
              <a:t>u</a:t>
            </a:r>
            <a:r>
              <a:rPr lang="en-GB" sz="2000" dirty="0" smtClean="0"/>
              <a:t>” (</a:t>
            </a:r>
            <a:r>
              <a:rPr lang="cs-CZ" sz="2000" dirty="0" smtClean="0"/>
              <a:t>podle filmového hrdiny </a:t>
            </a:r>
            <a:r>
              <a:rPr lang="en-GB" sz="2000" dirty="0" smtClean="0"/>
              <a:t>Forrest</a:t>
            </a:r>
            <a:r>
              <a:rPr lang="cs-CZ" sz="2000" dirty="0" smtClean="0"/>
              <a:t>a</a:t>
            </a:r>
            <a:r>
              <a:rPr lang="en-GB" sz="2000" dirty="0" smtClean="0"/>
              <a:t> Gump</a:t>
            </a:r>
            <a:r>
              <a:rPr lang="cs-CZ" sz="2000" dirty="0" smtClean="0"/>
              <a:t>a</a:t>
            </a:r>
            <a:r>
              <a:rPr lang="en-GB" sz="2000" dirty="0" smtClean="0"/>
              <a:t>)</a:t>
            </a:r>
            <a:r>
              <a:rPr lang="cs-CZ" sz="2000" dirty="0" smtClean="0"/>
              <a:t>. Jde o stav, kdy se běhání (pro někoho) stává esenciální součástí lidského života.</a:t>
            </a:r>
            <a:r>
              <a:rPr lang="en-GB" sz="2000" dirty="0" smtClean="0"/>
              <a:t>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en-GB" sz="2000" dirty="0" smtClean="0"/>
              <a:t> </a:t>
            </a:r>
            <a:endParaRPr lang="cs-CZ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71535"/>
            <a:ext cx="4176464" cy="276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106239" y="404664"/>
            <a:ext cx="2776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“</a:t>
            </a:r>
            <a:r>
              <a:rPr lang="cs-CZ" sz="28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gumpismus</a:t>
            </a:r>
            <a:r>
              <a:rPr lang="cs-CZ" sz="28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“</a:t>
            </a:r>
            <a:endParaRPr lang="cs-CZ" sz="28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0892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1268760"/>
            <a:ext cx="835292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en-GB" sz="1600" dirty="0" smtClean="0"/>
              <a:t> It </a:t>
            </a:r>
            <a:r>
              <a:rPr lang="en-GB" sz="1600" b="1" i="1" dirty="0" smtClean="0"/>
              <a:t>runs through</a:t>
            </a:r>
            <a:r>
              <a:rPr lang="en-GB" sz="1600" b="1" dirty="0" smtClean="0"/>
              <a:t> </a:t>
            </a:r>
            <a:r>
              <a:rPr lang="en-GB" sz="1600" dirty="0" smtClean="0"/>
              <a:t>every day and every moment of somebody´s perception. </a:t>
            </a:r>
            <a:endParaRPr lang="cs-CZ" sz="1600" dirty="0" smtClean="0"/>
          </a:p>
          <a:p>
            <a:pPr>
              <a:lnSpc>
                <a:spcPct val="150000"/>
              </a:lnSpc>
            </a:pPr>
            <a:r>
              <a:rPr lang="en-GB" sz="1600" dirty="0" smtClean="0"/>
              <a:t>If we </a:t>
            </a:r>
            <a:r>
              <a:rPr lang="en-GB" sz="1600" b="1" i="1" dirty="0" smtClean="0"/>
              <a:t>run out</a:t>
            </a:r>
            <a:r>
              <a:rPr lang="en-GB" sz="1600" b="1" dirty="0" smtClean="0"/>
              <a:t> </a:t>
            </a:r>
            <a:r>
              <a:rPr lang="en-GB" sz="1600" dirty="0" smtClean="0"/>
              <a:t>of stamina, </a:t>
            </a:r>
            <a:r>
              <a:rPr lang="en-GB" sz="1600" b="1" i="1" dirty="0" smtClean="0"/>
              <a:t>run out</a:t>
            </a:r>
            <a:r>
              <a:rPr lang="en-GB" sz="1600" b="1" dirty="0" smtClean="0"/>
              <a:t> </a:t>
            </a:r>
            <a:r>
              <a:rPr lang="en-GB" sz="1600" dirty="0" smtClean="0"/>
              <a:t>of optimism </a:t>
            </a:r>
            <a:endParaRPr lang="cs-CZ" sz="1600" dirty="0" smtClean="0"/>
          </a:p>
          <a:p>
            <a:pPr>
              <a:lnSpc>
                <a:spcPct val="150000"/>
              </a:lnSpc>
            </a:pPr>
            <a:r>
              <a:rPr lang="cs-CZ" sz="1600" dirty="0" smtClean="0"/>
              <a:t>						</a:t>
            </a:r>
            <a:r>
              <a:rPr lang="en-GB" sz="1600" dirty="0" smtClean="0"/>
              <a:t>we </a:t>
            </a:r>
            <a:r>
              <a:rPr lang="en-GB" sz="1600" dirty="0" smtClean="0"/>
              <a:t>can do </a:t>
            </a:r>
            <a:r>
              <a:rPr lang="en-GB" sz="1600" b="1" i="1" dirty="0" smtClean="0"/>
              <a:t>running</a:t>
            </a:r>
            <a:r>
              <a:rPr lang="en-GB" sz="1600" dirty="0" smtClean="0"/>
              <a:t>.</a:t>
            </a:r>
            <a:endParaRPr lang="cs-CZ" sz="1600" dirty="0" smtClean="0"/>
          </a:p>
          <a:p>
            <a:pPr>
              <a:lnSpc>
                <a:spcPct val="150000"/>
              </a:lnSpc>
            </a:pPr>
            <a:endParaRPr lang="cs-CZ" sz="1600" dirty="0" smtClean="0"/>
          </a:p>
          <a:p>
            <a:pPr>
              <a:lnSpc>
                <a:spcPct val="150000"/>
              </a:lnSpc>
            </a:pPr>
            <a:r>
              <a:rPr lang="cs-CZ" sz="1600" dirty="0" err="1" smtClean="0"/>
              <a:t>If</a:t>
            </a:r>
            <a:r>
              <a:rPr lang="cs-CZ" sz="1600" dirty="0" smtClean="0"/>
              <a:t> </a:t>
            </a:r>
            <a:r>
              <a:rPr lang="cs-CZ" sz="1600" dirty="0" err="1" smtClean="0"/>
              <a:t>we</a:t>
            </a:r>
            <a:r>
              <a:rPr lang="cs-CZ" sz="1600" dirty="0" smtClean="0"/>
              <a:t> </a:t>
            </a:r>
            <a:r>
              <a:rPr lang="cs-CZ" sz="1600" b="1" i="1" dirty="0" smtClean="0"/>
              <a:t>run </a:t>
            </a:r>
            <a:r>
              <a:rPr lang="cs-CZ" sz="1600" b="1" i="1" dirty="0" err="1" smtClean="0"/>
              <a:t>amuck</a:t>
            </a:r>
            <a:r>
              <a:rPr lang="cs-CZ" sz="1600" b="1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worries</a:t>
            </a:r>
            <a:r>
              <a:rPr lang="cs-CZ" sz="1600" dirty="0" smtClean="0"/>
              <a:t> of a </a:t>
            </a:r>
            <a:r>
              <a:rPr lang="cs-CZ" sz="1600" dirty="0" err="1" smtClean="0"/>
              <a:t>bad</a:t>
            </a:r>
            <a:r>
              <a:rPr lang="cs-CZ" sz="1600" dirty="0" smtClean="0"/>
              <a:t> </a:t>
            </a:r>
            <a:r>
              <a:rPr lang="cs-CZ" sz="1600" dirty="0" err="1" smtClean="0"/>
              <a:t>day</a:t>
            </a:r>
            <a:r>
              <a:rPr lang="cs-CZ" sz="1600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	</a:t>
            </a:r>
            <a:r>
              <a:rPr lang="cs-CZ" sz="1600" dirty="0" err="1" smtClean="0"/>
              <a:t>if</a:t>
            </a:r>
            <a:r>
              <a:rPr lang="cs-CZ" sz="1600" dirty="0" smtClean="0"/>
              <a:t> </a:t>
            </a:r>
            <a:r>
              <a:rPr lang="cs-CZ" sz="1600" dirty="0" err="1" smtClean="0"/>
              <a:t>our</a:t>
            </a:r>
            <a:r>
              <a:rPr lang="cs-CZ" sz="1600" dirty="0" smtClean="0"/>
              <a:t> </a:t>
            </a:r>
            <a:r>
              <a:rPr lang="cs-CZ" sz="1600" b="1" i="1" dirty="0" err="1" smtClean="0"/>
              <a:t>blood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runs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cold</a:t>
            </a:r>
            <a:r>
              <a:rPr lang="cs-CZ" sz="1600" b="1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the </a:t>
            </a:r>
            <a:r>
              <a:rPr lang="cs-CZ" sz="1600" dirty="0" err="1" smtClean="0"/>
              <a:t>commerce</a:t>
            </a:r>
            <a:r>
              <a:rPr lang="cs-CZ" sz="1600" dirty="0" smtClean="0"/>
              <a:t> and stupidity of the </a:t>
            </a:r>
            <a:r>
              <a:rPr lang="cs-CZ" sz="1600" dirty="0" err="1" smtClean="0"/>
              <a:t>outer</a:t>
            </a:r>
            <a:r>
              <a:rPr lang="cs-CZ" sz="1600" dirty="0" smtClean="0"/>
              <a:t> </a:t>
            </a:r>
            <a:r>
              <a:rPr lang="cs-CZ" sz="1600" dirty="0" err="1" smtClean="0"/>
              <a:t>world</a:t>
            </a:r>
            <a:r>
              <a:rPr lang="cs-CZ" sz="1600" dirty="0" smtClean="0"/>
              <a:t>, </a:t>
            </a:r>
          </a:p>
          <a:p>
            <a:pPr algn="ctr">
              <a:lnSpc>
                <a:spcPct val="150000"/>
              </a:lnSpc>
            </a:pPr>
            <a:r>
              <a:rPr lang="cs-CZ" sz="1600" dirty="0" err="1" smtClean="0"/>
              <a:t>if</a:t>
            </a:r>
            <a:r>
              <a:rPr lang="cs-CZ" sz="1600" dirty="0" smtClean="0"/>
              <a:t> </a:t>
            </a:r>
            <a:r>
              <a:rPr lang="cs-CZ" sz="1600" dirty="0" err="1" smtClean="0"/>
              <a:t>our</a:t>
            </a:r>
            <a:r>
              <a:rPr lang="cs-CZ" sz="1600" dirty="0" smtClean="0"/>
              <a:t> </a:t>
            </a:r>
            <a:r>
              <a:rPr lang="cs-CZ" sz="1600" dirty="0" err="1" smtClean="0"/>
              <a:t>chances</a:t>
            </a:r>
            <a:r>
              <a:rPr lang="cs-CZ" sz="1600" dirty="0" smtClean="0"/>
              <a:t> to </a:t>
            </a:r>
            <a:r>
              <a:rPr lang="cs-CZ" sz="1600" dirty="0" err="1" smtClean="0"/>
              <a:t>reach</a:t>
            </a:r>
            <a:r>
              <a:rPr lang="cs-CZ" sz="1600" dirty="0" smtClean="0"/>
              <a:t> the </a:t>
            </a:r>
            <a:r>
              <a:rPr lang="cs-CZ" sz="1600" dirty="0" err="1" smtClean="0"/>
              <a:t>desired</a:t>
            </a:r>
            <a:r>
              <a:rPr lang="cs-CZ" sz="1600" dirty="0" smtClean="0"/>
              <a:t> </a:t>
            </a:r>
            <a:r>
              <a:rPr lang="cs-CZ" sz="1600" dirty="0" err="1" smtClean="0"/>
              <a:t>aim</a:t>
            </a:r>
            <a:r>
              <a:rPr lang="cs-CZ" sz="1600" dirty="0" smtClean="0"/>
              <a:t> </a:t>
            </a:r>
            <a:r>
              <a:rPr lang="cs-CZ" sz="1600" b="1" i="1" dirty="0" smtClean="0"/>
              <a:t>run </a:t>
            </a:r>
            <a:r>
              <a:rPr lang="cs-CZ" sz="1600" b="1" i="1" dirty="0" err="1" smtClean="0"/>
              <a:t>low</a:t>
            </a:r>
            <a:r>
              <a:rPr lang="cs-CZ" sz="1600" dirty="0" smtClean="0"/>
              <a:t>,</a:t>
            </a:r>
          </a:p>
          <a:p>
            <a:pPr algn="ctr">
              <a:lnSpc>
                <a:spcPct val="150000"/>
              </a:lnSpc>
            </a:pPr>
            <a:r>
              <a:rPr lang="cs-CZ" sz="1600" dirty="0" err="1" smtClean="0"/>
              <a:t>if</a:t>
            </a:r>
            <a:r>
              <a:rPr lang="cs-CZ" sz="1600" dirty="0" smtClean="0"/>
              <a:t> </a:t>
            </a:r>
            <a:r>
              <a:rPr lang="cs-CZ" sz="1600" dirty="0" err="1" smtClean="0"/>
              <a:t>we</a:t>
            </a:r>
            <a:r>
              <a:rPr lang="cs-CZ" sz="1600" dirty="0" smtClean="0"/>
              <a:t> </a:t>
            </a:r>
            <a:r>
              <a:rPr lang="cs-CZ" sz="1600" b="1" i="1" dirty="0" smtClean="0"/>
              <a:t>run </a:t>
            </a:r>
            <a:r>
              <a:rPr lang="cs-CZ" sz="1600" b="1" i="1" dirty="0" err="1" smtClean="0"/>
              <a:t>off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the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ra</a:t>
            </a:r>
            <a:r>
              <a:rPr lang="cs-CZ" sz="1600" b="1" dirty="0" err="1" smtClean="0"/>
              <a:t>ils</a:t>
            </a:r>
            <a:r>
              <a:rPr lang="cs-CZ" sz="1600" dirty="0" smtClean="0"/>
              <a:t>, </a:t>
            </a:r>
          </a:p>
          <a:p>
            <a:pPr algn="ctr">
              <a:lnSpc>
                <a:spcPct val="150000"/>
              </a:lnSpc>
            </a:pPr>
            <a:r>
              <a:rPr lang="cs-CZ" sz="1600" dirty="0" smtClean="0"/>
              <a:t>			</a:t>
            </a:r>
            <a:r>
              <a:rPr lang="cs-CZ" sz="1600" dirty="0" err="1" smtClean="0"/>
              <a:t>if</a:t>
            </a:r>
            <a:r>
              <a:rPr lang="cs-CZ" sz="1600" dirty="0" smtClean="0"/>
              <a:t> </a:t>
            </a:r>
            <a:r>
              <a:rPr lang="cs-CZ" sz="1600" dirty="0" err="1" smtClean="0"/>
              <a:t>our</a:t>
            </a:r>
            <a:r>
              <a:rPr lang="cs-CZ" sz="1600" dirty="0" smtClean="0"/>
              <a:t> </a:t>
            </a:r>
            <a:r>
              <a:rPr lang="cs-CZ" sz="1600" dirty="0" err="1" smtClean="0"/>
              <a:t>sureness</a:t>
            </a:r>
            <a:r>
              <a:rPr lang="cs-CZ" sz="1600" dirty="0" smtClean="0"/>
              <a:t> </a:t>
            </a:r>
            <a:r>
              <a:rPr lang="cs-CZ" sz="1600" b="1" i="1" dirty="0" err="1" smtClean="0"/>
              <a:t>runs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away</a:t>
            </a:r>
            <a:r>
              <a:rPr lang="cs-CZ" sz="1600" i="1" dirty="0" smtClean="0"/>
              <a:t>, </a:t>
            </a:r>
            <a:endParaRPr lang="cs-CZ" sz="1600" i="1" dirty="0" smtClean="0"/>
          </a:p>
          <a:p>
            <a:pPr algn="ctr">
              <a:lnSpc>
                <a:spcPct val="150000"/>
              </a:lnSpc>
            </a:pPr>
            <a:endParaRPr lang="cs-CZ" sz="1600" i="1" dirty="0" smtClean="0"/>
          </a:p>
          <a:p>
            <a:pPr algn="ctr"/>
            <a:r>
              <a:rPr lang="cs-CZ" sz="2000" b="1" dirty="0" err="1" smtClean="0"/>
              <a:t>that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is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time</a:t>
            </a:r>
            <a:r>
              <a:rPr lang="cs-CZ" sz="2000" b="1" dirty="0" smtClean="0"/>
              <a:t> to do </a:t>
            </a:r>
            <a:r>
              <a:rPr lang="cs-CZ" sz="2000" b="1" dirty="0" err="1" smtClean="0"/>
              <a:t>running</a:t>
            </a:r>
            <a:r>
              <a:rPr lang="cs-CZ" sz="2000" b="1" dirty="0" smtClean="0"/>
              <a:t>. </a:t>
            </a:r>
          </a:p>
          <a:p>
            <a:endParaRPr lang="cs-CZ" b="1" dirty="0" smtClean="0"/>
          </a:p>
          <a:p>
            <a:endParaRPr lang="cs-CZ" b="1" dirty="0" smtClean="0"/>
          </a:p>
        </p:txBody>
      </p:sp>
      <p:sp>
        <p:nvSpPr>
          <p:cNvPr id="3" name="Obdélník 2"/>
          <p:cNvSpPr/>
          <p:nvPr/>
        </p:nvSpPr>
        <p:spPr>
          <a:xfrm>
            <a:off x="2627784" y="692696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* </a:t>
            </a:r>
            <a:r>
              <a:rPr lang="cs-CZ" sz="32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running</a:t>
            </a:r>
            <a:r>
              <a:rPr lang="cs-CZ" sz="32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*</a:t>
            </a:r>
            <a:endParaRPr lang="cs-CZ" sz="32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32336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Anglická vsuvka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332656"/>
            <a:ext cx="74168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Gumpismus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dirty="0" smtClean="0"/>
          </a:p>
          <a:p>
            <a:pPr algn="ctr"/>
            <a:r>
              <a:rPr lang="cs-CZ" sz="2000" dirty="0" smtClean="0"/>
              <a:t>Běh nikoli za vítězstvím</a:t>
            </a:r>
          </a:p>
          <a:p>
            <a:pPr algn="ctr"/>
            <a:endParaRPr lang="cs-CZ" sz="2000" dirty="0" smtClean="0"/>
          </a:p>
          <a:p>
            <a:pPr algn="ctr"/>
            <a:r>
              <a:rPr lang="cs-CZ" sz="2000" dirty="0" smtClean="0"/>
              <a:t>nikoli </a:t>
            </a:r>
            <a:r>
              <a:rPr lang="cs-CZ" sz="2000" dirty="0" smtClean="0"/>
              <a:t>za ranním autobusem</a:t>
            </a:r>
          </a:p>
          <a:p>
            <a:pPr algn="ctr"/>
            <a:r>
              <a:rPr lang="cs-CZ" sz="2000" dirty="0" smtClean="0"/>
              <a:t>nikoli </a:t>
            </a:r>
            <a:r>
              <a:rPr lang="cs-CZ" sz="2000" dirty="0" smtClean="0"/>
              <a:t>pro </a:t>
            </a:r>
            <a:r>
              <a:rPr lang="cs-CZ" sz="2000" dirty="0" smtClean="0"/>
              <a:t>zdraví.</a:t>
            </a:r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r>
              <a:rPr lang="cs-CZ" sz="2000" dirty="0" smtClean="0"/>
              <a:t>Prostě běhání pro běhání.</a:t>
            </a:r>
          </a:p>
          <a:p>
            <a:pPr algn="ctr"/>
            <a:r>
              <a:rPr lang="cs-CZ" sz="2000" dirty="0" smtClean="0"/>
              <a:t>Součást každodenního biorytmu.</a:t>
            </a:r>
          </a:p>
          <a:p>
            <a:pPr algn="ctr"/>
            <a:endParaRPr lang="cs-CZ" sz="2000" dirty="0" smtClean="0"/>
          </a:p>
          <a:p>
            <a:pPr algn="ctr"/>
            <a:r>
              <a:rPr lang="cs-CZ" dirty="0" smtClean="0">
                <a:solidFill>
                  <a:srgbClr val="0070C0"/>
                </a:solidFill>
              </a:rPr>
              <a:t>Čistý fenomén po eidetické redukci (Husserl, 2004).</a:t>
            </a:r>
          </a:p>
          <a:p>
            <a:pPr algn="ctr"/>
            <a:endParaRPr lang="cs-CZ" dirty="0" smtClean="0">
              <a:solidFill>
                <a:srgbClr val="0070C0"/>
              </a:solidFill>
            </a:endParaRPr>
          </a:p>
          <a:p>
            <a:pPr algn="ctr"/>
            <a:r>
              <a:rPr lang="cs-CZ" sz="2000" dirty="0" smtClean="0"/>
              <a:t>Může to být obrázek, poezie, hudba. </a:t>
            </a:r>
            <a:endParaRPr lang="cs-CZ" sz="2000" dirty="0" smtClean="0"/>
          </a:p>
          <a:p>
            <a:pPr algn="ctr"/>
            <a:endParaRPr lang="cs-CZ" sz="2000" dirty="0"/>
          </a:p>
          <a:p>
            <a:pPr algn="ctr"/>
            <a:r>
              <a:rPr lang="cs-CZ" sz="2000" dirty="0" smtClean="0"/>
              <a:t>Ne </a:t>
            </a:r>
            <a:r>
              <a:rPr lang="cs-CZ" sz="2000" dirty="0" err="1" smtClean="0"/>
              <a:t>bipedální</a:t>
            </a:r>
            <a:r>
              <a:rPr lang="cs-CZ" sz="2000" dirty="0" smtClean="0"/>
              <a:t> lokomoce </a:t>
            </a:r>
          </a:p>
          <a:p>
            <a:pPr algn="ctr"/>
            <a:r>
              <a:rPr lang="cs-CZ" sz="2000" dirty="0" smtClean="0"/>
              <a:t>ale…</a:t>
            </a:r>
          </a:p>
          <a:p>
            <a:pPr algn="ctr"/>
            <a:endParaRPr lang="cs-CZ" sz="700" dirty="0" smtClean="0"/>
          </a:p>
          <a:p>
            <a:pPr algn="ctr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…umělecké dílo.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6632"/>
            <a:ext cx="5472608" cy="669693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49766"/>
            <a:ext cx="7534207" cy="6547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6165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2800" b="1" u="sng" dirty="0" smtClean="0"/>
              <a:t>References:</a:t>
            </a:r>
            <a:endParaRPr lang="cs-CZ" sz="2800" b="1" u="sng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2800" u="sng" dirty="0" smtClean="0"/>
          </a:p>
          <a:p>
            <a:pPr eaLnBrk="1" hangingPunct="1">
              <a:lnSpc>
                <a:spcPct val="80000"/>
              </a:lnSpc>
            </a:pPr>
            <a:r>
              <a:rPr lang="en-GB" sz="1600" dirty="0" err="1" smtClean="0"/>
              <a:t>Caillois</a:t>
            </a:r>
            <a:r>
              <a:rPr lang="en-GB" sz="1600" dirty="0" smtClean="0"/>
              <a:t>, R. (2000). </a:t>
            </a:r>
            <a:r>
              <a:rPr lang="en-GB" sz="1600" i="1" dirty="0" smtClean="0"/>
              <a:t>Man, Play and Games</a:t>
            </a:r>
            <a:r>
              <a:rPr lang="en-GB" sz="1600" dirty="0" smtClean="0"/>
              <a:t>. Urbana and Chicago: University of Illinois Press. ISBN: 0-272-07033-X.</a:t>
            </a:r>
            <a:endParaRPr lang="cs-CZ" sz="1600" dirty="0" smtClean="0"/>
          </a:p>
          <a:p>
            <a:pPr lvl="0"/>
            <a:r>
              <a:rPr lang="cs-CZ" sz="1600" dirty="0" smtClean="0"/>
              <a:t>Dobrovolný, B.(2001). Zábavná matematika. Praha: Levné knihy </a:t>
            </a:r>
            <a:r>
              <a:rPr lang="cs-CZ" sz="1600" dirty="0" err="1" smtClean="0"/>
              <a:t>Kma</a:t>
            </a:r>
            <a:r>
              <a:rPr lang="cs-CZ" sz="1600" dirty="0" smtClean="0"/>
              <a:t>. 240 p.</a:t>
            </a:r>
          </a:p>
          <a:p>
            <a:pPr lvl="0"/>
            <a:r>
              <a:rPr lang="en-GB" sz="1600" dirty="0" smtClean="0"/>
              <a:t>Heidegger, M. (1996). </a:t>
            </a:r>
            <a:r>
              <a:rPr lang="en-GB" sz="1600" dirty="0" err="1" smtClean="0"/>
              <a:t>Bytí</a:t>
            </a:r>
            <a:r>
              <a:rPr lang="en-GB" sz="1600" dirty="0" smtClean="0"/>
              <a:t> a </a:t>
            </a:r>
            <a:r>
              <a:rPr lang="en-GB" sz="1600" dirty="0" err="1" smtClean="0"/>
              <a:t>čas</a:t>
            </a:r>
            <a:r>
              <a:rPr lang="en-GB" sz="1600" dirty="0" smtClean="0"/>
              <a:t>. </a:t>
            </a:r>
            <a:r>
              <a:rPr lang="en-GB" sz="1600" dirty="0" err="1" smtClean="0"/>
              <a:t>Praha</a:t>
            </a:r>
            <a:r>
              <a:rPr lang="en-GB" sz="1600" dirty="0" smtClean="0"/>
              <a:t>: OIKOYMENH, 477 pp.</a:t>
            </a:r>
            <a:endParaRPr lang="cs-CZ" sz="1600" b="1" dirty="0" smtClean="0"/>
          </a:p>
          <a:p>
            <a:pPr lvl="0"/>
            <a:r>
              <a:rPr lang="en-GB" sz="1600" dirty="0" smtClean="0"/>
              <a:t>Husserl, E. (2004). </a:t>
            </a:r>
            <a:r>
              <a:rPr lang="en-GB" sz="1600" i="1" dirty="0" err="1" smtClean="0"/>
              <a:t>Ideje</a:t>
            </a:r>
            <a:r>
              <a:rPr lang="en-GB" sz="1600" i="1" dirty="0" smtClean="0"/>
              <a:t> k </a:t>
            </a:r>
            <a:r>
              <a:rPr lang="en-GB" sz="1600" i="1" dirty="0" err="1" smtClean="0"/>
              <a:t>čisté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fenomenologii</a:t>
            </a:r>
            <a:r>
              <a:rPr lang="en-GB" sz="1600" i="1" dirty="0" smtClean="0"/>
              <a:t> a </a:t>
            </a:r>
            <a:r>
              <a:rPr lang="en-GB" sz="1600" i="1" dirty="0" err="1" smtClean="0"/>
              <a:t>fenomenologické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filosofii</a:t>
            </a:r>
            <a:r>
              <a:rPr lang="en-GB" sz="1600" i="1" dirty="0" smtClean="0"/>
              <a:t> I</a:t>
            </a:r>
            <a:r>
              <a:rPr lang="en-GB" sz="1600" dirty="0" smtClean="0"/>
              <a:t>. </a:t>
            </a:r>
            <a:r>
              <a:rPr lang="en-GB" sz="1600" dirty="0" err="1" smtClean="0"/>
              <a:t>Praha</a:t>
            </a:r>
            <a:r>
              <a:rPr lang="en-GB" sz="1600" dirty="0" smtClean="0"/>
              <a:t>: OIKOYMENH, 339 pp.</a:t>
            </a:r>
            <a:endParaRPr lang="cs-CZ" sz="1600" dirty="0" smtClean="0"/>
          </a:p>
          <a:p>
            <a:r>
              <a:rPr lang="cs-CZ" sz="1600" dirty="0" smtClean="0"/>
              <a:t>Kant, I. (1990). </a:t>
            </a:r>
            <a:r>
              <a:rPr lang="cs-CZ" sz="1600" i="1" dirty="0" smtClean="0"/>
              <a:t>Základy metafyziky mravů</a:t>
            </a:r>
            <a:r>
              <a:rPr lang="cs-CZ" sz="1600" dirty="0" smtClean="0"/>
              <a:t>. Praha: Svoboda, 1990. 129 s. ISBN: 80-205-0152-5.</a:t>
            </a:r>
          </a:p>
          <a:p>
            <a:r>
              <a:rPr lang="en-GB" sz="1600" dirty="0" smtClean="0"/>
              <a:t>Lefebvre, H. (1987.) The Everyday and Everydayness. In </a:t>
            </a:r>
            <a:r>
              <a:rPr lang="en-GB" sz="1600" i="1" dirty="0" smtClean="0"/>
              <a:t>Yale French Studies</a:t>
            </a:r>
            <a:r>
              <a:rPr lang="en-GB" sz="1600" dirty="0" smtClean="0"/>
              <a:t>, 73 (10),    7 –11.</a:t>
            </a:r>
            <a:endParaRPr lang="cs-CZ" sz="1600" dirty="0" smtClean="0"/>
          </a:p>
          <a:p>
            <a:pPr eaLnBrk="1" hangingPunct="1">
              <a:lnSpc>
                <a:spcPct val="80000"/>
              </a:lnSpc>
            </a:pPr>
            <a:r>
              <a:rPr lang="cs-CZ" sz="1600" dirty="0" err="1" smtClean="0"/>
              <a:t>Kirchner</a:t>
            </a:r>
            <a:r>
              <a:rPr lang="cs-CZ" sz="1600" dirty="0" smtClean="0"/>
              <a:t>, J., </a:t>
            </a:r>
            <a:r>
              <a:rPr lang="cs-CZ" sz="1600" dirty="0" err="1" smtClean="0"/>
              <a:t>Hogenová</a:t>
            </a:r>
            <a:r>
              <a:rPr lang="cs-CZ" sz="1600" dirty="0" smtClean="0"/>
              <a:t>, A. (editoři).  (2001). </a:t>
            </a:r>
            <a:r>
              <a:rPr lang="cs-CZ" sz="1600" i="1" dirty="0" smtClean="0"/>
              <a:t>Prožitek v kontextu dnešní doby</a:t>
            </a:r>
            <a:r>
              <a:rPr lang="cs-CZ" sz="1600" dirty="0" smtClean="0"/>
              <a:t>. Praha: FTVS UK. ISBN: 80-86317-16-1.</a:t>
            </a:r>
            <a:endParaRPr lang="en-GB" sz="1600" dirty="0" smtClean="0"/>
          </a:p>
          <a:p>
            <a:pPr eaLnBrk="1" hangingPunct="1">
              <a:lnSpc>
                <a:spcPct val="80000"/>
              </a:lnSpc>
            </a:pPr>
            <a:r>
              <a:rPr lang="en-GB" sz="1600" dirty="0" err="1" smtClean="0"/>
              <a:t>Krein</a:t>
            </a:r>
            <a:r>
              <a:rPr lang="en-GB" sz="1600" dirty="0" smtClean="0"/>
              <a:t>, K. (2008). Sport, Nature and </a:t>
            </a:r>
            <a:r>
              <a:rPr lang="en-GB" sz="1600" dirty="0" err="1" smtClean="0"/>
              <a:t>Worldmaking</a:t>
            </a:r>
            <a:r>
              <a:rPr lang="en-GB" sz="1600" dirty="0" smtClean="0"/>
              <a:t>. </a:t>
            </a:r>
            <a:r>
              <a:rPr lang="en-GB" sz="1600" i="1" dirty="0" smtClean="0"/>
              <a:t>Sport, Ethics and Philosophy</a:t>
            </a:r>
            <a:r>
              <a:rPr lang="en-GB" sz="1600" dirty="0" smtClean="0"/>
              <a:t> 2 / 3. 285-301. ISSN: 1751-1321.</a:t>
            </a:r>
            <a:endParaRPr lang="cs-CZ" sz="1600" dirty="0" smtClean="0"/>
          </a:p>
          <a:p>
            <a:pPr eaLnBrk="1" hangingPunct="1">
              <a:lnSpc>
                <a:spcPct val="80000"/>
              </a:lnSpc>
            </a:pPr>
            <a:r>
              <a:rPr lang="cs-CZ" sz="1600" dirty="0" err="1" smtClean="0"/>
              <a:t>McNamee</a:t>
            </a:r>
            <a:r>
              <a:rPr lang="cs-CZ" sz="1600" dirty="0" smtClean="0"/>
              <a:t>, M. (2008). </a:t>
            </a:r>
            <a:r>
              <a:rPr lang="cs-CZ" sz="1600" i="1" dirty="0" smtClean="0"/>
              <a:t>Sport, </a:t>
            </a:r>
            <a:r>
              <a:rPr lang="cs-CZ" sz="1600" i="1" dirty="0" err="1" smtClean="0"/>
              <a:t>Virtues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and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Vices</a:t>
            </a:r>
            <a:r>
              <a:rPr lang="cs-CZ" sz="1600" i="1" dirty="0" smtClean="0"/>
              <a:t>: Morality </a:t>
            </a:r>
            <a:r>
              <a:rPr lang="cs-CZ" sz="1600" i="1" dirty="0" err="1" smtClean="0"/>
              <a:t>Plays</a:t>
            </a:r>
            <a:r>
              <a:rPr lang="cs-CZ" sz="1600" dirty="0" smtClean="0"/>
              <a:t>. London: </a:t>
            </a:r>
            <a:r>
              <a:rPr lang="cs-CZ" sz="1600" dirty="0" err="1" smtClean="0"/>
              <a:t>Routhledge</a:t>
            </a:r>
            <a:r>
              <a:rPr lang="cs-CZ" sz="1600" dirty="0" smtClean="0"/>
              <a:t>. ISBN: 978-0415194099.</a:t>
            </a:r>
            <a:endParaRPr lang="en-GB" sz="1600" i="1" dirty="0" smtClean="0"/>
          </a:p>
          <a:p>
            <a:pPr lvl="0" eaLnBrk="1" hangingPunct="1">
              <a:lnSpc>
                <a:spcPct val="80000"/>
              </a:lnSpc>
            </a:pPr>
            <a:r>
              <a:rPr lang="en-GB" sz="1600" dirty="0" err="1" smtClean="0"/>
              <a:t>Oborný</a:t>
            </a:r>
            <a:r>
              <a:rPr lang="en-GB" sz="1600" dirty="0" smtClean="0"/>
              <a:t>, J. (2001). </a:t>
            </a:r>
            <a:r>
              <a:rPr lang="en-GB" sz="1600" dirty="0" err="1" smtClean="0"/>
              <a:t>Filozofické</a:t>
            </a:r>
            <a:r>
              <a:rPr lang="en-GB" sz="1600" dirty="0" smtClean="0"/>
              <a:t> a </a:t>
            </a:r>
            <a:r>
              <a:rPr lang="en-GB" sz="1600" dirty="0" err="1" smtClean="0"/>
              <a:t>etické</a:t>
            </a:r>
            <a:r>
              <a:rPr lang="en-GB" sz="1600" dirty="0" smtClean="0"/>
              <a:t> </a:t>
            </a:r>
            <a:r>
              <a:rPr lang="en-GB" sz="1600" dirty="0" err="1" smtClean="0"/>
              <a:t>pohľady</a:t>
            </a:r>
            <a:r>
              <a:rPr lang="en-GB" sz="1600" dirty="0" smtClean="0"/>
              <a:t> do </a:t>
            </a:r>
            <a:r>
              <a:rPr lang="en-GB" sz="1600" dirty="0" err="1" smtClean="0"/>
              <a:t>športovej</a:t>
            </a:r>
            <a:r>
              <a:rPr lang="en-GB" sz="1600" dirty="0" smtClean="0"/>
              <a:t> </a:t>
            </a:r>
            <a:r>
              <a:rPr lang="en-GB" sz="1600" dirty="0" err="1" smtClean="0"/>
              <a:t>humanistiky</a:t>
            </a:r>
            <a:r>
              <a:rPr lang="en-GB" sz="1600" dirty="0" smtClean="0"/>
              <a:t>. Bratislava: FTVŠ UK, 129 pp.</a:t>
            </a:r>
            <a:endParaRPr lang="cs-CZ" sz="1600" dirty="0" smtClean="0"/>
          </a:p>
          <a:p>
            <a:pPr lvl="0"/>
            <a:r>
              <a:rPr lang="en-GB" sz="1600" dirty="0" smtClean="0"/>
              <a:t>Ovid, P. N. (1949). </a:t>
            </a:r>
            <a:r>
              <a:rPr lang="en-GB" sz="1600" i="1" dirty="0" smtClean="0"/>
              <a:t>The Art of Love</a:t>
            </a:r>
            <a:r>
              <a:rPr lang="en-GB" sz="1600" dirty="0" smtClean="0"/>
              <a:t>. New York, USA: </a:t>
            </a:r>
            <a:r>
              <a:rPr lang="en-GB" sz="1600" dirty="0" err="1" smtClean="0"/>
              <a:t>Stravon</a:t>
            </a:r>
            <a:r>
              <a:rPr lang="en-GB" sz="1600" dirty="0" smtClean="0"/>
              <a:t> Publishers, 126 pp. 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43608" y="3039810"/>
            <a:ext cx="7416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just"/>
            <a:r>
              <a:rPr lang="cs-CZ" sz="2400" dirty="0" smtClean="0"/>
              <a:t>Otázka: </a:t>
            </a:r>
          </a:p>
          <a:p>
            <a:pPr indent="180975" algn="just"/>
            <a:endParaRPr lang="cs-CZ" sz="2400" dirty="0"/>
          </a:p>
          <a:p>
            <a:pPr indent="180975" algn="just"/>
            <a:endParaRPr lang="cs-CZ" sz="2400" dirty="0" smtClean="0"/>
          </a:p>
          <a:p>
            <a:pPr indent="180975" algn="just">
              <a:lnSpc>
                <a:spcPct val="150000"/>
              </a:lnSpc>
            </a:pPr>
            <a:r>
              <a:rPr lang="cs-CZ" sz="2400" dirty="0" smtClean="0"/>
              <a:t>Může </a:t>
            </a:r>
            <a:r>
              <a:rPr lang="cs-CZ" sz="2400" dirty="0" smtClean="0"/>
              <a:t>být tak běžná, samozřejmá a jednoduchá pohybová </a:t>
            </a:r>
            <a:r>
              <a:rPr lang="cs-CZ" sz="2400" dirty="0" smtClean="0"/>
              <a:t>aktivita, </a:t>
            </a:r>
            <a:r>
              <a:rPr lang="cs-CZ" sz="2400" dirty="0" smtClean="0"/>
              <a:t>jako je </a:t>
            </a:r>
            <a:r>
              <a:rPr lang="cs-CZ" sz="2400" dirty="0" smtClean="0"/>
              <a:t>běh, </a:t>
            </a:r>
            <a:r>
              <a:rPr lang="cs-CZ" sz="2400" dirty="0" smtClean="0"/>
              <a:t>chápána jako umělecké dílo?</a:t>
            </a:r>
            <a:endParaRPr lang="cs-CZ" sz="2000" dirty="0"/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771775" y="1052513"/>
            <a:ext cx="3168650" cy="792311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cs-CZ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Vstup</a:t>
            </a:r>
            <a:endParaRPr lang="cs-CZ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allAtOnce"/>
      <p:bldP spid="30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55576" y="1536604"/>
            <a:ext cx="7920880" cy="50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 algn="just">
              <a:lnSpc>
                <a:spcPct val="150000"/>
              </a:lnSpc>
            </a:pPr>
            <a:r>
              <a:rPr lang="cs-CZ" sz="1600" dirty="0" smtClean="0"/>
              <a:t>Zdaleka ne všichni filosofové sportu jsou aktivními sportovci. Většina z nich v českém a slovenském prostředí spíše není. Pokud však jsou, nenajdeme mezi nimi </a:t>
            </a:r>
            <a:r>
              <a:rPr lang="cs-CZ" sz="1600" dirty="0" smtClean="0"/>
              <a:t>většinou více </a:t>
            </a:r>
            <a:r>
              <a:rPr lang="cs-CZ" sz="1600" dirty="0" smtClean="0"/>
              <a:t>než jednoho plavce, basketbalistu, fotbalistu či boxera. </a:t>
            </a:r>
            <a:endParaRPr lang="cs-CZ" sz="1600" dirty="0" smtClean="0"/>
          </a:p>
          <a:p>
            <a:pPr indent="180975" algn="just">
              <a:lnSpc>
                <a:spcPct val="150000"/>
              </a:lnSpc>
            </a:pPr>
            <a:endParaRPr lang="cs-CZ" sz="1050" dirty="0" smtClean="0"/>
          </a:p>
          <a:p>
            <a:pPr indent="180975" algn="just">
              <a:lnSpc>
                <a:spcPct val="150000"/>
              </a:lnSpc>
            </a:pPr>
            <a:r>
              <a:rPr lang="cs-CZ" sz="1600" dirty="0" smtClean="0"/>
              <a:t>Avšak někteří jsou běžci. </a:t>
            </a:r>
            <a:endParaRPr lang="cs-CZ" sz="1600" dirty="0" smtClean="0"/>
          </a:p>
          <a:p>
            <a:pPr indent="180975" algn="just">
              <a:lnSpc>
                <a:spcPct val="150000"/>
              </a:lnSpc>
            </a:pPr>
            <a:r>
              <a:rPr lang="cs-CZ" sz="1600" dirty="0" smtClean="0"/>
              <a:t>Například </a:t>
            </a:r>
            <a:r>
              <a:rPr lang="cs-CZ" sz="1600" dirty="0" smtClean="0"/>
              <a:t>Oborný, Bednář, Hurych. </a:t>
            </a:r>
            <a:endParaRPr lang="cs-CZ" sz="1600" dirty="0" smtClean="0"/>
          </a:p>
          <a:p>
            <a:pPr indent="180975" algn="just">
              <a:lnSpc>
                <a:spcPct val="150000"/>
              </a:lnSpc>
            </a:pPr>
            <a:r>
              <a:rPr lang="cs-CZ" sz="1600" dirty="0" smtClean="0"/>
              <a:t>(Analogicky např. v US prostředí </a:t>
            </a:r>
            <a:r>
              <a:rPr lang="cs-CZ" sz="1600" dirty="0" err="1" smtClean="0"/>
              <a:t>Jeff</a:t>
            </a:r>
            <a:r>
              <a:rPr lang="cs-CZ" sz="1600" dirty="0" smtClean="0"/>
              <a:t> </a:t>
            </a:r>
            <a:r>
              <a:rPr lang="cs-CZ" sz="1600" dirty="0" err="1" smtClean="0"/>
              <a:t>Fry</a:t>
            </a:r>
            <a:r>
              <a:rPr lang="cs-CZ" sz="1600" dirty="0" smtClean="0"/>
              <a:t>, </a:t>
            </a:r>
            <a:r>
              <a:rPr lang="cs-CZ" sz="1600" dirty="0" err="1" smtClean="0"/>
              <a:t>Douglas</a:t>
            </a:r>
            <a:r>
              <a:rPr lang="cs-CZ" sz="1600" dirty="0" smtClean="0"/>
              <a:t> </a:t>
            </a:r>
            <a:r>
              <a:rPr lang="cs-CZ" sz="1600" dirty="0" err="1" smtClean="0"/>
              <a:t>Hochstetler</a:t>
            </a:r>
            <a:r>
              <a:rPr lang="cs-CZ" sz="1600" dirty="0" smtClean="0"/>
              <a:t>). </a:t>
            </a:r>
            <a:endParaRPr lang="cs-CZ" sz="1600" dirty="0" smtClean="0"/>
          </a:p>
          <a:p>
            <a:pPr indent="180975" algn="just">
              <a:lnSpc>
                <a:spcPct val="150000"/>
              </a:lnSpc>
            </a:pPr>
            <a:endParaRPr lang="cs-CZ" sz="1600" dirty="0"/>
          </a:p>
          <a:p>
            <a:pPr indent="180975" algn="just">
              <a:lnSpc>
                <a:spcPct val="150000"/>
              </a:lnSpc>
            </a:pPr>
            <a:r>
              <a:rPr lang="cs-CZ" sz="1600" dirty="0" smtClean="0"/>
              <a:t>Je to dáno náhodnou shodou okolností?</a:t>
            </a:r>
          </a:p>
          <a:p>
            <a:pPr indent="180975" algn="just">
              <a:lnSpc>
                <a:spcPct val="150000"/>
              </a:lnSpc>
            </a:pPr>
            <a:endParaRPr lang="cs-CZ" sz="900" dirty="0" smtClean="0"/>
          </a:p>
          <a:p>
            <a:pPr indent="180975" algn="just">
              <a:lnSpc>
                <a:spcPct val="150000"/>
              </a:lnSpc>
            </a:pPr>
            <a:r>
              <a:rPr lang="cs-CZ" sz="1600" dirty="0" smtClean="0"/>
              <a:t>Existuje nějaký důvod, proč filosofové, kteří obvykle preferují </a:t>
            </a: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složité, neprvoplánové a strukturované myšlenkové pochody </a:t>
            </a:r>
            <a:r>
              <a:rPr lang="cs-CZ" sz="1600" dirty="0" smtClean="0"/>
              <a:t>dávají přednost jedné z </a:t>
            </a:r>
            <a:r>
              <a:rPr lang="cs-CZ" sz="1600" b="1" dirty="0" smtClean="0"/>
              <a:t>nejprimitivnějších pohybových aktivit</a:t>
            </a:r>
            <a:r>
              <a:rPr lang="cs-CZ" sz="1600" dirty="0" smtClean="0"/>
              <a:t>, jež je typická svou </a:t>
            </a:r>
            <a:r>
              <a:rPr lang="cs-CZ" sz="1600" b="1" dirty="0" smtClean="0"/>
              <a:t>monotónností</a:t>
            </a:r>
            <a:r>
              <a:rPr lang="cs-CZ" sz="1600" dirty="0" smtClean="0"/>
              <a:t> a stereotypním zatížením?</a:t>
            </a:r>
            <a:endParaRPr lang="cs-CZ" sz="2000" dirty="0"/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2051720" y="404664"/>
            <a:ext cx="5112221" cy="79275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cs-CZ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1 </a:t>
            </a:r>
            <a:r>
              <a:rPr lang="cs-CZ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- </a:t>
            </a:r>
            <a:r>
              <a:rPr lang="cs-CZ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běžci</a:t>
            </a:r>
            <a:endParaRPr lang="cs-CZ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allAtOnce"/>
      <p:bldP spid="153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042988" y="1703959"/>
            <a:ext cx="7416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 dirty="0" smtClean="0"/>
              <a:t>Jak </a:t>
            </a:r>
            <a:r>
              <a:rPr lang="cs-CZ" sz="2000" dirty="0" smtClean="0"/>
              <a:t>můžeme </a:t>
            </a:r>
            <a:r>
              <a:rPr lang="cs-CZ" sz="2000" dirty="0" smtClean="0"/>
              <a:t>chápat fenomén </a:t>
            </a:r>
            <a:r>
              <a:rPr lang="cs-CZ" sz="2000" dirty="0" smtClean="0"/>
              <a:t>„Umění života“? </a:t>
            </a:r>
            <a:r>
              <a:rPr lang="en-GB" sz="2000" dirty="0" smtClean="0"/>
              <a:t> </a:t>
            </a:r>
            <a:endParaRPr lang="cs-CZ" sz="2000" dirty="0" smtClean="0"/>
          </a:p>
          <a:p>
            <a:endParaRPr lang="cs-CZ" sz="2000" dirty="0" smtClean="0">
              <a:solidFill>
                <a:srgbClr val="0070C0"/>
              </a:solidFill>
            </a:endParaRPr>
          </a:p>
          <a:p>
            <a:r>
              <a:rPr lang="cs-CZ" sz="2000" b="1" dirty="0" smtClean="0">
                <a:solidFill>
                  <a:srgbClr val="0070C0"/>
                </a:solidFill>
              </a:rPr>
              <a:t>1) Jako určitou dovednost najít cestu, jak žít dobrý a spokojený život</a:t>
            </a:r>
            <a:r>
              <a:rPr lang="en-GB" sz="2000" b="1" dirty="0" smtClean="0">
                <a:solidFill>
                  <a:srgbClr val="0070C0"/>
                </a:solidFill>
              </a:rPr>
              <a:t>? 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endParaRPr lang="cs-CZ" sz="2000" b="1" dirty="0" smtClean="0"/>
          </a:p>
          <a:p>
            <a:r>
              <a:rPr lang="cs-CZ" sz="2000" b="1" dirty="0" smtClean="0">
                <a:solidFill>
                  <a:srgbClr val="0070C0"/>
                </a:solidFill>
              </a:rPr>
              <a:t>2) Nebo jako metaforické vyjádření, jež nám dává šanci chápat lidský život jako umělecké dílo?</a:t>
            </a:r>
          </a:p>
          <a:p>
            <a:endParaRPr lang="cs-CZ" sz="2000" dirty="0" smtClean="0"/>
          </a:p>
          <a:p>
            <a:r>
              <a:rPr lang="en-GB" sz="2000" dirty="0" smtClean="0"/>
              <a:t>Ovid</a:t>
            </a:r>
            <a:r>
              <a:rPr lang="cs-CZ" sz="2000" dirty="0" err="1" smtClean="0"/>
              <a:t>ius</a:t>
            </a:r>
            <a:r>
              <a:rPr lang="cs-CZ" sz="2000" dirty="0" smtClean="0"/>
              <a:t> ve svém </a:t>
            </a:r>
            <a:r>
              <a:rPr lang="cs-CZ" sz="2000" i="1" dirty="0" smtClean="0"/>
              <a:t>Umění milovat </a:t>
            </a:r>
            <a:r>
              <a:rPr lang="cs-CZ" sz="2000" dirty="0" smtClean="0"/>
              <a:t>spojuje obě tyto možnosti chápání. Jeho </a:t>
            </a:r>
            <a:r>
              <a:rPr lang="cs-CZ" sz="2000" dirty="0" smtClean="0"/>
              <a:t>dílo </a:t>
            </a:r>
            <a:r>
              <a:rPr lang="cs-CZ" sz="2000" dirty="0" smtClean="0"/>
              <a:t>je jakýmsi návodem (příručkou) zaměřeným na praktické rady, rozvoj dovedností, přičemž se jedná současně o umělecké dílo vysoké básnické hodnoty. </a:t>
            </a:r>
          </a:p>
          <a:p>
            <a:endParaRPr lang="cs-CZ" sz="2000" dirty="0" smtClean="0"/>
          </a:p>
          <a:p>
            <a:r>
              <a:rPr lang="cs-CZ" sz="2000" dirty="0" smtClean="0"/>
              <a:t>Běh je v každém případě </a:t>
            </a:r>
            <a:r>
              <a:rPr lang="cs-CZ" sz="2000" b="1" dirty="0" smtClean="0"/>
              <a:t>pohybovou dovedností</a:t>
            </a:r>
            <a:r>
              <a:rPr lang="cs-CZ" sz="2000" dirty="0" smtClean="0"/>
              <a:t>. </a:t>
            </a:r>
            <a:endParaRPr lang="cs-CZ" sz="2000" dirty="0" smtClean="0"/>
          </a:p>
          <a:p>
            <a:r>
              <a:rPr lang="cs-CZ" sz="2000" dirty="0" smtClean="0"/>
              <a:t>Může </a:t>
            </a:r>
            <a:r>
              <a:rPr lang="cs-CZ" sz="2000" dirty="0" smtClean="0"/>
              <a:t>být také </a:t>
            </a:r>
            <a:r>
              <a:rPr lang="cs-CZ" sz="2000" b="1" dirty="0" smtClean="0"/>
              <a:t>něčím jiným</a:t>
            </a:r>
            <a:r>
              <a:rPr lang="cs-CZ" sz="2000" dirty="0" smtClean="0"/>
              <a:t>? </a:t>
            </a:r>
            <a:endParaRPr lang="cs-CZ" sz="2000" dirty="0"/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835696" y="692696"/>
            <a:ext cx="5040560" cy="57673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cs-CZ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2 </a:t>
            </a:r>
            <a:r>
              <a:rPr lang="cs-CZ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- </a:t>
            </a:r>
            <a:r>
              <a:rPr lang="cs-CZ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Ovidius</a:t>
            </a:r>
            <a:endParaRPr lang="cs-CZ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b="24564"/>
          <a:stretch/>
        </p:blipFill>
        <p:spPr>
          <a:xfrm>
            <a:off x="683568" y="0"/>
            <a:ext cx="6192688" cy="70292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2400" r="48425" b="8000"/>
          <a:stretch/>
        </p:blipFill>
        <p:spPr>
          <a:xfrm>
            <a:off x="5518246" y="1754193"/>
            <a:ext cx="3600400" cy="460851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uiExpand="1" build="allAtOnce"/>
      <p:bldP spid="15363" grpId="0"/>
      <p:bldP spid="1536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1124744"/>
            <a:ext cx="8820472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 smtClean="0"/>
              <a:t>	</a:t>
            </a:r>
          </a:p>
          <a:p>
            <a:pPr marL="0" eaLnBrk="1" hangingPunct="1">
              <a:lnSpc>
                <a:spcPct val="80000"/>
              </a:lnSpc>
              <a:buFontTx/>
              <a:buNone/>
            </a:pPr>
            <a:r>
              <a:rPr lang="cs-CZ" sz="1800" dirty="0" err="1" smtClean="0"/>
              <a:t>Immanuel</a:t>
            </a:r>
            <a:r>
              <a:rPr lang="cs-CZ" sz="1800" dirty="0" smtClean="0"/>
              <a:t> Kant žil velice dlouho (cca 80 let) a jeho život byl z běžného pohledu všední a nudný. Dodržoval velmi přesné každodenní zvyky, nerad porušil svou denní rutinu. Stal se slavným kvůli svému dílu, nikoli pro svůj způsob života. </a:t>
            </a:r>
            <a:r>
              <a:rPr 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(Bulvár</a:t>
            </a:r>
            <a:r>
              <a:rPr lang="cs-C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?)</a:t>
            </a:r>
          </a:p>
          <a:p>
            <a:pPr marL="0" eaLnBrk="1" hangingPunct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r>
              <a:rPr lang="cs-CZ" sz="1800" dirty="0" smtClean="0"/>
              <a:t>Nelze však popřít, že jeho filosofie má v sobě celou řadu zajímavých prvků i pro současného čtenáře. </a:t>
            </a:r>
            <a:endParaRPr lang="cs-CZ" sz="1800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</a:pPr>
            <a:r>
              <a:rPr lang="cs-CZ" sz="1800" dirty="0" smtClean="0"/>
              <a:t>Pro laiky je zřejmě nejznámější z celého Kantova díla (snad pomineme-li </a:t>
            </a:r>
            <a:r>
              <a:rPr lang="cs-CZ" sz="1800" i="1" dirty="0" smtClean="0"/>
              <a:t>kategorický imperativ</a:t>
            </a:r>
            <a:r>
              <a:rPr lang="cs-CZ" sz="1800" dirty="0" smtClean="0"/>
              <a:t>) výrok:</a:t>
            </a:r>
          </a:p>
          <a:p>
            <a:pPr marL="0" eaLnBrk="1" hangingPunct="1">
              <a:lnSpc>
                <a:spcPct val="80000"/>
              </a:lnSpc>
              <a:buNone/>
            </a:pPr>
            <a:r>
              <a:rPr lang="cs-CZ" sz="1800" dirty="0" smtClean="0"/>
              <a:t> „</a:t>
            </a:r>
            <a:r>
              <a:rPr lang="cs-CZ" sz="1800" i="1" dirty="0" smtClean="0"/>
              <a:t>Dvě věci naplňují mysl vždy novým a rostoucím obdivem a úctou, čím častěji se jimi zabývá: </a:t>
            </a:r>
            <a:r>
              <a:rPr lang="cs-CZ" sz="1800" b="1" i="1" dirty="0" smtClean="0"/>
              <a:t>hvězdné nebe nade mnou a mravní zákon ve mně</a:t>
            </a:r>
            <a:r>
              <a:rPr lang="cs-CZ" sz="1800" i="1" dirty="0" smtClean="0"/>
              <a:t>.“ </a:t>
            </a:r>
          </a:p>
          <a:p>
            <a:pPr marL="0" eaLnBrk="1" hangingPunct="1">
              <a:lnSpc>
                <a:spcPct val="80000"/>
              </a:lnSpc>
            </a:pPr>
            <a:endParaRPr lang="cs-CZ" sz="1800" i="1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Kant </a:t>
            </a:r>
            <a:r>
              <a:rPr lang="cs-CZ" sz="1800" dirty="0" smtClean="0"/>
              <a:t> měl na mysli přírodní zákony a morální zákony. Avšak poetický výraz „hvězdné nebe“ dává jeho výroku zajímavý kontext a přibližuje jej světu běžných lidí. </a:t>
            </a:r>
          </a:p>
          <a:p>
            <a:pPr marL="0" eaLnBrk="1" hangingPunct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r>
              <a:rPr lang="cs-CZ" sz="1800" dirty="0" smtClean="0"/>
              <a:t>Jakkoli Kant nebyl žádným </a:t>
            </a:r>
            <a:r>
              <a:rPr lang="cs-CZ" sz="1800" dirty="0" err="1" smtClean="0"/>
              <a:t>outdoorovým</a:t>
            </a:r>
            <a:r>
              <a:rPr lang="cs-CZ" sz="1800" dirty="0" smtClean="0"/>
              <a:t> nadšencem, jeho výrok oslovuje řadu lidí, neboť </a:t>
            </a:r>
            <a:r>
              <a:rPr lang="cs-CZ" sz="1800" b="1" dirty="0" smtClean="0"/>
              <a:t>hvězdné nebe naplňuje lidskou mysl úžasem po staletí</a:t>
            </a:r>
            <a:r>
              <a:rPr lang="cs-CZ" sz="1800" dirty="0" smtClean="0"/>
              <a:t>. Díky nekonečným dálkám, které představuje, díky neprozkoumaným a tajemným oblastem zvoucím k prohlídce, díky romantickým snům, jež máme pod hvězdným nebe i díky pocitům, jež nelze uchopit.    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195736" y="333375"/>
            <a:ext cx="4752528" cy="5746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8233"/>
              </a:avLst>
            </a:prstTxWarp>
          </a:bodyPr>
          <a:lstStyle/>
          <a:p>
            <a:pPr algn="ctr"/>
            <a:r>
              <a:rPr lang="cs-CZ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3a </a:t>
            </a:r>
            <a:r>
              <a:rPr lang="cs-CZ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- </a:t>
            </a:r>
            <a:r>
              <a:rPr lang="cs-CZ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Immanuel</a:t>
            </a:r>
            <a:r>
              <a:rPr lang="cs-CZ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Kant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67" y="-387424"/>
            <a:ext cx="5642465" cy="784257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uiExpand="1" build="p"/>
      <p:bldP spid="51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353425" cy="5472112"/>
          </a:xfrm>
        </p:spPr>
        <p:txBody>
          <a:bodyPr/>
          <a:lstStyle/>
          <a:p>
            <a:pPr marL="0" eaLnBrk="1" hangingPunct="1">
              <a:lnSpc>
                <a:spcPct val="80000"/>
              </a:lnSpc>
              <a:buFontTx/>
              <a:buNone/>
            </a:pPr>
            <a:r>
              <a:rPr lang="cs-CZ" sz="1600" dirty="0" smtClean="0"/>
              <a:t>Můžeme důvodně předpokládat, že Kant by nebyl zřejmě nejvděčnějším divákem </a:t>
            </a:r>
            <a:r>
              <a:rPr lang="cs-CZ" sz="1600" dirty="0" err="1" smtClean="0"/>
              <a:t>Lucasových</a:t>
            </a:r>
            <a:r>
              <a:rPr lang="cs-CZ" sz="1600" dirty="0" smtClean="0"/>
              <a:t> </a:t>
            </a:r>
            <a:r>
              <a:rPr lang="cs-CZ" sz="1600" i="1" dirty="0" smtClean="0"/>
              <a:t>Hvězdných válek</a:t>
            </a:r>
            <a:r>
              <a:rPr lang="cs-CZ" sz="1600" dirty="0" smtClean="0"/>
              <a:t>. Jsou přece jenom příliš prvoplánové a představují spojení se světem komerce. </a:t>
            </a:r>
            <a:endParaRPr lang="cs-CZ" sz="1600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endParaRPr lang="cs-CZ" sz="1600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r>
              <a:rPr lang="cs-CZ" sz="1600" dirty="0" smtClean="0"/>
              <a:t>Ovšem, zcela nový vesmírný řád, odlišné a netradiční chápání vzdáleností, prostě nové „hvězdné nebe“, to by mohla být zajímavá témata i pro Kanta. </a:t>
            </a:r>
            <a:endParaRPr lang="cs-CZ" sz="1600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endParaRPr lang="cs-CZ" sz="1600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r>
              <a:rPr lang="cs-CZ" sz="1600" dirty="0" smtClean="0"/>
              <a:t>A samozřejmě také </a:t>
            </a:r>
            <a:r>
              <a:rPr lang="cs-CZ" sz="1600" b="1" dirty="0" smtClean="0"/>
              <a:t>morální zákon </a:t>
            </a:r>
            <a:r>
              <a:rPr lang="cs-CZ" sz="1600" b="1" dirty="0" smtClean="0"/>
              <a:t>rytířů </a:t>
            </a:r>
            <a:r>
              <a:rPr lang="cs-CZ" sz="1600" b="1" dirty="0" err="1" smtClean="0"/>
              <a:t>Jedi</a:t>
            </a:r>
            <a:r>
              <a:rPr lang="cs-CZ" sz="1600" dirty="0" smtClean="0"/>
              <a:t>, jenž by mohl být konfrontován s kategorickým imperativem a deontologickými principy Kantova učení.  </a:t>
            </a:r>
          </a:p>
          <a:p>
            <a:pPr marL="0" eaLnBrk="1" hangingPunct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pPr marL="0" algn="ctr" eaLnBrk="1" hangingPunct="1">
              <a:lnSpc>
                <a:spcPct val="80000"/>
              </a:lnSpc>
              <a:buFontTx/>
              <a:buNone/>
            </a:pPr>
            <a:r>
              <a:rPr lang="cs-CZ" sz="1600" dirty="0" smtClean="0"/>
              <a:t>Han </a:t>
            </a:r>
            <a:r>
              <a:rPr lang="cs-CZ" sz="1600" dirty="0" err="1" smtClean="0"/>
              <a:t>Solo</a:t>
            </a:r>
            <a:r>
              <a:rPr lang="cs-CZ" sz="1600" dirty="0" smtClean="0"/>
              <a:t> </a:t>
            </a:r>
            <a:r>
              <a:rPr lang="cs-CZ" sz="1600" dirty="0" smtClean="0"/>
              <a:t>či mistr </a:t>
            </a:r>
            <a:r>
              <a:rPr lang="cs-CZ" sz="1600" dirty="0" err="1" smtClean="0"/>
              <a:t>Yoda</a:t>
            </a:r>
            <a:r>
              <a:rPr lang="cs-CZ" sz="1600" dirty="0" smtClean="0"/>
              <a:t> versus </a:t>
            </a:r>
            <a:r>
              <a:rPr lang="cs-CZ" sz="1600" dirty="0" smtClean="0"/>
              <a:t>Kantova nebulární hypotéza (</a:t>
            </a:r>
            <a:r>
              <a:rPr lang="cs-CZ" sz="1600" dirty="0" err="1" smtClean="0"/>
              <a:t>Swedenborg</a:t>
            </a:r>
            <a:r>
              <a:rPr lang="cs-CZ" sz="1600" dirty="0" smtClean="0"/>
              <a:t>, </a:t>
            </a:r>
            <a:r>
              <a:rPr lang="cs-CZ" sz="1600" dirty="0" err="1" smtClean="0"/>
              <a:t>Laplace</a:t>
            </a:r>
            <a:r>
              <a:rPr lang="cs-CZ" sz="1600" dirty="0" smtClean="0"/>
              <a:t>)?</a:t>
            </a:r>
          </a:p>
          <a:p>
            <a:pPr marL="0" algn="ctr" eaLnBrk="1" hangingPunct="1">
              <a:lnSpc>
                <a:spcPct val="80000"/>
              </a:lnSpc>
              <a:buFontTx/>
              <a:buNone/>
            </a:pP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svatokrádežné?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908175" y="333375"/>
            <a:ext cx="5688013" cy="5746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cs-CZ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3b </a:t>
            </a:r>
            <a:r>
              <a:rPr lang="cs-CZ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- </a:t>
            </a:r>
            <a:r>
              <a:rPr lang="cs-CZ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Immanuel</a:t>
            </a:r>
            <a:r>
              <a:rPr lang="cs-CZ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Kant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076" y="3180490"/>
            <a:ext cx="1924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254991"/>
            <a:ext cx="1860207" cy="223224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/>
      <p:bldP spid="51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353425" cy="5472112"/>
          </a:xfrm>
        </p:spPr>
        <p:txBody>
          <a:bodyPr/>
          <a:lstStyle/>
          <a:p>
            <a:pPr marL="0" eaLnBrk="1" hangingPunct="1">
              <a:lnSpc>
                <a:spcPct val="80000"/>
              </a:lnSpc>
              <a:buFontTx/>
              <a:buNone/>
            </a:pPr>
            <a:r>
              <a:rPr lang="cs-CZ" sz="1800" dirty="0" smtClean="0"/>
              <a:t>Matematik Bohumil Dobrovolný napsal tento aforismus:</a:t>
            </a:r>
          </a:p>
          <a:p>
            <a:pPr marL="0" eaLnBrk="1" hangingPunct="1">
              <a:lnSpc>
                <a:spcPct val="80000"/>
              </a:lnSpc>
              <a:buFontTx/>
              <a:buNone/>
            </a:pPr>
            <a:r>
              <a:rPr lang="cs-CZ" sz="1800" dirty="0" smtClean="0"/>
              <a:t> “Vědec je člověk, který ví více a více o čím dál tím menším počtu věcí. Dokonalý vědec tak ví všechno o ničem. Nad vědou prý stojí filosofie. Filosof je člověk, který ví stále méně a méně o čím dál tím větším počtu věcí. Nakonec filosof (ne)ví nic o všem.“ </a:t>
            </a:r>
            <a:endParaRPr lang="cs-CZ" sz="1800" i="1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r>
              <a:rPr lang="cs-CZ" sz="1800" dirty="0" smtClean="0"/>
              <a:t>Myšlenka srovnávat osud Fausta s příběhy skutečných sportovců byla mnohde shledána jako nepatřičná. Faustovské téma je prý závažnější, neboť obsahuje nabídku z jiného světa. </a:t>
            </a:r>
          </a:p>
          <a:p>
            <a:pPr marL="0" eaLnBrk="1" hangingPunct="1">
              <a:lnSpc>
                <a:spcPct val="80000"/>
              </a:lnSpc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None/>
            </a:pPr>
            <a:endParaRPr lang="cs-CZ" sz="1800" dirty="0" smtClean="0"/>
          </a:p>
          <a:p>
            <a:pPr marL="0" algn="ctr" eaLnBrk="1" hangingPunct="1">
              <a:lnSpc>
                <a:spcPct val="80000"/>
              </a:lnSpc>
              <a:buNone/>
            </a:pPr>
            <a:endParaRPr lang="cs-CZ" sz="1800" dirty="0" smtClean="0"/>
          </a:p>
          <a:p>
            <a:pPr marL="0" algn="ctr" eaLnBrk="1" hangingPunct="1">
              <a:lnSpc>
                <a:spcPct val="80000"/>
              </a:lnSpc>
              <a:buNone/>
            </a:pP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svatokrádežné?</a:t>
            </a:r>
          </a:p>
          <a:p>
            <a:pPr marL="0" algn="ctr" eaLnBrk="1" hangingPunct="1">
              <a:lnSpc>
                <a:spcPct val="80000"/>
              </a:lnSpc>
              <a:buNone/>
            </a:pPr>
            <a:r>
              <a:rPr lang="cs-CZ" sz="1800" dirty="0" smtClean="0"/>
              <a:t>Snad. </a:t>
            </a:r>
            <a:r>
              <a:rPr lang="cs-CZ" sz="1800" dirty="0" smtClean="0"/>
              <a:t>Pro </a:t>
            </a:r>
            <a:r>
              <a:rPr lang="cs-CZ" sz="1800" dirty="0" smtClean="0"/>
              <a:t>někoho, kdo stráví celý život v knihovně (…odpovídám). </a:t>
            </a:r>
          </a:p>
          <a:p>
            <a:pPr marL="0" eaLnBrk="1" hangingPunct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pPr marL="0" eaLnBrk="1" hangingPunct="1">
              <a:lnSpc>
                <a:spcPct val="80000"/>
              </a:lnSpc>
              <a:buFontTx/>
              <a:buNone/>
            </a:pPr>
            <a:endParaRPr lang="cs-CZ" sz="1800" dirty="0" smtClean="0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908175" y="333375"/>
            <a:ext cx="5688013" cy="5746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cs-CZ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3c </a:t>
            </a:r>
            <a:r>
              <a:rPr lang="cs-CZ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- </a:t>
            </a:r>
            <a:r>
              <a:rPr lang="cs-CZ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Immanuel</a:t>
            </a:r>
            <a:r>
              <a:rPr lang="cs-CZ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Kant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64502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11258"/>
            <a:ext cx="2232248" cy="181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558" y="1196752"/>
            <a:ext cx="8229600" cy="1143000"/>
          </a:xfrm>
        </p:spPr>
        <p:txBody>
          <a:bodyPr/>
          <a:lstStyle/>
          <a:p>
            <a:r>
              <a:rPr lang="cs-CZ" dirty="0" smtClean="0"/>
              <a:t>Běh jako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Zpátky k běhání jako fenoménu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87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42988" y="1407677"/>
            <a:ext cx="74168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just"/>
            <a:r>
              <a:rPr lang="cs-CZ" sz="1600" dirty="0" smtClean="0"/>
              <a:t>Můžeme pořídit fotografii běžce.</a:t>
            </a:r>
          </a:p>
          <a:p>
            <a:pPr indent="180975" algn="just"/>
            <a:r>
              <a:rPr lang="cs-CZ" sz="1600" dirty="0" smtClean="0"/>
              <a:t>Můžeme pořídit vynikající fotografie běžce a vyhrát s ní soutěž.</a:t>
            </a:r>
          </a:p>
          <a:p>
            <a:pPr indent="180975" algn="just"/>
            <a:r>
              <a:rPr lang="cs-CZ" sz="1600" dirty="0" smtClean="0"/>
              <a:t>Zde jde však o něco </a:t>
            </a:r>
            <a:r>
              <a:rPr lang="cs-CZ" sz="1600" dirty="0" smtClean="0"/>
              <a:t>jiného: </a:t>
            </a:r>
            <a:endParaRPr lang="cs-CZ" sz="1600" dirty="0"/>
          </a:p>
          <a:p>
            <a:pPr indent="180975" algn="just"/>
            <a:endParaRPr lang="cs-CZ" sz="1600" dirty="0"/>
          </a:p>
          <a:p>
            <a:pPr indent="180975" algn="just"/>
            <a:r>
              <a:rPr lang="cs-CZ" sz="1600" b="1" dirty="0" smtClean="0"/>
              <a:t>Pocity každodenního </a:t>
            </a:r>
            <a:r>
              <a:rPr lang="cs-CZ" sz="1600" b="1" dirty="0" smtClean="0"/>
              <a:t>běžce</a:t>
            </a:r>
          </a:p>
          <a:p>
            <a:pPr indent="180975" algn="just"/>
            <a:endParaRPr lang="cs-CZ" sz="700" b="1" dirty="0" smtClean="0"/>
          </a:p>
          <a:p>
            <a:pPr indent="180975" algn="just">
              <a:buFont typeface="Arial" pitchFamily="34" charset="0"/>
              <a:buChar char="•"/>
            </a:pPr>
            <a:r>
              <a:rPr lang="cs-CZ" sz="1600" dirty="0" smtClean="0"/>
              <a:t>Šedé nebe a mlhavý opar za chladného rána.</a:t>
            </a:r>
          </a:p>
          <a:p>
            <a:pPr indent="180975" algn="just">
              <a:buFont typeface="Arial" pitchFamily="34" charset="0"/>
              <a:buChar char="•"/>
            </a:pPr>
            <a:r>
              <a:rPr lang="cs-CZ" sz="1600" dirty="0" smtClean="0"/>
              <a:t>Větrné a deštivé odpoledne uprostřed zahrádek, které cestou míjíme.</a:t>
            </a:r>
          </a:p>
          <a:p>
            <a:pPr indent="180975" algn="just">
              <a:buFont typeface="Arial" pitchFamily="34" charset="0"/>
              <a:buChar char="•"/>
            </a:pPr>
            <a:r>
              <a:rPr lang="cs-CZ" sz="1600" dirty="0" smtClean="0"/>
              <a:t>Hvězdné nebe nad námi, když běžíme tmavou ulicí za mrazivého zimního večera. </a:t>
            </a:r>
          </a:p>
          <a:p>
            <a:pPr indent="180975" algn="just">
              <a:buFont typeface="Arial" pitchFamily="34" charset="0"/>
              <a:buChar char="•"/>
            </a:pPr>
            <a:r>
              <a:rPr lang="cs-CZ" sz="1600" dirty="0" smtClean="0"/>
              <a:t>Lidé nechápavě vrtící hlavami, psi kteří pobíhají okolo a kteří „nikdy nekoušou“.</a:t>
            </a:r>
          </a:p>
          <a:p>
            <a:pPr indent="180975" algn="just">
              <a:buFont typeface="Arial" pitchFamily="34" charset="0"/>
              <a:buChar char="•"/>
            </a:pPr>
            <a:r>
              <a:rPr lang="cs-CZ" sz="1600" dirty="0" smtClean="0"/>
              <a:t>Temně zelená hradba lesů </a:t>
            </a:r>
            <a:r>
              <a:rPr lang="cs-CZ" sz="1600" dirty="0" smtClean="0"/>
              <a:t>na </a:t>
            </a:r>
            <a:r>
              <a:rPr lang="cs-CZ" sz="1600" dirty="0" smtClean="0"/>
              <a:t>horizontu.</a:t>
            </a:r>
          </a:p>
          <a:p>
            <a:pPr indent="180975" algn="just">
              <a:buFont typeface="Arial" pitchFamily="34" charset="0"/>
              <a:buChar char="•"/>
            </a:pPr>
            <a:r>
              <a:rPr lang="cs-CZ" sz="1600" dirty="0" smtClean="0"/>
              <a:t>Cestička v trávě na hrázi rybníka, kterou máme lehce rozmazanou vlivem  stupňovaného tempa úseků v intervalovém tréninku</a:t>
            </a:r>
            <a:r>
              <a:rPr lang="cs-CZ" sz="1600" dirty="0" smtClean="0"/>
              <a:t>.</a:t>
            </a:r>
          </a:p>
          <a:p>
            <a:pPr indent="180975" algn="just">
              <a:buFont typeface="Arial" pitchFamily="34" charset="0"/>
              <a:buChar char="•"/>
            </a:pPr>
            <a:endParaRPr lang="cs-CZ" sz="1600" dirty="0" smtClean="0"/>
          </a:p>
          <a:p>
            <a:pPr algn="just"/>
            <a:r>
              <a:rPr lang="cs-CZ" sz="1600" dirty="0" smtClean="0"/>
              <a:t>Stovky malých momentek v naší mysli, které mají neopakovatelnou atmosféru, vůni a nedefinovatelnou poetiku. Osobní a soukromé. Žádná umělecká fotografie, žádná filosofie, žádné malby. Kus poezie. </a:t>
            </a:r>
            <a:endParaRPr lang="cs-CZ" sz="1600" dirty="0"/>
          </a:p>
          <a:p>
            <a:pPr indent="180975" algn="ctr"/>
            <a:r>
              <a:rPr lang="cs-CZ" dirty="0"/>
              <a:t> </a:t>
            </a:r>
            <a:r>
              <a:rPr lang="cs-CZ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Běh coby báseň?  </a:t>
            </a:r>
            <a:endParaRPr lang="cs-CZ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5832475" cy="8191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cs-CZ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Běhání jako obraz</a:t>
            </a:r>
            <a:endParaRPr lang="cs-CZ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8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8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8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allAtOnce"/>
      <p:bldP spid="18435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1451</Words>
  <Application>Microsoft Office PowerPoint</Application>
  <PresentationFormat>Předvádění na obrazovce (4:3)</PresentationFormat>
  <Paragraphs>164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Výchozí návrh</vt:lpstr>
      <vt:lpstr>Běh coby umělecké dílo  návrhově spekulativní provokace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Běh jako umění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Prožitek ve vztahu k soutěži v souvislosti s „internal competition“</dc:title>
  <dc:creator>Eman</dc:creator>
  <cp:lastModifiedBy>Emanuel Hurych</cp:lastModifiedBy>
  <cp:revision>86</cp:revision>
  <dcterms:created xsi:type="dcterms:W3CDTF">2009-04-22T09:47:57Z</dcterms:created>
  <dcterms:modified xsi:type="dcterms:W3CDTF">2021-11-02T12:13:25Z</dcterms:modified>
</cp:coreProperties>
</file>