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65" r:id="rId3"/>
    <p:sldId id="267" r:id="rId4"/>
    <p:sldId id="266" r:id="rId5"/>
    <p:sldId id="263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2AB08-7479-47A8-ABD7-63849BE74127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CF5E6-3973-4A3C-813B-F6F467C89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78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3BEC0E-60F3-4C5E-9DFC-755549A235EA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9F98D-BB9A-421D-9AEC-1EDC74BD8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74E9EE-E672-4283-9804-64CE07F65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1BC51D-7706-4809-B961-2CD3041D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0A9AA6-96C1-4B4D-BC95-3D52701C8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714FFB-F1C8-4B2B-9A17-5514F2B48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72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8F12A-F3C7-4576-9FE9-1310F8DC5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DED719-1615-4ADA-820A-ACBF979B8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3FC539-1737-498F-905F-925D5E85E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33C5F4-D98B-4478-BA32-D763883BF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E4B9BA-CE77-42CB-934D-AD50158B7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71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3DC8A23-7F6B-4312-89F5-B647762330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BB0635-21FC-45E7-B332-BBA057BE1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5EC89A-3396-47EC-B67D-3B961ECF0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C1C66E-E67A-4608-8C63-494D0519C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67112D-3286-4A45-8AF6-CC515D6D4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67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490ED-57B2-4C99-93E6-63FA4460F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FA14A7-6A31-4CED-A4A2-2B0936332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934EC0-F81C-4C0E-ABD8-4E57DA595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AB729C-CB92-4661-8520-DA84F6F85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582258-222C-4A7F-B18C-79BB6356D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89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23688-0474-440E-B633-CC5B444FA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346A9B-5DB2-45D6-AB8F-51D8EBFA0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D75D44-AA50-4675-A279-088B2663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D14DE6-62B2-4753-A626-A4E23E31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0CA513-6505-4719-BBED-0EB36DFA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9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7E224-2871-4C6B-8661-7F793D17A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8A0B02-E22A-4DA7-B56D-27205F441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BF46742-3B0E-45C7-BB1D-DF9836C78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094C85-A6AD-46A7-B3BA-E485D2E2B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7D8534-8C00-4C0C-BE96-BCD2495B3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C289E4-75EE-47C0-81AB-CD3EE3F4C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7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8D180-C17A-4297-984A-0212BE68E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4E897C5-6347-4B64-98BB-B33BBD593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861DF62-1EEE-4FB0-B712-0BD93BEF6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C59F4D5-7A03-4710-AD12-3BDB33672C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1DABEDE-D102-411A-B8B2-9A54639AA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E3466E9-8C38-4127-9BDE-D9F38E95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D0672C9-96BB-4539-AAF5-8F2A074D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6FA505A-F7A8-4CE0-8F6B-E3199091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696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83F4F-D070-4409-A48C-244FF3685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F8BE1A2-F2E1-4CF6-99AE-3E99EAE99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4DE70D-BC10-44CE-A63D-004CE2EC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D36C86-BD7E-49E2-99B0-822569202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13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931CCAA-973E-4D76-A407-A38C3183E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7DA51CC-99A2-4EBB-B766-20AC54C73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F51094-9A9F-4464-849A-74805C4D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073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10772-ADEA-46FA-A5D2-75046EEE0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DB16A4-FD1B-41C9-84F1-6111EE449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928DD38-0A88-4CB9-B8E4-19670E87E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B8F9C0-8EEA-41B8-88D0-21236550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592385-0DBA-4CAF-A28F-C001722AF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5EF085-739A-4A35-89E5-4BBC4656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0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6A82F6-FAF8-4011-A012-2AAF822EA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011A538-8769-4A62-A978-78E79AB8E1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70A2B37-A0A3-48FD-AF59-6427D3CA7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FA678E-54B0-48E9-999F-1F0BC77A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E8694A-4EE3-42C0-91A5-31876D01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F0C9D5-E7FB-47C0-BB31-31A2C860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18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5DD9E55-B55E-4C0E-AAF3-0A2DFBE3E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3133E06-5BF0-4350-98F0-F3D0F227B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028E5B-3BDB-47A4-B7FB-CA73F3AA2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821D9-A033-4193-8BB7-B6CD6AD142F3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F0DB37-8D49-4CE1-B309-8C8B6A021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D8E319-01B0-4AAF-A018-7AE9A0DF6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28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85EB5-0D9B-4E51-ACA9-965AF0B20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133599"/>
          </a:xfrm>
        </p:spPr>
        <p:txBody>
          <a:bodyPr>
            <a:normAutofit fontScale="90000"/>
          </a:bodyPr>
          <a:lstStyle/>
          <a:p>
            <a:r>
              <a:rPr lang="cs-CZ" dirty="0"/>
              <a:t>Společenské aspekty ve sportu</a:t>
            </a:r>
            <a:br>
              <a:rPr lang="cs-CZ" dirty="0"/>
            </a:br>
            <a:br>
              <a:rPr lang="cs-CZ" dirty="0"/>
            </a:br>
            <a:r>
              <a:rPr lang="cs-CZ" dirty="0"/>
              <a:t>kinantropologie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972786-2406-49B9-8ED6-0D278DD71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4840"/>
            <a:ext cx="9144000" cy="1760798"/>
          </a:xfrm>
        </p:spPr>
        <p:txBody>
          <a:bodyPr>
            <a:normAutofit fontScale="77500" lnSpcReduction="20000"/>
          </a:bodyPr>
          <a:lstStyle/>
          <a:p>
            <a:r>
              <a:rPr lang="el-GR" sz="2800" dirty="0"/>
              <a:t>κίνησις [</a:t>
            </a:r>
            <a:r>
              <a:rPr lang="cs-CZ" sz="2800" i="1" dirty="0" err="1"/>
              <a:t>kínésis</a:t>
            </a:r>
            <a:r>
              <a:rPr lang="cs-CZ" sz="2800" dirty="0"/>
              <a:t>]</a:t>
            </a:r>
          </a:p>
          <a:p>
            <a:r>
              <a:rPr lang="el-GR" sz="2800" dirty="0"/>
              <a:t>ἄνθρωπος [</a:t>
            </a:r>
            <a:r>
              <a:rPr lang="cs-CZ" sz="2800" i="1" dirty="0" err="1"/>
              <a:t>anthrópos</a:t>
            </a:r>
            <a:r>
              <a:rPr lang="cs-CZ" sz="2800" dirty="0"/>
              <a:t>]</a:t>
            </a:r>
          </a:p>
          <a:p>
            <a:r>
              <a:rPr lang="el-GR" sz="2800" dirty="0"/>
              <a:t>λόγος [</a:t>
            </a:r>
            <a:r>
              <a:rPr lang="cs-CZ" sz="2800" i="1" dirty="0"/>
              <a:t>logos</a:t>
            </a:r>
            <a:r>
              <a:rPr lang="cs-CZ" sz="2800" dirty="0"/>
              <a:t>]</a:t>
            </a:r>
          </a:p>
          <a:p>
            <a:endParaRPr lang="cs-CZ" dirty="0"/>
          </a:p>
          <a:p>
            <a:r>
              <a:rPr lang="cs-CZ" dirty="0"/>
              <a:t>vše z řečtiny</a:t>
            </a:r>
          </a:p>
        </p:txBody>
      </p:sp>
    </p:spTree>
    <p:extLst>
      <p:ext uri="{BB962C8B-B14F-4D97-AF65-F5344CB8AC3E}">
        <p14:creationId xmlns:p14="http://schemas.microsoft.com/office/powerpoint/2010/main" val="12570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C5D78-E851-4A33-A534-3B8030DEA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Sledované diskursy pro společenské vědy ve sportu/</a:t>
            </a:r>
            <a:r>
              <a:rPr lang="cs-CZ" dirty="0" err="1"/>
              <a:t>kinatropologii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EA1E58-1F52-430D-AEDC-B1A58D3D3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6547"/>
            <a:ext cx="10515600" cy="3480416"/>
          </a:xfrm>
        </p:spPr>
        <p:txBody>
          <a:bodyPr/>
          <a:lstStyle/>
          <a:p>
            <a:r>
              <a:rPr lang="cs-CZ" dirty="0"/>
              <a:t>filosofický a historický</a:t>
            </a:r>
          </a:p>
          <a:p>
            <a:r>
              <a:rPr lang="cs-CZ" dirty="0"/>
              <a:t>sociologický</a:t>
            </a:r>
          </a:p>
          <a:p>
            <a:r>
              <a:rPr lang="cs-CZ" dirty="0"/>
              <a:t>psychologický</a:t>
            </a:r>
          </a:p>
          <a:p>
            <a:r>
              <a:rPr lang="cs-CZ" dirty="0"/>
              <a:t>pedagogický</a:t>
            </a:r>
          </a:p>
          <a:p>
            <a:r>
              <a:rPr lang="cs-CZ" dirty="0"/>
              <a:t>další (ekonomický)</a:t>
            </a:r>
          </a:p>
        </p:txBody>
      </p:sp>
    </p:spTree>
    <p:extLst>
      <p:ext uri="{BB962C8B-B14F-4D97-AF65-F5344CB8AC3E}">
        <p14:creationId xmlns:p14="http://schemas.microsoft.com/office/powerpoint/2010/main" val="1524043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FD6517-4728-4811-A16D-D5AB44FCC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společenských věd pro studie o pohybu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AC132D-2A70-47B5-BDB7-A2EF72FE7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6547"/>
            <a:ext cx="10515600" cy="3480416"/>
          </a:xfrm>
        </p:spPr>
        <p:txBody>
          <a:bodyPr/>
          <a:lstStyle/>
          <a:p>
            <a:r>
              <a:rPr lang="cs-CZ" dirty="0"/>
              <a:t>Viz prezentace „Společenskovědní platforma kinantropologie“ </a:t>
            </a:r>
          </a:p>
        </p:txBody>
      </p:sp>
    </p:spTree>
    <p:extLst>
      <p:ext uri="{BB962C8B-B14F-4D97-AF65-F5344CB8AC3E}">
        <p14:creationId xmlns:p14="http://schemas.microsoft.com/office/powerpoint/2010/main" val="98040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3EDA6B-3761-4B92-BF72-65645C6FE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  <a:br>
              <a:rPr lang="cs-CZ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9973E50-3ED9-46F9-9215-E33CF8ACE9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848391"/>
              </p:ext>
            </p:extLst>
          </p:nvPr>
        </p:nvGraphicFramePr>
        <p:xfrm>
          <a:off x="838199" y="1623526"/>
          <a:ext cx="9248193" cy="4572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48193">
                  <a:extLst>
                    <a:ext uri="{9D8B030D-6E8A-4147-A177-3AD203B41FA5}">
                      <a16:colId xmlns:a16="http://schemas.microsoft.com/office/drawing/2014/main" val="1330298854"/>
                    </a:ext>
                  </a:extLst>
                </a:gridCol>
              </a:tblGrid>
              <a:tr h="4572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Úvod – společenské vědy ve sportu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Filosofická reflexe sportu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Filosofická platforma pro sportovní terminologii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Člověk, tělo, mysl, pohyb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Zdraví, přirozenost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Kultura, tělesná kultura, příroda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Problémy kultury (civilizace) a problémy tělesné kultury (sportu)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Sport jako sociokulturní fenomén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Vrcholový sport versus rekreační pohybová aktivita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Socializace sportem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Sport a masová média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Globální aspekty sportu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Sportovní mobilita a migrace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Násilí ve sportu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Genderové otázky sportu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Budoucnost a perspektivy sportu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638759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609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85EB5-0D9B-4E51-ACA9-965AF0B20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1534885"/>
          </a:xfrm>
        </p:spPr>
        <p:txBody>
          <a:bodyPr/>
          <a:lstStyle/>
          <a:p>
            <a:r>
              <a:rPr lang="cs-CZ" dirty="0"/>
              <a:t>Filosofie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972786-2406-49B9-8ED6-0D278DD711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filein</a:t>
            </a:r>
            <a:endParaRPr lang="cs-CZ" dirty="0"/>
          </a:p>
          <a:p>
            <a:r>
              <a:rPr lang="cs-CZ" dirty="0"/>
              <a:t>(</a:t>
            </a:r>
            <a:r>
              <a:rPr lang="cs-CZ" dirty="0" err="1"/>
              <a:t>filo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sofia</a:t>
            </a:r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D82114E0-0D83-4226-A0D7-ED59A0C8DFE4}"/>
              </a:ext>
            </a:extLst>
          </p:cNvPr>
          <p:cNvSpPr/>
          <p:nvPr/>
        </p:nvSpPr>
        <p:spPr>
          <a:xfrm>
            <a:off x="3088433" y="494523"/>
            <a:ext cx="5859624" cy="10170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Úvodní diskurs</a:t>
            </a:r>
          </a:p>
        </p:txBody>
      </p:sp>
    </p:spTree>
    <p:extLst>
      <p:ext uri="{BB962C8B-B14F-4D97-AF65-F5344CB8AC3E}">
        <p14:creationId xmlns:p14="http://schemas.microsoft.com/office/powerpoint/2010/main" val="1872577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7A7F-E707-4616-B04F-DF3CFDC5E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Platón versus Aristoteles?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00CED7-A882-43AF-97C2-2F03C9CC5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„Nejjistější obecnou charakterizací evropské filosofické tradice je, že sestává z řady poznámek (či ‚doplňků‘) k Platónovi.“</a:t>
            </a:r>
          </a:p>
          <a:p>
            <a:pPr marL="342900" indent="-342900">
              <a:buAutoNum type="alphaUcPeriod"/>
            </a:pPr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N. Whitehead: Process and Reality. An Essay in Cosmology, New York: The MacMillan Company 1929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endParaRPr 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1800" i="1" dirty="0" err="1"/>
              <a:t>Aristotelés</a:t>
            </a:r>
            <a:r>
              <a:rPr lang="cs-CZ" sz="1800" i="1" dirty="0"/>
              <a:t> – Otec vědy? Hrobník filosofie?</a:t>
            </a:r>
          </a:p>
          <a:p>
            <a:pPr marL="0" indent="0">
              <a:buNone/>
            </a:pPr>
            <a:endParaRPr 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Platónská větev –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Plotínos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sv. Augustin, Machiavelli, Galilei,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Campanella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Newton,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Hegel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Husserl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marL="0" indent="0">
              <a:buNone/>
            </a:pPr>
            <a:endParaRPr 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Aristotelská větev – F. Bacon, Hobbes, Locke,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Hume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Descartes… </a:t>
            </a:r>
          </a:p>
        </p:txBody>
      </p:sp>
    </p:spTree>
    <p:extLst>
      <p:ext uri="{BB962C8B-B14F-4D97-AF65-F5344CB8AC3E}">
        <p14:creationId xmlns:p14="http://schemas.microsoft.com/office/powerpoint/2010/main" val="4149678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9E716-E545-4987-8394-93E8E38BF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591055"/>
          </a:xfrm>
        </p:spPr>
        <p:txBody>
          <a:bodyPr/>
          <a:lstStyle/>
          <a:p>
            <a:pPr algn="ctr"/>
            <a:r>
              <a:rPr lang="cs-CZ" dirty="0"/>
              <a:t>Filosofická </a:t>
            </a:r>
            <a:r>
              <a:rPr lang="cs-CZ" dirty="0" err="1"/>
              <a:t>kinatropologie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8D672D-4600-409B-B2D9-808F8E971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28392"/>
            <a:ext cx="10515600" cy="2948570"/>
          </a:xfrm>
        </p:spPr>
        <p:txBody>
          <a:bodyPr/>
          <a:lstStyle/>
          <a:p>
            <a:r>
              <a:rPr lang="cs-CZ" dirty="0"/>
              <a:t>Terminologický přehled</a:t>
            </a:r>
          </a:p>
          <a:p>
            <a:endParaRPr lang="cs-CZ" dirty="0"/>
          </a:p>
          <a:p>
            <a:r>
              <a:rPr lang="cs-CZ" dirty="0"/>
              <a:t>Sport</a:t>
            </a:r>
          </a:p>
          <a:p>
            <a:r>
              <a:rPr lang="cs-CZ" dirty="0"/>
              <a:t>Tělesná kultura</a:t>
            </a:r>
          </a:p>
          <a:p>
            <a:r>
              <a:rPr lang="cs-CZ" dirty="0"/>
              <a:t>Pohybová kultura</a:t>
            </a:r>
          </a:p>
        </p:txBody>
      </p:sp>
    </p:spTree>
    <p:extLst>
      <p:ext uri="{BB962C8B-B14F-4D97-AF65-F5344CB8AC3E}">
        <p14:creationId xmlns:p14="http://schemas.microsoft.com/office/powerpoint/2010/main" val="2453541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2640013" y="404813"/>
            <a:ext cx="6551612" cy="647700"/>
          </a:xfrm>
        </p:spPr>
        <p:txBody>
          <a:bodyPr anchor="ctr"/>
          <a:lstStyle/>
          <a:p>
            <a:pPr eaLnBrk="1" hangingPunct="1"/>
            <a:r>
              <a:rPr lang="cs-CZ" altLang="en-US" sz="2400" b="1"/>
              <a:t>Literatura</a:t>
            </a:r>
            <a:endParaRPr lang="es-ES" altLang="en-US" sz="1200" b="1">
              <a:solidFill>
                <a:srgbClr val="333333"/>
              </a:solidFill>
            </a:endParaRPr>
          </a:p>
        </p:txBody>
      </p:sp>
      <p:sp>
        <p:nvSpPr>
          <p:cNvPr id="22531" name="Rectangle 167"/>
          <p:cNvSpPr>
            <a:spLocks noChangeArrowheads="1"/>
          </p:cNvSpPr>
          <p:nvPr/>
        </p:nvSpPr>
        <p:spPr bwMode="auto">
          <a:xfrm>
            <a:off x="1847850" y="1268414"/>
            <a:ext cx="8280400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71450" indent="-1714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Blahuš, P. (1993). Kinantropologie na Univerzitě Karlově. </a:t>
            </a:r>
            <a:r>
              <a:rPr lang="cs-CZ" altLang="en-US" sz="1200" b="1" i="1">
                <a:solidFill>
                  <a:srgbClr val="333333"/>
                </a:solidFill>
              </a:rPr>
              <a:t>Těl. Vých. Mlád., 59</a:t>
            </a:r>
            <a:r>
              <a:rPr lang="cs-CZ" altLang="en-US" sz="1200" b="1">
                <a:solidFill>
                  <a:srgbClr val="333333"/>
                </a:solidFill>
              </a:rPr>
              <a:t>(7), 17-23.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Dobrý, L. (1993). Sémantické problémy v kinantropologii. In K. Jelen (Ed.), </a:t>
            </a:r>
            <a:r>
              <a:rPr lang="cs-CZ" altLang="en-US" sz="1200" b="1" i="1">
                <a:solidFill>
                  <a:srgbClr val="333333"/>
                </a:solidFill>
              </a:rPr>
              <a:t>Stav a perspektivy kinantropologie (sborník) </a:t>
            </a:r>
            <a:r>
              <a:rPr lang="cs-CZ" altLang="en-US" sz="1200" b="1">
                <a:solidFill>
                  <a:srgbClr val="333333"/>
                </a:solidFill>
              </a:rPr>
              <a:t>(pp. 16-18). Praha: Univerzita Karlova, Fakulta tělesné výchovy a sportu.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Havlíček, I., &amp; Sýkora, F. (1998). Vedy o športe na Slovensku. In A. Zrubák, &amp; J. Labudová (Eds.), </a:t>
            </a:r>
            <a:r>
              <a:rPr lang="cs-CZ" altLang="en-US" sz="1200" b="1" i="1">
                <a:solidFill>
                  <a:srgbClr val="333333"/>
                </a:solidFill>
              </a:rPr>
              <a:t>Vedy o športe (pp. 25–29). Bratislava: Univerzita Komenského, Fakulta telesnej výchovy a športu</a:t>
            </a:r>
            <a:r>
              <a:rPr lang="cs-CZ" altLang="en-US" sz="1200" b="1">
                <a:solidFill>
                  <a:srgbClr val="333333"/>
                </a:solidFill>
              </a:rPr>
              <a:t>, Slovenský zväz telesnej kultúry a športu.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Hodaň, B. (1993). Kinantropologie a tělesná kultura. In K. Jelen (Ed.), </a:t>
            </a:r>
            <a:r>
              <a:rPr lang="cs-CZ" altLang="en-US" sz="1200" b="1" i="1">
                <a:solidFill>
                  <a:srgbClr val="333333"/>
                </a:solidFill>
              </a:rPr>
              <a:t>Stav a perspektivy kinantropologie (sborník</a:t>
            </a:r>
            <a:r>
              <a:rPr lang="cs-CZ" altLang="en-US" sz="1200" b="1">
                <a:solidFill>
                  <a:srgbClr val="333333"/>
                </a:solidFill>
              </a:rPr>
              <a:t>) (pp. 22-25). Praha: Univerzita Karlova, Fakulta tělesné výchovy a sportu.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Hodaň, B. (2006). </a:t>
            </a:r>
            <a:r>
              <a:rPr lang="cs-CZ" altLang="en-US" sz="1200" b="1" i="1">
                <a:solidFill>
                  <a:srgbClr val="333333"/>
                </a:solidFill>
              </a:rPr>
              <a:t>Sociokulturní kinantropologie I</a:t>
            </a:r>
            <a:r>
              <a:rPr lang="cs-CZ" altLang="en-US" sz="1200" b="1">
                <a:solidFill>
                  <a:srgbClr val="333333"/>
                </a:solidFill>
              </a:rPr>
              <a:t>. Brno: Masarykova univerzita.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Hodaň, B. (2007). </a:t>
            </a:r>
            <a:r>
              <a:rPr lang="cs-CZ" altLang="en-US" sz="1200" b="1" i="1">
                <a:solidFill>
                  <a:srgbClr val="333333"/>
                </a:solidFill>
              </a:rPr>
              <a:t>Sociokulturní kinantropologie II.</a:t>
            </a:r>
            <a:r>
              <a:rPr lang="cs-CZ" altLang="en-US" sz="1200" b="1">
                <a:solidFill>
                  <a:srgbClr val="333333"/>
                </a:solidFill>
              </a:rPr>
              <a:t> Olomouc: Univerzita Palackého v Olomouci.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s-ES" altLang="en-US" sz="1200" b="1">
                <a:solidFill>
                  <a:srgbClr val="333333"/>
                </a:solidFill>
              </a:rPr>
              <a:t>Hošek, V., Blahuš, P., Vaněk, M., &amp; Kovář, R. (1992). Kinantropologie – název oboru</a:t>
            </a:r>
            <a:r>
              <a:rPr lang="es-ES" altLang="en-US" sz="1200" b="1" i="1">
                <a:solidFill>
                  <a:srgbClr val="333333"/>
                </a:solidFill>
              </a:rPr>
              <a:t>.</a:t>
            </a:r>
            <a:r>
              <a:rPr lang="cs-CZ" altLang="en-US" sz="1200" b="1" i="1">
                <a:solidFill>
                  <a:srgbClr val="333333"/>
                </a:solidFill>
              </a:rPr>
              <a:t> </a:t>
            </a:r>
            <a:r>
              <a:rPr lang="es-ES" altLang="en-US" sz="1200" b="1" i="1">
                <a:solidFill>
                  <a:srgbClr val="333333"/>
                </a:solidFill>
              </a:rPr>
              <a:t>Acta Universitatis Palackianae Olomucensis Gymnica, 22</a:t>
            </a:r>
            <a:r>
              <a:rPr lang="es-ES" altLang="en-US" sz="1200" b="1">
                <a:solidFill>
                  <a:srgbClr val="333333"/>
                </a:solidFill>
              </a:rPr>
              <a:t>, 35-38.</a:t>
            </a:r>
            <a:endParaRPr lang="cs-CZ" altLang="en-US" sz="1200" b="1">
              <a:solidFill>
                <a:srgbClr val="333333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Hurych, E. (2015a). </a:t>
            </a:r>
            <a:r>
              <a:rPr lang="en-US" altLang="en-US" sz="1200" b="1">
                <a:solidFill>
                  <a:srgbClr val="333333"/>
                </a:solidFill>
              </a:rPr>
              <a:t>Sportiveness of Scientific Research: A Positive, or a Negative Trend?</a:t>
            </a:r>
            <a:r>
              <a:rPr lang="cs-CZ" altLang="en-US" sz="1200" b="1">
                <a:solidFill>
                  <a:srgbClr val="333333"/>
                </a:solidFill>
              </a:rPr>
              <a:t> Referát na konferenci </a:t>
            </a:r>
            <a:r>
              <a:rPr lang="cs-CZ" altLang="en-US" sz="1200" b="1" i="1">
                <a:solidFill>
                  <a:srgbClr val="333333"/>
                </a:solidFill>
              </a:rPr>
              <a:t>Czech Philosophy of Sport Conference</a:t>
            </a:r>
            <a:r>
              <a:rPr lang="cs-CZ" altLang="en-US" sz="1200" b="1">
                <a:solidFill>
                  <a:srgbClr val="333333"/>
                </a:solidFill>
              </a:rPr>
              <a:t>. Praha: FTVS, October, 2015.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Hurych, E. (2015b). </a:t>
            </a:r>
            <a:r>
              <a:rPr lang="en-US" altLang="en-US" sz="1200" b="1">
                <a:solidFill>
                  <a:srgbClr val="333333"/>
                </a:solidFill>
              </a:rPr>
              <a:t>The Instrumental Reduction </a:t>
            </a:r>
            <a:r>
              <a:rPr lang="cs-CZ" altLang="en-US" sz="1200" b="1">
                <a:solidFill>
                  <a:srgbClr val="333333"/>
                </a:solidFill>
              </a:rPr>
              <a:t>a</a:t>
            </a:r>
            <a:r>
              <a:rPr lang="en-US" altLang="en-US" sz="1200" b="1">
                <a:solidFill>
                  <a:srgbClr val="333333"/>
                </a:solidFill>
              </a:rPr>
              <a:t>s </a:t>
            </a:r>
            <a:r>
              <a:rPr lang="cs-CZ" altLang="en-US" sz="1200" b="1">
                <a:solidFill>
                  <a:srgbClr val="333333"/>
                </a:solidFill>
              </a:rPr>
              <a:t>a</a:t>
            </a:r>
            <a:r>
              <a:rPr lang="en-US" altLang="en-US" sz="1200" b="1">
                <a:solidFill>
                  <a:srgbClr val="333333"/>
                </a:solidFill>
              </a:rPr>
              <a:t> “Non-</a:t>
            </a:r>
            <a:r>
              <a:rPr lang="cs-CZ" altLang="en-US" sz="1200" b="1">
                <a:solidFill>
                  <a:srgbClr val="333333"/>
                </a:solidFill>
              </a:rPr>
              <a:t>P</a:t>
            </a:r>
            <a:r>
              <a:rPr lang="en-US" altLang="en-US" sz="1200" b="1">
                <a:solidFill>
                  <a:srgbClr val="333333"/>
                </a:solidFill>
              </a:rPr>
              <a:t>hantom Menace” </a:t>
            </a:r>
            <a:r>
              <a:rPr lang="cs-CZ" altLang="en-US" sz="1200" b="1">
                <a:solidFill>
                  <a:srgbClr val="333333"/>
                </a:solidFill>
              </a:rPr>
              <a:t>f</a:t>
            </a:r>
            <a:r>
              <a:rPr lang="en-US" altLang="en-US" sz="1200" b="1">
                <a:solidFill>
                  <a:srgbClr val="333333"/>
                </a:solidFill>
              </a:rPr>
              <a:t>or Modern Sports</a:t>
            </a:r>
            <a:r>
              <a:rPr lang="cs-CZ" altLang="en-US" sz="1200" b="1">
                <a:solidFill>
                  <a:srgbClr val="333333"/>
                </a:solidFill>
              </a:rPr>
              <a:t>. In M. Zvonař &amp; Z. Seidlová. </a:t>
            </a:r>
            <a:r>
              <a:rPr lang="cs-CZ" altLang="en-US" sz="1200" b="1" i="1">
                <a:solidFill>
                  <a:srgbClr val="333333"/>
                </a:solidFill>
              </a:rPr>
              <a:t>Proceedings of</a:t>
            </a:r>
            <a:r>
              <a:rPr lang="en-US" altLang="en-US" sz="1200" b="1" i="1">
                <a:solidFill>
                  <a:srgbClr val="333333"/>
                </a:solidFill>
              </a:rPr>
              <a:t> </a:t>
            </a:r>
            <a:r>
              <a:rPr lang="cs-CZ" altLang="en-US" sz="1200" b="1" i="1">
                <a:solidFill>
                  <a:srgbClr val="333333"/>
                </a:solidFill>
              </a:rPr>
              <a:t>the 10th Conferenc ein Kinanthropology. </a:t>
            </a:r>
            <a:r>
              <a:rPr lang="cs-CZ" altLang="en-US" sz="1200" b="1">
                <a:solidFill>
                  <a:srgbClr val="333333"/>
                </a:solidFill>
              </a:rPr>
              <a:t>Brno, FSpS MU, 18-20th Nov. 2015.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Jirásek, I. (2005). </a:t>
            </a:r>
            <a:r>
              <a:rPr lang="cs-CZ" altLang="en-US" sz="1200" b="1" i="1">
                <a:solidFill>
                  <a:srgbClr val="333333"/>
                </a:solidFill>
              </a:rPr>
              <a:t>Filosofická kinantropologie – setkání těla, duše a pohybu</a:t>
            </a:r>
            <a:r>
              <a:rPr lang="cs-CZ" altLang="en-US" sz="1200" b="1">
                <a:solidFill>
                  <a:srgbClr val="333333"/>
                </a:solidFill>
              </a:rPr>
              <a:t>. Olomouc: Univerzita Palackého v Olomouci.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Jirásek, I. &amp; Kohe, G. (2015). </a:t>
            </a:r>
            <a:r>
              <a:rPr lang="en-US" altLang="en-US" sz="1200" b="1">
                <a:solidFill>
                  <a:srgbClr val="333333"/>
                </a:solidFill>
              </a:rPr>
              <a:t>Readjusting Our Sporting Sites/Sight: Sportification </a:t>
            </a:r>
            <a:r>
              <a:rPr lang="cs-CZ" altLang="en-US" sz="1200" b="1">
                <a:solidFill>
                  <a:srgbClr val="333333"/>
                </a:solidFill>
              </a:rPr>
              <a:t>a</a:t>
            </a:r>
            <a:r>
              <a:rPr lang="en-US" altLang="en-US" sz="1200" b="1">
                <a:solidFill>
                  <a:srgbClr val="333333"/>
                </a:solidFill>
              </a:rPr>
              <a:t>nd </a:t>
            </a:r>
            <a:r>
              <a:rPr lang="cs-CZ" altLang="en-US" sz="1200" b="1">
                <a:solidFill>
                  <a:srgbClr val="333333"/>
                </a:solidFill>
              </a:rPr>
              <a:t>t</a:t>
            </a:r>
            <a:r>
              <a:rPr lang="en-US" altLang="en-US" sz="1200" b="1">
                <a:solidFill>
                  <a:srgbClr val="333333"/>
                </a:solidFill>
              </a:rPr>
              <a:t>he</a:t>
            </a:r>
            <a:r>
              <a:rPr lang="cs-CZ" altLang="en-US" sz="1200" b="1">
                <a:solidFill>
                  <a:srgbClr val="333333"/>
                </a:solidFill>
              </a:rPr>
              <a:t> </a:t>
            </a:r>
            <a:r>
              <a:rPr lang="en-US" altLang="en-US" sz="1200" b="1">
                <a:solidFill>
                  <a:srgbClr val="333333"/>
                </a:solidFill>
              </a:rPr>
              <a:t>Theatricality </a:t>
            </a:r>
            <a:r>
              <a:rPr lang="cs-CZ" altLang="en-US" sz="1200" b="1">
                <a:solidFill>
                  <a:srgbClr val="333333"/>
                </a:solidFill>
              </a:rPr>
              <a:t>o</a:t>
            </a:r>
            <a:r>
              <a:rPr lang="en-US" altLang="en-US" sz="1200" b="1">
                <a:solidFill>
                  <a:srgbClr val="333333"/>
                </a:solidFill>
              </a:rPr>
              <a:t>f Social Life</a:t>
            </a:r>
            <a:r>
              <a:rPr lang="cs-CZ" altLang="en-US" sz="1200" b="1">
                <a:solidFill>
                  <a:srgbClr val="333333"/>
                </a:solidFill>
              </a:rPr>
              <a:t>. </a:t>
            </a:r>
            <a:r>
              <a:rPr lang="cs-CZ" altLang="en-US" sz="1200" b="1" i="1">
                <a:solidFill>
                  <a:srgbClr val="333333"/>
                </a:solidFill>
              </a:rPr>
              <a:t>Sport, Ethics and Philosophy, 9</a:t>
            </a:r>
            <a:r>
              <a:rPr lang="cs-CZ" altLang="en-US" sz="1200" b="1">
                <a:solidFill>
                  <a:srgbClr val="333333"/>
                </a:solidFill>
              </a:rPr>
              <a:t>(3), 257 – 270.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s-ES" altLang="en-US" sz="1200" b="1">
                <a:solidFill>
                  <a:srgbClr val="333333"/>
                </a:solidFill>
              </a:rPr>
              <a:t>Kasa, J. (1995). Kinantropológia, či teória telesnej kultúry? </a:t>
            </a:r>
            <a:r>
              <a:rPr lang="es-ES" altLang="en-US" sz="1200" b="1" i="1">
                <a:solidFill>
                  <a:srgbClr val="333333"/>
                </a:solidFill>
              </a:rPr>
              <a:t>Telesná výchova a šport, </a:t>
            </a:r>
            <a:r>
              <a:rPr lang="cs-CZ" altLang="en-US" sz="1200" b="1" i="1">
                <a:solidFill>
                  <a:srgbClr val="333333"/>
                </a:solidFill>
              </a:rPr>
              <a:t>5</a:t>
            </a:r>
            <a:r>
              <a:rPr lang="es-ES" altLang="en-US" sz="1200" b="1">
                <a:solidFill>
                  <a:srgbClr val="333333"/>
                </a:solidFill>
              </a:rPr>
              <a:t>(1–2), 3–5.</a:t>
            </a:r>
            <a:endParaRPr lang="cs-CZ" altLang="en-US" sz="1200" b="1">
              <a:solidFill>
                <a:srgbClr val="333333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Lipiec, J. (1999). </a:t>
            </a:r>
            <a:r>
              <a:rPr lang="cs-CZ" altLang="en-US" sz="1200" b="1" i="1">
                <a:solidFill>
                  <a:srgbClr val="333333"/>
                </a:solidFill>
              </a:rPr>
              <a:t>Filozofia olympizmu</a:t>
            </a:r>
            <a:r>
              <a:rPr lang="cs-CZ" altLang="en-US" sz="1200" b="1">
                <a:solidFill>
                  <a:srgbClr val="333333"/>
                </a:solidFill>
              </a:rPr>
              <a:t>. Warszawa: Sprint.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Sekot, A. (2015). </a:t>
            </a:r>
            <a:r>
              <a:rPr lang="cs-CZ" altLang="en-US" sz="1200" b="1" i="1">
                <a:solidFill>
                  <a:srgbClr val="333333"/>
                </a:solidFill>
              </a:rPr>
              <a:t>Pohybové aktivity pohledem sociologie</a:t>
            </a:r>
            <a:r>
              <a:rPr lang="cs-CZ" altLang="en-US" sz="1200" b="1">
                <a:solidFill>
                  <a:srgbClr val="333333"/>
                </a:solidFill>
              </a:rPr>
              <a:t>. Brno: Masarykova univerzita.</a:t>
            </a:r>
            <a:endParaRPr lang="es-ES" altLang="en-US" sz="1200" b="1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696</Words>
  <Application>Microsoft Office PowerPoint</Application>
  <PresentationFormat>Širokoúhlá obrazovka</PresentationFormat>
  <Paragraphs>54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Společenské aspekty ve sportu  kinantropologie</vt:lpstr>
      <vt:lpstr>Sledované diskursy pro společenské vědy ve sportu/kinatropologii</vt:lpstr>
      <vt:lpstr>Význam společenských věd pro studie o pohybu</vt:lpstr>
      <vt:lpstr>Osnova </vt:lpstr>
      <vt:lpstr>Filosofie</vt:lpstr>
      <vt:lpstr>Platón versus Aristoteles?</vt:lpstr>
      <vt:lpstr>Filosofická kinatropologie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Filosofie</dc:title>
  <dc:creator>Emanuel Hurych</dc:creator>
  <cp:lastModifiedBy>Emanuel Hurych</cp:lastModifiedBy>
  <cp:revision>15</cp:revision>
  <dcterms:created xsi:type="dcterms:W3CDTF">2019-09-19T10:58:23Z</dcterms:created>
  <dcterms:modified xsi:type="dcterms:W3CDTF">2020-10-20T11:49:14Z</dcterms:modified>
</cp:coreProperties>
</file>