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3636-CD27-479C-A04C-D1B899B17BEC}" type="datetimeFigureOut">
              <a:rPr lang="cs-CZ" smtClean="0"/>
              <a:pPr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BEA7-DCDD-46E7-A3B0-386CD6DAD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cs-CZ" b="1" dirty="0" smtClean="0"/>
              <a:t>Ekonomická specifika fungování profesionálních soutěží a klubů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J.  Novotný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800" b="1" dirty="0"/>
              <a:t>Specifika ligy profesionálních klubů 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V oblasti:</a:t>
            </a:r>
          </a:p>
          <a:p>
            <a:pPr lvl="0"/>
            <a:r>
              <a:rPr lang="cs-CZ" b="1" dirty="0" smtClean="0"/>
              <a:t>fungování klubu</a:t>
            </a:r>
            <a:endParaRPr lang="cs-CZ" sz="2800" dirty="0" smtClean="0"/>
          </a:p>
          <a:p>
            <a:pPr lvl="0"/>
            <a:r>
              <a:rPr lang="cs-CZ" b="1" dirty="0" smtClean="0"/>
              <a:t>ve finančních tocích</a:t>
            </a:r>
            <a:endParaRPr lang="cs-CZ" sz="2800" dirty="0" smtClean="0"/>
          </a:p>
          <a:p>
            <a:pPr lvl="0"/>
            <a:r>
              <a:rPr lang="cs-CZ" b="1" dirty="0" smtClean="0"/>
              <a:t>účetnictví</a:t>
            </a:r>
            <a:endParaRPr lang="cs-CZ" sz="2800" dirty="0" smtClean="0"/>
          </a:p>
          <a:p>
            <a:pPr lvl="0"/>
            <a:r>
              <a:rPr lang="cs-CZ" b="1" dirty="0" smtClean="0"/>
              <a:t>ve vzájemné spolupráci a podpoře podpory:</a:t>
            </a:r>
            <a:endParaRPr lang="cs-CZ" sz="2800" dirty="0" smtClean="0"/>
          </a:p>
          <a:p>
            <a:pPr lvl="1"/>
            <a:r>
              <a:rPr lang="cs-CZ" dirty="0" smtClean="0"/>
              <a:t>pracovní trh hráčů,</a:t>
            </a:r>
            <a:endParaRPr lang="cs-CZ" sz="2400" dirty="0" smtClean="0"/>
          </a:p>
          <a:p>
            <a:pPr lvl="1"/>
            <a:r>
              <a:rPr lang="cs-CZ" dirty="0" smtClean="0"/>
              <a:t>dělení příjmů,</a:t>
            </a:r>
            <a:endParaRPr lang="cs-CZ" sz="2400" dirty="0" smtClean="0"/>
          </a:p>
          <a:p>
            <a:pPr lvl="1"/>
            <a:r>
              <a:rPr lang="cs-CZ" dirty="0" smtClean="0"/>
              <a:t>vzájemná podpora klubů v rámci daného ekonomického rámce,</a:t>
            </a:r>
            <a:endParaRPr lang="cs-CZ" sz="2400" dirty="0" smtClean="0"/>
          </a:p>
          <a:p>
            <a:pPr lvl="1"/>
            <a:r>
              <a:rPr lang="cs-CZ" dirty="0" smtClean="0"/>
              <a:t>empirická evidence soutěžní vyrovnanosti ligy,</a:t>
            </a:r>
            <a:endParaRPr lang="cs-CZ" sz="2400" dirty="0" smtClean="0"/>
          </a:p>
          <a:p>
            <a:pPr lvl="1"/>
            <a:r>
              <a:rPr lang="cs-CZ" dirty="0" smtClean="0"/>
              <a:t>empirická evidence efektů vzájemně podpůrných strategií,</a:t>
            </a:r>
            <a:endParaRPr lang="cs-CZ" sz="2400" dirty="0" smtClean="0"/>
          </a:p>
          <a:p>
            <a:pPr lvl="1"/>
            <a:r>
              <a:rPr lang="cs-CZ" dirty="0" smtClean="0"/>
              <a:t>dělení užitků z nově příchozích talentů mezi kluby vzájemnou dohodou (</a:t>
            </a:r>
            <a:r>
              <a:rPr lang="cs-CZ" dirty="0" err="1" smtClean="0"/>
              <a:t>Coaseho</a:t>
            </a:r>
            <a:r>
              <a:rPr lang="cs-CZ" dirty="0" smtClean="0"/>
              <a:t> teorém) jen pro americké ligy .</a:t>
            </a:r>
            <a:endParaRPr lang="cs-CZ" sz="24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1691680" y="2204864"/>
            <a:ext cx="5829300" cy="3888432"/>
            <a:chOff x="2773" y="-203"/>
            <a:chExt cx="7344" cy="4176"/>
          </a:xfrm>
        </p:grpSpPr>
        <p:sp>
          <p:nvSpPr>
            <p:cNvPr id="2082" name="AutoShape 34"/>
            <p:cNvSpPr>
              <a:spLocks noChangeAspect="1" noChangeArrowheads="1" noTextEdit="1"/>
            </p:cNvSpPr>
            <p:nvPr/>
          </p:nvSpPr>
          <p:spPr bwMode="auto">
            <a:xfrm>
              <a:off x="2773" y="-203"/>
              <a:ext cx="7344" cy="417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2079" name="Group 31"/>
            <p:cNvGrpSpPr>
              <a:grpSpLocks/>
            </p:cNvGrpSpPr>
            <p:nvPr/>
          </p:nvGrpSpPr>
          <p:grpSpPr bwMode="auto">
            <a:xfrm>
              <a:off x="4501" y="-203"/>
              <a:ext cx="3888" cy="3888"/>
              <a:chOff x="4501" y="-203"/>
              <a:chExt cx="3888" cy="3888"/>
            </a:xfrm>
          </p:grpSpPr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501" y="-203"/>
                <a:ext cx="3888" cy="388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789" y="805"/>
                <a:ext cx="1440" cy="11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OSOBY</a:t>
                </a:r>
                <a:endParaRPr kumimoji="0" lang="cs-CZ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hráči</a:t>
                </a:r>
                <a:endPara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trenéři a asistenti</a:t>
                </a:r>
                <a:endPara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6661" y="805"/>
              <a:ext cx="144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INVESTICE </a:t>
              </a:r>
              <a:endPara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a </a:t>
              </a:r>
              <a:endParaRPr kumimoji="0" 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FINANCOVÁNÍ</a:t>
              </a:r>
              <a:endPara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4645" y="2677"/>
              <a:ext cx="100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nabídka</a:t>
              </a: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5857" y="2677"/>
              <a:ext cx="1179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produkce</a:t>
              </a: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7237" y="2677"/>
              <a:ext cx="100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prodej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8821" y="-203"/>
              <a:ext cx="1296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Trh produktů</a:t>
              </a: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tržní poptávka</a:t>
              </a: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8821" y="949"/>
              <a:ext cx="1296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Televizní, přenosy</a:t>
              </a:r>
              <a:endPara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8821" y="1755"/>
              <a:ext cx="1296" cy="11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Vstupenky sezónní, na jeden zápas</a:t>
              </a: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8821" y="2677"/>
              <a:ext cx="1296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prodej klubových suvenýrů a drobného zboží</a:t>
              </a: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068" name="Group 20"/>
            <p:cNvGrpSpPr>
              <a:grpSpLocks/>
            </p:cNvGrpSpPr>
            <p:nvPr/>
          </p:nvGrpSpPr>
          <p:grpSpPr bwMode="auto">
            <a:xfrm>
              <a:off x="5221" y="-203"/>
              <a:ext cx="2304" cy="1008"/>
              <a:chOff x="5221" y="-203"/>
              <a:chExt cx="2304" cy="1008"/>
            </a:xfrm>
          </p:grpSpPr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5221" y="-203"/>
                <a:ext cx="2304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Management sportovního klubu</a:t>
                </a:r>
                <a:endPara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5324" y="373"/>
                <a:ext cx="707" cy="432"/>
              </a:xfrm>
              <a:custGeom>
                <a:avLst/>
                <a:gdLst/>
                <a:ahLst/>
                <a:cxnLst>
                  <a:cxn ang="0">
                    <a:pos x="884" y="0"/>
                  </a:cxn>
                  <a:cxn ang="0">
                    <a:pos x="0" y="436"/>
                  </a:cxn>
                </a:cxnLst>
                <a:rect l="0" t="0" r="r" b="b"/>
                <a:pathLst>
                  <a:path w="884" h="436">
                    <a:moveTo>
                      <a:pt x="884" y="0"/>
                    </a:moveTo>
                    <a:lnTo>
                      <a:pt x="0" y="4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6661" y="373"/>
              <a:ext cx="733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16" y="436"/>
                </a:cxn>
              </a:cxnLst>
              <a:rect l="0" t="0" r="r" b="b"/>
              <a:pathLst>
                <a:path w="916" h="436">
                  <a:moveTo>
                    <a:pt x="0" y="0"/>
                  </a:moveTo>
                  <a:lnTo>
                    <a:pt x="916" y="43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5653" y="296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6949" y="296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4213" y="517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773" y="-203"/>
              <a:ext cx="1584" cy="4176"/>
              <a:chOff x="2773" y="-203"/>
              <a:chExt cx="1584" cy="4176"/>
            </a:xfrm>
          </p:grpSpPr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2773" y="2821"/>
                <a:ext cx="1440" cy="11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osoby (hráči a trenéři)</a:t>
                </a:r>
                <a:endParaRPr kumimoji="0" lang="cs-CZ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2056" name="Group 8"/>
              <p:cNvGrpSpPr>
                <a:grpSpLocks/>
              </p:cNvGrpSpPr>
              <p:nvPr/>
            </p:nvGrpSpPr>
            <p:grpSpPr bwMode="auto">
              <a:xfrm>
                <a:off x="2773" y="-203"/>
                <a:ext cx="1584" cy="3168"/>
                <a:chOff x="2773" y="-203"/>
                <a:chExt cx="1584" cy="3168"/>
              </a:xfrm>
            </p:grpSpPr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2773" y="1957"/>
                  <a:ext cx="1440" cy="8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cs-CZ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sportovní materiál, náčiní, oblečení</a:t>
                  </a:r>
                  <a:endParaRPr kumimoji="0" lang="cs-CZ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cs-CZ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grpSp>
              <p:nvGrpSpPr>
                <p:cNvPr id="2057" name="Group 9"/>
                <p:cNvGrpSpPr>
                  <a:grpSpLocks/>
                </p:cNvGrpSpPr>
                <p:nvPr/>
              </p:nvGrpSpPr>
              <p:grpSpPr bwMode="auto">
                <a:xfrm>
                  <a:off x="2773" y="-203"/>
                  <a:ext cx="1584" cy="3168"/>
                  <a:chOff x="2773" y="-203"/>
                  <a:chExt cx="1584" cy="3168"/>
                </a:xfrm>
              </p:grpSpPr>
              <p:sp>
                <p:nvSpPr>
                  <p:cNvPr id="206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773" y="1093"/>
                    <a:ext cx="1440" cy="86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imes New Roman" pitchFamily="18" charset="0"/>
                      </a:rPr>
                      <a:t>sportovní zařízení, stadiony</a:t>
                    </a:r>
                    <a:endParaRPr kumimoji="0" lang="cs-CZ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cs-CZ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grpSp>
                <p:nvGrpSpPr>
                  <p:cNvPr id="2058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2773" y="-203"/>
                    <a:ext cx="1584" cy="3168"/>
                    <a:chOff x="2773" y="-203"/>
                    <a:chExt cx="1584" cy="3168"/>
                  </a:xfrm>
                </p:grpSpPr>
                <p:sp>
                  <p:nvSpPr>
                    <p:cNvPr id="2060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73" y="-203"/>
                      <a:ext cx="1440" cy="129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Trh faktorů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tržní nabídka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059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57" y="517"/>
                      <a:ext cx="0" cy="244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4357" y="296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8245" y="2965"/>
              <a:ext cx="37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8" y="1"/>
                </a:cxn>
              </a:cxnLst>
              <a:rect l="0" t="0" r="r" b="b"/>
              <a:pathLst>
                <a:path w="468" h="1">
                  <a:moveTo>
                    <a:pt x="0" y="0"/>
                  </a:moveTo>
                  <a:lnTo>
                    <a:pt x="468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8626" y="452"/>
              <a:ext cx="1" cy="2514"/>
            </a:xfrm>
            <a:custGeom>
              <a:avLst/>
              <a:gdLst/>
              <a:ahLst/>
              <a:cxnLst>
                <a:cxn ang="0">
                  <a:pos x="0" y="3142"/>
                </a:cxn>
                <a:cxn ang="0">
                  <a:pos x="0" y="0"/>
                </a:cxn>
              </a:cxnLst>
              <a:rect l="0" t="0" r="r" b="b"/>
              <a:pathLst>
                <a:path w="1" h="3142">
                  <a:moveTo>
                    <a:pt x="0" y="314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8626" y="447"/>
              <a:ext cx="19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8" y="0"/>
                </a:cxn>
              </a:cxnLst>
              <a:rect l="0" t="0" r="r" b="b"/>
              <a:pathLst>
                <a:path w="238" h="1">
                  <a:moveTo>
                    <a:pt x="0" y="0"/>
                  </a:moveTo>
                  <a:lnTo>
                    <a:pt x="238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6373" y="373"/>
              <a:ext cx="72" cy="230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41" name="TextovéPole 40"/>
          <p:cNvSpPr txBox="1"/>
          <p:nvPr/>
        </p:nvSpPr>
        <p:spPr>
          <a:xfrm>
            <a:off x="1475656" y="69269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Model profesionálního fotbalového </a:t>
            </a:r>
            <a:r>
              <a:rPr lang="cs-CZ" b="1" dirty="0" smtClean="0"/>
              <a:t>klubu, </a:t>
            </a:r>
          </a:p>
          <a:p>
            <a:pPr algn="ctr"/>
            <a:r>
              <a:rPr lang="cs-CZ" dirty="0" smtClean="0"/>
              <a:t>tzv. </a:t>
            </a:r>
            <a:r>
              <a:rPr lang="cs-CZ" dirty="0" err="1" smtClean="0"/>
              <a:t>Fandelův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539552" y="1052736"/>
            <a:ext cx="8064896" cy="4752528"/>
            <a:chOff x="467544" y="908720"/>
            <a:chExt cx="8064896" cy="4752528"/>
          </a:xfrm>
        </p:grpSpPr>
        <p:grpSp>
          <p:nvGrpSpPr>
            <p:cNvPr id="5" name="Skupina 4"/>
            <p:cNvGrpSpPr/>
            <p:nvPr/>
          </p:nvGrpSpPr>
          <p:grpSpPr>
            <a:xfrm>
              <a:off x="1043608" y="1124744"/>
              <a:ext cx="6984776" cy="4536504"/>
              <a:chOff x="1043608" y="1124744"/>
              <a:chExt cx="6984776" cy="4536504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3851920" y="1124744"/>
                <a:ext cx="1368152" cy="648072"/>
                <a:chOff x="3851920" y="1124744"/>
                <a:chExt cx="1368152" cy="648072"/>
              </a:xfrm>
            </p:grpSpPr>
            <p:sp>
              <p:nvSpPr>
                <p:cNvPr id="55" name="Obdélník 54"/>
                <p:cNvSpPr/>
                <p:nvPr/>
              </p:nvSpPr>
              <p:spPr>
                <a:xfrm>
                  <a:off x="3851920" y="1124744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56" name="TextovéPole 10"/>
                <p:cNvSpPr txBox="1"/>
                <p:nvPr/>
              </p:nvSpPr>
              <p:spPr>
                <a:xfrm>
                  <a:off x="3851920" y="1124744"/>
                  <a:ext cx="136815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dirty="0" smtClean="0"/>
                    <a:t>Sponzoři, patroni</a:t>
                  </a:r>
                  <a:endParaRPr lang="cs-CZ" dirty="0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851920" y="2204864"/>
                <a:ext cx="1440160" cy="648072"/>
                <a:chOff x="3851920" y="2204864"/>
                <a:chExt cx="1440160" cy="648072"/>
              </a:xfrm>
            </p:grpSpPr>
            <p:sp>
              <p:nvSpPr>
                <p:cNvPr id="53" name="Obdélník 52"/>
                <p:cNvSpPr/>
                <p:nvPr/>
              </p:nvSpPr>
              <p:spPr>
                <a:xfrm>
                  <a:off x="3851920" y="2204864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54" name="TextovéPole 11"/>
                <p:cNvSpPr txBox="1"/>
                <p:nvPr/>
              </p:nvSpPr>
              <p:spPr>
                <a:xfrm>
                  <a:off x="3851920" y="2204864"/>
                  <a:ext cx="144016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cs-CZ" dirty="0" smtClean="0"/>
                    <a:t>Trh produktů - Zápas</a:t>
                  </a:r>
                  <a:endParaRPr lang="cs-CZ" dirty="0"/>
                </a:p>
              </p:txBody>
            </p:sp>
          </p:grpSp>
          <p:grpSp>
            <p:nvGrpSpPr>
              <p:cNvPr id="20" name="Skupina 19"/>
              <p:cNvGrpSpPr/>
              <p:nvPr/>
            </p:nvGrpSpPr>
            <p:grpSpPr>
              <a:xfrm>
                <a:off x="3851920" y="3104964"/>
                <a:ext cx="1368152" cy="648072"/>
                <a:chOff x="3851920" y="3104964"/>
                <a:chExt cx="1368152" cy="648072"/>
              </a:xfrm>
            </p:grpSpPr>
            <p:sp>
              <p:nvSpPr>
                <p:cNvPr id="51" name="Obdélník 50"/>
                <p:cNvSpPr/>
                <p:nvPr/>
              </p:nvSpPr>
              <p:spPr>
                <a:xfrm>
                  <a:off x="3851920" y="3104964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52" name="TextovéPole 12"/>
                <p:cNvSpPr txBox="1"/>
                <p:nvPr/>
              </p:nvSpPr>
              <p:spPr>
                <a:xfrm>
                  <a:off x="3851920" y="3212976"/>
                  <a:ext cx="1368152" cy="369332"/>
                </a:xfrm>
                <a:prstGeom prst="rect">
                  <a:avLst/>
                </a:prstGeom>
                <a:noFill/>
                <a:ln>
                  <a:noFill/>
                  <a:prstDash val="sysDash"/>
                </a:ln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dirty="0" smtClean="0"/>
                    <a:t>Finanční trh</a:t>
                  </a:r>
                  <a:endParaRPr lang="cs-CZ" dirty="0"/>
                </a:p>
              </p:txBody>
            </p:sp>
          </p:grpSp>
          <p:grpSp>
            <p:nvGrpSpPr>
              <p:cNvPr id="21" name="Skupina 20"/>
              <p:cNvGrpSpPr/>
              <p:nvPr/>
            </p:nvGrpSpPr>
            <p:grpSpPr>
              <a:xfrm>
                <a:off x="3851920" y="5013176"/>
                <a:ext cx="1368152" cy="648072"/>
                <a:chOff x="3851920" y="5013176"/>
                <a:chExt cx="1368152" cy="648072"/>
              </a:xfrm>
            </p:grpSpPr>
            <p:sp>
              <p:nvSpPr>
                <p:cNvPr id="49" name="Obdélník 48"/>
                <p:cNvSpPr/>
                <p:nvPr/>
              </p:nvSpPr>
              <p:spPr>
                <a:xfrm>
                  <a:off x="3851920" y="5013176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50" name="TextovéPole 13"/>
                <p:cNvSpPr txBox="1"/>
                <p:nvPr/>
              </p:nvSpPr>
              <p:spPr>
                <a:xfrm>
                  <a:off x="3851920" y="5157192"/>
                  <a:ext cx="13681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dirty="0" smtClean="0"/>
                    <a:t>Trh faktorů</a:t>
                  </a:r>
                  <a:endParaRPr lang="cs-CZ" dirty="0"/>
                </a:p>
              </p:txBody>
            </p:sp>
          </p:grpSp>
          <p:grpSp>
            <p:nvGrpSpPr>
              <p:cNvPr id="22" name="Skupina 21"/>
              <p:cNvGrpSpPr/>
              <p:nvPr/>
            </p:nvGrpSpPr>
            <p:grpSpPr>
              <a:xfrm>
                <a:off x="3851920" y="4077072"/>
                <a:ext cx="1368152" cy="648072"/>
                <a:chOff x="3851920" y="4077072"/>
                <a:chExt cx="1368152" cy="648072"/>
              </a:xfrm>
            </p:grpSpPr>
            <p:sp>
              <p:nvSpPr>
                <p:cNvPr id="47" name="Obdélník 46"/>
                <p:cNvSpPr/>
                <p:nvPr/>
              </p:nvSpPr>
              <p:spPr>
                <a:xfrm>
                  <a:off x="3851920" y="4077072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48" name="TextovéPole 14"/>
                <p:cNvSpPr txBox="1"/>
                <p:nvPr/>
              </p:nvSpPr>
              <p:spPr>
                <a:xfrm>
                  <a:off x="3851920" y="4221088"/>
                  <a:ext cx="13681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dirty="0" smtClean="0"/>
                    <a:t>Investor</a:t>
                  </a:r>
                  <a:endParaRPr lang="cs-CZ" dirty="0"/>
                </a:p>
              </p:txBody>
            </p:sp>
          </p:grpSp>
          <p:grpSp>
            <p:nvGrpSpPr>
              <p:cNvPr id="23" name="Skupina 22"/>
              <p:cNvGrpSpPr/>
              <p:nvPr/>
            </p:nvGrpSpPr>
            <p:grpSpPr>
              <a:xfrm>
                <a:off x="1043608" y="3104964"/>
                <a:ext cx="1368152" cy="648072"/>
                <a:chOff x="971600" y="3284984"/>
                <a:chExt cx="1368152" cy="648072"/>
              </a:xfrm>
            </p:grpSpPr>
            <p:sp>
              <p:nvSpPr>
                <p:cNvPr id="45" name="Obdélník 44"/>
                <p:cNvSpPr/>
                <p:nvPr/>
              </p:nvSpPr>
              <p:spPr>
                <a:xfrm>
                  <a:off x="971600" y="3284984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46" name="TextovéPole 15"/>
                <p:cNvSpPr txBox="1"/>
                <p:nvPr/>
              </p:nvSpPr>
              <p:spPr>
                <a:xfrm>
                  <a:off x="971600" y="3284984"/>
                  <a:ext cx="136815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dirty="0" smtClean="0"/>
                    <a:t>Sportovní kluby</a:t>
                  </a:r>
                  <a:endParaRPr lang="cs-CZ" dirty="0"/>
                </a:p>
              </p:txBody>
            </p:sp>
          </p:grpSp>
          <p:grpSp>
            <p:nvGrpSpPr>
              <p:cNvPr id="24" name="Skupina 23"/>
              <p:cNvGrpSpPr/>
              <p:nvPr/>
            </p:nvGrpSpPr>
            <p:grpSpPr>
              <a:xfrm>
                <a:off x="6660232" y="3104964"/>
                <a:ext cx="1368152" cy="648072"/>
                <a:chOff x="6660232" y="3212976"/>
                <a:chExt cx="1368152" cy="648072"/>
              </a:xfrm>
            </p:grpSpPr>
            <p:sp>
              <p:nvSpPr>
                <p:cNvPr id="43" name="Obdélník 42"/>
                <p:cNvSpPr/>
                <p:nvPr/>
              </p:nvSpPr>
              <p:spPr>
                <a:xfrm>
                  <a:off x="6660232" y="3212976"/>
                  <a:ext cx="1368152" cy="64807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cs-CZ"/>
                </a:p>
              </p:txBody>
            </p:sp>
            <p:sp>
              <p:nvSpPr>
                <p:cNvPr id="44" name="TextovéPole 16"/>
                <p:cNvSpPr txBox="1"/>
                <p:nvPr/>
              </p:nvSpPr>
              <p:spPr>
                <a:xfrm>
                  <a:off x="6660232" y="3356992"/>
                  <a:ext cx="13681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cs-CZ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dirty="0" smtClean="0"/>
                    <a:t>Domácnosti</a:t>
                  </a:r>
                  <a:endParaRPr lang="cs-CZ" dirty="0"/>
                </a:p>
              </p:txBody>
            </p:sp>
          </p:grpSp>
          <p:cxnSp>
            <p:nvCxnSpPr>
              <p:cNvPr id="25" name="Přímá spojovací šipka 24"/>
              <p:cNvCxnSpPr>
                <a:endCxn id="55" idx="1"/>
              </p:cNvCxnSpPr>
              <p:nvPr/>
            </p:nvCxnSpPr>
            <p:spPr>
              <a:xfrm rot="5400000" flipH="1" flipV="1">
                <a:off x="1961275" y="1214319"/>
                <a:ext cx="1657054" cy="212423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ovací šipka 25"/>
              <p:cNvCxnSpPr/>
              <p:nvPr/>
            </p:nvCxnSpPr>
            <p:spPr>
              <a:xfrm rot="10800000" flipV="1">
                <a:off x="1475656" y="1268760"/>
                <a:ext cx="2376264" cy="180020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ovací šipka 26"/>
              <p:cNvCxnSpPr/>
              <p:nvPr/>
            </p:nvCxnSpPr>
            <p:spPr>
              <a:xfrm rot="10800000" flipV="1">
                <a:off x="1979712" y="2276872"/>
                <a:ext cx="1872208" cy="7920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ovací šipka 27"/>
              <p:cNvCxnSpPr/>
              <p:nvPr/>
            </p:nvCxnSpPr>
            <p:spPr>
              <a:xfrm flipV="1">
                <a:off x="2195736" y="2420888"/>
                <a:ext cx="1656184" cy="6480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ovací šipka 28"/>
              <p:cNvCxnSpPr/>
              <p:nvPr/>
            </p:nvCxnSpPr>
            <p:spPr>
              <a:xfrm>
                <a:off x="5220072" y="1196752"/>
                <a:ext cx="2376264" cy="187220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ovací šipka 29"/>
              <p:cNvCxnSpPr>
                <a:stCxn id="43" idx="0"/>
                <a:endCxn id="55" idx="3"/>
              </p:cNvCxnSpPr>
              <p:nvPr/>
            </p:nvCxnSpPr>
            <p:spPr>
              <a:xfrm rot="16200000" flipV="1">
                <a:off x="5453663" y="1214319"/>
                <a:ext cx="1657054" cy="212423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ovací šipka 30"/>
              <p:cNvCxnSpPr/>
              <p:nvPr/>
            </p:nvCxnSpPr>
            <p:spPr>
              <a:xfrm rot="10800000">
                <a:off x="5220072" y="2348880"/>
                <a:ext cx="1872208" cy="72008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ovací šipka 31"/>
              <p:cNvCxnSpPr/>
              <p:nvPr/>
            </p:nvCxnSpPr>
            <p:spPr>
              <a:xfrm>
                <a:off x="5220072" y="2492896"/>
                <a:ext cx="1584176" cy="57606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římá spojovací šipka 32"/>
              <p:cNvCxnSpPr/>
              <p:nvPr/>
            </p:nvCxnSpPr>
            <p:spPr>
              <a:xfrm rot="10800000">
                <a:off x="1259632" y="3789040"/>
                <a:ext cx="2592288" cy="172819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ovací šipka 33"/>
              <p:cNvCxnSpPr/>
              <p:nvPr/>
            </p:nvCxnSpPr>
            <p:spPr>
              <a:xfrm rot="16200000" flipH="1">
                <a:off x="2050850" y="3428129"/>
                <a:ext cx="1477905" cy="212423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ovací šipka 34"/>
              <p:cNvCxnSpPr/>
              <p:nvPr/>
            </p:nvCxnSpPr>
            <p:spPr>
              <a:xfrm rot="10800000" flipV="1">
                <a:off x="5220072" y="3789040"/>
                <a:ext cx="2664296" cy="172819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ovací šipka 35"/>
              <p:cNvCxnSpPr>
                <a:endCxn id="43" idx="2"/>
              </p:cNvCxnSpPr>
              <p:nvPr/>
            </p:nvCxnSpPr>
            <p:spPr>
              <a:xfrm flipV="1">
                <a:off x="5220072" y="3753036"/>
                <a:ext cx="2124236" cy="140415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ovací šipka 36"/>
              <p:cNvCxnSpPr/>
              <p:nvPr/>
            </p:nvCxnSpPr>
            <p:spPr>
              <a:xfrm rot="10800000">
                <a:off x="2411760" y="3573016"/>
                <a:ext cx="144016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ovací šipka 37"/>
              <p:cNvCxnSpPr/>
              <p:nvPr/>
            </p:nvCxnSpPr>
            <p:spPr>
              <a:xfrm rot="10800000">
                <a:off x="5220072" y="3573016"/>
                <a:ext cx="144016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ovací šipka 38"/>
              <p:cNvCxnSpPr/>
              <p:nvPr/>
            </p:nvCxnSpPr>
            <p:spPr>
              <a:xfrm>
                <a:off x="2411760" y="3284984"/>
                <a:ext cx="144016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ovací šipka 39"/>
              <p:cNvCxnSpPr/>
              <p:nvPr/>
            </p:nvCxnSpPr>
            <p:spPr>
              <a:xfrm>
                <a:off x="5220072" y="3284984"/>
                <a:ext cx="144016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sysDash"/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ovací šipka 40"/>
              <p:cNvCxnSpPr/>
              <p:nvPr/>
            </p:nvCxnSpPr>
            <p:spPr>
              <a:xfrm rot="5400000" flipH="1" flipV="1">
                <a:off x="4031940" y="3897052"/>
                <a:ext cx="36004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ovací šipka 41"/>
              <p:cNvCxnSpPr/>
              <p:nvPr/>
            </p:nvCxnSpPr>
            <p:spPr>
              <a:xfrm rot="5400000">
                <a:off x="4608004" y="3897052"/>
                <a:ext cx="36004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Obdélníkový popisek 5"/>
            <p:cNvSpPr/>
            <p:nvPr/>
          </p:nvSpPr>
          <p:spPr>
            <a:xfrm>
              <a:off x="1763688" y="908720"/>
              <a:ext cx="1800200" cy="360040"/>
            </a:xfrm>
            <a:prstGeom prst="wedgeRectCallout">
              <a:avLst>
                <a:gd name="adj1" fmla="val 41003"/>
                <a:gd name="adj2" fmla="val 138144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Příjmy od sponzorů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Obdélníkový popisek 6"/>
            <p:cNvSpPr/>
            <p:nvPr/>
          </p:nvSpPr>
          <p:spPr>
            <a:xfrm>
              <a:off x="1403648" y="1340768"/>
              <a:ext cx="1296144" cy="360040"/>
            </a:xfrm>
            <a:prstGeom prst="wedgeRectCallout">
              <a:avLst>
                <a:gd name="adj1" fmla="val 72520"/>
                <a:gd name="adj2" fmla="val 171127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Reklama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Obdélníkový popisek 7"/>
            <p:cNvSpPr/>
            <p:nvPr/>
          </p:nvSpPr>
          <p:spPr>
            <a:xfrm>
              <a:off x="899592" y="1916832"/>
              <a:ext cx="1512168" cy="360040"/>
            </a:xfrm>
            <a:prstGeom prst="wedgeRectCallout">
              <a:avLst>
                <a:gd name="adj1" fmla="val 77756"/>
                <a:gd name="adj2" fmla="val 167829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Příjmy ze zápasů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Obdélníkový popisek 8"/>
            <p:cNvSpPr/>
            <p:nvPr/>
          </p:nvSpPr>
          <p:spPr>
            <a:xfrm>
              <a:off x="755576" y="2492896"/>
              <a:ext cx="1008112" cy="288032"/>
            </a:xfrm>
            <a:prstGeom prst="wedgeRectCallout">
              <a:avLst>
                <a:gd name="adj1" fmla="val 121341"/>
                <a:gd name="adj2" fmla="val 112582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Vstupenky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Obdélníkový popisek 9"/>
            <p:cNvSpPr/>
            <p:nvPr/>
          </p:nvSpPr>
          <p:spPr>
            <a:xfrm flipH="1">
              <a:off x="5940152" y="980728"/>
              <a:ext cx="1656184" cy="360040"/>
            </a:xfrm>
            <a:prstGeom prst="wedgeRectCallout">
              <a:avLst>
                <a:gd name="adj1" fmla="val 72122"/>
                <a:gd name="adj2" fmla="val 85370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Produkty sponzorů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Obdélníkový popisek 10"/>
            <p:cNvSpPr/>
            <p:nvPr/>
          </p:nvSpPr>
          <p:spPr>
            <a:xfrm flipH="1">
              <a:off x="6012160" y="1484784"/>
              <a:ext cx="2520280" cy="360040"/>
            </a:xfrm>
            <a:prstGeom prst="wedgeRectCallout">
              <a:avLst>
                <a:gd name="adj1" fmla="val 40532"/>
                <a:gd name="adj2" fmla="val 164531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Výdaje na produkty od sponzorů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Obdélníkový popisek 11"/>
            <p:cNvSpPr/>
            <p:nvPr/>
          </p:nvSpPr>
          <p:spPr>
            <a:xfrm flipH="1">
              <a:off x="6804248" y="1988840"/>
              <a:ext cx="1359768" cy="360040"/>
            </a:xfrm>
            <a:prstGeom prst="wedgeRectCallout">
              <a:avLst>
                <a:gd name="adj1" fmla="val 90774"/>
                <a:gd name="adj2" fmla="val 157934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Výdaje na zápas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Obdélníkový popisek 12"/>
            <p:cNvSpPr/>
            <p:nvPr/>
          </p:nvSpPr>
          <p:spPr>
            <a:xfrm flipH="1">
              <a:off x="7308304" y="2420888"/>
              <a:ext cx="1080120" cy="360040"/>
            </a:xfrm>
            <a:prstGeom prst="wedgeRectCallout">
              <a:avLst>
                <a:gd name="adj1" fmla="val 125660"/>
                <a:gd name="adj2" fmla="val 98564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Vstupenky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Obdélníkový popisek 13"/>
            <p:cNvSpPr/>
            <p:nvPr/>
          </p:nvSpPr>
          <p:spPr>
            <a:xfrm flipH="1">
              <a:off x="6948264" y="4509120"/>
              <a:ext cx="1008112" cy="360040"/>
            </a:xfrm>
            <a:prstGeom prst="wedgeRectCallout">
              <a:avLst>
                <a:gd name="adj1" fmla="val 67641"/>
                <a:gd name="adj2" fmla="val -158707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Příjmy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Obdélníkový popisek 14"/>
            <p:cNvSpPr/>
            <p:nvPr/>
          </p:nvSpPr>
          <p:spPr>
            <a:xfrm flipH="1">
              <a:off x="6300192" y="5229200"/>
              <a:ext cx="1656184" cy="360040"/>
            </a:xfrm>
            <a:prstGeom prst="wedgeRectCallout">
              <a:avLst>
                <a:gd name="adj1" fmla="val 56476"/>
                <a:gd name="adj2" fmla="val -148812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Poskytované služby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Obdélníkový popisek 15"/>
            <p:cNvSpPr/>
            <p:nvPr/>
          </p:nvSpPr>
          <p:spPr>
            <a:xfrm flipH="1">
              <a:off x="467544" y="4509120"/>
              <a:ext cx="1728192" cy="360040"/>
            </a:xfrm>
            <a:prstGeom prst="wedgeRectCallout">
              <a:avLst>
                <a:gd name="adj1" fmla="val -61261"/>
                <a:gd name="adj2" fmla="val -132321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Náklady na faktory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Obdélníkový popisek 16"/>
            <p:cNvSpPr/>
            <p:nvPr/>
          </p:nvSpPr>
          <p:spPr>
            <a:xfrm flipH="1">
              <a:off x="1187624" y="5157192"/>
              <a:ext cx="1512168" cy="360040"/>
            </a:xfrm>
            <a:prstGeom prst="wedgeRectCallout">
              <a:avLst>
                <a:gd name="adj1" fmla="val -58241"/>
                <a:gd name="adj2" fmla="val -135618"/>
              </a:avLst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1400" dirty="0" smtClean="0">
                  <a:solidFill>
                    <a:schemeClr val="tx1"/>
                  </a:solidFill>
                </a:rPr>
                <a:t>Faktory produkce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636213" y="180890"/>
            <a:ext cx="38715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Model finančn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 toků profesion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ln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 sportovn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 klubu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Rozhodující podíl v aktivech tvoří tzv. </a:t>
            </a:r>
            <a:r>
              <a:rPr lang="cs-CZ" sz="2400" b="1" dirty="0" smtClean="0">
                <a:solidFill>
                  <a:srgbClr val="FF0000"/>
                </a:solidFill>
              </a:rPr>
              <a:t>Nehmotná aktiva </a:t>
            </a:r>
            <a:r>
              <a:rPr lang="cs-CZ" sz="2400" dirty="0" smtClean="0"/>
              <a:t>neboli </a:t>
            </a:r>
            <a:r>
              <a:rPr lang="cs-CZ" sz="2400" dirty="0" smtClean="0"/>
              <a:t>hráči</a:t>
            </a:r>
          </a:p>
          <a:p>
            <a:r>
              <a:rPr lang="cs-CZ" sz="2400" dirty="0" smtClean="0"/>
              <a:t>do aktiv zapsáni </a:t>
            </a:r>
            <a:r>
              <a:rPr lang="cs-CZ" sz="2400" b="1" dirty="0" smtClean="0"/>
              <a:t>v tržní </a:t>
            </a:r>
            <a:r>
              <a:rPr lang="cs-CZ" sz="2400" b="1" dirty="0" smtClean="0"/>
              <a:t>hodnotě při pořízení</a:t>
            </a:r>
          </a:p>
          <a:p>
            <a:r>
              <a:rPr lang="cs-CZ" sz="2400" dirty="0" smtClean="0"/>
              <a:t>musí být odepsáni</a:t>
            </a:r>
            <a:r>
              <a:rPr lang="cs-CZ" sz="2400" dirty="0" smtClean="0"/>
              <a:t> </a:t>
            </a:r>
            <a:r>
              <a:rPr lang="cs-CZ" sz="2400" dirty="0" smtClean="0"/>
              <a:t>za tu </a:t>
            </a:r>
            <a:r>
              <a:rPr lang="cs-CZ" sz="2400" dirty="0" smtClean="0"/>
              <a:t>dobu</a:t>
            </a:r>
            <a:r>
              <a:rPr lang="cs-CZ" sz="2400" dirty="0" smtClean="0"/>
              <a:t> trvání </a:t>
            </a:r>
            <a:r>
              <a:rPr lang="cs-CZ" sz="2400" dirty="0" smtClean="0"/>
              <a:t>kontraktu</a:t>
            </a:r>
            <a:endParaRPr 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 MLB se rozlišují v klubovém účetnictví náklady v krátkém období </a:t>
            </a:r>
            <a:endParaRPr lang="cs-CZ" dirty="0" smtClean="0"/>
          </a:p>
          <a:p>
            <a:pPr lvl="0"/>
            <a:r>
              <a:rPr lang="cs-CZ" sz="2800" dirty="0" smtClean="0"/>
              <a:t>na fixní:</a:t>
            </a:r>
          </a:p>
          <a:p>
            <a:pPr lvl="3"/>
            <a:r>
              <a:rPr lang="cs-CZ" dirty="0" smtClean="0"/>
              <a:t> </a:t>
            </a:r>
            <a:r>
              <a:rPr lang="cs-CZ" dirty="0" smtClean="0"/>
              <a:t>Platy hráčů</a:t>
            </a:r>
          </a:p>
          <a:p>
            <a:pPr lvl="3"/>
            <a:r>
              <a:rPr lang="cs-CZ" dirty="0" smtClean="0"/>
              <a:t>Bonusy slíbené hráčům</a:t>
            </a:r>
          </a:p>
          <a:p>
            <a:pPr lvl="3"/>
            <a:r>
              <a:rPr lang="cs-CZ" dirty="0" smtClean="0"/>
              <a:t>Dělení příjmů v rámci ligy</a:t>
            </a:r>
          </a:p>
          <a:p>
            <a:pPr lvl="3"/>
            <a:r>
              <a:rPr lang="cs-CZ" dirty="0" smtClean="0"/>
              <a:t>Čisté úroky a další výdaje</a:t>
            </a:r>
          </a:p>
          <a:p>
            <a:pPr lvl="3"/>
            <a:r>
              <a:rPr lang="cs-CZ" dirty="0" smtClean="0"/>
              <a:t>Odpisy a </a:t>
            </a:r>
            <a:r>
              <a:rPr lang="cs-CZ" dirty="0" smtClean="0"/>
              <a:t>amortizace</a:t>
            </a:r>
          </a:p>
          <a:p>
            <a:r>
              <a:rPr lang="cs-CZ" sz="2800" dirty="0" smtClean="0"/>
              <a:t>variabilní </a:t>
            </a:r>
            <a:r>
              <a:rPr lang="cs-CZ" sz="2800" dirty="0" smtClean="0"/>
              <a:t>náklady:</a:t>
            </a:r>
          </a:p>
          <a:p>
            <a:pPr lvl="3"/>
            <a:r>
              <a:rPr lang="cs-CZ" sz="1600" dirty="0" smtClean="0"/>
              <a:t>Marketing, publicita, prodej vstupenek</a:t>
            </a:r>
          </a:p>
          <a:p>
            <a:pPr lvl="3"/>
            <a:r>
              <a:rPr lang="en-AU" sz="1600" dirty="0" smtClean="0"/>
              <a:t>Scouting </a:t>
            </a:r>
            <a:r>
              <a:rPr lang="cs-CZ" sz="1600" dirty="0" smtClean="0"/>
              <a:t>– </a:t>
            </a:r>
            <a:r>
              <a:rPr lang="cs-CZ" sz="1600" dirty="0" smtClean="0"/>
              <a:t>rozvoj hráčů</a:t>
            </a:r>
          </a:p>
          <a:p>
            <a:pPr lvl="3"/>
            <a:r>
              <a:rPr lang="cs-CZ" sz="1600" dirty="0" smtClean="0"/>
              <a:t>Hlavní Provoz </a:t>
            </a:r>
            <a:r>
              <a:rPr lang="en-US" sz="1600" dirty="0" smtClean="0"/>
              <a:t>(kingdom operations).</a:t>
            </a:r>
          </a:p>
          <a:p>
            <a:pPr lvl="0"/>
            <a:r>
              <a:rPr lang="cs-CZ" sz="2800" dirty="0" smtClean="0"/>
              <a:t>smíšený náklad : </a:t>
            </a:r>
            <a:r>
              <a:rPr lang="cs-CZ" sz="1800" dirty="0" smtClean="0"/>
              <a:t>Ostatní a administrativa </a:t>
            </a:r>
            <a:r>
              <a:rPr lang="en-US" sz="1800" dirty="0" smtClean="0"/>
              <a:t>(General and Administrative)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156</Words>
  <Application>Microsoft Office PowerPoint</Application>
  <PresentationFormat>Předvádění na obrazovce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Ekonomická specifika fungování profesionálních soutěží a klubů</vt:lpstr>
      <vt:lpstr>Specifika ligy profesionálních klubů  </vt:lpstr>
      <vt:lpstr>Snímek 3</vt:lpstr>
      <vt:lpstr>Snímek 4</vt:lpstr>
      <vt:lpstr>Účetnictví</vt:lpstr>
      <vt:lpstr>Účetnictví</vt:lpstr>
    </vt:vector>
  </TitlesOfParts>
  <Company>VSE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finančních toků profesionálního sportovního klubu </dc:title>
  <dc:creator>NOBODY</dc:creator>
  <cp:lastModifiedBy>NOBODY</cp:lastModifiedBy>
  <cp:revision>5</cp:revision>
  <dcterms:created xsi:type="dcterms:W3CDTF">2012-03-28T13:11:30Z</dcterms:created>
  <dcterms:modified xsi:type="dcterms:W3CDTF">2012-03-28T13:46:25Z</dcterms:modified>
</cp:coreProperties>
</file>