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5"/>
  </p:normalViewPr>
  <p:slideViewPr>
    <p:cSldViewPr snapToGrid="0" snapToObjects="1">
      <p:cViewPr varScale="1">
        <p:scale>
          <a:sx n="102" d="100"/>
          <a:sy n="102" d="100"/>
        </p:scale>
        <p:origin x="85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ED0090-F2A1-A34E-A4E0-FCE060E1F2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5047EC9-11CB-8A40-9496-8C7A9E9F63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2CAED9E-5003-BE4B-AEB3-201B7DD50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64A1-AAA3-4D44-A70A-EC3466DE7C2B}" type="datetimeFigureOut">
              <a:rPr lang="cs-CZ" smtClean="0"/>
              <a:t>01.11.2022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C6C34B-45A3-AC43-8908-DE5602172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4295AFD-37A4-5146-A12D-C65A22313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ACD8-319C-4244-9EBB-040E36E667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0591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D4F112-3C57-474F-A305-F7E3955E5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7FF6F16-056E-7F4D-8939-91B9521BAD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B365AC4-999F-484D-948C-6651D3D82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64A1-AAA3-4D44-A70A-EC3466DE7C2B}" type="datetimeFigureOut">
              <a:rPr lang="cs-CZ" smtClean="0"/>
              <a:t>01.11.2022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AE1533-2A92-724D-9AB6-ADAF01514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F43F14-6C0A-8043-B6CB-CFE2EF22A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ACD8-319C-4244-9EBB-040E36E667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1328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A6CEEAA-A00E-8B4D-9E1D-A61B7131A3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61552FD-A40D-9F4E-B902-42866E1CDD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92823A2-BDED-8443-BD13-DAD05E3E8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64A1-AAA3-4D44-A70A-EC3466DE7C2B}" type="datetimeFigureOut">
              <a:rPr lang="cs-CZ" smtClean="0"/>
              <a:t>01.11.2022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A16226B-2219-EC44-89CD-13254CC56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BD89BC9-A60C-304B-BA71-F3650D856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ACD8-319C-4244-9EBB-040E36E667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0142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36CD37-06EC-BF4B-93C9-44FFBD1C2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F32F12-2F37-F541-A454-76D73320B4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5E8268-4695-2B40-972A-291EAF55D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64A1-AAA3-4D44-A70A-EC3466DE7C2B}" type="datetimeFigureOut">
              <a:rPr lang="cs-CZ" smtClean="0"/>
              <a:t>01.11.2022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26BDD1-B1A6-E245-8222-0F3EE8F66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D74086-A108-0F45-8C01-5EAD53342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ACD8-319C-4244-9EBB-040E36E667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3242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5F45A5-3853-7C42-991F-5926419E7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8A046C6-5BB8-2E40-A44F-BA3FCBB49A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EAB48C3-2BF0-7846-BF44-0D6FB6EE5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64A1-AAA3-4D44-A70A-EC3466DE7C2B}" type="datetimeFigureOut">
              <a:rPr lang="cs-CZ" smtClean="0"/>
              <a:t>01.11.2022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51AE41-11C5-6A45-98EA-48B9B5FDB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E3D79C-F753-2040-90FF-ED87CEA6D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ACD8-319C-4244-9EBB-040E36E667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9181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F918BD-646D-124B-AA2F-0EB578D76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06EB16-ED45-1042-BE76-9BD1FFE899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BC06D33-2333-FE4C-B240-AA3A8B2D1D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A4417A7-D187-BC40-AFA5-C158FD0C9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64A1-AAA3-4D44-A70A-EC3466DE7C2B}" type="datetimeFigureOut">
              <a:rPr lang="cs-CZ" smtClean="0"/>
              <a:t>01.11.2022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C5267D3-B777-6845-928E-8BC105A9E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DD449EF-936C-074C-BF94-EC0704D9D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ACD8-319C-4244-9EBB-040E36E667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3074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F13FEB-5C46-244D-9B26-4BE9CB796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5F32C82-0DB7-2146-B69B-BE20CD1E1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CF8DC53-5A91-D340-899B-2466C8DAF3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609F2D6-9C82-5848-BD21-31B1D7270E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A28297C-4681-8C44-B3AD-E4849EBD13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6F413A4-9B29-4444-96B6-352F25E3A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64A1-AAA3-4D44-A70A-EC3466DE7C2B}" type="datetimeFigureOut">
              <a:rPr lang="cs-CZ" smtClean="0"/>
              <a:t>01.11.2022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C9234AE-853C-1148-984C-D32B04D5C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D5F043A-3DF0-F44D-A2DD-144A951F7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ACD8-319C-4244-9EBB-040E36E667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6847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1581F8-5A3D-904B-BB13-918E1838D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6F6A0DF-3F4A-454A-992B-24FC118FC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64A1-AAA3-4D44-A70A-EC3466DE7C2B}" type="datetimeFigureOut">
              <a:rPr lang="cs-CZ" smtClean="0"/>
              <a:t>01.11.2022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3850C2E-159F-0944-B076-D37542FBF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7730A14-A804-DB48-AB9D-81A65F658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ACD8-319C-4244-9EBB-040E36E667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2309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EE94E80-86B2-F749-ABB3-AEBAC35A2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64A1-AAA3-4D44-A70A-EC3466DE7C2B}" type="datetimeFigureOut">
              <a:rPr lang="cs-CZ" smtClean="0"/>
              <a:t>01.11.2022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A743A28-D0E1-FE42-9244-10921E3E4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998E05D-6F24-124D-BB68-6B6B22A5E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ACD8-319C-4244-9EBB-040E36E667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5521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0D7255-D13C-7E4F-BC14-B9D477FAD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9104F6-CCEE-9F4F-BB64-BF84D12D37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04C46E1-B5BA-E249-A867-F5B2AB66CC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2A42EB0-0453-C149-87D1-D65D37686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64A1-AAA3-4D44-A70A-EC3466DE7C2B}" type="datetimeFigureOut">
              <a:rPr lang="cs-CZ" smtClean="0"/>
              <a:t>01.11.2022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9B2D6A6-114B-FD41-B473-C9E409517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CDCF1C8-F8C5-954E-9DA0-EE27AA649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ACD8-319C-4244-9EBB-040E36E667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51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910F03-E410-804F-8453-2EB2AF9F5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29627D1-EC39-BE48-A3CD-4B4C7A0315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6246B61-7A3B-5942-8534-6165516BC8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09BF65C-AD8D-BD42-AD43-3958DBCE7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64A1-AAA3-4D44-A70A-EC3466DE7C2B}" type="datetimeFigureOut">
              <a:rPr lang="cs-CZ" smtClean="0"/>
              <a:t>01.11.2022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8843CB6-187E-784E-B16F-7138D52A7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AC89F05-AF9F-9540-96BB-15A940AB7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ACD8-319C-4244-9EBB-040E36E667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3193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0348AAF-3E08-234D-A05C-97767B58D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1E12A63-7665-6040-AB75-E8593A9353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D07B51-D17D-4C48-B5C9-1DD3AAEC17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264A1-AAA3-4D44-A70A-EC3466DE7C2B}" type="datetimeFigureOut">
              <a:rPr lang="cs-CZ" smtClean="0"/>
              <a:t>01.11.2022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5F079D-9B2F-9D4B-B73F-672429FB31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6CBAF0A-4E80-0148-85D8-B75CA4B1E8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3ACD8-319C-4244-9EBB-040E36E667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294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Dva koule na bowling kolíky na modrém povrchu">
            <a:extLst>
              <a:ext uri="{FF2B5EF4-FFF2-40B4-BE49-F238E27FC236}">
                <a16:creationId xmlns:a16="http://schemas.microsoft.com/office/drawing/2014/main" id="{8CEC4391-6B1B-B070-4343-13E4CA5802E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806" r="2354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ADF137B-10E5-1644-A3E5-A7599A8E04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cs-CZ" sz="4800" dirty="0"/>
              <a:t>Marketing ve sportu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D50A4FB-7EBD-754A-8C4C-FB2047EDAE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endParaRPr lang="cs-CZ" sz="200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10048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6A0E622F-CE99-B942-A872-F8B9B8C178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57370" y="643466"/>
            <a:ext cx="6277259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666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AA72BD9-2C5A-4EDC-931F-5AA08EACA0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tůl s kancelářskými pomůckami">
            <a:extLst>
              <a:ext uri="{FF2B5EF4-FFF2-40B4-BE49-F238E27FC236}">
                <a16:creationId xmlns:a16="http://schemas.microsoft.com/office/drawing/2014/main" id="{B75FDAB4-0152-64A3-1037-568DFCD22C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56" r="12760" b="-1"/>
          <a:stretch/>
        </p:blipFill>
        <p:spPr>
          <a:xfrm>
            <a:off x="3522468" y="10"/>
            <a:ext cx="866953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D3981AC-7B61-4947-BCF3-F7AA7FA38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9B7C87E-B067-E340-8EB3-18118EE15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124712"/>
          </a:xfrm>
        </p:spPr>
        <p:txBody>
          <a:bodyPr anchor="b">
            <a:normAutofit/>
          </a:bodyPr>
          <a:lstStyle/>
          <a:p>
            <a:r>
              <a:rPr lang="cs-CZ" sz="2800"/>
              <a:t>Charakteristika produktu vesportu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53A422-175E-EC45-BF3F-B8A817C6FF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3438906" cy="3207258"/>
          </a:xfrm>
        </p:spPr>
        <p:txBody>
          <a:bodyPr anchor="t">
            <a:normAutofit/>
          </a:bodyPr>
          <a:lstStyle/>
          <a:p>
            <a:r>
              <a:rPr lang="cs-CZ" sz="1700"/>
              <a:t>Subjektivní oceňování</a:t>
            </a:r>
          </a:p>
          <a:p>
            <a:r>
              <a:rPr lang="cs-CZ" sz="1700"/>
              <a:t>Abstraktnost </a:t>
            </a:r>
          </a:p>
          <a:p>
            <a:r>
              <a:rPr lang="cs-CZ" sz="1700"/>
              <a:t>Nemateriálnost</a:t>
            </a:r>
          </a:p>
          <a:p>
            <a:r>
              <a:rPr lang="cs-CZ" sz="1700"/>
              <a:t>Nepředvídatelný výsledek</a:t>
            </a:r>
          </a:p>
          <a:p>
            <a:r>
              <a:rPr lang="cs-CZ" sz="1700"/>
              <a:t>Nízká možnost kontroly kvality</a:t>
            </a:r>
          </a:p>
          <a:p>
            <a:r>
              <a:rPr lang="cs-CZ" sz="1700"/>
              <a:t>Těžko stanovitelná tržní cena</a:t>
            </a:r>
          </a:p>
          <a:p>
            <a:r>
              <a:rPr lang="cs-CZ" sz="1700"/>
              <a:t>Sport jako veřejný statek (?)</a:t>
            </a:r>
          </a:p>
        </p:txBody>
      </p:sp>
    </p:spTree>
    <p:extLst>
      <p:ext uri="{BB962C8B-B14F-4D97-AF65-F5344CB8AC3E}">
        <p14:creationId xmlns:p14="http://schemas.microsoft.com/office/powerpoint/2010/main" val="34590148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29DF7BE-B76C-144E-A2F2-FD1779B57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141" y="1450655"/>
            <a:ext cx="3932030" cy="3956690"/>
          </a:xfrm>
        </p:spPr>
        <p:txBody>
          <a:bodyPr anchor="ctr">
            <a:normAutofit/>
          </a:bodyPr>
          <a:lstStyle/>
          <a:p>
            <a:r>
              <a:rPr lang="cs-CZ" sz="7400">
                <a:solidFill>
                  <a:schemeClr val="bg1"/>
                </a:solidFill>
              </a:rPr>
              <a:t>Faktory ovlivňující produkt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67633D1-6EE6-4118-B9F0-B363477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1450655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AD7FFC6-42A9-49CB-B5E9-B3F6B0383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5408571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70DF17-BCA9-0A4A-AF74-5A3F2A4AFC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108061"/>
            <a:ext cx="5008901" cy="4571972"/>
          </a:xfrm>
        </p:spPr>
        <p:txBody>
          <a:bodyPr anchor="ctr">
            <a:normAutofit/>
          </a:bodyPr>
          <a:lstStyle/>
          <a:p>
            <a:r>
              <a:rPr lang="cs-CZ" sz="2000">
                <a:solidFill>
                  <a:schemeClr val="bg1"/>
                </a:solidFill>
              </a:rPr>
              <a:t>Substituty</a:t>
            </a:r>
          </a:p>
          <a:p>
            <a:r>
              <a:rPr lang="cs-CZ" sz="2000">
                <a:solidFill>
                  <a:schemeClr val="bg1"/>
                </a:solidFill>
              </a:rPr>
              <a:t>Nově vznikající sporty</a:t>
            </a:r>
          </a:p>
          <a:p>
            <a:r>
              <a:rPr lang="cs-CZ" sz="2000">
                <a:solidFill>
                  <a:schemeClr val="bg1"/>
                </a:solidFill>
              </a:rPr>
              <a:t>Nárůst institucí nabízející podobné služby (???)</a:t>
            </a:r>
          </a:p>
          <a:p>
            <a:r>
              <a:rPr lang="cs-CZ" sz="2000">
                <a:solidFill>
                  <a:schemeClr val="bg1"/>
                </a:solidFill>
              </a:rPr>
              <a:t>Mediální podpora </a:t>
            </a:r>
          </a:p>
          <a:p>
            <a:r>
              <a:rPr lang="cs-CZ" sz="2000">
                <a:solidFill>
                  <a:schemeClr val="bg1"/>
                </a:solidFill>
              </a:rPr>
              <a:t>Více volného času</a:t>
            </a:r>
          </a:p>
          <a:p>
            <a:r>
              <a:rPr lang="cs-CZ" sz="2000">
                <a:solidFill>
                  <a:schemeClr val="bg1"/>
                </a:solidFill>
              </a:rPr>
              <a:t>Sportovní akce (i pro neregistrované)</a:t>
            </a:r>
          </a:p>
          <a:p>
            <a:r>
              <a:rPr lang="cs-CZ" sz="2000">
                <a:solidFill>
                  <a:schemeClr val="bg1"/>
                </a:solidFill>
              </a:rPr>
              <a:t>Rozvoj sportovního vybavení</a:t>
            </a:r>
          </a:p>
          <a:p>
            <a:r>
              <a:rPr lang="cs-CZ" sz="2000">
                <a:solidFill>
                  <a:schemeClr val="bg1"/>
                </a:solidFill>
              </a:rPr>
              <a:t>Sport jako značka (reklama, hráči,…)</a:t>
            </a:r>
          </a:p>
          <a:p>
            <a:r>
              <a:rPr lang="cs-CZ" sz="2000">
                <a:solidFill>
                  <a:schemeClr val="bg1"/>
                </a:solidFill>
              </a:rPr>
              <a:t>Rozvoj vzdělávání ve sportu (a o sportu) – UNI, SŠ,…</a:t>
            </a:r>
          </a:p>
          <a:p>
            <a:r>
              <a:rPr lang="cs-CZ" sz="2000">
                <a:solidFill>
                  <a:schemeClr val="bg1"/>
                </a:solidFill>
              </a:rPr>
              <a:t>Sportovní značky, technologie, idoly,…</a:t>
            </a:r>
          </a:p>
          <a:p>
            <a:endParaRPr lang="cs-CZ" sz="2000">
              <a:solidFill>
                <a:schemeClr val="bg1"/>
              </a:solidFill>
            </a:endParaRPr>
          </a:p>
          <a:p>
            <a:endParaRPr lang="cs-CZ" sz="2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262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B7500D6-C148-204C-B529-850A569C8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141" y="1450655"/>
            <a:ext cx="3932030" cy="3956690"/>
          </a:xfrm>
        </p:spPr>
        <p:txBody>
          <a:bodyPr anchor="ctr">
            <a:normAutofit/>
          </a:bodyPr>
          <a:lstStyle/>
          <a:p>
            <a:r>
              <a:rPr lang="cs-CZ" sz="6800">
                <a:solidFill>
                  <a:schemeClr val="bg1"/>
                </a:solidFill>
              </a:rPr>
              <a:t>Jak marketing uchopit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67633D1-6EE6-4118-B9F0-B363477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1450655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AD7FFC6-42A9-49CB-B5E9-B3F6B0383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5408571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BFA55C-B532-1E49-80B4-E5B17ACAA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108061"/>
            <a:ext cx="5008901" cy="4571972"/>
          </a:xfrm>
        </p:spPr>
        <p:txBody>
          <a:bodyPr anchor="ctr">
            <a:normAutofit/>
          </a:bodyPr>
          <a:lstStyle/>
          <a:p>
            <a:r>
              <a:rPr lang="cs-CZ" sz="2000">
                <a:solidFill>
                  <a:schemeClr val="bg1"/>
                </a:solidFill>
              </a:rPr>
              <a:t>Analýza trhu</a:t>
            </a:r>
          </a:p>
          <a:p>
            <a:pPr lvl="1"/>
            <a:r>
              <a:rPr lang="cs-CZ" sz="2000">
                <a:solidFill>
                  <a:schemeClr val="bg1"/>
                </a:solidFill>
              </a:rPr>
              <a:t>Zákazníci</a:t>
            </a:r>
          </a:p>
          <a:p>
            <a:pPr lvl="1"/>
            <a:r>
              <a:rPr lang="cs-CZ" sz="2000">
                <a:solidFill>
                  <a:schemeClr val="bg1"/>
                </a:solidFill>
              </a:rPr>
              <a:t>Produkty</a:t>
            </a:r>
          </a:p>
          <a:p>
            <a:pPr lvl="1"/>
            <a:r>
              <a:rPr lang="cs-CZ" sz="2000">
                <a:solidFill>
                  <a:schemeClr val="bg1"/>
                </a:solidFill>
              </a:rPr>
              <a:t>Konkurence </a:t>
            </a:r>
          </a:p>
          <a:p>
            <a:r>
              <a:rPr lang="cs-CZ" sz="2000">
                <a:solidFill>
                  <a:schemeClr val="bg1"/>
                </a:solidFill>
              </a:rPr>
              <a:t>Strategické cíle</a:t>
            </a:r>
          </a:p>
          <a:p>
            <a:pPr lvl="1"/>
            <a:r>
              <a:rPr lang="cs-CZ" sz="2000">
                <a:solidFill>
                  <a:schemeClr val="bg1"/>
                </a:solidFill>
              </a:rPr>
              <a:t>Sportovní x ekonomické x sociální</a:t>
            </a:r>
          </a:p>
          <a:p>
            <a:pPr lvl="1"/>
            <a:r>
              <a:rPr lang="cs-CZ" sz="2000">
                <a:solidFill>
                  <a:schemeClr val="bg1"/>
                </a:solidFill>
              </a:rPr>
              <a:t>Produktové (úspěch x mládež x fanoušci,…)</a:t>
            </a:r>
          </a:p>
          <a:p>
            <a:pPr lvl="1"/>
            <a:r>
              <a:rPr lang="cs-CZ" sz="2000">
                <a:solidFill>
                  <a:schemeClr val="bg1"/>
                </a:solidFill>
              </a:rPr>
              <a:t>Cenová</a:t>
            </a:r>
          </a:p>
          <a:p>
            <a:r>
              <a:rPr lang="cs-CZ" sz="2000">
                <a:solidFill>
                  <a:schemeClr val="bg1"/>
                </a:solidFill>
              </a:rPr>
              <a:t>Marketingový mix</a:t>
            </a:r>
          </a:p>
          <a:p>
            <a:pPr lvl="1"/>
            <a:r>
              <a:rPr lang="cs-CZ" sz="2000">
                <a:solidFill>
                  <a:schemeClr val="bg1"/>
                </a:solidFill>
              </a:rPr>
              <a:t>4P</a:t>
            </a:r>
          </a:p>
          <a:p>
            <a:pPr lvl="1"/>
            <a:r>
              <a:rPr lang="cs-CZ" sz="2000">
                <a:solidFill>
                  <a:schemeClr val="bg1"/>
                </a:solidFill>
              </a:rPr>
              <a:t>Finanční politika</a:t>
            </a:r>
          </a:p>
        </p:txBody>
      </p:sp>
    </p:spTree>
    <p:extLst>
      <p:ext uri="{BB962C8B-B14F-4D97-AF65-F5344CB8AC3E}">
        <p14:creationId xmlns:p14="http://schemas.microsoft.com/office/powerpoint/2010/main" val="3666239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60E44F3-EDB8-814D-9970-9E06C3E11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141" y="1450655"/>
            <a:ext cx="3932030" cy="3956690"/>
          </a:xfrm>
        </p:spPr>
        <p:txBody>
          <a:bodyPr anchor="ctr">
            <a:normAutofit/>
          </a:bodyPr>
          <a:lstStyle/>
          <a:p>
            <a:r>
              <a:rPr lang="cs-CZ" sz="8000">
                <a:solidFill>
                  <a:schemeClr val="bg1"/>
                </a:solidFill>
              </a:rPr>
              <a:t>Reklama ve sportu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67633D1-6EE6-4118-B9F0-B363477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1450655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AD7FFC6-42A9-49CB-B5E9-B3F6B0383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5408571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4A9515-42CE-EB4B-81E2-4C82C867B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108061"/>
            <a:ext cx="5008901" cy="4571972"/>
          </a:xfrm>
        </p:spPr>
        <p:txBody>
          <a:bodyPr anchor="ctr">
            <a:normAutofit/>
          </a:bodyPr>
          <a:lstStyle/>
          <a:p>
            <a:r>
              <a:rPr lang="cs-CZ" sz="2000">
                <a:solidFill>
                  <a:schemeClr val="bg1"/>
                </a:solidFill>
              </a:rPr>
              <a:t>Informační x připomínací x přesvědčovací</a:t>
            </a:r>
          </a:p>
          <a:p>
            <a:r>
              <a:rPr lang="cs-CZ" sz="2000">
                <a:solidFill>
                  <a:schemeClr val="bg1"/>
                </a:solidFill>
              </a:rPr>
              <a:t>Papírová x online x TV</a:t>
            </a:r>
          </a:p>
        </p:txBody>
      </p:sp>
    </p:spTree>
    <p:extLst>
      <p:ext uri="{BB962C8B-B14F-4D97-AF65-F5344CB8AC3E}">
        <p14:creationId xmlns:p14="http://schemas.microsoft.com/office/powerpoint/2010/main" val="1836329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8B78C3E-74C0-9049-885C-123A44693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141" y="1450655"/>
            <a:ext cx="3932030" cy="3956690"/>
          </a:xfrm>
        </p:spPr>
        <p:txBody>
          <a:bodyPr anchor="ctr">
            <a:normAutofit/>
          </a:bodyPr>
          <a:lstStyle/>
          <a:p>
            <a:r>
              <a:rPr lang="cs-CZ" sz="6200">
                <a:solidFill>
                  <a:schemeClr val="bg1"/>
                </a:solidFill>
              </a:rPr>
              <a:t>Sponzoring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67633D1-6EE6-4118-B9F0-B363477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1450655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AD7FFC6-42A9-49CB-B5E9-B3F6B0383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5408571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C744AF-FEAC-DB48-9FDE-669259D34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108061"/>
            <a:ext cx="5008901" cy="4571972"/>
          </a:xfrm>
        </p:spPr>
        <p:txBody>
          <a:bodyPr anchor="ctr">
            <a:normAutofit/>
          </a:bodyPr>
          <a:lstStyle/>
          <a:p>
            <a:r>
              <a:rPr lang="cs-CZ" sz="2000">
                <a:solidFill>
                  <a:schemeClr val="bg1"/>
                </a:solidFill>
              </a:rPr>
              <a:t>Finanční x Barter</a:t>
            </a:r>
          </a:p>
          <a:p>
            <a:r>
              <a:rPr lang="cs-CZ" sz="2000">
                <a:solidFill>
                  <a:schemeClr val="bg1"/>
                </a:solidFill>
              </a:rPr>
              <a:t>Sponzoring</a:t>
            </a:r>
          </a:p>
          <a:p>
            <a:pPr lvl="1"/>
            <a:r>
              <a:rPr lang="cs-CZ" sz="2000">
                <a:solidFill>
                  <a:schemeClr val="bg1"/>
                </a:solidFill>
              </a:rPr>
              <a:t>Jednotlivců</a:t>
            </a:r>
          </a:p>
          <a:p>
            <a:pPr lvl="1"/>
            <a:r>
              <a:rPr lang="cs-CZ" sz="2000">
                <a:solidFill>
                  <a:schemeClr val="bg1"/>
                </a:solidFill>
              </a:rPr>
              <a:t>Týmů</a:t>
            </a:r>
          </a:p>
          <a:p>
            <a:pPr lvl="1"/>
            <a:r>
              <a:rPr lang="cs-CZ" sz="2000">
                <a:solidFill>
                  <a:schemeClr val="bg1"/>
                </a:solidFill>
              </a:rPr>
              <a:t>Akcí</a:t>
            </a:r>
          </a:p>
          <a:p>
            <a:pPr lvl="1"/>
            <a:r>
              <a:rPr lang="cs-CZ" sz="2000">
                <a:solidFill>
                  <a:schemeClr val="bg1"/>
                </a:solidFill>
              </a:rPr>
              <a:t>Svazů / soutěží </a:t>
            </a:r>
          </a:p>
        </p:txBody>
      </p:sp>
    </p:spTree>
    <p:extLst>
      <p:ext uri="{BB962C8B-B14F-4D97-AF65-F5344CB8AC3E}">
        <p14:creationId xmlns:p14="http://schemas.microsoft.com/office/powerpoint/2010/main" val="1136670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0B6B2DF-BEFA-324C-AF61-02DEA6686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2635" y="1250575"/>
            <a:ext cx="4604274" cy="4163210"/>
          </a:xfrm>
        </p:spPr>
        <p:txBody>
          <a:bodyPr anchor="ctr">
            <a:normAutofit/>
          </a:bodyPr>
          <a:lstStyle/>
          <a:p>
            <a:r>
              <a:rPr lang="cs-CZ" sz="6800">
                <a:solidFill>
                  <a:schemeClr val="bg1"/>
                </a:solidFill>
              </a:rPr>
              <a:t>Motivy ke sponzoringu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2C57604-0CFD-4023-B9BD-107166A253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6476" y="1100949"/>
            <a:ext cx="4996593" cy="4462463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ACA621-DDF4-0040-A406-F44863EFE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3224" y="860612"/>
            <a:ext cx="4797909" cy="502382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000">
                <a:solidFill>
                  <a:schemeClr val="bg1"/>
                </a:solidFill>
              </a:rPr>
              <a:t>Brainstorm</a:t>
            </a:r>
            <a:endParaRPr lang="cs-CZ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06312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893</TotalTime>
  <Words>139</Words>
  <Application>Microsoft Macintosh PowerPoint</Application>
  <PresentationFormat>Širokoúhlá obrazovka</PresentationFormat>
  <Paragraphs>44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Marketing ve sportu</vt:lpstr>
      <vt:lpstr>Prezentace aplikace PowerPoint</vt:lpstr>
      <vt:lpstr>Charakteristika produktu vesportu</vt:lpstr>
      <vt:lpstr>Faktory ovlivňující produkt</vt:lpstr>
      <vt:lpstr>Jak marketing uchopit</vt:lpstr>
      <vt:lpstr>Reklama ve sportu</vt:lpstr>
      <vt:lpstr>Sponzoring</vt:lpstr>
      <vt:lpstr>Motivy ke sponzoringu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ve sportu</dc:title>
  <dc:creator>Adam Kyselica</dc:creator>
  <cp:lastModifiedBy>Adam Kyselica</cp:lastModifiedBy>
  <cp:revision>2</cp:revision>
  <dcterms:created xsi:type="dcterms:W3CDTF">2022-03-24T19:20:10Z</dcterms:created>
  <dcterms:modified xsi:type="dcterms:W3CDTF">2022-11-01T15:07:03Z</dcterms:modified>
</cp:coreProperties>
</file>