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5143500" cx="9144000"/>
  <p:notesSz cx="6858000" cy="9144000"/>
  <p:embeddedFontLst>
    <p:embeddedFont>
      <p:font typeface="Tahoma"/>
      <p:regular r:id="rId71"/>
      <p:bold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2" Type="http://schemas.openxmlformats.org/officeDocument/2006/relationships/font" Target="fonts/Tahoma-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Tahoma-regular.fnt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695ea9fec0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695ea9fec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4dd3823a206ac23b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4dd3823a206ac23b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4dd3823a206ac23b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4dd3823a206ac23b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4dd3823a206ac23b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4dd3823a206ac23b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4dd3823a206ac23b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4dd3823a206ac23b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4dd3823a206ac23b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4dd3823a206ac23b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725f04cf1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725f04cf1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k"/>
              <a:t>lig. longitudinale anterius - </a:t>
            </a:r>
            <a:r>
              <a:rPr lang="sk"/>
              <a:t>vlákna pozdĺžne medzi stavcami a šikmé intersegmentálně a s (ID diskom) - AS a AI okraje obratlů - prostor, kde často u OA vznikajú osteofyty.</a:t>
            </a:r>
            <a:endParaRPr/>
          </a:p>
          <a:p>
            <a:pPr indent="0" lvl="0" marL="0" rtl="0" algn="l">
              <a:spcBef>
                <a:spcPts val="0"/>
              </a:spcBef>
              <a:spcAft>
                <a:spcPts val="0"/>
              </a:spcAft>
              <a:buNone/>
            </a:pPr>
            <a:r>
              <a:rPr b="1" lang="sk"/>
              <a:t>lig. longitudinale posterius - </a:t>
            </a:r>
            <a:r>
              <a:rPr lang="sk"/>
              <a:t>neupína sa na zadný aspekt těla obratle - prostor pro paravertebrální venósní plexus</a:t>
            </a:r>
            <a:endParaRPr/>
          </a:p>
          <a:p>
            <a:pPr indent="0" lvl="0" marL="0" rtl="0" algn="l">
              <a:spcBef>
                <a:spcPts val="0"/>
              </a:spcBef>
              <a:spcAft>
                <a:spcPts val="0"/>
              </a:spcAft>
              <a:buNone/>
            </a:pPr>
            <a:r>
              <a:rPr b="1" lang="sk"/>
              <a:t>lig. supraspinosum - </a:t>
            </a:r>
            <a:r>
              <a:rPr lang="sk"/>
              <a:t>ťažko rozlišiteľné, mieša sa s do všetkých strán prebiehajúcich úponových vláken lumbodorsálnych svalov</a:t>
            </a:r>
            <a:endParaRPr/>
          </a:p>
          <a:p>
            <a:pPr indent="0" lvl="0" marL="0" rtl="0" algn="l">
              <a:spcBef>
                <a:spcPts val="0"/>
              </a:spcBef>
              <a:spcAft>
                <a:spcPts val="0"/>
              </a:spcAft>
              <a:buNone/>
            </a:pPr>
            <a:r>
              <a:rPr b="1" lang="sk"/>
              <a:t>lig. intertransversarium - </a:t>
            </a:r>
            <a:r>
              <a:rPr lang="sk"/>
              <a:t>dobre rozvinuté a silné v tejto časti, medzi tuberculi accesorii transversálnych výbežkov</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4dd3823a206ac23b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4dd3823a206ac23b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4dd3823a206ac23b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4dd3823a206ac23b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4dd3823a206ac23b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4dd3823a206ac23b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4dd3823a206ac23b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4dd3823a206ac23b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725f04cf1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725f04cf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4dd3823a206ac23b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4dd3823a206ac23b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4dd3823a206ac23b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4dd3823a206ac23b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4dd3823a206ac23b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4dd3823a206ac23b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4dd3823a206ac23b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4dd3823a206ac23b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4dd3823a206ac23b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4dd3823a206ac23b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4dd3823a206ac23b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4dd3823a206ac23b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4dd3823a206ac23b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4dd3823a206ac23b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4dd3823a206ac23b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4dd3823a206ac23b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4dd3823a206ac23b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4dd3823a206ac23b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4dd3823a206ac23b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4dd3823a206ac23b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725f04cf1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725f04cf1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proc. tr. costoidné výběžky (pozůstatek žeber), sú menej “Rozvinuté” výbežky, post. processii art. matches postero-mediálne na S. art. výbežky - latero-lat. stabilizácia</a:t>
            </a:r>
            <a:endParaRPr/>
          </a:p>
          <a:p>
            <a:pPr indent="0" lvl="0" marL="0" rtl="0" algn="l">
              <a:spcBef>
                <a:spcPts val="0"/>
              </a:spcBef>
              <a:spcAft>
                <a:spcPts val="0"/>
              </a:spcAft>
              <a:buNone/>
            </a:pPr>
            <a:r>
              <a:rPr lang="sk"/>
              <a:t>processus accessorius - obdoba proc. tr. hrud. obr.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4dd3823a206ac23b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4dd3823a206ac23b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4dd3823a206ac23b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4dd3823a206ac23b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4dd3823a206ac23b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4dd3823a206ac23b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4dd3823a206ac23b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4dd3823a206ac23b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4dd3823a206ac23b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4dd3823a206ac23b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4dd3823a206ac23b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4dd3823a206ac23b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4dd3823a206ac23b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4dd3823a206ac23b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4dd3823a206ac23b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4dd3823a206ac23b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4dd3823a206ac23b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4dd3823a206ac23b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4dd3823a206ac23b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4dd3823a206ac23b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4dd3823a206ac23b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dd3823a206ac23b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4dd3823a206ac23b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4dd3823a206ac23b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4dd3823a206ac23b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4dd3823a206ac23b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725f04cf1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725f04cf1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orientace proc. articulares a střižné sílu v ID při rotaci - omezený RP, celkově se udává 10 st. (na každý segment 5 st.)</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725f04cf1f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725f04cf1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725f04cf1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725f04cf1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725f04cf1f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725f04cf1f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725f04cf1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725f04cf1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725f04cf1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725f04cf1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725f04cf1f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725f04cf1f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725f04cf1f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725f04cf1f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4dd3823a206ac23b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4dd3823a206ac23b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900">
                <a:solidFill>
                  <a:srgbClr val="333333"/>
                </a:solidFill>
                <a:highlight>
                  <a:srgbClr val="FFFFFF"/>
                </a:highlight>
                <a:latin typeface="Verdana"/>
                <a:ea typeface="Verdana"/>
                <a:cs typeface="Verdana"/>
                <a:sym typeface="Verdana"/>
              </a:rPr>
              <a:t>promontorium – lat. vyvýšení 1. předhoří, vyklenutí horní části křížové kosti v oblasti vchodu do malé pánve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725f04cf1f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725f04cf1f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725f04cf1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725f04cf1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725f04cf1f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1725f04cf1f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725f04cf1f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1725f04cf1f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725f04cf1f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1725f04cf1f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725f04cf1f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1725f04cf1f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725f04cf1f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725f04cf1f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725f04cf1f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725f04cf1f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725f04cf1f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725f04cf1f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725f04cf1f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725f04cf1f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4dd3823a206ac23b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4dd3823a206ac23b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725f04cf1f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1725f04cf1f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1725f04cf1f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1725f04cf1f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725f04cf1f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725f04cf1f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72a5164347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172a5164347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72a5164347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72a5164347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72a5164347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172a5164347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4dd3823a206ac23b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4dd3823a206ac23b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4dd3823a206ac23b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4dd3823a206ac23b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4dd3823a206ac23b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4dd3823a206ac23b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7"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33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 type="subTitle"/>
          </p:nvPr>
        </p:nvSpPr>
        <p:spPr>
          <a:xfrm>
            <a:off x="298877"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080"/>
              <a:buFont typeface="Arial"/>
              <a:buNone/>
              <a:defRPr sz="1350"/>
            </a:lvl3pPr>
            <a:lvl4pPr lvl="3" algn="ctr">
              <a:lnSpc>
                <a:spcPct val="112500"/>
              </a:lnSpc>
              <a:spcBef>
                <a:spcPts val="0"/>
              </a:spcBef>
              <a:spcAft>
                <a:spcPts val="0"/>
              </a:spcAft>
              <a:buSzPts val="108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4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78" name="Shape 78"/>
        <p:cNvGrpSpPr/>
        <p:nvPr/>
      </p:nvGrpSpPr>
      <p:grpSpPr>
        <a:xfrm>
          <a:off x="0" y="0"/>
          <a:ext cx="0" cy="0"/>
          <a:chOff x="0" y="0"/>
          <a:chExt cx="0" cy="0"/>
        </a:xfrm>
      </p:grpSpPr>
      <p:sp>
        <p:nvSpPr>
          <p:cNvPr id="79" name="Google Shape;79;p11"/>
          <p:cNvSpPr txBox="1"/>
          <p:nvPr>
            <p:ph idx="1" type="body"/>
          </p:nvPr>
        </p:nvSpPr>
        <p:spPr>
          <a:xfrm>
            <a:off x="539998" y="539035"/>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0" name="Google Shape;80;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2" name="Google Shape;82;p11"/>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3" name="Google Shape;83;p11"/>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25"/>
              <a:buFont typeface="Arial"/>
              <a:buNone/>
              <a:defRPr b="1" sz="825"/>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4" name="Google Shape;84;p11"/>
          <p:cNvSpPr txBox="1"/>
          <p:nvPr>
            <p:ph idx="4" type="body"/>
          </p:nvPr>
        </p:nvSpPr>
        <p:spPr>
          <a:xfrm>
            <a:off x="468845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5" name="Google Shape;85;p11"/>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25"/>
              <a:buFont typeface="Arial"/>
              <a:buNone/>
              <a:defRPr b="1" sz="825"/>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6" name="Google Shape;86;p11"/>
          <p:cNvSpPr txBox="1"/>
          <p:nvPr>
            <p:ph idx="6" type="body"/>
          </p:nvPr>
        </p:nvSpPr>
        <p:spPr>
          <a:xfrm>
            <a:off x="4688459" y="539035"/>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87" name="Google Shape;87;p11"/>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88" name="Shape 88"/>
        <p:cNvGrpSpPr/>
        <p:nvPr/>
      </p:nvGrpSpPr>
      <p:grpSpPr>
        <a:xfrm>
          <a:off x="0" y="0"/>
          <a:ext cx="0" cy="0"/>
          <a:chOff x="0" y="0"/>
          <a:chExt cx="0" cy="0"/>
        </a:xfrm>
      </p:grpSpPr>
      <p:sp>
        <p:nvSpPr>
          <p:cNvPr id="89" name="Google Shape;89;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2" name="Shape 92"/>
        <p:cNvGrpSpPr/>
        <p:nvPr/>
      </p:nvGrpSpPr>
      <p:grpSpPr>
        <a:xfrm>
          <a:off x="0" y="0"/>
          <a:ext cx="0" cy="0"/>
          <a:chOff x="0" y="0"/>
          <a:chExt cx="0" cy="0"/>
        </a:xfrm>
      </p:grpSpPr>
      <p:sp>
        <p:nvSpPr>
          <p:cNvPr id="93" name="Google Shape;93;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94" name="Google Shape;94;p13"/>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3300">
                <a:solidFill>
                  <a:srgbClr val="0000D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3"/>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080"/>
              <a:buFont typeface="Arial"/>
              <a:buNone/>
              <a:defRPr sz="1350"/>
            </a:lvl3pPr>
            <a:lvl4pPr lvl="3" algn="ctr">
              <a:lnSpc>
                <a:spcPct val="112500"/>
              </a:lnSpc>
              <a:spcBef>
                <a:spcPts val="0"/>
              </a:spcBef>
              <a:spcAft>
                <a:spcPts val="0"/>
              </a:spcAft>
              <a:buSzPts val="108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4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96" name="Google Shape;96;p13"/>
          <p:cNvSpPr/>
          <p:nvPr>
            <p:ph idx="2" type="pic"/>
          </p:nvPr>
        </p:nvSpPr>
        <p:spPr>
          <a:xfrm>
            <a:off x="4572000" y="1"/>
            <a:ext cx="4572000" cy="5143500"/>
          </a:xfrm>
          <a:prstGeom prst="rect">
            <a:avLst/>
          </a:prstGeom>
          <a:noFill/>
          <a:ln>
            <a:noFill/>
          </a:ln>
        </p:spPr>
      </p:sp>
      <p:sp>
        <p:nvSpPr>
          <p:cNvPr id="97" name="Google Shape;97;p13"/>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98" name="Google Shape;98;p13"/>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14"/>
          <p:cNvSpPr txBox="1"/>
          <p:nvPr>
            <p:ph type="title"/>
          </p:nvPr>
        </p:nvSpPr>
        <p:spPr>
          <a:xfrm>
            <a:off x="298877"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33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4"/>
          <p:cNvSpPr txBox="1"/>
          <p:nvPr>
            <p:ph idx="1" type="subTitle"/>
          </p:nvPr>
        </p:nvSpPr>
        <p:spPr>
          <a:xfrm>
            <a:off x="298877"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080"/>
              <a:buFont typeface="Arial"/>
              <a:buNone/>
              <a:defRPr sz="1350"/>
            </a:lvl3pPr>
            <a:lvl4pPr lvl="3" algn="ctr">
              <a:lnSpc>
                <a:spcPct val="112500"/>
              </a:lnSpc>
              <a:spcBef>
                <a:spcPts val="0"/>
              </a:spcBef>
              <a:spcAft>
                <a:spcPts val="0"/>
              </a:spcAft>
              <a:buSzPts val="108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4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04" name="Google Shape;104;p14"/>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guide id="3" orient="horz" pos="191">
          <p15:clr>
            <a:srgbClr val="FBAE40"/>
          </p15:clr>
        </p15:guide>
        <p15:guide id="4" pos="11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33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080"/>
              <a:buFont typeface="Arial"/>
              <a:buNone/>
              <a:defRPr sz="1350"/>
            </a:lvl3pPr>
            <a:lvl4pPr lvl="3" algn="ctr">
              <a:lnSpc>
                <a:spcPct val="112500"/>
              </a:lnSpc>
              <a:spcBef>
                <a:spcPts val="0"/>
              </a:spcBef>
              <a:spcAft>
                <a:spcPts val="0"/>
              </a:spcAft>
              <a:buSzPts val="108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4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1"/>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11" name="Google Shape;111;p15"/>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16"/>
          <p:cNvSpPr/>
          <p:nvPr>
            <p:ph idx="2" type="pic"/>
          </p:nvPr>
        </p:nvSpPr>
        <p:spPr>
          <a:xfrm>
            <a:off x="0" y="1"/>
            <a:ext cx="9144000" cy="4381500"/>
          </a:xfrm>
          <a:prstGeom prst="rect">
            <a:avLst/>
          </a:prstGeom>
          <a:noFill/>
          <a:ln>
            <a:noFill/>
          </a:ln>
        </p:spPr>
      </p:sp>
      <p:sp>
        <p:nvSpPr>
          <p:cNvPr id="114" name="Google Shape;114;p16"/>
          <p:cNvSpPr txBox="1"/>
          <p:nvPr>
            <p:ph idx="1" type="body"/>
          </p:nvPr>
        </p:nvSpPr>
        <p:spPr>
          <a:xfrm>
            <a:off x="540000" y="4530597"/>
            <a:ext cx="6417000" cy="3831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lt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115" name="Google Shape;115;p16"/>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pos="5556">
          <p15:clr>
            <a:srgbClr val="FBAE40"/>
          </p15:clr>
        </p15:guide>
        <p15:guide id="2" orient="horz" pos="315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b="0" l="0" r="0" t="0"/>
          <a:stretch/>
        </p:blipFill>
        <p:spPr>
          <a:xfrm>
            <a:off x="1877400" y="1509009"/>
            <a:ext cx="4041901" cy="212548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b="0" l="0" r="0" t="0"/>
          <a:stretch/>
        </p:blipFill>
        <p:spPr>
          <a:xfrm>
            <a:off x="1881017" y="2048504"/>
            <a:ext cx="4036473" cy="104649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19"/>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2" name="Google Shape;122;p1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36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3" name="Google Shape;123;p1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6" name="Shape 16"/>
        <p:cNvGrpSpPr/>
        <p:nvPr/>
      </p:nvGrpSpPr>
      <p:grpSpPr>
        <a:xfrm>
          <a:off x="0" y="0"/>
          <a:ext cx="0" cy="0"/>
          <a:chOff x="0" y="0"/>
          <a:chExt cx="0" cy="0"/>
        </a:xfrm>
      </p:grpSpPr>
      <p:sp>
        <p:nvSpPr>
          <p:cNvPr id="17" name="Google Shape;17;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9" name="Google Shape;19;p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21" name="Google Shape;21;p3"/>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26" name="Google Shape;26;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28" name="Google Shape;28;p4"/>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9" name="Shape 29"/>
        <p:cNvGrpSpPr/>
        <p:nvPr/>
      </p:nvGrpSpPr>
      <p:grpSpPr>
        <a:xfrm>
          <a:off x="0" y="0"/>
          <a:ext cx="0" cy="0"/>
          <a:chOff x="0" y="0"/>
          <a:chExt cx="0" cy="0"/>
        </a:xfrm>
      </p:grpSpPr>
      <p:sp>
        <p:nvSpPr>
          <p:cNvPr id="30" name="Google Shape;30;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34" name="Google Shape;34;p5"/>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35" name="Google Shape;35;p5"/>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36" name="Shape 36"/>
        <p:cNvGrpSpPr/>
        <p:nvPr/>
      </p:nvGrpSpPr>
      <p:grpSpPr>
        <a:xfrm>
          <a:off x="0" y="0"/>
          <a:ext cx="0" cy="0"/>
          <a:chOff x="0" y="0"/>
          <a:chExt cx="0" cy="0"/>
        </a:xfrm>
      </p:grpSpPr>
      <p:sp>
        <p:nvSpPr>
          <p:cNvPr id="37" name="Google Shape;37;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6"/>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40" name="Google Shape;40;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2" type="body"/>
          </p:nvPr>
        </p:nvSpPr>
        <p:spPr>
          <a:xfrm>
            <a:off x="4688459"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42" name="Google Shape;42;p6"/>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43" name="Google Shape;43;p6"/>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44" name="Google Shape;44;p6"/>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45" name="Shape 45"/>
        <p:cNvGrpSpPr/>
        <p:nvPr/>
      </p:nvGrpSpPr>
      <p:grpSpPr>
        <a:xfrm>
          <a:off x="0" y="0"/>
          <a:ext cx="0" cy="0"/>
          <a:chOff x="0" y="0"/>
          <a:chExt cx="0" cy="0"/>
        </a:xfrm>
      </p:grpSpPr>
      <p:sp>
        <p:nvSpPr>
          <p:cNvPr id="46" name="Google Shape;46;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49" name="Google Shape;49;p7"/>
          <p:cNvSpPr txBox="1"/>
          <p:nvPr>
            <p:ph idx="1" type="body"/>
          </p:nvPr>
        </p:nvSpPr>
        <p:spPr>
          <a:xfrm>
            <a:off x="5510802" y="1947635"/>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50" name="Google Shape;50;p7"/>
          <p:cNvSpPr/>
          <p:nvPr>
            <p:ph idx="2" type="pic"/>
          </p:nvPr>
        </p:nvSpPr>
        <p:spPr>
          <a:xfrm>
            <a:off x="547132" y="1248966"/>
            <a:ext cx="4655700" cy="3105000"/>
          </a:xfrm>
          <a:prstGeom prst="rect">
            <a:avLst/>
          </a:prstGeom>
          <a:noFill/>
          <a:ln>
            <a:noFill/>
          </a:ln>
        </p:spPr>
      </p:sp>
      <p:sp>
        <p:nvSpPr>
          <p:cNvPr id="51" name="Google Shape;51;p7"/>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52" name="Google Shape;52;p7"/>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53" name="Shape 53"/>
        <p:cNvGrpSpPr/>
        <p:nvPr/>
      </p:nvGrpSpPr>
      <p:grpSpPr>
        <a:xfrm>
          <a:off x="0" y="0"/>
          <a:ext cx="0" cy="0"/>
          <a:chOff x="0" y="0"/>
          <a:chExt cx="0" cy="0"/>
        </a:xfrm>
      </p:grpSpPr>
      <p:sp>
        <p:nvSpPr>
          <p:cNvPr id="54" name="Google Shape;54;p8"/>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55" name="Google Shape;55;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7" name="Google Shape;57;p8"/>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58" name="Google Shape;58;p8"/>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59" name="Google Shape;59;p8"/>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0" name="Google Shape;60;p8"/>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750"/>
              <a:buFont typeface="Arial"/>
              <a:buNone/>
              <a:defRPr b="0" sz="750"/>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1" name="Google Shape;61;p8"/>
          <p:cNvSpPr txBox="1"/>
          <p:nvPr>
            <p:ph idx="6" type="body"/>
          </p:nvPr>
        </p:nvSpPr>
        <p:spPr>
          <a:xfrm>
            <a:off x="333035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750"/>
              <a:buFont typeface="Arial"/>
              <a:buNone/>
              <a:defRPr b="0" sz="750"/>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2" name="Google Shape;62;p8"/>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750"/>
              <a:buFont typeface="Arial"/>
              <a:buNone/>
              <a:defRPr b="0" sz="750"/>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3" name="Google Shape;63;p8"/>
          <p:cNvSpPr txBox="1"/>
          <p:nvPr>
            <p:ph idx="8" type="body"/>
          </p:nvPr>
        </p:nvSpPr>
        <p:spPr>
          <a:xfrm>
            <a:off x="54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4" name="Google Shape;64;p8"/>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5" name="Google Shape;65;p8"/>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6" name="Google Shape;66;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67" name="Google Shape;67;p8"/>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68" name="Shape 68"/>
        <p:cNvGrpSpPr/>
        <p:nvPr/>
      </p:nvGrpSpPr>
      <p:grpSpPr>
        <a:xfrm>
          <a:off x="0" y="0"/>
          <a:ext cx="0" cy="0"/>
          <a:chOff x="0" y="0"/>
          <a:chExt cx="0" cy="0"/>
        </a:xfrm>
      </p:grpSpPr>
      <p:sp>
        <p:nvSpPr>
          <p:cNvPr id="69" name="Google Shape;69;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1" name="Google Shape;71;p9"/>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72" name="Google Shape;72;p9"/>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73" name="Shape 73"/>
        <p:cNvGrpSpPr/>
        <p:nvPr/>
      </p:nvGrpSpPr>
      <p:grpSpPr>
        <a:xfrm>
          <a:off x="0" y="0"/>
          <a:ext cx="0" cy="0"/>
          <a:chOff x="0" y="0"/>
          <a:chExt cx="0" cy="0"/>
        </a:xfrm>
      </p:grpSpPr>
      <p:sp>
        <p:nvSpPr>
          <p:cNvPr id="74" name="Google Shape;74;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6" name="Google Shape;76;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7" name="Google Shape;77;p10"/>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9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1" i="0" sz="30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2pPr>
            <a:lvl3pPr lvl="2"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3pPr>
            <a:lvl4pPr lvl="3"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4pPr>
            <a:lvl5pPr lvl="4"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5pPr>
            <a:lvl6pPr lvl="5"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6pPr>
            <a:lvl7pPr lvl="6"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7pPr>
            <a:lvl8pPr lvl="7"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8pPr>
            <a:lvl9pPr lvl="8"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25"/>
              <a:buFont typeface="Arial"/>
              <a:buNone/>
              <a:defRPr b="0" i="0" sz="1125"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25"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13"/>
              <a:buFont typeface="Arial"/>
              <a:buNone/>
              <a:defRPr b="0" i="0" sz="1125"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25"/>
              <a:buFont typeface="Arial"/>
              <a:buNone/>
              <a:defRPr b="0" i="0" sz="1125"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accent1"/>
              </a:buClr>
              <a:buSzPts val="1800"/>
              <a:buFont typeface="Noto Sans Symbols"/>
              <a:buChar char="•"/>
              <a:defRPr b="0" i="0" sz="1800" u="none" cap="none" strike="noStrike">
                <a:solidFill>
                  <a:schemeClr val="dk1"/>
                </a:solidFill>
                <a:latin typeface="Arial"/>
                <a:ea typeface="Arial"/>
                <a:cs typeface="Arial"/>
                <a:sym typeface="Arial"/>
              </a:defRPr>
            </a:lvl6pPr>
            <a:lvl7pPr indent="-228600" lvl="6" marL="3200400" marR="0" rtl="0" algn="l">
              <a:lnSpc>
                <a:spcPct val="75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75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75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5.png"/><Relationship Id="rId4" Type="http://schemas.openxmlformats.org/officeDocument/2006/relationships/image" Target="../media/image50.png"/><Relationship Id="rId5"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6.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2.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www.youtube.com/watch?v=H7s_dfxnwIQ" TargetMode="External"/><Relationship Id="rId4" Type="http://schemas.openxmlformats.org/officeDocument/2006/relationships/image" Target="../media/image5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2.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0.png"/><Relationship Id="rId4" Type="http://schemas.openxmlformats.org/officeDocument/2006/relationships/image" Target="../media/image68.png"/><Relationship Id="rId5"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1.png"/><Relationship Id="rId4" Type="http://schemas.openxmlformats.org/officeDocument/2006/relationships/image" Target="../media/image64.png"/><Relationship Id="rId5" Type="http://schemas.openxmlformats.org/officeDocument/2006/relationships/image" Target="../media/image69.png"/><Relationship Id="rId6"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1.png"/><Relationship Id="rId4" Type="http://schemas.openxmlformats.org/officeDocument/2006/relationships/image" Target="../media/image75.png"/><Relationship Id="rId5"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4.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2.png"/><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s://www.cpdo.net/Lederman_The_myth_of_core_stability.pdf" TargetMode="External"/><Relationship Id="rId4" Type="http://schemas.openxmlformats.org/officeDocument/2006/relationships/hyperlink" Target="https://www.youtube.com/watch?v=YezBG_NdLgs&amp;ab_channel=bodylogicphysio" TargetMode="External"/><Relationship Id="rId9" Type="http://schemas.openxmlformats.org/officeDocument/2006/relationships/image" Target="../media/image70.png"/><Relationship Id="rId5" Type="http://schemas.openxmlformats.org/officeDocument/2006/relationships/hyperlink" Target="https://pubmed.ncbi.nlm.nih.gov/10451081/" TargetMode="External"/><Relationship Id="rId6" Type="http://schemas.openxmlformats.org/officeDocument/2006/relationships/hyperlink" Target="https://pubmed.ncbi.nlm.nih.gov/19892856/" TargetMode="External"/><Relationship Id="rId7" Type="http://schemas.openxmlformats.org/officeDocument/2006/relationships/hyperlink" Target="https://pubmed.ncbi.nlm.nih.gov/17250965/" TargetMode="External"/><Relationship Id="rId8" Type="http://schemas.openxmlformats.org/officeDocument/2006/relationships/hyperlink" Target="https://bmcmedicine.biomedcentral.com/articles/10.1186/1741-7015-9-128"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hyperlink" Target="http://coretraining.cz/2017/01/myty-core-hssp-veda-a-fakta/" TargetMode="External"/><Relationship Id="rId4" Type="http://schemas.openxmlformats.org/officeDocument/2006/relationships/hyperlink" Target="https://www.youtube.com/watch?v=95xIMQBq8-I&amp;ab_channel=Physiotutors" TargetMode="External"/><Relationship Id="rId5" Type="http://schemas.openxmlformats.org/officeDocument/2006/relationships/image" Target="../media/image7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2.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298875" y="2175275"/>
            <a:ext cx="4194600" cy="87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Kineziologie-bederní páteř</a:t>
            </a:r>
            <a:endParaRPr/>
          </a:p>
        </p:txBody>
      </p:sp>
      <p:sp>
        <p:nvSpPr>
          <p:cNvPr id="129" name="Google Shape;129;p20"/>
          <p:cNvSpPr txBox="1"/>
          <p:nvPr>
            <p:ph idx="1" type="subTitle"/>
          </p:nvPr>
        </p:nvSpPr>
        <p:spPr>
          <a:xfrm>
            <a:off x="298876" y="3255402"/>
            <a:ext cx="3934800" cy="523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solidFill>
                  <a:schemeClr val="dk2"/>
                </a:solidFill>
              </a:rPr>
              <a:t>bp1197 Klinická kineziologie III</a:t>
            </a:r>
            <a:endParaRPr>
              <a:solidFill>
                <a:schemeClr val="dk2"/>
              </a:solidFill>
            </a:endParaRPr>
          </a:p>
          <a:p>
            <a:pPr indent="0" lvl="0" marL="0" rtl="0" algn="l">
              <a:spcBef>
                <a:spcPts val="0"/>
              </a:spcBef>
              <a:spcAft>
                <a:spcPts val="0"/>
              </a:spcAft>
              <a:buClr>
                <a:schemeClr val="dk1"/>
              </a:buClr>
              <a:buSzPts val="1100"/>
              <a:buFont typeface="Arial"/>
              <a:buNone/>
            </a:pPr>
            <a:r>
              <a:rPr lang="sk">
                <a:solidFill>
                  <a:schemeClr val="dk2"/>
                </a:solidFill>
              </a:rPr>
              <a:t>Mgr. Zuzana Kršáková</a:t>
            </a:r>
            <a:endParaRPr/>
          </a:p>
        </p:txBody>
      </p:sp>
      <p:pic>
        <p:nvPicPr>
          <p:cNvPr id="130" name="Google Shape;130;p20"/>
          <p:cNvPicPr preferRelativeResize="0"/>
          <p:nvPr/>
        </p:nvPicPr>
        <p:blipFill>
          <a:blip r:embed="rId3">
            <a:alphaModFix/>
          </a:blip>
          <a:stretch>
            <a:fillRect/>
          </a:stretch>
        </p:blipFill>
        <p:spPr>
          <a:xfrm>
            <a:off x="6099050" y="0"/>
            <a:ext cx="3044949" cy="4838700"/>
          </a:xfrm>
          <a:prstGeom prst="rect">
            <a:avLst/>
          </a:prstGeom>
          <a:noFill/>
          <a:ln>
            <a:noFill/>
          </a:ln>
        </p:spPr>
      </p:pic>
      <p:pic>
        <p:nvPicPr>
          <p:cNvPr id="131" name="Google Shape;131;p20"/>
          <p:cNvPicPr preferRelativeResize="0"/>
          <p:nvPr/>
        </p:nvPicPr>
        <p:blipFill>
          <a:blip r:embed="rId4">
            <a:alphaModFix/>
          </a:blip>
          <a:stretch>
            <a:fillRect/>
          </a:stretch>
        </p:blipFill>
        <p:spPr>
          <a:xfrm>
            <a:off x="4572000" y="1675275"/>
            <a:ext cx="2312150" cy="34682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Spojení na páteři</a:t>
            </a:r>
            <a:endParaRPr/>
          </a:p>
        </p:txBody>
      </p:sp>
      <p:sp>
        <p:nvSpPr>
          <p:cNvPr id="192" name="Google Shape;192;p29"/>
          <p:cNvSpPr txBox="1"/>
          <p:nvPr>
            <p:ph idx="1" type="body"/>
          </p:nvPr>
        </p:nvSpPr>
        <p:spPr>
          <a:xfrm>
            <a:off x="540000" y="1055927"/>
            <a:ext cx="8064900" cy="31050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None/>
            </a:pPr>
            <a:r>
              <a:rPr lang="sk" sz="1400"/>
              <a:t>těla obratlů jsou vzájemně spojena trojím způsobem: </a:t>
            </a:r>
            <a:endParaRPr sz="1400"/>
          </a:p>
          <a:p>
            <a:pPr indent="0" lvl="0" marL="0" rtl="0" algn="just">
              <a:lnSpc>
                <a:spcPct val="115000"/>
              </a:lnSpc>
              <a:spcBef>
                <a:spcPts val="1600"/>
              </a:spcBef>
              <a:spcAft>
                <a:spcPts val="0"/>
              </a:spcAft>
              <a:buNone/>
            </a:pPr>
            <a:r>
              <a:rPr b="1" lang="sk" sz="1400"/>
              <a:t>1. </a:t>
            </a:r>
            <a:r>
              <a:rPr b="1" lang="sk" sz="1400">
                <a:solidFill>
                  <a:srgbClr val="000000"/>
                </a:solidFill>
              </a:rPr>
              <a:t>synchondroses columnae vertebralis</a:t>
            </a:r>
            <a:endParaRPr b="1" sz="1400">
              <a:solidFill>
                <a:srgbClr val="000000"/>
              </a:solidFill>
            </a:endParaRPr>
          </a:p>
          <a:p>
            <a:pPr indent="-317500" lvl="0" marL="457200" rtl="0" algn="just">
              <a:lnSpc>
                <a:spcPct val="115000"/>
              </a:lnSpc>
              <a:spcBef>
                <a:spcPts val="1600"/>
              </a:spcBef>
              <a:spcAft>
                <a:spcPts val="0"/>
              </a:spcAft>
              <a:buSzPts val="1400"/>
              <a:buChar char="●"/>
            </a:pPr>
            <a:r>
              <a:rPr lang="sk" sz="1400">
                <a:solidFill>
                  <a:srgbClr val="000000"/>
                </a:solidFill>
              </a:rPr>
              <a:t>chrupavčité spoje páteře mezi obratli, které mezi sousedními presakrálními obratli tvoří </a:t>
            </a:r>
            <a:r>
              <a:rPr i="1" lang="sk" sz="1400">
                <a:solidFill>
                  <a:srgbClr val="000000"/>
                </a:solidFill>
              </a:rPr>
              <a:t>symphysis intervertebralis</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obsahující chrupavčitý discus intervertebralis, meziobratlovou destičku (ploténku)</a:t>
            </a:r>
            <a:endParaRPr sz="1400">
              <a:solidFill>
                <a:srgbClr val="000000"/>
              </a:solidFill>
            </a:endParaRPr>
          </a:p>
          <a:p>
            <a:pPr indent="0" lvl="0" marL="0" rtl="0" algn="just">
              <a:lnSpc>
                <a:spcPct val="115000"/>
              </a:lnSpc>
              <a:spcBef>
                <a:spcPts val="1600"/>
              </a:spcBef>
              <a:spcAft>
                <a:spcPts val="0"/>
              </a:spcAft>
              <a:buNone/>
            </a:pPr>
            <a:r>
              <a:rPr b="1" lang="sk" sz="1400">
                <a:solidFill>
                  <a:srgbClr val="000000"/>
                </a:solidFill>
              </a:rPr>
              <a:t>2. syndesmoses columnae vertebralis</a:t>
            </a:r>
            <a:endParaRPr b="1" sz="1400">
              <a:solidFill>
                <a:srgbClr val="000000"/>
              </a:solidFill>
            </a:endParaRPr>
          </a:p>
          <a:p>
            <a:pPr indent="-317500" lvl="0" marL="457200" rtl="0" algn="just">
              <a:lnSpc>
                <a:spcPct val="115000"/>
              </a:lnSpc>
              <a:spcBef>
                <a:spcPts val="1600"/>
              </a:spcBef>
              <a:spcAft>
                <a:spcPts val="0"/>
              </a:spcAft>
              <a:buSzPts val="1400"/>
              <a:buChar char="●"/>
            </a:pPr>
            <a:r>
              <a:rPr lang="sk" sz="1400">
                <a:solidFill>
                  <a:srgbClr val="000000"/>
                </a:solidFill>
              </a:rPr>
              <a:t>vazivová spojení páteře, k nimž patří ligamenta, vazy</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těla obratlů spojují </a:t>
            </a:r>
            <a:r>
              <a:rPr i="1" lang="sk" sz="1400">
                <a:solidFill>
                  <a:srgbClr val="000000"/>
                </a:solidFill>
              </a:rPr>
              <a:t>dlouhé vazy páteře</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oblouky a výběžky obratlů spojují </a:t>
            </a:r>
            <a:r>
              <a:rPr i="1" lang="sk" sz="1400">
                <a:solidFill>
                  <a:srgbClr val="000000"/>
                </a:solidFill>
              </a:rPr>
              <a:t>krátké vazy páteře</a:t>
            </a:r>
            <a:endParaRPr i="1" sz="1400">
              <a:solidFill>
                <a:srgbClr val="000000"/>
              </a:solidFill>
            </a:endParaRPr>
          </a:p>
          <a:p>
            <a:pPr indent="0" lvl="0" marL="0" rtl="0" algn="just">
              <a:lnSpc>
                <a:spcPct val="115000"/>
              </a:lnSpc>
              <a:spcBef>
                <a:spcPts val="1600"/>
              </a:spcBef>
              <a:spcAft>
                <a:spcPts val="0"/>
              </a:spcAft>
              <a:buNone/>
            </a:pPr>
            <a:r>
              <a:rPr b="1" lang="sk" sz="1400">
                <a:solidFill>
                  <a:srgbClr val="000000"/>
                </a:solidFill>
              </a:rPr>
              <a:t>3. articulationes columnae vertebralis</a:t>
            </a:r>
            <a:endParaRPr b="1" sz="1400">
              <a:solidFill>
                <a:srgbClr val="000000"/>
              </a:solidFill>
            </a:endParaRPr>
          </a:p>
          <a:p>
            <a:pPr indent="-317500" lvl="0" marL="457200" rtl="0" algn="just">
              <a:lnSpc>
                <a:spcPct val="115000"/>
              </a:lnSpc>
              <a:spcBef>
                <a:spcPts val="1600"/>
              </a:spcBef>
              <a:spcAft>
                <a:spcPts val="0"/>
              </a:spcAft>
              <a:buSzPts val="1400"/>
              <a:buChar char="●"/>
            </a:pPr>
            <a:r>
              <a:rPr lang="sk" sz="1400">
                <a:solidFill>
                  <a:srgbClr val="000000"/>
                </a:solidFill>
              </a:rPr>
              <a:t>meziobratlové klouby, mezi párovými kloubními výběžky obratlů</a:t>
            </a:r>
            <a:endParaRPr sz="1400">
              <a:solidFill>
                <a:srgbClr val="000000"/>
              </a:solidFill>
            </a:endParaRPr>
          </a:p>
          <a:p>
            <a:pPr indent="0" lvl="0" marL="0" rtl="0" algn="just">
              <a:lnSpc>
                <a:spcPct val="115000"/>
              </a:lnSpc>
              <a:spcBef>
                <a:spcPts val="1600"/>
              </a:spcBef>
              <a:spcAft>
                <a:spcPts val="0"/>
              </a:spcAft>
              <a:buNone/>
            </a:pPr>
            <a:r>
              <a:t/>
            </a:r>
            <a:endParaRPr sz="1400">
              <a:solidFill>
                <a:srgbClr val="000000"/>
              </a:solidFill>
            </a:endParaRPr>
          </a:p>
          <a:p>
            <a:pPr indent="0" lvl="0" marL="0" rtl="0" algn="just">
              <a:lnSpc>
                <a:spcPct val="115000"/>
              </a:lnSpc>
              <a:spcBef>
                <a:spcPts val="1600"/>
              </a:spcBef>
              <a:spcAft>
                <a:spcPts val="0"/>
              </a:spcAft>
              <a:buNone/>
            </a:pPr>
            <a:r>
              <a:t/>
            </a:r>
            <a:endParaRPr sz="1400">
              <a:solidFill>
                <a:srgbClr val="000000"/>
              </a:solidFill>
            </a:endParaRPr>
          </a:p>
          <a:p>
            <a:pPr indent="0" lvl="0" marL="0" rtl="0" algn="just">
              <a:lnSpc>
                <a:spcPct val="115000"/>
              </a:lnSpc>
              <a:spcBef>
                <a:spcPts val="1600"/>
              </a:spcBef>
              <a:spcAft>
                <a:spcPts val="0"/>
              </a:spcAft>
              <a:buNone/>
            </a:pPr>
            <a:r>
              <a:t/>
            </a:r>
            <a:endParaRPr sz="1400">
              <a:solidFill>
                <a:srgbClr val="000000"/>
              </a:solidFill>
            </a:endParaRPr>
          </a:p>
          <a:p>
            <a:pPr indent="0" lvl="0" marL="0" rtl="0" algn="just">
              <a:lnSpc>
                <a:spcPct val="115000"/>
              </a:lnSpc>
              <a:spcBef>
                <a:spcPts val="1600"/>
              </a:spcBef>
              <a:spcAft>
                <a:spcPts val="0"/>
              </a:spcAft>
              <a:buNone/>
            </a:pPr>
            <a:r>
              <a:t/>
            </a:r>
            <a:endParaRPr sz="1400">
              <a:solidFill>
                <a:srgbClr val="000000"/>
              </a:solidFill>
            </a:endParaRPr>
          </a:p>
          <a:p>
            <a:pPr indent="0" lvl="0" marL="0" rtl="0" algn="l">
              <a:spcBef>
                <a:spcPts val="1600"/>
              </a:spcBef>
              <a:spcAft>
                <a:spcPts val="0"/>
              </a:spcAft>
              <a:buNone/>
            </a:pPr>
            <a:r>
              <a:t/>
            </a: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Symphyses intervertebrales</a:t>
            </a:r>
            <a:endParaRPr/>
          </a:p>
        </p:txBody>
      </p:sp>
      <p:sp>
        <p:nvSpPr>
          <p:cNvPr id="198" name="Google Shape;198;p3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23850" lvl="0" marL="457200" rtl="0" algn="just">
              <a:lnSpc>
                <a:spcPct val="115000"/>
              </a:lnSpc>
              <a:spcBef>
                <a:spcPts val="0"/>
              </a:spcBef>
              <a:spcAft>
                <a:spcPts val="0"/>
              </a:spcAft>
              <a:buSzPts val="1500"/>
              <a:buChar char="●"/>
            </a:pPr>
            <a:r>
              <a:rPr lang="sk" sz="1500"/>
              <a:t>chrupavčitá, vazivem doplněná spojení mezi presakrálními obratli</a:t>
            </a:r>
            <a:endParaRPr sz="1500"/>
          </a:p>
          <a:p>
            <a:pPr indent="-323850" lvl="0" marL="457200" rtl="0" algn="just">
              <a:lnSpc>
                <a:spcPct val="115000"/>
              </a:lnSpc>
              <a:spcBef>
                <a:spcPts val="0"/>
              </a:spcBef>
              <a:spcAft>
                <a:spcPts val="0"/>
              </a:spcAft>
              <a:buSzPts val="1500"/>
              <a:buChar char="●"/>
            </a:pPr>
            <a:r>
              <a:rPr lang="sk" sz="1500"/>
              <a:t>mají za základ chrupavčité </a:t>
            </a:r>
            <a:r>
              <a:rPr b="1" lang="sk" sz="1500">
                <a:solidFill>
                  <a:srgbClr val="000000"/>
                </a:solidFill>
              </a:rPr>
              <a:t>disci intervertebrales</a:t>
            </a:r>
            <a:r>
              <a:rPr lang="sk" sz="1500">
                <a:solidFill>
                  <a:srgbClr val="000000"/>
                </a:solidFill>
              </a:rPr>
              <a:t>, meziobratlové destičky </a:t>
            </a:r>
            <a:endParaRPr sz="1500">
              <a:solidFill>
                <a:srgbClr val="000000"/>
              </a:solidFill>
            </a:endParaRPr>
          </a:p>
          <a:p>
            <a:pPr indent="-323850" lvl="0" marL="457200" rtl="0" algn="just">
              <a:lnSpc>
                <a:spcPct val="115000"/>
              </a:lnSpc>
              <a:spcBef>
                <a:spcPts val="0"/>
              </a:spcBef>
              <a:spcAft>
                <a:spcPts val="0"/>
              </a:spcAft>
              <a:buSzPts val="1500"/>
              <a:buChar char="●"/>
            </a:pPr>
            <a:r>
              <a:rPr lang="sk" sz="1500">
                <a:solidFill>
                  <a:srgbClr val="000000"/>
                </a:solidFill>
              </a:rPr>
              <a:t>jsou vytvořeny v presakrálním (pohyblivém) úseku páteře</a:t>
            </a:r>
            <a:endParaRPr sz="1500">
              <a:solidFill>
                <a:srgbClr val="000000"/>
              </a:solidFill>
            </a:endParaRPr>
          </a:p>
          <a:p>
            <a:pPr indent="-323850" lvl="0" marL="457200" rtl="0" algn="just">
              <a:lnSpc>
                <a:spcPct val="115000"/>
              </a:lnSpc>
              <a:spcBef>
                <a:spcPts val="0"/>
              </a:spcBef>
              <a:spcAft>
                <a:spcPts val="0"/>
              </a:spcAft>
              <a:buSzPts val="1500"/>
              <a:buChar char="●"/>
            </a:pPr>
            <a:r>
              <a:rPr lang="sk" sz="1500">
                <a:solidFill>
                  <a:srgbClr val="000000"/>
                </a:solidFill>
              </a:rPr>
              <a:t>spojují terminální plochy sousedních obratlových těl, s nimiž se proto tvarově shodují</a:t>
            </a:r>
            <a:endParaRPr sz="1500">
              <a:solidFill>
                <a:srgbClr val="000000"/>
              </a:solidFill>
            </a:endParaRPr>
          </a:p>
          <a:p>
            <a:pPr indent="-323850" lvl="0" marL="457200" rtl="0" algn="just">
              <a:lnSpc>
                <a:spcPct val="115000"/>
              </a:lnSpc>
              <a:spcBef>
                <a:spcPts val="0"/>
              </a:spcBef>
              <a:spcAft>
                <a:spcPts val="0"/>
              </a:spcAft>
              <a:buSzPts val="1500"/>
              <a:buChar char="●"/>
            </a:pPr>
            <a:r>
              <a:rPr lang="sk" sz="1500">
                <a:solidFill>
                  <a:srgbClr val="000000"/>
                </a:solidFill>
              </a:rPr>
              <a:t>destiček je </a:t>
            </a:r>
            <a:r>
              <a:rPr b="1" lang="sk" sz="1500">
                <a:solidFill>
                  <a:srgbClr val="000000"/>
                </a:solidFill>
              </a:rPr>
              <a:t>celkem 23</a:t>
            </a:r>
            <a:endParaRPr sz="1500">
              <a:solidFill>
                <a:srgbClr val="000000"/>
              </a:solidFill>
            </a:endParaRPr>
          </a:p>
          <a:p>
            <a:pPr indent="-323850" lvl="0" marL="457200" rtl="0" algn="just">
              <a:lnSpc>
                <a:spcPct val="115000"/>
              </a:lnSpc>
              <a:spcBef>
                <a:spcPts val="0"/>
              </a:spcBef>
              <a:spcAft>
                <a:spcPts val="0"/>
              </a:spcAft>
              <a:buSzPts val="1500"/>
              <a:buChar char="●"/>
            </a:pPr>
            <a:r>
              <a:rPr b="1" lang="sk" sz="1500">
                <a:solidFill>
                  <a:srgbClr val="000000"/>
                </a:solidFill>
              </a:rPr>
              <a:t>discus intervertebralis </a:t>
            </a:r>
            <a:r>
              <a:rPr lang="sk" sz="1500">
                <a:solidFill>
                  <a:srgbClr val="000000"/>
                </a:solidFill>
              </a:rPr>
              <a:t>není mezi atlasem a axis, první je mezi axis a C3, poslední mezi L5 a SI</a:t>
            </a:r>
            <a:endParaRPr sz="1500">
              <a:solidFill>
                <a:srgbClr val="000000"/>
              </a:solidFill>
            </a:endParaRPr>
          </a:p>
          <a:p>
            <a:pPr indent="-323850" lvl="0" marL="457200" rtl="0" algn="just">
              <a:lnSpc>
                <a:spcPct val="115000"/>
              </a:lnSpc>
              <a:spcBef>
                <a:spcPts val="0"/>
              </a:spcBef>
              <a:spcAft>
                <a:spcPts val="0"/>
              </a:spcAft>
              <a:buSzPts val="1500"/>
              <a:buChar char="●"/>
            </a:pPr>
            <a:r>
              <a:rPr lang="sk" sz="1500">
                <a:solidFill>
                  <a:srgbClr val="000000"/>
                </a:solidFill>
              </a:rPr>
              <a:t>první disk je nejnižší, poslední nejvyšší; tloušťky disků přibývá kraniokaudálně</a:t>
            </a:r>
            <a:endParaRPr sz="1500">
              <a:solidFill>
                <a:srgbClr val="000000"/>
              </a:solidFill>
            </a:endParaRPr>
          </a:p>
          <a:p>
            <a:pPr indent="-323850" lvl="0" marL="457200" rtl="0" algn="just">
              <a:lnSpc>
                <a:spcPct val="115000"/>
              </a:lnSpc>
              <a:spcBef>
                <a:spcPts val="0"/>
              </a:spcBef>
              <a:spcAft>
                <a:spcPts val="0"/>
              </a:spcAft>
              <a:buSzPts val="1500"/>
              <a:buChar char="●"/>
            </a:pPr>
            <a:r>
              <a:rPr lang="sk" sz="1500">
                <a:solidFill>
                  <a:srgbClr val="000000"/>
                </a:solidFill>
              </a:rPr>
              <a:t>vzhledem k plošné velikosti jsou však destičky krční páteře relativně vyšší než v úseku hrudním</a:t>
            </a:r>
            <a:endParaRPr sz="1500">
              <a:solidFill>
                <a:srgbClr val="000000"/>
              </a:solidFill>
            </a:endParaRPr>
          </a:p>
          <a:p>
            <a:pPr indent="-323850" lvl="0" marL="457200" rtl="0" algn="just">
              <a:lnSpc>
                <a:spcPct val="115000"/>
              </a:lnSpc>
              <a:spcBef>
                <a:spcPts val="0"/>
              </a:spcBef>
              <a:spcAft>
                <a:spcPts val="0"/>
              </a:spcAft>
              <a:buSzPts val="1500"/>
              <a:buChar char="●"/>
            </a:pPr>
            <a:r>
              <a:rPr lang="sk" sz="1500">
                <a:solidFill>
                  <a:srgbClr val="000000"/>
                </a:solidFill>
              </a:rPr>
              <a:t>celková výška všech destiček představuje pětinu až čtvrtinu celé délky páteře</a:t>
            </a:r>
            <a:endParaRPr sz="1500">
              <a:solidFill>
                <a:srgbClr val="000000"/>
              </a:solidFill>
            </a:endParaRPr>
          </a:p>
          <a:p>
            <a:pPr indent="0" lvl="0" marL="0" rtl="0" algn="l">
              <a:spcBef>
                <a:spcPts val="0"/>
              </a:spcBef>
              <a:spcAft>
                <a:spcPts val="0"/>
              </a:spcAft>
              <a:buNone/>
            </a:pPr>
            <a:r>
              <a:t/>
            </a:r>
            <a:endParaRPr sz="1500"/>
          </a:p>
        </p:txBody>
      </p:sp>
      <p:pic>
        <p:nvPicPr>
          <p:cNvPr id="199" name="Google Shape;199;p30"/>
          <p:cNvPicPr preferRelativeResize="0"/>
          <p:nvPr/>
        </p:nvPicPr>
        <p:blipFill rotWithShape="1">
          <a:blip r:embed="rId3">
            <a:alphaModFix/>
          </a:blip>
          <a:srcRect b="15987" l="50001" r="29670" t="52579"/>
          <a:stretch/>
        </p:blipFill>
        <p:spPr>
          <a:xfrm>
            <a:off x="7298075" y="0"/>
            <a:ext cx="1845924" cy="1604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Symphyses intervertebrales</a:t>
            </a:r>
            <a:endParaRPr/>
          </a:p>
        </p:txBody>
      </p:sp>
      <p:sp>
        <p:nvSpPr>
          <p:cNvPr id="205" name="Google Shape;205;p3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0200" lvl="0" marL="457200" rtl="0" algn="just">
              <a:lnSpc>
                <a:spcPct val="115000"/>
              </a:lnSpc>
              <a:spcBef>
                <a:spcPts val="0"/>
              </a:spcBef>
              <a:spcAft>
                <a:spcPts val="0"/>
              </a:spcAft>
              <a:buSzPts val="1600"/>
              <a:buChar char="●"/>
            </a:pPr>
            <a:r>
              <a:rPr lang="sk" sz="1600"/>
              <a:t>každý discus intervertebralis má v okrajích při obratlech vrstvičky hyalinní chrupavky, srostlé s kostí obou těl obratlů</a:t>
            </a:r>
            <a:endParaRPr sz="1600"/>
          </a:p>
          <a:p>
            <a:pPr indent="-330200" lvl="0" marL="457200" rtl="0" algn="just">
              <a:lnSpc>
                <a:spcPct val="115000"/>
              </a:lnSpc>
              <a:spcBef>
                <a:spcPts val="0"/>
              </a:spcBef>
              <a:spcAft>
                <a:spcPts val="0"/>
              </a:spcAft>
              <a:buSzPts val="1600"/>
              <a:buChar char="●"/>
            </a:pPr>
            <a:r>
              <a:rPr lang="sk" sz="1600"/>
              <a:t>vlastní disk vytváří chrupavka vazivová, která na obvodu disku přechází v husté fibrosní vazivo</a:t>
            </a:r>
            <a:endParaRPr sz="1600"/>
          </a:p>
          <a:p>
            <a:pPr indent="0" lvl="0" marL="0" rtl="0" algn="just">
              <a:lnSpc>
                <a:spcPct val="115000"/>
              </a:lnSpc>
              <a:spcBef>
                <a:spcPts val="0"/>
              </a:spcBef>
              <a:spcAft>
                <a:spcPts val="0"/>
              </a:spcAft>
              <a:buNone/>
            </a:pPr>
            <a:r>
              <a:rPr b="1" lang="sk" sz="1600"/>
              <a:t>Anulus fibrosus  </a:t>
            </a:r>
            <a:endParaRPr b="1" sz="1600"/>
          </a:p>
          <a:p>
            <a:pPr indent="-330200" lvl="1" marL="914400" rtl="0" algn="just">
              <a:lnSpc>
                <a:spcPct val="115000"/>
              </a:lnSpc>
              <a:spcBef>
                <a:spcPts val="0"/>
              </a:spcBef>
              <a:spcAft>
                <a:spcPts val="0"/>
              </a:spcAft>
              <a:buClr>
                <a:srgbClr val="000000"/>
              </a:buClr>
              <a:buSzPts val="1600"/>
              <a:buChar char="○"/>
            </a:pPr>
            <a:r>
              <a:rPr lang="sk" sz="1600"/>
              <a:t>je prstenec cirkulárně probíhajících vláken vazivové chrupavky a fibrosního vaziva při obvodu disku</a:t>
            </a:r>
            <a:endParaRPr sz="1600"/>
          </a:p>
          <a:p>
            <a:pPr indent="-330200" lvl="1" marL="914400" rtl="0" algn="just">
              <a:lnSpc>
                <a:spcPct val="115000"/>
              </a:lnSpc>
              <a:spcBef>
                <a:spcPts val="0"/>
              </a:spcBef>
              <a:spcAft>
                <a:spcPts val="0"/>
              </a:spcAft>
              <a:buClr>
                <a:srgbClr val="000000"/>
              </a:buClr>
              <a:buSzPts val="1600"/>
              <a:buChar char="○"/>
            </a:pPr>
            <a:r>
              <a:rPr lang="sk" sz="1600"/>
              <a:t>vlákna na vnějším obvodu disku se ještě šikmo kraniokaudálně překřižují a vytvářejí strukturu zvyšující pevnost</a:t>
            </a:r>
            <a:endParaRPr sz="1600"/>
          </a:p>
          <a:p>
            <a:pPr indent="0" lvl="0" marL="457200" rtl="0" algn="just">
              <a:lnSpc>
                <a:spcPct val="115000"/>
              </a:lnSpc>
              <a:spcBef>
                <a:spcPts val="1600"/>
              </a:spcBef>
              <a:spcAft>
                <a:spcPts val="0"/>
              </a:spcAft>
              <a:buNone/>
            </a:pPr>
            <a:r>
              <a:t/>
            </a:r>
            <a:endParaRPr sz="1600"/>
          </a:p>
          <a:p>
            <a:pPr indent="0" lvl="0" marL="0" rtl="0" algn="l">
              <a:spcBef>
                <a:spcPts val="1600"/>
              </a:spcBef>
              <a:spcAft>
                <a:spcPts val="0"/>
              </a:spcAft>
              <a:buNone/>
            </a:pPr>
            <a:r>
              <a:t/>
            </a:r>
            <a:endParaRPr sz="1600"/>
          </a:p>
        </p:txBody>
      </p:sp>
      <p:pic>
        <p:nvPicPr>
          <p:cNvPr descr="Obsah obrázku zvíře, bezobratlí&#10;&#10;Popis vygenerován s vysokou mírou spolehlivosti" id="206" name="Google Shape;206;p31"/>
          <p:cNvPicPr preferRelativeResize="0"/>
          <p:nvPr/>
        </p:nvPicPr>
        <p:blipFill rotWithShape="1">
          <a:blip r:embed="rId3">
            <a:alphaModFix/>
          </a:blip>
          <a:srcRect b="0" l="0" r="0" t="0"/>
          <a:stretch/>
        </p:blipFill>
        <p:spPr>
          <a:xfrm>
            <a:off x="5333650" y="3599877"/>
            <a:ext cx="1960425" cy="1296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Symphyses intervertebrales</a:t>
            </a:r>
            <a:endParaRPr/>
          </a:p>
        </p:txBody>
      </p:sp>
      <p:sp>
        <p:nvSpPr>
          <p:cNvPr id="212" name="Google Shape;212;p32"/>
          <p:cNvSpPr txBox="1"/>
          <p:nvPr>
            <p:ph idx="1" type="body"/>
          </p:nvPr>
        </p:nvSpPr>
        <p:spPr>
          <a:xfrm>
            <a:off x="540000" y="1269000"/>
            <a:ext cx="5217900" cy="3223500"/>
          </a:xfrm>
          <a:prstGeom prst="rect">
            <a:avLst/>
          </a:prstGeom>
        </p:spPr>
        <p:txBody>
          <a:bodyPr anchorCtr="0" anchor="t" bIns="0" lIns="0" spcFirstLastPara="1" rIns="0" wrap="square" tIns="0">
            <a:noAutofit/>
          </a:bodyPr>
          <a:lstStyle/>
          <a:p>
            <a:pPr indent="-292100" lvl="0" marL="457200" rtl="0" algn="just">
              <a:lnSpc>
                <a:spcPct val="115000"/>
              </a:lnSpc>
              <a:spcBef>
                <a:spcPts val="0"/>
              </a:spcBef>
              <a:spcAft>
                <a:spcPts val="0"/>
              </a:spcAft>
              <a:buSzPts val="1000"/>
              <a:buChar char="●"/>
            </a:pPr>
            <a:r>
              <a:rPr b="1" lang="sk" sz="1200">
                <a:solidFill>
                  <a:srgbClr val="000000"/>
                </a:solidFill>
              </a:rPr>
              <a:t>Nucleus pulposus </a:t>
            </a:r>
            <a:endParaRPr b="1" sz="1200">
              <a:solidFill>
                <a:srgbClr val="000000"/>
              </a:solidFill>
            </a:endParaRPr>
          </a:p>
          <a:p>
            <a:pPr indent="-304800" lvl="1" marL="914400" rtl="0" algn="just">
              <a:lnSpc>
                <a:spcPct val="115000"/>
              </a:lnSpc>
              <a:spcBef>
                <a:spcPts val="0"/>
              </a:spcBef>
              <a:spcAft>
                <a:spcPts val="0"/>
              </a:spcAft>
              <a:buClr>
                <a:srgbClr val="000000"/>
              </a:buClr>
              <a:buSzPts val="1200"/>
              <a:buChar char="○"/>
            </a:pPr>
            <a:r>
              <a:rPr lang="sk" sz="1200">
                <a:solidFill>
                  <a:srgbClr val="000000"/>
                </a:solidFill>
              </a:rPr>
              <a:t>představuje vodnaté řídké jádro kulovitého až diskovitého tvaru, uložené uvnitř každého disku, blíže jeho dorsálnímu okraji</a:t>
            </a:r>
            <a:endParaRPr sz="1200">
              <a:solidFill>
                <a:srgbClr val="000000"/>
              </a:solidFill>
            </a:endParaRPr>
          </a:p>
          <a:p>
            <a:pPr indent="-304800" lvl="1" marL="914400" rtl="0" algn="just">
              <a:lnSpc>
                <a:spcPct val="115000"/>
              </a:lnSpc>
              <a:spcBef>
                <a:spcPts val="0"/>
              </a:spcBef>
              <a:spcAft>
                <a:spcPts val="0"/>
              </a:spcAft>
              <a:buClr>
                <a:srgbClr val="000000"/>
              </a:buClr>
              <a:buSzPts val="1200"/>
              <a:buChar char="○"/>
            </a:pPr>
            <a:r>
              <a:rPr lang="sk" sz="1200">
                <a:solidFill>
                  <a:srgbClr val="000000"/>
                </a:solidFill>
              </a:rPr>
              <a:t>bylo dříve považováno za zbytek po chorda dorsalis, nesouvisí s ní však a vzniká přeměnou materiálu vlastního disku</a:t>
            </a:r>
            <a:endParaRPr sz="1200">
              <a:solidFill>
                <a:srgbClr val="000000"/>
              </a:solidFill>
            </a:endParaRPr>
          </a:p>
          <a:p>
            <a:pPr indent="-304800" lvl="1" marL="914400" rtl="0" algn="just">
              <a:lnSpc>
                <a:spcPct val="115000"/>
              </a:lnSpc>
              <a:spcBef>
                <a:spcPts val="0"/>
              </a:spcBef>
              <a:spcAft>
                <a:spcPts val="0"/>
              </a:spcAft>
              <a:buClr>
                <a:srgbClr val="000000"/>
              </a:buClr>
              <a:buSzPts val="1200"/>
              <a:buChar char="○"/>
            </a:pPr>
            <a:r>
              <a:rPr lang="sk" sz="1200">
                <a:solidFill>
                  <a:srgbClr val="000000"/>
                </a:solidFill>
              </a:rPr>
              <a:t>nestlačitelná tekutina tohoto jádra, uzavřená v chrupavce anulus fibrosus, tvoří kulovitý útvar mezi sousedními obrátil, kolem něhož se obratle při vzájemných pohybech naklánějí </a:t>
            </a:r>
            <a:endParaRPr sz="1200">
              <a:solidFill>
                <a:srgbClr val="000000"/>
              </a:solidFill>
            </a:endParaRPr>
          </a:p>
          <a:p>
            <a:pPr indent="-304800" lvl="1" marL="914400" rtl="0" algn="just">
              <a:lnSpc>
                <a:spcPct val="115000"/>
              </a:lnSpc>
              <a:spcBef>
                <a:spcPts val="0"/>
              </a:spcBef>
              <a:spcAft>
                <a:spcPts val="0"/>
              </a:spcAft>
              <a:buClr>
                <a:srgbClr val="000000"/>
              </a:buClr>
              <a:buSzPts val="1200"/>
              <a:buChar char="○"/>
            </a:pPr>
            <a:r>
              <a:rPr lang="sk" sz="1200">
                <a:solidFill>
                  <a:srgbClr val="000000"/>
                </a:solidFill>
              </a:rPr>
              <a:t>anulus fibrosus je přitom na jedné straně stlačován, na opačné straně namáhán v tahu</a:t>
            </a:r>
            <a:endParaRPr sz="1200">
              <a:solidFill>
                <a:srgbClr val="000000"/>
              </a:solidFill>
            </a:endParaRPr>
          </a:p>
          <a:p>
            <a:pPr indent="-304800" lvl="1" marL="914400" rtl="0" algn="just">
              <a:lnSpc>
                <a:spcPct val="115000"/>
              </a:lnSpc>
              <a:spcBef>
                <a:spcPts val="0"/>
              </a:spcBef>
              <a:spcAft>
                <a:spcPts val="0"/>
              </a:spcAft>
              <a:buClr>
                <a:srgbClr val="000000"/>
              </a:buClr>
              <a:buSzPts val="1200"/>
              <a:buChar char="○"/>
            </a:pPr>
            <a:r>
              <a:rPr lang="sk" sz="1200">
                <a:solidFill>
                  <a:srgbClr val="000000"/>
                </a:solidFill>
              </a:rPr>
              <a:t>nucleus pulposus se přitom poněkud posunuje od stlačované strany ke straně natahované</a:t>
            </a:r>
            <a:endParaRPr sz="1200">
              <a:solidFill>
                <a:srgbClr val="000000"/>
              </a:solidFill>
            </a:endParaRPr>
          </a:p>
          <a:p>
            <a:pPr indent="-304800" lvl="1" marL="914400" rtl="0" algn="just">
              <a:lnSpc>
                <a:spcPct val="115000"/>
              </a:lnSpc>
              <a:spcBef>
                <a:spcPts val="0"/>
              </a:spcBef>
              <a:spcAft>
                <a:spcPts val="0"/>
              </a:spcAft>
              <a:buClr>
                <a:srgbClr val="000000"/>
              </a:buClr>
              <a:buSzPts val="1200"/>
              <a:buChar char="○"/>
            </a:pPr>
            <a:r>
              <a:rPr lang="sk" sz="1200">
                <a:solidFill>
                  <a:srgbClr val="000000"/>
                </a:solidFill>
              </a:rPr>
              <a:t>struktura vláken na obvodu je adaptována na toto namáhání </a:t>
            </a:r>
            <a:endParaRPr sz="1200">
              <a:solidFill>
                <a:srgbClr val="000000"/>
              </a:solidFill>
            </a:endParaRPr>
          </a:p>
          <a:p>
            <a:pPr indent="-304800" lvl="1" marL="914400" rtl="0" algn="just">
              <a:lnSpc>
                <a:spcPct val="115000"/>
              </a:lnSpc>
              <a:spcBef>
                <a:spcPts val="0"/>
              </a:spcBef>
              <a:spcAft>
                <a:spcPts val="0"/>
              </a:spcAft>
              <a:buClr>
                <a:srgbClr val="000000"/>
              </a:buClr>
              <a:buSzPts val="1200"/>
              <a:buChar char="○"/>
            </a:pPr>
            <a:r>
              <a:rPr lang="sk" sz="1200">
                <a:solidFill>
                  <a:srgbClr val="000000"/>
                </a:solidFill>
              </a:rPr>
              <a:t>meziobratlové disky fungují též jako systém pružných vložek mezi obratli</a:t>
            </a:r>
            <a:endParaRPr sz="1200">
              <a:solidFill>
                <a:srgbClr val="000000"/>
              </a:solidFill>
            </a:endParaRPr>
          </a:p>
          <a:p>
            <a:pPr indent="0" lvl="0" marL="0" rtl="0" algn="l">
              <a:lnSpc>
                <a:spcPct val="115000"/>
              </a:lnSpc>
              <a:spcBef>
                <a:spcPts val="1600"/>
              </a:spcBef>
              <a:spcAft>
                <a:spcPts val="0"/>
              </a:spcAft>
              <a:buNone/>
            </a:pPr>
            <a:r>
              <a:t/>
            </a:r>
            <a:endParaRPr sz="1600">
              <a:solidFill>
                <a:srgbClr val="595959"/>
              </a:solidFill>
            </a:endParaRPr>
          </a:p>
          <a:p>
            <a:pPr indent="0" lvl="0" marL="0" rtl="0" algn="l">
              <a:spcBef>
                <a:spcPts val="1600"/>
              </a:spcBef>
              <a:spcAft>
                <a:spcPts val="0"/>
              </a:spcAft>
              <a:buNone/>
            </a:pPr>
            <a:r>
              <a:t/>
            </a:r>
            <a:endParaRPr sz="1900"/>
          </a:p>
        </p:txBody>
      </p:sp>
      <p:pic>
        <p:nvPicPr>
          <p:cNvPr id="213" name="Google Shape;213;p32"/>
          <p:cNvPicPr preferRelativeResize="0"/>
          <p:nvPr/>
        </p:nvPicPr>
        <p:blipFill rotWithShape="1">
          <a:blip r:embed="rId3">
            <a:alphaModFix/>
          </a:blip>
          <a:srcRect b="7144" l="26772" r="49998" t="28435"/>
          <a:stretch/>
        </p:blipFill>
        <p:spPr>
          <a:xfrm>
            <a:off x="6417550" y="540000"/>
            <a:ext cx="2436299" cy="379892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3"/>
          <p:cNvSpPr txBox="1"/>
          <p:nvPr>
            <p:ph type="title"/>
          </p:nvPr>
        </p:nvSpPr>
        <p:spPr>
          <a:xfrm>
            <a:off x="457475"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Symphyses intervertebrales</a:t>
            </a:r>
            <a:endParaRPr/>
          </a:p>
          <a:p>
            <a:pPr indent="0" lvl="0" marL="0" rtl="0" algn="l">
              <a:spcBef>
                <a:spcPts val="0"/>
              </a:spcBef>
              <a:spcAft>
                <a:spcPts val="0"/>
              </a:spcAft>
              <a:buNone/>
            </a:pPr>
            <a:r>
              <a:t/>
            </a:r>
            <a:endParaRPr/>
          </a:p>
        </p:txBody>
      </p:sp>
      <p:sp>
        <p:nvSpPr>
          <p:cNvPr id="219" name="Google Shape;219;p33"/>
          <p:cNvSpPr txBox="1"/>
          <p:nvPr>
            <p:ph idx="1" type="body"/>
          </p:nvPr>
        </p:nvSpPr>
        <p:spPr>
          <a:xfrm>
            <a:off x="457475" y="1271825"/>
            <a:ext cx="6272100" cy="3105000"/>
          </a:xfrm>
          <a:prstGeom prst="rect">
            <a:avLst/>
          </a:prstGeom>
        </p:spPr>
        <p:txBody>
          <a:bodyPr anchorCtr="0" anchor="t" bIns="0" lIns="0" spcFirstLastPara="1" rIns="0" wrap="square" tIns="0">
            <a:noAutofit/>
          </a:bodyPr>
          <a:lstStyle/>
          <a:p>
            <a:pPr indent="-304800" lvl="0" marL="457200" rtl="0" algn="just">
              <a:lnSpc>
                <a:spcPct val="115000"/>
              </a:lnSpc>
              <a:spcBef>
                <a:spcPts val="0"/>
              </a:spcBef>
              <a:spcAft>
                <a:spcPts val="0"/>
              </a:spcAft>
              <a:buSzPts val="1200"/>
              <a:buChar char="●"/>
            </a:pPr>
            <a:r>
              <a:rPr lang="sk" sz="1200"/>
              <a:t>nucleus pulposus i celý disk ztrácí ve stáří část tekutiny a celá destička se snižuje → v důsledku toho se páteř zkracuje a mění tvar (vyklenuje se dorsálně, protože destičky jsou vpředu mezi těly obratlů)</a:t>
            </a:r>
            <a:endParaRPr sz="1200"/>
          </a:p>
          <a:p>
            <a:pPr indent="-304800" lvl="0" marL="457200" rtl="0" algn="just">
              <a:lnSpc>
                <a:spcPct val="115000"/>
              </a:lnSpc>
              <a:spcBef>
                <a:spcPts val="0"/>
              </a:spcBef>
              <a:spcAft>
                <a:spcPts val="0"/>
              </a:spcAft>
              <a:buSzPts val="1200"/>
              <a:buChar char="●"/>
            </a:pPr>
            <a:r>
              <a:rPr lang="sk" sz="1200"/>
              <a:t>destičky se snižují také váhou těla během dne, takže výška těla je ráno přibližně o 1 cm větší než večer</a:t>
            </a:r>
            <a:endParaRPr sz="1200"/>
          </a:p>
          <a:p>
            <a:pPr indent="-304800" lvl="0" marL="457200" rtl="0" algn="just">
              <a:lnSpc>
                <a:spcPct val="115000"/>
              </a:lnSpc>
              <a:spcBef>
                <a:spcPts val="0"/>
              </a:spcBef>
              <a:spcAft>
                <a:spcPts val="0"/>
              </a:spcAft>
              <a:buSzPts val="1200"/>
              <a:buChar char="●"/>
            </a:pPr>
            <a:r>
              <a:rPr lang="sk" sz="1200"/>
              <a:t>vlivem nepřiměřené námahy v nevhodném směru může nucleus pulposus ze svého místa vyhřeznout, a to buď do obratlového těla, kde je na rtg obrazu patrný jako tzv. Schmorlův uzel, nebo dozadu do páteřního kanálu</a:t>
            </a:r>
            <a:endParaRPr sz="1200"/>
          </a:p>
          <a:p>
            <a:pPr indent="-304800" lvl="0" marL="457200" rtl="0" algn="just">
              <a:lnSpc>
                <a:spcPct val="115000"/>
              </a:lnSpc>
              <a:spcBef>
                <a:spcPts val="0"/>
              </a:spcBef>
              <a:spcAft>
                <a:spcPts val="0"/>
              </a:spcAft>
              <a:buSzPts val="1200"/>
              <a:buChar char="●"/>
            </a:pPr>
            <a:r>
              <a:rPr lang="sk" sz="1200"/>
              <a:t>v tom případě mohou vzniknout vážné funkční poruchy z tlaku na míchu nebo na nervy vystupující z páteře skrze foramina intervertebralia</a:t>
            </a:r>
            <a:endParaRPr sz="1200"/>
          </a:p>
          <a:p>
            <a:pPr indent="-304800" lvl="0" marL="457200" rtl="0" algn="just">
              <a:lnSpc>
                <a:spcPct val="115000"/>
              </a:lnSpc>
              <a:spcBef>
                <a:spcPts val="0"/>
              </a:spcBef>
              <a:spcAft>
                <a:spcPts val="0"/>
              </a:spcAft>
              <a:buSzPts val="1200"/>
              <a:buChar char="●"/>
            </a:pPr>
            <a:r>
              <a:rPr lang="sk" sz="1200"/>
              <a:t>v disci intervertebrales se mohou objevit štěrbiny vyplněné tekutinou, které připomínají kloubní štěrbiny → typicky se vyskytují jako horizontální štěrbiny uprostřed disků krční páteře.</a:t>
            </a:r>
            <a:endParaRPr sz="1200"/>
          </a:p>
          <a:p>
            <a:pPr indent="0" lvl="0" marL="0" rtl="0" algn="l">
              <a:spcBef>
                <a:spcPts val="0"/>
              </a:spcBef>
              <a:spcAft>
                <a:spcPts val="0"/>
              </a:spcAft>
              <a:buNone/>
            </a:pPr>
            <a:r>
              <a:t/>
            </a:r>
            <a:endParaRPr sz="1200"/>
          </a:p>
        </p:txBody>
      </p:sp>
      <p:pic>
        <p:nvPicPr>
          <p:cNvPr id="220" name="Google Shape;220;p33"/>
          <p:cNvPicPr preferRelativeResize="0"/>
          <p:nvPr/>
        </p:nvPicPr>
        <p:blipFill rotWithShape="1">
          <a:blip r:embed="rId3">
            <a:alphaModFix/>
          </a:blip>
          <a:srcRect b="19828" l="50188" r="3953" t="21282"/>
          <a:stretch/>
        </p:blipFill>
        <p:spPr>
          <a:xfrm>
            <a:off x="7066725" y="146863"/>
            <a:ext cx="1538184" cy="1124975"/>
          </a:xfrm>
          <a:prstGeom prst="rect">
            <a:avLst/>
          </a:prstGeom>
          <a:noFill/>
          <a:ln>
            <a:noFill/>
          </a:ln>
        </p:spPr>
      </p:pic>
      <p:pic>
        <p:nvPicPr>
          <p:cNvPr id="221" name="Google Shape;221;p33"/>
          <p:cNvPicPr preferRelativeResize="0"/>
          <p:nvPr/>
        </p:nvPicPr>
        <p:blipFill rotWithShape="1">
          <a:blip r:embed="rId4">
            <a:alphaModFix/>
          </a:blip>
          <a:srcRect b="0" l="0" r="0" t="0"/>
          <a:stretch/>
        </p:blipFill>
        <p:spPr>
          <a:xfrm>
            <a:off x="6812100" y="1465575"/>
            <a:ext cx="2331900" cy="16478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Pasivní stabilita segmentu</a:t>
            </a:r>
            <a:endParaRPr/>
          </a:p>
        </p:txBody>
      </p:sp>
      <p:pic>
        <p:nvPicPr>
          <p:cNvPr id="227" name="Google Shape;227;p34"/>
          <p:cNvPicPr preferRelativeResize="0"/>
          <p:nvPr/>
        </p:nvPicPr>
        <p:blipFill>
          <a:blip r:embed="rId3">
            <a:alphaModFix/>
          </a:blip>
          <a:stretch>
            <a:fillRect/>
          </a:stretch>
        </p:blipFill>
        <p:spPr>
          <a:xfrm>
            <a:off x="5745050" y="0"/>
            <a:ext cx="3133217" cy="5143500"/>
          </a:xfrm>
          <a:prstGeom prst="rect">
            <a:avLst/>
          </a:prstGeom>
          <a:noFill/>
          <a:ln>
            <a:noFill/>
          </a:ln>
        </p:spPr>
      </p:pic>
      <p:pic>
        <p:nvPicPr>
          <p:cNvPr id="228" name="Google Shape;228;p34"/>
          <p:cNvPicPr preferRelativeResize="0"/>
          <p:nvPr/>
        </p:nvPicPr>
        <p:blipFill>
          <a:blip r:embed="rId4">
            <a:alphaModFix/>
          </a:blip>
          <a:stretch>
            <a:fillRect/>
          </a:stretch>
        </p:blipFill>
        <p:spPr>
          <a:xfrm>
            <a:off x="540000" y="1049900"/>
            <a:ext cx="4823351" cy="3960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Pasivní stabilita segmentu</a:t>
            </a:r>
            <a:endParaRPr/>
          </a:p>
        </p:txBody>
      </p:sp>
      <p:sp>
        <p:nvSpPr>
          <p:cNvPr id="234" name="Google Shape;234;p35"/>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None/>
            </a:pPr>
            <a:r>
              <a:rPr b="1" lang="sk" sz="1300">
                <a:solidFill>
                  <a:srgbClr val="000000"/>
                </a:solidFill>
              </a:rPr>
              <a:t>Dlouhé vazy páteře</a:t>
            </a:r>
            <a:r>
              <a:rPr lang="sk" sz="1300">
                <a:solidFill>
                  <a:srgbClr val="000000"/>
                </a:solidFill>
              </a:rPr>
              <a:t> - podélně poutající prakticky celou páteř</a:t>
            </a:r>
            <a:endParaRPr sz="1300">
              <a:solidFill>
                <a:srgbClr val="000000"/>
              </a:solidFill>
            </a:endParaRPr>
          </a:p>
          <a:p>
            <a:pPr indent="-311150" lvl="0" marL="457200" rtl="0" algn="just">
              <a:lnSpc>
                <a:spcPct val="115000"/>
              </a:lnSpc>
              <a:spcBef>
                <a:spcPts val="1600"/>
              </a:spcBef>
              <a:spcAft>
                <a:spcPts val="0"/>
              </a:spcAft>
              <a:buSzPts val="1300"/>
              <a:buChar char="●"/>
            </a:pPr>
            <a:r>
              <a:rPr b="1" lang="sk" sz="1300">
                <a:solidFill>
                  <a:srgbClr val="000000"/>
                </a:solidFill>
              </a:rPr>
              <a:t>ligamentum longitudinale anterius</a:t>
            </a:r>
            <a:endParaRPr b="1" sz="1300">
              <a:solidFill>
                <a:srgbClr val="000000"/>
              </a:solidFill>
            </a:endParaRPr>
          </a:p>
          <a:p>
            <a:pPr indent="-311150" lvl="1" marL="914400" rtl="0" algn="just">
              <a:lnSpc>
                <a:spcPct val="115000"/>
              </a:lnSpc>
              <a:spcBef>
                <a:spcPts val="0"/>
              </a:spcBef>
              <a:spcAft>
                <a:spcPts val="0"/>
              </a:spcAft>
              <a:buClr>
                <a:srgbClr val="000000"/>
              </a:buClr>
              <a:buSzPts val="1300"/>
              <a:buChar char="○"/>
            </a:pPr>
            <a:r>
              <a:rPr lang="sk" sz="1300">
                <a:solidFill>
                  <a:srgbClr val="000000"/>
                </a:solidFill>
              </a:rPr>
              <a:t>přední podélný vaz </a:t>
            </a:r>
            <a:endParaRPr sz="1300">
              <a:solidFill>
                <a:srgbClr val="000000"/>
              </a:solidFill>
            </a:endParaRPr>
          </a:p>
          <a:p>
            <a:pPr indent="-311150" lvl="1" marL="914400" rtl="0" algn="just">
              <a:lnSpc>
                <a:spcPct val="115000"/>
              </a:lnSpc>
              <a:spcBef>
                <a:spcPts val="0"/>
              </a:spcBef>
              <a:spcAft>
                <a:spcPts val="0"/>
              </a:spcAft>
              <a:buClr>
                <a:srgbClr val="000000"/>
              </a:buClr>
              <a:buSzPts val="1300"/>
              <a:buChar char="○"/>
            </a:pPr>
            <a:r>
              <a:rPr lang="sk" sz="1300">
                <a:solidFill>
                  <a:srgbClr val="000000"/>
                </a:solidFill>
              </a:rPr>
              <a:t>spojuje obratlová těla po přední straně páteře od předního oblouku atlasu až na kost křížovou</a:t>
            </a:r>
            <a:endParaRPr sz="1300">
              <a:solidFill>
                <a:srgbClr val="000000"/>
              </a:solidFill>
            </a:endParaRPr>
          </a:p>
          <a:p>
            <a:pPr indent="-311150" lvl="1" marL="914400" rtl="0" algn="just">
              <a:lnSpc>
                <a:spcPct val="115000"/>
              </a:lnSpc>
              <a:spcBef>
                <a:spcPts val="0"/>
              </a:spcBef>
              <a:spcAft>
                <a:spcPts val="0"/>
              </a:spcAft>
              <a:buClr>
                <a:srgbClr val="000000"/>
              </a:buClr>
              <a:buSzPts val="1300"/>
              <a:buChar char="○"/>
            </a:pPr>
            <a:r>
              <a:rPr lang="sk" sz="1300">
                <a:solidFill>
                  <a:srgbClr val="000000"/>
                </a:solidFill>
              </a:rPr>
              <a:t>více lne k tělům obratlů než k meziobratlovým diskům</a:t>
            </a:r>
            <a:endParaRPr sz="1300">
              <a:solidFill>
                <a:srgbClr val="000000"/>
              </a:solidFill>
            </a:endParaRPr>
          </a:p>
          <a:p>
            <a:pPr indent="-311150" lvl="1" marL="914400" rtl="0" algn="just">
              <a:lnSpc>
                <a:spcPct val="115000"/>
              </a:lnSpc>
              <a:spcBef>
                <a:spcPts val="0"/>
              </a:spcBef>
              <a:spcAft>
                <a:spcPts val="0"/>
              </a:spcAft>
              <a:buClr>
                <a:srgbClr val="000000"/>
              </a:buClr>
              <a:buSzPts val="1300"/>
              <a:buChar char="○"/>
            </a:pPr>
            <a:r>
              <a:rPr b="1" lang="sk" sz="1300">
                <a:solidFill>
                  <a:srgbClr val="000000"/>
                </a:solidFill>
              </a:rPr>
              <a:t>Ligamentum sacrococcygeum anterius (ventrale)</a:t>
            </a:r>
            <a:r>
              <a:rPr lang="sk" sz="1300">
                <a:solidFill>
                  <a:srgbClr val="000000"/>
                </a:solidFill>
              </a:rPr>
              <a:t> je kaudální pokračování přednho podélného vazu po křížové kosti až na přední stranu kosti kostrční</a:t>
            </a:r>
            <a:endParaRPr sz="1300">
              <a:solidFill>
                <a:srgbClr val="000000"/>
              </a:solidFill>
            </a:endParaRPr>
          </a:p>
          <a:p>
            <a:pPr indent="-311150" lvl="0" marL="457200" rtl="0" algn="just">
              <a:lnSpc>
                <a:spcPct val="115000"/>
              </a:lnSpc>
              <a:spcBef>
                <a:spcPts val="0"/>
              </a:spcBef>
              <a:spcAft>
                <a:spcPts val="0"/>
              </a:spcAft>
              <a:buSzPts val="1300"/>
              <a:buChar char="●"/>
            </a:pPr>
            <a:r>
              <a:rPr b="1" lang="sk" sz="1300">
                <a:solidFill>
                  <a:srgbClr val="000000"/>
                </a:solidFill>
              </a:rPr>
              <a:t>ligamentum longitudinale posterius</a:t>
            </a:r>
            <a:endParaRPr b="1" sz="1300">
              <a:solidFill>
                <a:srgbClr val="000000"/>
              </a:solidFill>
            </a:endParaRPr>
          </a:p>
          <a:p>
            <a:pPr indent="-311150" lvl="1" marL="914400" rtl="0" algn="just">
              <a:lnSpc>
                <a:spcPct val="115000"/>
              </a:lnSpc>
              <a:spcBef>
                <a:spcPts val="0"/>
              </a:spcBef>
              <a:spcAft>
                <a:spcPts val="0"/>
              </a:spcAft>
              <a:buClr>
                <a:srgbClr val="000000"/>
              </a:buClr>
              <a:buSzPts val="1300"/>
              <a:buChar char="○"/>
            </a:pPr>
            <a:r>
              <a:rPr lang="sk" sz="1300">
                <a:solidFill>
                  <a:srgbClr val="000000"/>
                </a:solidFill>
              </a:rPr>
              <a:t>zadní podélný vaz </a:t>
            </a:r>
            <a:endParaRPr sz="1300">
              <a:solidFill>
                <a:srgbClr val="000000"/>
              </a:solidFill>
            </a:endParaRPr>
          </a:p>
          <a:p>
            <a:pPr indent="-311150" lvl="1" marL="914400" rtl="0" algn="just">
              <a:lnSpc>
                <a:spcPct val="115000"/>
              </a:lnSpc>
              <a:spcBef>
                <a:spcPts val="0"/>
              </a:spcBef>
              <a:spcAft>
                <a:spcPts val="0"/>
              </a:spcAft>
              <a:buClr>
                <a:srgbClr val="000000"/>
              </a:buClr>
              <a:buSzPts val="1300"/>
              <a:buChar char="○"/>
            </a:pPr>
            <a:r>
              <a:rPr lang="sk" sz="1300">
                <a:solidFill>
                  <a:srgbClr val="000000"/>
                </a:solidFill>
              </a:rPr>
              <a:t>spojuje obratlová těla po jejich zadní ploše, tedy po přední stěně páteřního kanálu, od týlní kosti až na kost křížovou</a:t>
            </a:r>
            <a:endParaRPr sz="1300">
              <a:solidFill>
                <a:srgbClr val="000000"/>
              </a:solidFill>
            </a:endParaRPr>
          </a:p>
          <a:p>
            <a:pPr indent="-311150" lvl="1" marL="914400" rtl="0" algn="just">
              <a:lnSpc>
                <a:spcPct val="115000"/>
              </a:lnSpc>
              <a:spcBef>
                <a:spcPts val="0"/>
              </a:spcBef>
              <a:spcAft>
                <a:spcPts val="0"/>
              </a:spcAft>
              <a:buClr>
                <a:srgbClr val="000000"/>
              </a:buClr>
              <a:buSzPts val="1300"/>
              <a:buChar char="○"/>
            </a:pPr>
            <a:r>
              <a:rPr lang="sk" sz="1300">
                <a:solidFill>
                  <a:srgbClr val="000000"/>
                </a:solidFill>
              </a:rPr>
              <a:t>lne pevněji k meziobratlovým destičkám než k tělům obratlů</a:t>
            </a:r>
            <a:endParaRPr sz="1300">
              <a:solidFill>
                <a:srgbClr val="000000"/>
              </a:solidFill>
            </a:endParaRPr>
          </a:p>
          <a:p>
            <a:pPr indent="-311150" lvl="1" marL="914400" rtl="0" algn="just">
              <a:lnSpc>
                <a:spcPct val="115000"/>
              </a:lnSpc>
              <a:spcBef>
                <a:spcPts val="0"/>
              </a:spcBef>
              <a:spcAft>
                <a:spcPts val="0"/>
              </a:spcAft>
              <a:buClr>
                <a:srgbClr val="000000"/>
              </a:buClr>
              <a:buSzPts val="1300"/>
              <a:buChar char="○"/>
            </a:pPr>
            <a:r>
              <a:rPr b="1" lang="sk" sz="1300">
                <a:solidFill>
                  <a:srgbClr val="000000"/>
                </a:solidFill>
              </a:rPr>
              <a:t>ligamentum sacrococcygeum posterius profundum (dorsaleprofundum)</a:t>
            </a:r>
            <a:r>
              <a:rPr lang="sk" sz="1300">
                <a:solidFill>
                  <a:srgbClr val="000000"/>
                </a:solidFill>
              </a:rPr>
              <a:t> je kaudální pokračování zadního podélného vazu, po přední straně sakrálního kanálu až na zadní stranu těl kostrčních obratlů.</a:t>
            </a:r>
            <a:endParaRPr sz="1300">
              <a:solidFill>
                <a:srgbClr val="000000"/>
              </a:solidFill>
            </a:endParaRPr>
          </a:p>
          <a:p>
            <a:pPr indent="0" lvl="0" marL="457200" rtl="0" algn="just">
              <a:lnSpc>
                <a:spcPct val="115000"/>
              </a:lnSpc>
              <a:spcBef>
                <a:spcPts val="1600"/>
              </a:spcBef>
              <a:spcAft>
                <a:spcPts val="0"/>
              </a:spcAft>
              <a:buNone/>
            </a:pPr>
            <a:r>
              <a:t/>
            </a:r>
            <a:endParaRPr sz="1700">
              <a:solidFill>
                <a:srgbClr val="000000"/>
              </a:solidFill>
            </a:endParaRPr>
          </a:p>
          <a:p>
            <a:pPr indent="0" lvl="0" marL="0" rtl="0" algn="just">
              <a:lnSpc>
                <a:spcPct val="115000"/>
              </a:lnSpc>
              <a:spcBef>
                <a:spcPts val="1600"/>
              </a:spcBef>
              <a:spcAft>
                <a:spcPts val="0"/>
              </a:spcAft>
              <a:buNone/>
            </a:pPr>
            <a:r>
              <a:t/>
            </a:r>
            <a:endParaRPr sz="1700">
              <a:solidFill>
                <a:srgbClr val="000000"/>
              </a:solidFill>
            </a:endParaRPr>
          </a:p>
          <a:p>
            <a:pPr indent="0" lvl="0" marL="0" rtl="0" algn="l">
              <a:spcBef>
                <a:spcPts val="1600"/>
              </a:spcBef>
              <a:spcAft>
                <a:spcPts val="0"/>
              </a:spcAft>
              <a:buNone/>
            </a:pPr>
            <a:r>
              <a:t/>
            </a:r>
            <a:endParaRPr sz="2000"/>
          </a:p>
        </p:txBody>
      </p:sp>
      <p:pic>
        <p:nvPicPr>
          <p:cNvPr id="235" name="Google Shape;235;p35"/>
          <p:cNvPicPr preferRelativeResize="0"/>
          <p:nvPr/>
        </p:nvPicPr>
        <p:blipFill rotWithShape="1">
          <a:blip r:embed="rId3">
            <a:alphaModFix/>
          </a:blip>
          <a:srcRect b="0" l="0" r="0" t="0"/>
          <a:stretch/>
        </p:blipFill>
        <p:spPr>
          <a:xfrm>
            <a:off x="5392750" y="0"/>
            <a:ext cx="3751250" cy="1877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Pasivní stabilita segmentu</a:t>
            </a:r>
            <a:endParaRPr/>
          </a:p>
          <a:p>
            <a:pPr indent="0" lvl="0" marL="0" rtl="0" algn="l">
              <a:spcBef>
                <a:spcPts val="0"/>
              </a:spcBef>
              <a:spcAft>
                <a:spcPts val="0"/>
              </a:spcAft>
              <a:buNone/>
            </a:pPr>
            <a:r>
              <a:t/>
            </a:r>
            <a:endParaRPr/>
          </a:p>
        </p:txBody>
      </p:sp>
      <p:sp>
        <p:nvSpPr>
          <p:cNvPr id="241" name="Google Shape;241;p3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None/>
            </a:pPr>
            <a:r>
              <a:rPr b="1" lang="sk" sz="1400">
                <a:solidFill>
                  <a:srgbClr val="000000"/>
                </a:solidFill>
              </a:rPr>
              <a:t>Dlouhé vazy páteře</a:t>
            </a:r>
            <a:endParaRPr b="1" sz="1400">
              <a:solidFill>
                <a:srgbClr val="000000"/>
              </a:solidFill>
            </a:endParaRPr>
          </a:p>
          <a:p>
            <a:pPr indent="-317500" lvl="0" marL="457200" rtl="0" algn="just">
              <a:lnSpc>
                <a:spcPct val="115000"/>
              </a:lnSpc>
              <a:spcBef>
                <a:spcPts val="1600"/>
              </a:spcBef>
              <a:spcAft>
                <a:spcPts val="0"/>
              </a:spcAft>
              <a:buSzPts val="1400"/>
              <a:buChar char="●"/>
            </a:pPr>
            <a:r>
              <a:rPr b="1" lang="sk" sz="1400">
                <a:solidFill>
                  <a:srgbClr val="000000"/>
                </a:solidFill>
              </a:rPr>
              <a:t>ligamentum sacrococcygeum posterius superficiale </a:t>
            </a:r>
            <a:r>
              <a:rPr lang="sk" sz="1400">
                <a:solidFill>
                  <a:srgbClr val="000000"/>
                </a:solidFill>
              </a:rPr>
              <a:t>(dorsale superficiale)</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táhne se uprostřed po zadním povrchu kosti křížové</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od crista sacralis mediana přes cornua sacralia na cornua coccygea a kostře</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uzavírá hiatus sacralis</a:t>
            </a:r>
            <a:endParaRPr sz="1400">
              <a:solidFill>
                <a:srgbClr val="000000"/>
              </a:solidFill>
            </a:endParaRPr>
          </a:p>
          <a:p>
            <a:pPr indent="0" lvl="0" marL="457200" rtl="0" algn="just">
              <a:lnSpc>
                <a:spcPct val="115000"/>
              </a:lnSpc>
              <a:spcBef>
                <a:spcPts val="1600"/>
              </a:spcBef>
              <a:spcAft>
                <a:spcPts val="0"/>
              </a:spcAft>
              <a:buNone/>
            </a:pPr>
            <a:r>
              <a:t/>
            </a:r>
            <a:endParaRPr sz="1400">
              <a:solidFill>
                <a:srgbClr val="000000"/>
              </a:solidFill>
            </a:endParaRPr>
          </a:p>
          <a:p>
            <a:pPr indent="0" lvl="0" marL="0" rtl="0" algn="l">
              <a:spcBef>
                <a:spcPts val="1600"/>
              </a:spcBef>
              <a:spcAft>
                <a:spcPts val="0"/>
              </a:spcAft>
              <a:buNone/>
            </a:pPr>
            <a:r>
              <a:t/>
            </a:r>
            <a:endParaRPr/>
          </a:p>
        </p:txBody>
      </p:sp>
      <p:pic>
        <p:nvPicPr>
          <p:cNvPr id="242" name="Google Shape;242;p36"/>
          <p:cNvPicPr preferRelativeResize="0"/>
          <p:nvPr/>
        </p:nvPicPr>
        <p:blipFill rotWithShape="1">
          <a:blip r:embed="rId3">
            <a:alphaModFix/>
          </a:blip>
          <a:srcRect b="40003" l="26888" r="50633" t="19499"/>
          <a:stretch/>
        </p:blipFill>
        <p:spPr>
          <a:xfrm>
            <a:off x="866800" y="2702150"/>
            <a:ext cx="2410215" cy="2441349"/>
          </a:xfrm>
          <a:prstGeom prst="rect">
            <a:avLst/>
          </a:prstGeom>
          <a:noFill/>
          <a:ln>
            <a:noFill/>
          </a:ln>
        </p:spPr>
      </p:pic>
      <p:pic>
        <p:nvPicPr>
          <p:cNvPr id="243" name="Google Shape;243;p36"/>
          <p:cNvPicPr preferRelativeResize="0"/>
          <p:nvPr/>
        </p:nvPicPr>
        <p:blipFill rotWithShape="1">
          <a:blip r:embed="rId4">
            <a:alphaModFix/>
          </a:blip>
          <a:srcRect b="0" l="0" r="0" t="0"/>
          <a:stretch/>
        </p:blipFill>
        <p:spPr>
          <a:xfrm>
            <a:off x="4572000" y="2472250"/>
            <a:ext cx="2819200" cy="2571230"/>
          </a:xfrm>
          <a:prstGeom prst="rect">
            <a:avLst/>
          </a:prstGeom>
          <a:noFill/>
          <a:ln>
            <a:noFill/>
          </a:ln>
        </p:spPr>
      </p:pic>
      <p:cxnSp>
        <p:nvCxnSpPr>
          <p:cNvPr id="244" name="Google Shape;244;p36"/>
          <p:cNvCxnSpPr/>
          <p:nvPr/>
        </p:nvCxnSpPr>
        <p:spPr>
          <a:xfrm>
            <a:off x="937750" y="1919150"/>
            <a:ext cx="730500" cy="1387800"/>
          </a:xfrm>
          <a:prstGeom prst="straightConnector1">
            <a:avLst/>
          </a:prstGeom>
          <a:noFill/>
          <a:ln cap="flat" cmpd="sng" w="9525">
            <a:solidFill>
              <a:srgbClr val="595959"/>
            </a:solidFill>
            <a:prstDash val="solid"/>
            <a:round/>
            <a:headEnd len="sm" w="sm"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Pasivní stabilita segmentu</a:t>
            </a:r>
            <a:endParaRPr/>
          </a:p>
        </p:txBody>
      </p:sp>
      <p:sp>
        <p:nvSpPr>
          <p:cNvPr id="250" name="Google Shape;250;p3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None/>
            </a:pPr>
            <a:r>
              <a:rPr b="1" lang="sk" sz="1400">
                <a:solidFill>
                  <a:srgbClr val="000000"/>
                </a:solidFill>
              </a:rPr>
              <a:t>Krátké vazy páteře </a:t>
            </a:r>
            <a:r>
              <a:rPr lang="sk" sz="1400">
                <a:solidFill>
                  <a:srgbClr val="000000"/>
                </a:solidFill>
              </a:rPr>
              <a:t>- spojující oblouky a výběžky sousedních obratlů</a:t>
            </a:r>
            <a:endParaRPr sz="1400">
              <a:solidFill>
                <a:srgbClr val="000000"/>
              </a:solidFill>
            </a:endParaRPr>
          </a:p>
          <a:p>
            <a:pPr indent="-317500" lvl="0" marL="457200" rtl="0" algn="just">
              <a:lnSpc>
                <a:spcPct val="115000"/>
              </a:lnSpc>
              <a:spcBef>
                <a:spcPts val="1600"/>
              </a:spcBef>
              <a:spcAft>
                <a:spcPts val="0"/>
              </a:spcAft>
              <a:buSzPts val="1400"/>
              <a:buChar char="●"/>
            </a:pPr>
            <a:r>
              <a:rPr b="1" lang="sk" sz="1400">
                <a:solidFill>
                  <a:srgbClr val="000000"/>
                </a:solidFill>
              </a:rPr>
              <a:t>ligamenta flava (ligamenta interarcualia) </a:t>
            </a:r>
            <a:endParaRPr b="1"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spojují oblouky obratlů </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jsou z elastického vaziva, a jejich název proto odpovídá makroskopicky žlutému zbarvení</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doplňují páteřní kanál a napínají se při ohýbání páteře</a:t>
            </a:r>
            <a:endParaRPr sz="1800">
              <a:solidFill>
                <a:srgbClr val="000000"/>
              </a:solidFill>
            </a:endParaRPr>
          </a:p>
          <a:p>
            <a:pPr indent="-317500" lvl="0" marL="457200" rtl="0" algn="just">
              <a:lnSpc>
                <a:spcPct val="115000"/>
              </a:lnSpc>
              <a:spcBef>
                <a:spcPts val="1600"/>
              </a:spcBef>
              <a:spcAft>
                <a:spcPts val="0"/>
              </a:spcAft>
              <a:buSzPts val="1400"/>
              <a:buChar char="●"/>
            </a:pPr>
            <a:r>
              <a:rPr b="1" lang="sk" sz="1400">
                <a:solidFill>
                  <a:srgbClr val="000000"/>
                </a:solidFill>
              </a:rPr>
              <a:t>ligamenta intertransversaria </a:t>
            </a:r>
            <a:endParaRPr b="1"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spojují příčné výběžky</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nejsilnější jsou v bederním úseku páteře (mezi processus costarii)</a:t>
            </a:r>
            <a:endParaRPr sz="1400">
              <a:solidFill>
                <a:srgbClr val="000000"/>
              </a:solidFill>
            </a:endParaRPr>
          </a:p>
          <a:p>
            <a:pPr indent="0" lvl="0" marL="0" rtl="0" algn="just">
              <a:lnSpc>
                <a:spcPct val="115000"/>
              </a:lnSpc>
              <a:spcBef>
                <a:spcPts val="1600"/>
              </a:spcBef>
              <a:spcAft>
                <a:spcPts val="0"/>
              </a:spcAft>
              <a:buNone/>
            </a:pPr>
            <a:r>
              <a:t/>
            </a:r>
            <a:endParaRPr sz="1800">
              <a:solidFill>
                <a:srgbClr val="000000"/>
              </a:solidFill>
            </a:endParaRPr>
          </a:p>
          <a:p>
            <a:pPr indent="0" lvl="0" marL="0" rtl="0" algn="just">
              <a:lnSpc>
                <a:spcPct val="115000"/>
              </a:lnSpc>
              <a:spcBef>
                <a:spcPts val="1600"/>
              </a:spcBef>
              <a:spcAft>
                <a:spcPts val="0"/>
              </a:spcAft>
              <a:buNone/>
            </a:pPr>
            <a:r>
              <a:t/>
            </a:r>
            <a:endParaRPr sz="1400">
              <a:solidFill>
                <a:srgbClr val="000000"/>
              </a:solidFill>
            </a:endParaRPr>
          </a:p>
          <a:p>
            <a:pPr indent="0" lvl="0" marL="0" rtl="0" algn="just">
              <a:lnSpc>
                <a:spcPct val="115000"/>
              </a:lnSpc>
              <a:spcBef>
                <a:spcPts val="1600"/>
              </a:spcBef>
              <a:spcAft>
                <a:spcPts val="0"/>
              </a:spcAft>
              <a:buNone/>
            </a:pPr>
            <a:r>
              <a:rPr b="1" lang="sk" sz="1400">
                <a:solidFill>
                  <a:srgbClr val="000000"/>
                </a:solidFill>
              </a:rPr>
              <a:t> </a:t>
            </a:r>
            <a:endParaRPr b="1" sz="1400">
              <a:solidFill>
                <a:srgbClr val="000000"/>
              </a:solidFill>
            </a:endParaRPr>
          </a:p>
          <a:p>
            <a:pPr indent="0" lvl="0" marL="0" rtl="0" algn="l">
              <a:spcBef>
                <a:spcPts val="1600"/>
              </a:spcBef>
              <a:spcAft>
                <a:spcPts val="0"/>
              </a:spcAft>
              <a:buNone/>
            </a:pPr>
            <a:r>
              <a:t/>
            </a:r>
            <a:endParaRPr/>
          </a:p>
        </p:txBody>
      </p:sp>
      <p:pic>
        <p:nvPicPr>
          <p:cNvPr id="251" name="Google Shape;251;p37"/>
          <p:cNvPicPr preferRelativeResize="0"/>
          <p:nvPr/>
        </p:nvPicPr>
        <p:blipFill rotWithShape="1">
          <a:blip r:embed="rId3">
            <a:alphaModFix/>
          </a:blip>
          <a:srcRect b="4711" l="17353" r="18752" t="4338"/>
          <a:stretch/>
        </p:blipFill>
        <p:spPr>
          <a:xfrm>
            <a:off x="6025150" y="1"/>
            <a:ext cx="1509124" cy="2148200"/>
          </a:xfrm>
          <a:prstGeom prst="rect">
            <a:avLst/>
          </a:prstGeom>
          <a:noFill/>
          <a:ln>
            <a:noFill/>
          </a:ln>
        </p:spPr>
      </p:pic>
      <p:pic>
        <p:nvPicPr>
          <p:cNvPr id="252" name="Google Shape;252;p37"/>
          <p:cNvPicPr preferRelativeResize="0"/>
          <p:nvPr/>
        </p:nvPicPr>
        <p:blipFill rotWithShape="1">
          <a:blip r:embed="rId4">
            <a:alphaModFix/>
          </a:blip>
          <a:srcRect b="8342" l="24908" r="21431" t="7304"/>
          <a:stretch/>
        </p:blipFill>
        <p:spPr>
          <a:xfrm>
            <a:off x="7716775" y="44350"/>
            <a:ext cx="1427224" cy="2243566"/>
          </a:xfrm>
          <a:prstGeom prst="rect">
            <a:avLst/>
          </a:prstGeom>
          <a:noFill/>
          <a:ln>
            <a:noFill/>
          </a:ln>
        </p:spPr>
      </p:pic>
      <p:pic>
        <p:nvPicPr>
          <p:cNvPr id="253" name="Google Shape;253;p37"/>
          <p:cNvPicPr preferRelativeResize="0"/>
          <p:nvPr/>
        </p:nvPicPr>
        <p:blipFill rotWithShape="1">
          <a:blip r:embed="rId5">
            <a:alphaModFix/>
          </a:blip>
          <a:srcRect b="5928" l="17230" r="18978" t="2722"/>
          <a:stretch/>
        </p:blipFill>
        <p:spPr>
          <a:xfrm>
            <a:off x="7192000" y="2784775"/>
            <a:ext cx="1647224" cy="23587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Pasivní stabilita segmentu</a:t>
            </a:r>
            <a:endParaRPr/>
          </a:p>
        </p:txBody>
      </p:sp>
      <p:sp>
        <p:nvSpPr>
          <p:cNvPr id="259" name="Google Shape;259;p3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None/>
            </a:pPr>
            <a:r>
              <a:rPr b="1" lang="sk" sz="1400">
                <a:solidFill>
                  <a:srgbClr val="000000"/>
                </a:solidFill>
              </a:rPr>
              <a:t>Krátké vazy páteře</a:t>
            </a:r>
            <a:endParaRPr b="1" sz="1400">
              <a:solidFill>
                <a:srgbClr val="000000"/>
              </a:solidFill>
            </a:endParaRPr>
          </a:p>
          <a:p>
            <a:pPr indent="-317500" lvl="0" marL="457200" rtl="0" algn="just">
              <a:lnSpc>
                <a:spcPct val="115000"/>
              </a:lnSpc>
              <a:spcBef>
                <a:spcPts val="1600"/>
              </a:spcBef>
              <a:spcAft>
                <a:spcPts val="0"/>
              </a:spcAft>
              <a:buSzPts val="1400"/>
              <a:buChar char="●"/>
            </a:pPr>
            <a:r>
              <a:rPr b="1" lang="sk" sz="1400">
                <a:solidFill>
                  <a:srgbClr val="000000"/>
                </a:solidFill>
              </a:rPr>
              <a:t>ligamenta interspinalia </a:t>
            </a:r>
            <a:endParaRPr b="1"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spojují trnové výběžky</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jsou z nepružného, pevného vaziva</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omezují rozvírání obratlových trnů při předklonu páteře</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v hrudním a krčním oddílu páteře probíhají tato ligamenta nejen mezi trny, ale i dále dorsálně od nich a jako zesílený pruh se táhnou od trnů dolních krčních obratlů až k týlní kosti</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tyto pruhy se nazývají ligamentum supraspinale a jeho prodloužení na týlní kost se označuje jako ligamentum nuchae (septum nuchae)</a:t>
            </a:r>
            <a:endParaRPr sz="1400">
              <a:solidFill>
                <a:srgbClr val="000000"/>
              </a:solidFill>
            </a:endParaRPr>
          </a:p>
          <a:p>
            <a:pPr indent="-317500" lvl="0" marL="457200" rtl="0" algn="just">
              <a:lnSpc>
                <a:spcPct val="115000"/>
              </a:lnSpc>
              <a:spcBef>
                <a:spcPts val="0"/>
              </a:spcBef>
              <a:spcAft>
                <a:spcPts val="0"/>
              </a:spcAft>
              <a:buSzPts val="1400"/>
              <a:buChar char="●"/>
            </a:pPr>
            <a:r>
              <a:rPr b="1" lang="sk" sz="1400">
                <a:solidFill>
                  <a:srgbClr val="000000"/>
                </a:solidFill>
              </a:rPr>
              <a:t>retinaculum caudale cutis </a:t>
            </a:r>
            <a:endParaRPr b="1"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snopec vaziva, který se táhne od hrotu kostrče k přiléhající kůži</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jeho tahem vzniká na kůži mělká jamka, foveola coccygea</a:t>
            </a:r>
            <a:endParaRPr sz="1400">
              <a:solidFill>
                <a:srgbClr val="000000"/>
              </a:solidFill>
            </a:endParaRPr>
          </a:p>
          <a:p>
            <a:pPr indent="0" lvl="0" marL="914400" rtl="0" algn="just">
              <a:lnSpc>
                <a:spcPct val="115000"/>
              </a:lnSpc>
              <a:spcBef>
                <a:spcPts val="1600"/>
              </a:spcBef>
              <a:spcAft>
                <a:spcPts val="0"/>
              </a:spcAft>
              <a:buNone/>
            </a:pPr>
            <a:r>
              <a:t/>
            </a:r>
            <a:endParaRPr sz="1800">
              <a:solidFill>
                <a:srgbClr val="000000"/>
              </a:solidFill>
            </a:endParaRPr>
          </a:p>
          <a:p>
            <a:pPr indent="0" lvl="0" marL="0" rtl="0" algn="just">
              <a:lnSpc>
                <a:spcPct val="115000"/>
              </a:lnSpc>
              <a:spcBef>
                <a:spcPts val="1600"/>
              </a:spcBef>
              <a:spcAft>
                <a:spcPts val="0"/>
              </a:spcAft>
              <a:buNone/>
            </a:pPr>
            <a:r>
              <a:t/>
            </a:r>
            <a:endParaRPr b="1" sz="1400">
              <a:solidFill>
                <a:srgbClr val="000000"/>
              </a:solidFill>
            </a:endParaRPr>
          </a:p>
          <a:p>
            <a:pPr indent="0" lvl="0" marL="0" rtl="0" algn="l">
              <a:spcBef>
                <a:spcPts val="1600"/>
              </a:spcBef>
              <a:spcAft>
                <a:spcPts val="0"/>
              </a:spcAft>
              <a:buNone/>
            </a:pPr>
            <a:r>
              <a:t/>
            </a:r>
            <a:endParaRPr/>
          </a:p>
        </p:txBody>
      </p:sp>
      <p:pic>
        <p:nvPicPr>
          <p:cNvPr id="260" name="Google Shape;260;p38"/>
          <p:cNvPicPr preferRelativeResize="0"/>
          <p:nvPr/>
        </p:nvPicPr>
        <p:blipFill rotWithShape="1">
          <a:blip r:embed="rId3">
            <a:alphaModFix/>
          </a:blip>
          <a:srcRect b="9112" l="25111" r="21139" t="6513"/>
          <a:stretch/>
        </p:blipFill>
        <p:spPr>
          <a:xfrm>
            <a:off x="6076647" y="0"/>
            <a:ext cx="1686878" cy="2647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Bederní páteř</a:t>
            </a:r>
            <a:endParaRPr/>
          </a:p>
        </p:txBody>
      </p:sp>
      <p:sp>
        <p:nvSpPr>
          <p:cNvPr id="137" name="Google Shape;137;p2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Nosná funkce</a:t>
            </a:r>
            <a:endParaRPr/>
          </a:p>
          <a:p>
            <a:pPr indent="-361950" lvl="0" marL="457200" rtl="0" algn="l">
              <a:spcBef>
                <a:spcPts val="0"/>
              </a:spcBef>
              <a:spcAft>
                <a:spcPts val="0"/>
              </a:spcAft>
              <a:buSzPts val="2100"/>
              <a:buChar char="●"/>
            </a:pPr>
            <a:r>
              <a:rPr lang="sk"/>
              <a:t>ROM</a:t>
            </a:r>
            <a:endParaRPr/>
          </a:p>
          <a:p>
            <a:pPr indent="-361950" lvl="0" marL="457200" rtl="0" algn="l">
              <a:spcBef>
                <a:spcPts val="0"/>
              </a:spcBef>
              <a:spcAft>
                <a:spcPts val="0"/>
              </a:spcAft>
              <a:buSzPts val="2100"/>
              <a:buChar char="●"/>
            </a:pPr>
            <a:r>
              <a:rPr lang="sk"/>
              <a:t>Tělesné jádro</a:t>
            </a:r>
            <a:endParaRPr/>
          </a:p>
          <a:p>
            <a:pPr indent="0" lvl="0" marL="0" rtl="0" algn="l">
              <a:spcBef>
                <a:spcPts val="0"/>
              </a:spcBef>
              <a:spcAft>
                <a:spcPts val="0"/>
              </a:spcAft>
              <a:buNone/>
            </a:pPr>
            <a:r>
              <a:t/>
            </a:r>
            <a:endParaRPr/>
          </a:p>
        </p:txBody>
      </p:sp>
      <p:pic>
        <p:nvPicPr>
          <p:cNvPr id="138" name="Google Shape;138;p21"/>
          <p:cNvPicPr preferRelativeResize="0"/>
          <p:nvPr/>
        </p:nvPicPr>
        <p:blipFill>
          <a:blip r:embed="rId3">
            <a:alphaModFix/>
          </a:blip>
          <a:stretch>
            <a:fillRect/>
          </a:stretch>
        </p:blipFill>
        <p:spPr>
          <a:xfrm>
            <a:off x="5674738" y="0"/>
            <a:ext cx="3469273"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sz="2800"/>
              <a:t>Articulationes columnae vertebralis</a:t>
            </a:r>
            <a:endParaRPr sz="2800"/>
          </a:p>
          <a:p>
            <a:pPr indent="0" lvl="0" marL="0" rtl="0" algn="l">
              <a:spcBef>
                <a:spcPts val="0"/>
              </a:spcBef>
              <a:spcAft>
                <a:spcPts val="0"/>
              </a:spcAft>
              <a:buNone/>
            </a:pPr>
            <a:r>
              <a:t/>
            </a:r>
            <a:endParaRPr/>
          </a:p>
        </p:txBody>
      </p:sp>
      <p:sp>
        <p:nvSpPr>
          <p:cNvPr id="266" name="Google Shape;266;p3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Char char="●"/>
            </a:pPr>
            <a:r>
              <a:rPr lang="sk" sz="1800"/>
              <a:t>meziobratlové klouby, articulationes intervertebrales, jsou klouby mezi</a:t>
            </a:r>
            <a:r>
              <a:rPr b="1" lang="sk" sz="1800">
                <a:solidFill>
                  <a:srgbClr val="000000"/>
                </a:solidFill>
              </a:rPr>
              <a:t> processus articulares</a:t>
            </a:r>
            <a:r>
              <a:rPr lang="sk" sz="1800">
                <a:solidFill>
                  <a:srgbClr val="000000"/>
                </a:solidFill>
              </a:rPr>
              <a:t> sousedních obratlů</a:t>
            </a:r>
            <a:endParaRPr sz="1800">
              <a:solidFill>
                <a:srgbClr val="000000"/>
              </a:solidFill>
            </a:endParaRPr>
          </a:p>
          <a:p>
            <a:pPr indent="-342900" lvl="0" marL="457200" rtl="0" algn="l">
              <a:lnSpc>
                <a:spcPct val="115000"/>
              </a:lnSpc>
              <a:spcBef>
                <a:spcPts val="0"/>
              </a:spcBef>
              <a:spcAft>
                <a:spcPts val="0"/>
              </a:spcAft>
              <a:buSzPts val="1800"/>
              <a:buChar char="●"/>
            </a:pPr>
            <a:r>
              <a:rPr lang="sk" sz="1800">
                <a:solidFill>
                  <a:srgbClr val="000000"/>
                </a:solidFill>
              </a:rPr>
              <a:t>kloubní plochy mají různý tvar, podle úseků páteře</a:t>
            </a:r>
            <a:endParaRPr sz="1800">
              <a:solidFill>
                <a:srgbClr val="000000"/>
              </a:solidFill>
            </a:endParaRPr>
          </a:p>
          <a:p>
            <a:pPr indent="-342900" lvl="0" marL="457200" rtl="0" algn="l">
              <a:lnSpc>
                <a:spcPct val="115000"/>
              </a:lnSpc>
              <a:spcBef>
                <a:spcPts val="0"/>
              </a:spcBef>
              <a:spcAft>
                <a:spcPts val="0"/>
              </a:spcAft>
              <a:buSzPts val="1800"/>
              <a:buChar char="●"/>
            </a:pPr>
            <a:r>
              <a:rPr lang="sk" sz="1800">
                <a:solidFill>
                  <a:srgbClr val="000000"/>
                </a:solidFill>
              </a:rPr>
              <a:t>jejich tvar a postavení podléhá také určité individuální variabilitě</a:t>
            </a:r>
            <a:endParaRPr sz="1800">
              <a:solidFill>
                <a:srgbClr val="000000"/>
              </a:solidFill>
            </a:endParaRPr>
          </a:p>
          <a:p>
            <a:pPr indent="-342900" lvl="0" marL="457200" rtl="0" algn="l">
              <a:lnSpc>
                <a:spcPct val="115000"/>
              </a:lnSpc>
              <a:spcBef>
                <a:spcPts val="0"/>
              </a:spcBef>
              <a:spcAft>
                <a:spcPts val="0"/>
              </a:spcAft>
              <a:buSzPts val="1800"/>
              <a:buChar char="●"/>
            </a:pPr>
            <a:r>
              <a:rPr lang="sk" sz="1800">
                <a:solidFill>
                  <a:srgbClr val="000000"/>
                </a:solidFill>
              </a:rPr>
              <a:t>tvar kloubních ploch ve spojení s relativní výškou meziobratlové destičky určuje možnost, druh a rozsah pohybů v daném úseku páteře </a:t>
            </a:r>
            <a:endParaRPr sz="1800">
              <a:solidFill>
                <a:srgbClr val="000000"/>
              </a:solidFill>
            </a:endParaRPr>
          </a:p>
          <a:p>
            <a:pPr indent="-342900" lvl="0" marL="457200" rtl="0" algn="l">
              <a:lnSpc>
                <a:spcPct val="115000"/>
              </a:lnSpc>
              <a:spcBef>
                <a:spcPts val="0"/>
              </a:spcBef>
              <a:spcAft>
                <a:spcPts val="0"/>
              </a:spcAft>
              <a:buSzPts val="1800"/>
              <a:buChar char="●"/>
            </a:pPr>
            <a:r>
              <a:rPr b="1" lang="sk" sz="1800">
                <a:solidFill>
                  <a:srgbClr val="000000"/>
                </a:solidFill>
              </a:rPr>
              <a:t>Capsulae articulares </a:t>
            </a:r>
            <a:r>
              <a:rPr lang="sk" sz="1800">
                <a:solidFill>
                  <a:srgbClr val="000000"/>
                </a:solidFill>
              </a:rPr>
              <a:t>meziobratlových kloubů </a:t>
            </a:r>
            <a:endParaRPr sz="1800">
              <a:solidFill>
                <a:srgbClr val="000000"/>
              </a:solidFill>
            </a:endParaRPr>
          </a:p>
          <a:p>
            <a:pPr indent="-342900" lvl="1" marL="914400" rtl="0" algn="l">
              <a:lnSpc>
                <a:spcPct val="115000"/>
              </a:lnSpc>
              <a:spcBef>
                <a:spcPts val="0"/>
              </a:spcBef>
              <a:spcAft>
                <a:spcPts val="0"/>
              </a:spcAft>
              <a:buClr>
                <a:srgbClr val="000000"/>
              </a:buClr>
              <a:buSzPts val="1800"/>
              <a:buChar char="○"/>
            </a:pPr>
            <a:r>
              <a:rPr lang="sk" sz="1800">
                <a:solidFill>
                  <a:srgbClr val="000000"/>
                </a:solidFill>
              </a:rPr>
              <a:t>jsou volné, nejvolnější v krčním úseku páteře, nejpevnější v části hrudní</a:t>
            </a:r>
            <a:endParaRPr sz="1800">
              <a:solidFill>
                <a:srgbClr val="000000"/>
              </a:solidFill>
            </a:endParaRPr>
          </a:p>
          <a:p>
            <a:pPr indent="-342900" lvl="1" marL="914400" rtl="0" algn="l">
              <a:lnSpc>
                <a:spcPct val="115000"/>
              </a:lnSpc>
              <a:spcBef>
                <a:spcPts val="0"/>
              </a:spcBef>
              <a:spcAft>
                <a:spcPts val="0"/>
              </a:spcAft>
              <a:buClr>
                <a:srgbClr val="000000"/>
              </a:buClr>
              <a:buSzPts val="1800"/>
              <a:buChar char="○"/>
            </a:pPr>
            <a:r>
              <a:rPr lang="sk" sz="1800">
                <a:solidFill>
                  <a:srgbClr val="000000"/>
                </a:solidFill>
              </a:rPr>
              <a:t>vedle fibrózního kolagenního vaziva obsahují i vazivo elastické</a:t>
            </a:r>
            <a:endParaRPr sz="1800">
              <a:solidFill>
                <a:srgbClr val="000000"/>
              </a:solidFill>
            </a:endParaRPr>
          </a:p>
          <a:p>
            <a:pPr indent="-342900" lvl="1" marL="914400" rtl="0" algn="l">
              <a:lnSpc>
                <a:spcPct val="115000"/>
              </a:lnSpc>
              <a:spcBef>
                <a:spcPts val="0"/>
              </a:spcBef>
              <a:spcAft>
                <a:spcPts val="0"/>
              </a:spcAft>
              <a:buClr>
                <a:srgbClr val="000000"/>
              </a:buClr>
              <a:buSzPts val="1800"/>
              <a:buChar char="○"/>
            </a:pPr>
            <a:r>
              <a:rPr lang="sk" sz="1800">
                <a:solidFill>
                  <a:srgbClr val="000000"/>
                </a:solidFill>
              </a:rPr>
              <a:t>mediálně se stýkají s ligg. flava</a:t>
            </a:r>
            <a:endParaRPr sz="1800">
              <a:solidFill>
                <a:srgbClr val="000000"/>
              </a:solidFill>
            </a:endParaRPr>
          </a:p>
          <a:p>
            <a:pPr indent="0" lvl="0" marL="0" rtl="0" algn="l">
              <a:lnSpc>
                <a:spcPct val="115000"/>
              </a:lnSpc>
              <a:spcBef>
                <a:spcPts val="1600"/>
              </a:spcBef>
              <a:spcAft>
                <a:spcPts val="0"/>
              </a:spcAft>
              <a:buNone/>
            </a:pPr>
            <a:r>
              <a:t/>
            </a:r>
            <a:endParaRPr sz="1800">
              <a:solidFill>
                <a:srgbClr val="000000"/>
              </a:solidFill>
            </a:endParaRPr>
          </a:p>
          <a:p>
            <a:pPr indent="0" lvl="0" marL="0" rtl="0" algn="l">
              <a:spcBef>
                <a:spcPts val="1600"/>
              </a:spcBef>
              <a:spcAft>
                <a:spcPts val="0"/>
              </a:spcAft>
              <a:buNone/>
            </a:pPr>
            <a:r>
              <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sz="2800"/>
              <a:t>Articulationes columnae vertebralis</a:t>
            </a:r>
            <a:endParaRPr sz="2800"/>
          </a:p>
          <a:p>
            <a:pPr indent="0" lvl="0" marL="0" rtl="0" algn="l">
              <a:spcBef>
                <a:spcPts val="0"/>
              </a:spcBef>
              <a:spcAft>
                <a:spcPts val="0"/>
              </a:spcAft>
              <a:buNone/>
            </a:pPr>
            <a:r>
              <a:t/>
            </a:r>
            <a:endParaRPr/>
          </a:p>
        </p:txBody>
      </p:sp>
      <p:sp>
        <p:nvSpPr>
          <p:cNvPr id="272" name="Google Shape;272;p4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Char char="●"/>
            </a:pPr>
            <a:r>
              <a:rPr lang="sk" sz="1800"/>
              <a:t>když dojde k oddálení dvou bederních obratlů (obr. 5A) je patrné, jak processus articularis inferior horního obratle nasedá mediálně a posteriorně na processus articularis superior obratle spodního (obr. 5B)</a:t>
            </a:r>
            <a:endParaRPr sz="1800"/>
          </a:p>
          <a:p>
            <a:pPr indent="-342900" lvl="0" marL="457200" rtl="0" algn="l">
              <a:lnSpc>
                <a:spcPct val="115000"/>
              </a:lnSpc>
              <a:spcBef>
                <a:spcPts val="0"/>
              </a:spcBef>
              <a:spcAft>
                <a:spcPts val="0"/>
              </a:spcAft>
              <a:buSzPts val="1800"/>
              <a:buChar char="●"/>
            </a:pPr>
            <a:r>
              <a:rPr lang="sk" sz="1800"/>
              <a:t>→ každý bederní obratel stabilizuje laterálně obratel pod ním, což je výsledek </a:t>
            </a:r>
            <a:r>
              <a:rPr b="1" lang="sk" sz="1800"/>
              <a:t>uspořádání processi articulares do tvaru pilíře</a:t>
            </a:r>
            <a:endParaRPr b="1" sz="1800"/>
          </a:p>
          <a:p>
            <a:pPr indent="0" lvl="0" marL="457200" rtl="0" algn="l">
              <a:lnSpc>
                <a:spcPct val="115000"/>
              </a:lnSpc>
              <a:spcBef>
                <a:spcPts val="1600"/>
              </a:spcBef>
              <a:spcAft>
                <a:spcPts val="0"/>
              </a:spcAft>
              <a:buNone/>
            </a:pPr>
            <a:r>
              <a:t/>
            </a:r>
            <a:endParaRPr sz="1800"/>
          </a:p>
          <a:p>
            <a:pPr indent="0" lvl="0" marL="0" rtl="0" algn="l">
              <a:spcBef>
                <a:spcPts val="1600"/>
              </a:spcBef>
              <a:spcAft>
                <a:spcPts val="0"/>
              </a:spcAft>
              <a:buNone/>
            </a:pPr>
            <a:r>
              <a:t/>
            </a:r>
            <a:endParaRPr sz="1800"/>
          </a:p>
        </p:txBody>
      </p:sp>
      <p:pic>
        <p:nvPicPr>
          <p:cNvPr id="273" name="Google Shape;273;p40"/>
          <p:cNvPicPr preferRelativeResize="0"/>
          <p:nvPr/>
        </p:nvPicPr>
        <p:blipFill rotWithShape="1">
          <a:blip r:embed="rId3">
            <a:alphaModFix/>
          </a:blip>
          <a:srcRect b="30940" l="32161" r="41594" t="40038"/>
          <a:stretch/>
        </p:blipFill>
        <p:spPr>
          <a:xfrm>
            <a:off x="2454098" y="2882700"/>
            <a:ext cx="3532899" cy="21966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sz="2800"/>
              <a:t>Articulationes columnae vertebralis</a:t>
            </a:r>
            <a:endParaRPr sz="2800"/>
          </a:p>
          <a:p>
            <a:pPr indent="0" lvl="0" marL="0" rtl="0" algn="l">
              <a:spcBef>
                <a:spcPts val="0"/>
              </a:spcBef>
              <a:spcAft>
                <a:spcPts val="0"/>
              </a:spcAft>
              <a:buNone/>
            </a:pPr>
            <a:r>
              <a:t/>
            </a:r>
            <a:endParaRPr/>
          </a:p>
        </p:txBody>
      </p:sp>
      <p:sp>
        <p:nvSpPr>
          <p:cNvPr id="279" name="Google Shape;279;p4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0200" lvl="0" marL="457200" rtl="0" algn="l">
              <a:lnSpc>
                <a:spcPct val="115000"/>
              </a:lnSpc>
              <a:spcBef>
                <a:spcPts val="0"/>
              </a:spcBef>
              <a:spcAft>
                <a:spcPts val="0"/>
              </a:spcAft>
              <a:buSzPts val="1600"/>
              <a:buChar char="●"/>
            </a:pPr>
            <a:r>
              <a:rPr lang="sk" sz="1600"/>
              <a:t>téměř do všech meziobratlových skloubení zasahují od pouzdra vpředu a vzadu meniskoidní útvary synoviální membrány, bohatě prokrvené a inervované; jejich volný ztenčený okraj bývá tvořen hustším vazivem</a:t>
            </a:r>
            <a:endParaRPr sz="1600"/>
          </a:p>
          <a:p>
            <a:pPr indent="-330200" lvl="0" marL="457200" rtl="0" algn="l">
              <a:lnSpc>
                <a:spcPct val="115000"/>
              </a:lnSpc>
              <a:spcBef>
                <a:spcPts val="0"/>
              </a:spcBef>
              <a:spcAft>
                <a:spcPts val="0"/>
              </a:spcAft>
              <a:buSzPts val="1600"/>
              <a:buChar char="●"/>
            </a:pPr>
            <a:r>
              <a:rPr lang="sk" sz="1600"/>
              <a:t>vyrovnávají případné nesouladné (inkongruentní) zakřivení kloubních ploch a při všech polohách skloubení udržují kloubní dutinu ve formě kapilární štěrbiny</a:t>
            </a:r>
            <a:endParaRPr sz="1600"/>
          </a:p>
          <a:p>
            <a:pPr indent="-330200" lvl="0" marL="457200" rtl="0" algn="l">
              <a:lnSpc>
                <a:spcPct val="115000"/>
              </a:lnSpc>
              <a:spcBef>
                <a:spcPts val="0"/>
              </a:spcBef>
              <a:spcAft>
                <a:spcPts val="0"/>
              </a:spcAft>
              <a:buSzPts val="1600"/>
              <a:buChar char="●"/>
            </a:pPr>
            <a:r>
              <a:rPr lang="sk" sz="1600"/>
              <a:t>při bolestivých postiženích páteře se někdy uvažuje i o možnosti uskřinutí těchto meniskoidů</a:t>
            </a:r>
            <a:endParaRPr sz="1600"/>
          </a:p>
          <a:p>
            <a:pPr indent="-330200" lvl="0" marL="457200" rtl="0" algn="l">
              <a:lnSpc>
                <a:spcPct val="115000"/>
              </a:lnSpc>
              <a:spcBef>
                <a:spcPts val="0"/>
              </a:spcBef>
              <a:spcAft>
                <a:spcPts val="0"/>
              </a:spcAft>
              <a:buSzPts val="1600"/>
              <a:buChar char="●"/>
            </a:pPr>
            <a:r>
              <a:rPr b="1" lang="sk" sz="1600">
                <a:solidFill>
                  <a:srgbClr val="000000"/>
                </a:solidFill>
              </a:rPr>
              <a:t>cévní zásobení</a:t>
            </a:r>
            <a:r>
              <a:rPr lang="sk" sz="1600">
                <a:solidFill>
                  <a:srgbClr val="000000"/>
                </a:solidFill>
              </a:rPr>
              <a:t> meziobratlových kloubů přichází v krčním úseku převážně z a. vertebralis, v hrudním úseku z rr. dorsales interkostálních arterií a v bederním úseku z rr. dorsales lumbálních tepen</a:t>
            </a:r>
            <a:endParaRPr sz="1600">
              <a:solidFill>
                <a:srgbClr val="000000"/>
              </a:solidFill>
            </a:endParaRPr>
          </a:p>
          <a:p>
            <a:pPr indent="-330200" lvl="0" marL="457200" rtl="0" algn="l">
              <a:lnSpc>
                <a:spcPct val="115000"/>
              </a:lnSpc>
              <a:spcBef>
                <a:spcPts val="0"/>
              </a:spcBef>
              <a:spcAft>
                <a:spcPts val="0"/>
              </a:spcAft>
              <a:buSzPts val="1600"/>
              <a:buChar char="●"/>
            </a:pPr>
            <a:r>
              <a:rPr b="1" lang="sk" sz="1600">
                <a:solidFill>
                  <a:srgbClr val="000000"/>
                </a:solidFill>
              </a:rPr>
              <a:t>nervy</a:t>
            </a:r>
            <a:r>
              <a:rPr lang="sk" sz="1600">
                <a:solidFill>
                  <a:srgbClr val="000000"/>
                </a:solidFill>
              </a:rPr>
              <a:t> meziobratlových kloubů přicházejí jako větévky z r. dorsalis příslušného míšního nervu</a:t>
            </a:r>
            <a:endParaRPr sz="1600">
              <a:solidFill>
                <a:srgbClr val="000000"/>
              </a:solidFill>
            </a:endParaRPr>
          </a:p>
          <a:p>
            <a:pPr indent="0" lvl="0" marL="0" rtl="0" algn="l">
              <a:lnSpc>
                <a:spcPct val="115000"/>
              </a:lnSpc>
              <a:spcBef>
                <a:spcPts val="1600"/>
              </a:spcBef>
              <a:spcAft>
                <a:spcPts val="0"/>
              </a:spcAft>
              <a:buNone/>
            </a:pPr>
            <a:r>
              <a:t/>
            </a:r>
            <a:endParaRPr sz="1600">
              <a:solidFill>
                <a:srgbClr val="000000"/>
              </a:solidFill>
            </a:endParaRPr>
          </a:p>
          <a:p>
            <a:pPr indent="0" lvl="0" marL="0" rtl="0" algn="l">
              <a:lnSpc>
                <a:spcPct val="115000"/>
              </a:lnSpc>
              <a:spcBef>
                <a:spcPts val="1600"/>
              </a:spcBef>
              <a:spcAft>
                <a:spcPts val="0"/>
              </a:spcAft>
              <a:buNone/>
            </a:pPr>
            <a:r>
              <a:t/>
            </a:r>
            <a:endParaRPr sz="1600">
              <a:solidFill>
                <a:srgbClr val="595959"/>
              </a:solidFill>
            </a:endParaRPr>
          </a:p>
          <a:p>
            <a:pPr indent="0" lvl="0" marL="0" rtl="0" algn="l">
              <a:spcBef>
                <a:spcPts val="1600"/>
              </a:spcBef>
              <a:spcAft>
                <a:spcPts val="0"/>
              </a:spcAft>
              <a:buNone/>
            </a:pPr>
            <a:r>
              <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sz="2800"/>
              <a:t>Articulationes columnae vertebralis</a:t>
            </a:r>
            <a:endParaRPr sz="2800"/>
          </a:p>
          <a:p>
            <a:pPr indent="0" lvl="0" marL="0" rtl="0" algn="l">
              <a:spcBef>
                <a:spcPts val="0"/>
              </a:spcBef>
              <a:spcAft>
                <a:spcPts val="0"/>
              </a:spcAft>
              <a:buNone/>
            </a:pPr>
            <a:r>
              <a:t/>
            </a:r>
            <a:endParaRPr/>
          </a:p>
        </p:txBody>
      </p:sp>
      <p:sp>
        <p:nvSpPr>
          <p:cNvPr id="285" name="Google Shape;285;p42"/>
          <p:cNvSpPr txBox="1"/>
          <p:nvPr>
            <p:ph idx="1" type="body"/>
          </p:nvPr>
        </p:nvSpPr>
        <p:spPr>
          <a:xfrm>
            <a:off x="540000" y="1269000"/>
            <a:ext cx="6450600" cy="3105000"/>
          </a:xfrm>
          <a:prstGeom prst="rect">
            <a:avLst/>
          </a:prstGeom>
        </p:spPr>
        <p:txBody>
          <a:bodyPr anchorCtr="0" anchor="t" bIns="0" lIns="0" spcFirstLastPara="1" rIns="0" wrap="square" tIns="0">
            <a:noAutofit/>
          </a:bodyPr>
          <a:lstStyle/>
          <a:p>
            <a:pPr indent="-317500" lvl="0" marL="457200" rtl="0" algn="just">
              <a:lnSpc>
                <a:spcPct val="115000"/>
              </a:lnSpc>
              <a:spcBef>
                <a:spcPts val="0"/>
              </a:spcBef>
              <a:spcAft>
                <a:spcPts val="0"/>
              </a:spcAft>
              <a:buSzPts val="1400"/>
              <a:buChar char="●"/>
            </a:pPr>
            <a:r>
              <a:rPr lang="sk" sz="1400"/>
              <a:t>lordóza krční - s vrcholem při C4-C5</a:t>
            </a:r>
            <a:endParaRPr sz="1400"/>
          </a:p>
          <a:p>
            <a:pPr indent="-317500" lvl="0" marL="457200" rtl="0" algn="just">
              <a:lnSpc>
                <a:spcPct val="115000"/>
              </a:lnSpc>
              <a:spcBef>
                <a:spcPts val="0"/>
              </a:spcBef>
              <a:spcAft>
                <a:spcPts val="0"/>
              </a:spcAft>
              <a:buSzPts val="1400"/>
              <a:buChar char="●"/>
            </a:pPr>
            <a:r>
              <a:rPr lang="sk" sz="1400"/>
              <a:t>kyfóza hrudní - s vrcholem při Th6-Th7</a:t>
            </a:r>
            <a:endParaRPr sz="1400"/>
          </a:p>
          <a:p>
            <a:pPr indent="-317500" lvl="0" marL="457200" rtl="0" algn="just">
              <a:lnSpc>
                <a:spcPct val="115000"/>
              </a:lnSpc>
              <a:spcBef>
                <a:spcPts val="0"/>
              </a:spcBef>
              <a:spcAft>
                <a:spcPts val="0"/>
              </a:spcAft>
              <a:buSzPts val="1400"/>
              <a:buChar char="●"/>
            </a:pPr>
            <a:r>
              <a:rPr lang="sk" sz="1400"/>
              <a:t>hrudní kyfóza přechází od dolní hrudní páteře (od Th10) v další lordózu - bederní</a:t>
            </a:r>
            <a:endParaRPr sz="1400"/>
          </a:p>
          <a:p>
            <a:pPr indent="-317500" lvl="0" marL="457200" rtl="0" algn="just">
              <a:lnSpc>
                <a:spcPct val="115000"/>
              </a:lnSpc>
              <a:spcBef>
                <a:spcPts val="0"/>
              </a:spcBef>
              <a:spcAft>
                <a:spcPts val="0"/>
              </a:spcAft>
              <a:buSzPts val="1400"/>
              <a:buChar char="●"/>
            </a:pPr>
            <a:r>
              <a:rPr b="1" lang="sk" sz="1400">
                <a:solidFill>
                  <a:srgbClr val="000000"/>
                </a:solidFill>
              </a:rPr>
              <a:t>lordóza bederní má vrchol při L3- L4</a:t>
            </a:r>
            <a:endParaRPr b="1"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Promontorium je úhlovité zalomení páteře na hranici L5 a S1</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od promontoria pokračuje os sacrum kyfotickým zakřivením.</a:t>
            </a:r>
            <a:endParaRPr sz="1400">
              <a:solidFill>
                <a:srgbClr val="000000"/>
              </a:solidFill>
            </a:endParaRPr>
          </a:p>
          <a:p>
            <a:pPr indent="0" lvl="0" marL="0" rtl="0" algn="just">
              <a:lnSpc>
                <a:spcPct val="115000"/>
              </a:lnSpc>
              <a:spcBef>
                <a:spcPts val="1600"/>
              </a:spcBef>
              <a:spcAft>
                <a:spcPts val="0"/>
              </a:spcAft>
              <a:buNone/>
            </a:pPr>
            <a:r>
              <a:rPr lang="sk" sz="1400">
                <a:solidFill>
                  <a:srgbClr val="000000"/>
                </a:solidFill>
              </a:rPr>
              <a:t>Lordóza krční se zvýrazňuje a upevňuje v době, kdy dítě z polohy na břiše zvedá hlavu činností šíjového svalstva. </a:t>
            </a:r>
            <a:endParaRPr sz="1400">
              <a:solidFill>
                <a:srgbClr val="000000"/>
              </a:solidFill>
            </a:endParaRPr>
          </a:p>
          <a:p>
            <a:pPr indent="0" lvl="0" marL="0" rtl="0" algn="just">
              <a:lnSpc>
                <a:spcPct val="115000"/>
              </a:lnSpc>
              <a:spcBef>
                <a:spcPts val="1600"/>
              </a:spcBef>
              <a:spcAft>
                <a:spcPts val="0"/>
              </a:spcAft>
              <a:buNone/>
            </a:pPr>
            <a:r>
              <a:rPr b="1" lang="sk" sz="1400">
                <a:solidFill>
                  <a:srgbClr val="000000"/>
                </a:solidFill>
              </a:rPr>
              <a:t>Lordóza bederní</a:t>
            </a:r>
            <a:r>
              <a:rPr lang="sk" sz="1400">
                <a:solidFill>
                  <a:srgbClr val="000000"/>
                </a:solidFill>
              </a:rPr>
              <a:t> vzniká později činností hlubokého zádového svalstva, až v době, kdy si dítě sedá a učí se stát a chodit. </a:t>
            </a:r>
            <a:endParaRPr sz="1400">
              <a:solidFill>
                <a:srgbClr val="000000"/>
              </a:solidFill>
            </a:endParaRPr>
          </a:p>
          <a:p>
            <a:pPr indent="0" lvl="0" marL="0" rtl="0" algn="just">
              <a:lnSpc>
                <a:spcPct val="115000"/>
              </a:lnSpc>
              <a:spcBef>
                <a:spcPts val="1600"/>
              </a:spcBef>
              <a:spcAft>
                <a:spcPts val="0"/>
              </a:spcAft>
              <a:buNone/>
            </a:pPr>
            <a:r>
              <a:rPr lang="sk" sz="1400">
                <a:solidFill>
                  <a:srgbClr val="000000"/>
                </a:solidFill>
              </a:rPr>
              <a:t>Vedle činnosti svalů hraje patrně roli při vzniku lordos i váha orgánů krčních a břišních, působící tahem za páteř dopředu a dolů.</a:t>
            </a:r>
            <a:endParaRPr sz="1400">
              <a:solidFill>
                <a:srgbClr val="000000"/>
              </a:solidFill>
            </a:endParaRPr>
          </a:p>
          <a:p>
            <a:pPr indent="0" lvl="0" marL="0" rtl="0" algn="just">
              <a:lnSpc>
                <a:spcPct val="115000"/>
              </a:lnSpc>
              <a:spcBef>
                <a:spcPts val="1600"/>
              </a:spcBef>
              <a:spcAft>
                <a:spcPts val="0"/>
              </a:spcAft>
              <a:buNone/>
            </a:pPr>
            <a:r>
              <a:t/>
            </a:r>
            <a:endParaRPr sz="1400">
              <a:solidFill>
                <a:srgbClr val="000000"/>
              </a:solidFill>
            </a:endParaRPr>
          </a:p>
          <a:p>
            <a:pPr indent="0" lvl="0" marL="0" rtl="0" algn="just">
              <a:lnSpc>
                <a:spcPct val="115000"/>
              </a:lnSpc>
              <a:spcBef>
                <a:spcPts val="1600"/>
              </a:spcBef>
              <a:spcAft>
                <a:spcPts val="0"/>
              </a:spcAft>
              <a:buNone/>
            </a:pPr>
            <a:r>
              <a:t/>
            </a:r>
            <a:endParaRPr sz="1400">
              <a:solidFill>
                <a:srgbClr val="000000"/>
              </a:solidFill>
            </a:endParaRPr>
          </a:p>
          <a:p>
            <a:pPr indent="0" lvl="0" marL="0" rtl="0" algn="l">
              <a:spcBef>
                <a:spcPts val="1600"/>
              </a:spcBef>
              <a:spcAft>
                <a:spcPts val="0"/>
              </a:spcAft>
              <a:buNone/>
            </a:pPr>
            <a:r>
              <a:t/>
            </a:r>
            <a:endParaRPr sz="1400"/>
          </a:p>
        </p:txBody>
      </p:sp>
      <p:pic>
        <p:nvPicPr>
          <p:cNvPr id="286" name="Google Shape;286;p42"/>
          <p:cNvPicPr preferRelativeResize="0"/>
          <p:nvPr/>
        </p:nvPicPr>
        <p:blipFill rotWithShape="1">
          <a:blip r:embed="rId3">
            <a:alphaModFix/>
          </a:blip>
          <a:srcRect b="55541" l="50372" r="26719" t="20992"/>
          <a:stretch/>
        </p:blipFill>
        <p:spPr>
          <a:xfrm>
            <a:off x="6990600" y="0"/>
            <a:ext cx="2153400" cy="1240174"/>
          </a:xfrm>
          <a:prstGeom prst="rect">
            <a:avLst/>
          </a:prstGeom>
          <a:noFill/>
          <a:ln>
            <a:noFill/>
          </a:ln>
        </p:spPr>
      </p:pic>
      <p:pic>
        <p:nvPicPr>
          <p:cNvPr id="287" name="Google Shape;287;p42"/>
          <p:cNvPicPr preferRelativeResize="0"/>
          <p:nvPr/>
        </p:nvPicPr>
        <p:blipFill rotWithShape="1">
          <a:blip r:embed="rId3">
            <a:alphaModFix/>
          </a:blip>
          <a:srcRect b="4587" l="50599" r="26493" t="45492"/>
          <a:stretch/>
        </p:blipFill>
        <p:spPr>
          <a:xfrm>
            <a:off x="7049325" y="1728250"/>
            <a:ext cx="2094676" cy="25662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sz="2800"/>
              <a:t>Articulationes columnae vertebralis</a:t>
            </a:r>
            <a:endParaRPr sz="2800"/>
          </a:p>
          <a:p>
            <a:pPr indent="0" lvl="0" marL="0" rtl="0" algn="l">
              <a:spcBef>
                <a:spcPts val="0"/>
              </a:spcBef>
              <a:spcAft>
                <a:spcPts val="0"/>
              </a:spcAft>
              <a:buNone/>
            </a:pPr>
            <a:r>
              <a:t/>
            </a:r>
            <a:endParaRPr/>
          </a:p>
        </p:txBody>
      </p:sp>
      <p:sp>
        <p:nvSpPr>
          <p:cNvPr id="293" name="Google Shape;293;p4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just">
              <a:lnSpc>
                <a:spcPct val="115000"/>
              </a:lnSpc>
              <a:spcBef>
                <a:spcPts val="0"/>
              </a:spcBef>
              <a:spcAft>
                <a:spcPts val="0"/>
              </a:spcAft>
              <a:buSzPts val="1400"/>
              <a:buChar char="●"/>
            </a:pPr>
            <a:r>
              <a:rPr lang="sk" sz="1400"/>
              <a:t>kyfóza hrudní je zbytek původního plynulého kyfotického zakřivení celé presakrální páteře a kompenzuje lordosy. Lordosy nejsou až do 6. roku věku fixovány a vleže mizí</a:t>
            </a:r>
            <a:endParaRPr sz="1400"/>
          </a:p>
          <a:p>
            <a:pPr indent="-317500" lvl="0" marL="457200" rtl="0" algn="just">
              <a:lnSpc>
                <a:spcPct val="115000"/>
              </a:lnSpc>
              <a:spcBef>
                <a:spcPts val="0"/>
              </a:spcBef>
              <a:spcAft>
                <a:spcPts val="0"/>
              </a:spcAft>
              <a:buSzPts val="1400"/>
              <a:buChar char="●"/>
            </a:pPr>
            <a:r>
              <a:rPr lang="sk" sz="1400"/>
              <a:t>i později je lze ještě vyrovnat přitisknutím těla k podložce</a:t>
            </a:r>
            <a:endParaRPr sz="1400"/>
          </a:p>
          <a:p>
            <a:pPr indent="-317500" lvl="0" marL="457200" rtl="0" algn="just">
              <a:lnSpc>
                <a:spcPct val="115000"/>
              </a:lnSpc>
              <a:spcBef>
                <a:spcPts val="0"/>
              </a:spcBef>
              <a:spcAft>
                <a:spcPts val="0"/>
              </a:spcAft>
              <a:buSzPts val="1400"/>
              <a:buChar char="●"/>
            </a:pPr>
            <a:r>
              <a:rPr lang="sk" sz="1400"/>
              <a:t>u dospělého jsou již fixovány natolik, že pod šíjovou krajinou a pod bederní páteří ležícího lze podsunout ruku</a:t>
            </a:r>
            <a:endParaRPr sz="1400"/>
          </a:p>
          <a:p>
            <a:pPr indent="-317500" lvl="0" marL="457200" rtl="0" algn="just">
              <a:lnSpc>
                <a:spcPct val="115000"/>
              </a:lnSpc>
              <a:spcBef>
                <a:spcPts val="0"/>
              </a:spcBef>
              <a:spcAft>
                <a:spcPts val="0"/>
              </a:spcAft>
              <a:buSzPts val="1400"/>
              <a:buChar char="●"/>
            </a:pPr>
            <a:r>
              <a:rPr lang="sk" sz="1400"/>
              <a:t>nesprávná zakřivení jsou: </a:t>
            </a:r>
            <a:endParaRPr sz="1400"/>
          </a:p>
          <a:p>
            <a:pPr indent="-317500" lvl="1" marL="914400" rtl="0" algn="just">
              <a:lnSpc>
                <a:spcPct val="115000"/>
              </a:lnSpc>
              <a:spcBef>
                <a:spcPts val="0"/>
              </a:spcBef>
              <a:spcAft>
                <a:spcPts val="0"/>
              </a:spcAft>
              <a:buClr>
                <a:srgbClr val="000000"/>
              </a:buClr>
              <a:buSzPts val="1400"/>
              <a:buChar char="○"/>
            </a:pPr>
            <a:r>
              <a:rPr lang="sk" sz="1400"/>
              <a:t>záda plochá při chabém svalstvu, jež svým tahem nepřispívá k vytvoření přiměřených lordos </a:t>
            </a:r>
            <a:endParaRPr sz="1400"/>
          </a:p>
          <a:p>
            <a:pPr indent="-317500" lvl="1" marL="914400" rtl="0" algn="just">
              <a:lnSpc>
                <a:spcPct val="115000"/>
              </a:lnSpc>
              <a:spcBef>
                <a:spcPts val="0"/>
              </a:spcBef>
              <a:spcAft>
                <a:spcPts val="0"/>
              </a:spcAft>
              <a:buClr>
                <a:srgbClr val="000000"/>
              </a:buClr>
              <a:buSzPts val="1400"/>
              <a:buChar char="○"/>
            </a:pPr>
            <a:r>
              <a:rPr lang="sk" sz="1400"/>
              <a:t>záda prohnutá s nápadnějšími zakřiveními vlivem tahu mohutného zádového svalstva</a:t>
            </a:r>
            <a:endParaRPr sz="1400"/>
          </a:p>
          <a:p>
            <a:pPr indent="-317500" lvl="1" marL="914400" rtl="0" algn="just">
              <a:lnSpc>
                <a:spcPct val="115000"/>
              </a:lnSpc>
              <a:spcBef>
                <a:spcPts val="0"/>
              </a:spcBef>
              <a:spcAft>
                <a:spcPts val="0"/>
              </a:spcAft>
              <a:buClr>
                <a:srgbClr val="000000"/>
              </a:buClr>
              <a:buSzPts val="1400"/>
              <a:buChar char="○"/>
            </a:pPr>
            <a:r>
              <a:rPr lang="sk" sz="1400"/>
              <a:t>záda kulatá, z různých příčin: </a:t>
            </a:r>
            <a:endParaRPr sz="1400"/>
          </a:p>
          <a:p>
            <a:pPr indent="-317500" lvl="2" marL="1371600" rtl="0" algn="just">
              <a:lnSpc>
                <a:spcPct val="115000"/>
              </a:lnSpc>
              <a:spcBef>
                <a:spcPts val="0"/>
              </a:spcBef>
              <a:spcAft>
                <a:spcPts val="0"/>
              </a:spcAft>
              <a:buClr>
                <a:srgbClr val="000000"/>
              </a:buClr>
              <a:buSzPts val="1400"/>
              <a:buChar char="■"/>
            </a:pPr>
            <a:r>
              <a:rPr lang="sk" sz="1400"/>
              <a:t>v důsledku ochablého šíjového svalstva (jev častý u mládeže) ve spojení s vadným držením páteře ve stoje i vsedě, nebo mohou vznikat jako následek trvalého ohnutí těla při činnosti a práci</a:t>
            </a:r>
            <a:endParaRPr sz="1400"/>
          </a:p>
          <a:p>
            <a:pPr indent="-317500" lvl="2" marL="1371600" rtl="0" algn="just">
              <a:lnSpc>
                <a:spcPct val="115000"/>
              </a:lnSpc>
              <a:spcBef>
                <a:spcPts val="0"/>
              </a:spcBef>
              <a:spcAft>
                <a:spcPts val="0"/>
              </a:spcAft>
              <a:buClr>
                <a:srgbClr val="000000"/>
              </a:buClr>
              <a:buSzPts val="1400"/>
              <a:buChar char="■"/>
            </a:pPr>
            <a:r>
              <a:rPr lang="sk" sz="1400"/>
              <a:t>ve stáří snižováním meziobratlových destiček</a:t>
            </a:r>
            <a:endParaRPr sz="1400"/>
          </a:p>
          <a:p>
            <a:pPr indent="-317500" lvl="0" marL="457200" rtl="0" algn="just">
              <a:lnSpc>
                <a:spcPct val="115000"/>
              </a:lnSpc>
              <a:spcBef>
                <a:spcPts val="0"/>
              </a:spcBef>
              <a:spcAft>
                <a:spcPts val="0"/>
              </a:spcAft>
              <a:buSzPts val="1400"/>
              <a:buChar char="●"/>
            </a:pPr>
            <a:r>
              <a:rPr lang="sk" sz="1400"/>
              <a:t>vybočení páteře do stran, v rovině frontální, se nazývá </a:t>
            </a:r>
            <a:r>
              <a:rPr b="1" lang="sk" sz="1400">
                <a:solidFill>
                  <a:srgbClr val="000000"/>
                </a:solidFill>
              </a:rPr>
              <a:t>skolióza</a:t>
            </a:r>
            <a:endParaRPr sz="1400">
              <a:solidFill>
                <a:srgbClr val="000000"/>
              </a:solidFill>
            </a:endParaRPr>
          </a:p>
          <a:p>
            <a:pPr indent="0" lvl="0" marL="0" rtl="0" algn="l">
              <a:spcBef>
                <a:spcPts val="0"/>
              </a:spcBef>
              <a:spcAft>
                <a:spcPts val="0"/>
              </a:spcAft>
              <a:buNone/>
            </a:pPr>
            <a:r>
              <a:t/>
            </a: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800"/>
              <a:buFont typeface="Arial"/>
              <a:buNone/>
            </a:pPr>
            <a:r>
              <a:rPr lang="sk" sz="2800"/>
              <a:t>Pohyblivost páteře</a:t>
            </a:r>
            <a:endParaRPr sz="2800"/>
          </a:p>
          <a:p>
            <a:pPr indent="0" lvl="0" marL="0" rtl="0" algn="l">
              <a:spcBef>
                <a:spcPts val="0"/>
              </a:spcBef>
              <a:spcAft>
                <a:spcPts val="0"/>
              </a:spcAft>
              <a:buNone/>
            </a:pPr>
            <a:r>
              <a:t/>
            </a:r>
            <a:endParaRPr/>
          </a:p>
        </p:txBody>
      </p:sp>
      <p:sp>
        <p:nvSpPr>
          <p:cNvPr id="299" name="Google Shape;299;p4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just">
              <a:lnSpc>
                <a:spcPct val="115000"/>
              </a:lnSpc>
              <a:spcBef>
                <a:spcPts val="0"/>
              </a:spcBef>
              <a:spcAft>
                <a:spcPts val="0"/>
              </a:spcAft>
              <a:buSzPts val="1400"/>
              <a:buChar char="●"/>
            </a:pPr>
            <a:r>
              <a:rPr lang="sk" sz="1400"/>
              <a:t>pohyblivost páteře v presakrální části je dána součty pohybů mezi jednotlivými obratly</a:t>
            </a:r>
            <a:endParaRPr sz="1400"/>
          </a:p>
          <a:p>
            <a:pPr indent="-317500" lvl="0" marL="457200" rtl="0" algn="just">
              <a:lnSpc>
                <a:spcPct val="115000"/>
              </a:lnSpc>
              <a:spcBef>
                <a:spcPts val="0"/>
              </a:spcBef>
              <a:spcAft>
                <a:spcPts val="0"/>
              </a:spcAft>
              <a:buSzPts val="1400"/>
              <a:buChar char="●"/>
            </a:pPr>
            <a:r>
              <a:rPr lang="sk" sz="1400"/>
              <a:t>pohyby mezi obratli jsou umožněny stlačováním meziobratlových destiček kolem jejich vodnatého jádra a jsou usměrňovány meziobratlovými klouby</a:t>
            </a:r>
            <a:endParaRPr sz="1400"/>
          </a:p>
          <a:p>
            <a:pPr indent="-317500" lvl="0" marL="457200" rtl="0" algn="just">
              <a:lnSpc>
                <a:spcPct val="115000"/>
              </a:lnSpc>
              <a:spcBef>
                <a:spcPts val="0"/>
              </a:spcBef>
              <a:spcAft>
                <a:spcPts val="0"/>
              </a:spcAft>
              <a:buSzPts val="1400"/>
              <a:buChar char="●"/>
            </a:pPr>
            <a:r>
              <a:rPr lang="sk" sz="1400"/>
              <a:t>rozsah pohyblivosti je přímo úměrný výšce meziobratlových destiček, a to výšce relativní, vztažené k ploše destičky</a:t>
            </a:r>
            <a:endParaRPr sz="1400"/>
          </a:p>
          <a:p>
            <a:pPr indent="-317500" lvl="0" marL="457200" rtl="0" algn="just">
              <a:lnSpc>
                <a:spcPct val="115000"/>
              </a:lnSpc>
              <a:spcBef>
                <a:spcPts val="0"/>
              </a:spcBef>
              <a:spcAft>
                <a:spcPts val="0"/>
              </a:spcAft>
              <a:buSzPts val="1400"/>
              <a:buChar char="●"/>
            </a:pPr>
            <a:r>
              <a:rPr lang="sk" sz="1400"/>
              <a:t>je též ovlivněn tvarem a sklonem obratlových trnů a tvarem a sklonem kloubních ploch</a:t>
            </a:r>
            <a:endParaRPr sz="1400"/>
          </a:p>
          <a:p>
            <a:pPr indent="-317500" lvl="0" marL="457200" rtl="0" algn="just">
              <a:lnSpc>
                <a:spcPct val="115000"/>
              </a:lnSpc>
              <a:spcBef>
                <a:spcPts val="0"/>
              </a:spcBef>
              <a:spcAft>
                <a:spcPts val="0"/>
              </a:spcAft>
              <a:buSzPts val="1400"/>
              <a:buChar char="●"/>
            </a:pPr>
            <a:r>
              <a:rPr lang="sk" sz="1400"/>
              <a:t>základní pohyby, které může páteř vykonávat jednotlivě i v kombinaci, jsou tyto: </a:t>
            </a:r>
            <a:endParaRPr sz="1400"/>
          </a:p>
          <a:p>
            <a:pPr indent="-317500" lvl="1" marL="914400" rtl="0" algn="just">
              <a:lnSpc>
                <a:spcPct val="115000"/>
              </a:lnSpc>
              <a:spcBef>
                <a:spcPts val="0"/>
              </a:spcBef>
              <a:spcAft>
                <a:spcPts val="0"/>
              </a:spcAft>
              <a:buClr>
                <a:srgbClr val="000000"/>
              </a:buClr>
              <a:buSzPts val="1400"/>
              <a:buChar char="○"/>
            </a:pPr>
            <a:r>
              <a:rPr b="1" lang="sk" sz="1400"/>
              <a:t>předklony a záklony - </a:t>
            </a:r>
            <a:r>
              <a:rPr lang="sk" sz="1400"/>
              <a:t>anteflexe a retroflexe</a:t>
            </a:r>
            <a:endParaRPr sz="1400"/>
          </a:p>
          <a:p>
            <a:pPr indent="-317500" lvl="1" marL="914400" rtl="0" algn="just">
              <a:lnSpc>
                <a:spcPct val="115000"/>
              </a:lnSpc>
              <a:spcBef>
                <a:spcPts val="0"/>
              </a:spcBef>
              <a:spcAft>
                <a:spcPts val="0"/>
              </a:spcAft>
              <a:buClr>
                <a:srgbClr val="000000"/>
              </a:buClr>
              <a:buSzPts val="1400"/>
              <a:buChar char="○"/>
            </a:pPr>
            <a:r>
              <a:rPr b="1" lang="sk" sz="1400"/>
              <a:t>úklony - </a:t>
            </a:r>
            <a:r>
              <a:rPr lang="sk" sz="1400"/>
              <a:t>lateroflexe</a:t>
            </a:r>
            <a:endParaRPr sz="1400"/>
          </a:p>
          <a:p>
            <a:pPr indent="-317500" lvl="1" marL="914400" rtl="0" algn="just">
              <a:lnSpc>
                <a:spcPct val="115000"/>
              </a:lnSpc>
              <a:spcBef>
                <a:spcPts val="0"/>
              </a:spcBef>
              <a:spcAft>
                <a:spcPts val="0"/>
              </a:spcAft>
              <a:buClr>
                <a:srgbClr val="000000"/>
              </a:buClr>
              <a:buSzPts val="1400"/>
              <a:buChar char="○"/>
            </a:pPr>
            <a:r>
              <a:rPr b="1" lang="sk" sz="1400"/>
              <a:t>otáčení - </a:t>
            </a:r>
            <a:r>
              <a:rPr lang="sk" sz="1400"/>
              <a:t>rotace neboli torze</a:t>
            </a:r>
            <a:endParaRPr sz="1400"/>
          </a:p>
          <a:p>
            <a:pPr indent="-317500" lvl="1" marL="914400" rtl="0" algn="just">
              <a:lnSpc>
                <a:spcPct val="115000"/>
              </a:lnSpc>
              <a:spcBef>
                <a:spcPts val="0"/>
              </a:spcBef>
              <a:spcAft>
                <a:spcPts val="0"/>
              </a:spcAft>
              <a:buClr>
                <a:srgbClr val="000000"/>
              </a:buClr>
              <a:buSzPts val="1400"/>
              <a:buChar char="○"/>
            </a:pPr>
            <a:r>
              <a:rPr lang="sk" sz="1400"/>
              <a:t>pérovací pohyby, měnící zakřivení páteře</a:t>
            </a:r>
            <a:endParaRPr sz="1400"/>
          </a:p>
          <a:p>
            <a:pPr indent="-317500" lvl="1" marL="914400" rtl="0" algn="just">
              <a:lnSpc>
                <a:spcPct val="115000"/>
              </a:lnSpc>
              <a:spcBef>
                <a:spcPts val="0"/>
              </a:spcBef>
              <a:spcAft>
                <a:spcPts val="0"/>
              </a:spcAft>
              <a:buClr>
                <a:srgbClr val="000000"/>
              </a:buClr>
              <a:buSzPts val="1400"/>
              <a:buChar char="○"/>
            </a:pPr>
            <a:r>
              <a:rPr lang="sk" sz="1400"/>
              <a:t>z postavení a tvaru kloubních ploch krční, hrudní a bederní páteře vyplývá, že jednotlivé oddíly se pohyblivostí liší</a:t>
            </a:r>
            <a:endParaRPr sz="1400"/>
          </a:p>
          <a:p>
            <a:pPr indent="0" lvl="0" marL="457200" rtl="0" algn="just">
              <a:lnSpc>
                <a:spcPct val="115000"/>
              </a:lnSpc>
              <a:spcBef>
                <a:spcPts val="1600"/>
              </a:spcBef>
              <a:spcAft>
                <a:spcPts val="0"/>
              </a:spcAft>
              <a:buNone/>
            </a:pPr>
            <a:r>
              <a:t/>
            </a:r>
            <a:endParaRPr sz="1400"/>
          </a:p>
          <a:p>
            <a:pPr indent="0" lvl="0" marL="0" rtl="0" algn="l">
              <a:spcBef>
                <a:spcPts val="1600"/>
              </a:spcBef>
              <a:spcAft>
                <a:spcPts val="0"/>
              </a:spcAft>
              <a:buNone/>
            </a:pPr>
            <a:r>
              <a:t/>
            </a:r>
            <a:endParaRPr sz="1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Pohyblivost páteře</a:t>
            </a:r>
            <a:endParaRPr/>
          </a:p>
        </p:txBody>
      </p:sp>
      <p:sp>
        <p:nvSpPr>
          <p:cNvPr id="305" name="Google Shape;305;p45"/>
          <p:cNvSpPr txBox="1"/>
          <p:nvPr>
            <p:ph idx="1" type="body"/>
          </p:nvPr>
        </p:nvSpPr>
        <p:spPr>
          <a:xfrm>
            <a:off x="539550" y="1019250"/>
            <a:ext cx="8500500" cy="31707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None/>
            </a:pPr>
            <a:r>
              <a:rPr b="1" lang="sk" sz="1400">
                <a:solidFill>
                  <a:srgbClr val="000000"/>
                </a:solidFill>
              </a:rPr>
              <a:t>Anteflexe a retroflexe/Předklony a záklony </a:t>
            </a:r>
            <a:endParaRPr b="1" sz="1400">
              <a:solidFill>
                <a:srgbClr val="000000"/>
              </a:solidFill>
            </a:endParaRPr>
          </a:p>
          <a:p>
            <a:pPr indent="-317500" lvl="0" marL="457200" rtl="0" algn="just">
              <a:lnSpc>
                <a:spcPct val="115000"/>
              </a:lnSpc>
              <a:spcBef>
                <a:spcPts val="1600"/>
              </a:spcBef>
              <a:spcAft>
                <a:spcPts val="0"/>
              </a:spcAft>
              <a:buSzPts val="1400"/>
              <a:buChar char="●"/>
            </a:pPr>
            <a:r>
              <a:rPr lang="sk" sz="1400">
                <a:solidFill>
                  <a:srgbClr val="000000"/>
                </a:solidFill>
              </a:rPr>
              <a:t>v krčním úseku jsou největší (obojí do 90°), kde se účastní i atlantookcipitální skloubení</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v hrudní páteři by byly předklony i záklony velmi vydatné (předklon do 90°, záklon do 45°), jsou však prakticky omezeny na poslední hrudní obratle, které nejsou poutány žebry k hrudní kosti</a:t>
            </a:r>
            <a:endParaRPr sz="1400">
              <a:solidFill>
                <a:srgbClr val="000000"/>
              </a:solidFill>
            </a:endParaRPr>
          </a:p>
          <a:p>
            <a:pPr indent="-317500" lvl="0" marL="457200" rtl="0" algn="just">
              <a:lnSpc>
                <a:spcPct val="115000"/>
              </a:lnSpc>
              <a:spcBef>
                <a:spcPts val="0"/>
              </a:spcBef>
              <a:spcAft>
                <a:spcPts val="0"/>
              </a:spcAft>
              <a:buSzPts val="1400"/>
              <a:buChar char="●"/>
            </a:pPr>
            <a:r>
              <a:rPr b="1" lang="sk" sz="1400">
                <a:solidFill>
                  <a:srgbClr val="000000"/>
                </a:solidFill>
              </a:rPr>
              <a:t>v bederním úseku</a:t>
            </a:r>
            <a:r>
              <a:rPr lang="sk" sz="1400">
                <a:solidFill>
                  <a:srgbClr val="000000"/>
                </a:solidFill>
              </a:rPr>
              <a:t> je záklon stejný jako v části krční, předklon je však mnohem menší, necelá třetina (</a:t>
            </a:r>
            <a:r>
              <a:rPr b="1" lang="sk" sz="1400">
                <a:solidFill>
                  <a:srgbClr val="000000"/>
                </a:solidFill>
              </a:rPr>
              <a:t>kolem 23°</a:t>
            </a:r>
            <a:r>
              <a:rPr lang="sk" sz="1400">
                <a:solidFill>
                  <a:srgbClr val="000000"/>
                </a:solidFill>
              </a:rPr>
              <a:t>) </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kloubní plošky po sobě při záklonech nejprve klouzají, pak pevně nalehnou, čímž pohyb skončí</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také trny ukončí záklon teprve tehdy, když navzájem narazí</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předklon zastavují silná ligg. interspinalia</a:t>
            </a:r>
            <a:endParaRPr sz="1400">
              <a:solidFill>
                <a:srgbClr val="000000"/>
              </a:solidFill>
            </a:endParaRPr>
          </a:p>
          <a:p>
            <a:pPr indent="-317500" lvl="0" marL="457200" rtl="0" algn="just">
              <a:lnSpc>
                <a:spcPct val="115000"/>
              </a:lnSpc>
              <a:spcBef>
                <a:spcPts val="0"/>
              </a:spcBef>
              <a:spcAft>
                <a:spcPts val="0"/>
              </a:spcAft>
              <a:buSzPts val="1400"/>
              <a:buChar char="●"/>
            </a:pPr>
            <a:r>
              <a:rPr b="1" lang="sk" sz="1400">
                <a:solidFill>
                  <a:srgbClr val="000000"/>
                </a:solidFill>
              </a:rPr>
              <a:t>při záklonu</a:t>
            </a:r>
            <a:r>
              <a:rPr lang="sk" sz="1400">
                <a:solidFill>
                  <a:srgbClr val="000000"/>
                </a:solidFill>
              </a:rPr>
              <a:t> jsou nejvíce namáhané a </a:t>
            </a:r>
            <a:r>
              <a:rPr b="1" lang="sk" sz="1400">
                <a:solidFill>
                  <a:srgbClr val="000000"/>
                </a:solidFill>
              </a:rPr>
              <a:t>zranitelné 3 oblasti páteře</a:t>
            </a:r>
            <a:r>
              <a:rPr lang="sk" sz="1400">
                <a:solidFill>
                  <a:srgbClr val="000000"/>
                </a:solidFill>
              </a:rPr>
              <a:t>: </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dolní krční obratle</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rozsah Th11-L2 </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b="1" lang="sk" sz="1400">
                <a:solidFill>
                  <a:srgbClr val="000000"/>
                </a:solidFill>
              </a:rPr>
              <a:t>oblast L4-S1</a:t>
            </a:r>
            <a:endParaRPr b="1"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páteřní kanál se v krční páteři při předklonu prodlužuje, při záklonu se zkracuje a předozadně zužuje</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těmito změnami jsou ovlivněna i foramina intervertebralia</a:t>
            </a:r>
            <a:endParaRPr sz="1400">
              <a:solidFill>
                <a:srgbClr val="000000"/>
              </a:solidFill>
            </a:endParaRPr>
          </a:p>
          <a:p>
            <a:pPr indent="0" lvl="0" marL="0" rtl="0" algn="just">
              <a:lnSpc>
                <a:spcPct val="115000"/>
              </a:lnSpc>
              <a:spcBef>
                <a:spcPts val="1600"/>
              </a:spcBef>
              <a:spcAft>
                <a:spcPts val="0"/>
              </a:spcAft>
              <a:buNone/>
            </a:pPr>
            <a:r>
              <a:t/>
            </a:r>
            <a:endParaRPr sz="1400">
              <a:solidFill>
                <a:srgbClr val="000000"/>
              </a:solidFill>
            </a:endParaRPr>
          </a:p>
          <a:p>
            <a:pPr indent="0" lvl="0" marL="0" rtl="0" algn="l">
              <a:spcBef>
                <a:spcPts val="1600"/>
              </a:spcBef>
              <a:spcAft>
                <a:spcPts val="0"/>
              </a:spcAft>
              <a:buNone/>
            </a:pPr>
            <a:r>
              <a:t/>
            </a:r>
            <a:endParaRPr sz="1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800"/>
              <a:buFont typeface="Arial"/>
              <a:buNone/>
            </a:pPr>
            <a:r>
              <a:rPr lang="sk" sz="2800"/>
              <a:t>Pohyblivost Lp</a:t>
            </a:r>
            <a:endParaRPr sz="2800"/>
          </a:p>
          <a:p>
            <a:pPr indent="0" lvl="0" marL="0" rtl="0" algn="l">
              <a:spcBef>
                <a:spcPts val="0"/>
              </a:spcBef>
              <a:spcAft>
                <a:spcPts val="0"/>
              </a:spcAft>
              <a:buNone/>
            </a:pPr>
            <a:r>
              <a:t/>
            </a:r>
            <a:endParaRPr/>
          </a:p>
        </p:txBody>
      </p:sp>
      <p:sp>
        <p:nvSpPr>
          <p:cNvPr id="311" name="Google Shape;311;p4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None/>
            </a:pPr>
            <a:r>
              <a:rPr b="1" lang="sk" sz="1400">
                <a:solidFill>
                  <a:srgbClr val="000000"/>
                </a:solidFill>
              </a:rPr>
              <a:t>Flexe </a:t>
            </a:r>
            <a:endParaRPr b="1" sz="1400">
              <a:solidFill>
                <a:srgbClr val="000000"/>
              </a:solidFill>
            </a:endParaRPr>
          </a:p>
          <a:p>
            <a:pPr indent="-317500" lvl="0" marL="457200" rtl="0" algn="just">
              <a:lnSpc>
                <a:spcPct val="115000"/>
              </a:lnSpc>
              <a:spcBef>
                <a:spcPts val="1000"/>
              </a:spcBef>
              <a:spcAft>
                <a:spcPts val="0"/>
              </a:spcAft>
              <a:buSzPts val="1400"/>
              <a:buChar char="●"/>
            </a:pPr>
            <a:r>
              <a:rPr lang="sk" sz="1400">
                <a:solidFill>
                  <a:srgbClr val="000000"/>
                </a:solidFill>
              </a:rPr>
              <a:t>během </a:t>
            </a:r>
            <a:r>
              <a:rPr b="1" lang="sk" sz="1400">
                <a:solidFill>
                  <a:srgbClr val="000000"/>
                </a:solidFill>
              </a:rPr>
              <a:t>flexe</a:t>
            </a:r>
            <a:r>
              <a:rPr lang="sk" sz="1400">
                <a:solidFill>
                  <a:srgbClr val="000000"/>
                </a:solidFill>
              </a:rPr>
              <a:t> se tělo horního obratle posunuje mírně vpřed</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dochází k zúžení meziobratlové ploténky vpředu</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v zadní části dochází k jejímu rozšíření meziobratlové ploténky</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disk se stává klínovitým se základnou dorzálně a nucleus pulposus se posouvá dozadu a zadní vlákna anulus fibrosus se natahují</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zároveň spodní kloubní plocha vyššího obratle se posouvá výš a má tendenci se pohybovat od horní plochy nižšího obratle</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ligamenta mezi obratli jsou maximálně natažena stejně jako ligamenta obratl. oblouku  (lig.flavum, interspinosní lig. , lig.suprapinosus, lig.longitudinale post.) - tato ligameta limitují pohyb do flexe</a:t>
            </a:r>
            <a:endParaRPr sz="1400">
              <a:solidFill>
                <a:srgbClr val="000000"/>
              </a:solidFill>
            </a:endParaRPr>
          </a:p>
          <a:p>
            <a:pPr indent="0" lvl="0" marL="0" rtl="0" algn="just">
              <a:lnSpc>
                <a:spcPct val="115000"/>
              </a:lnSpc>
              <a:spcBef>
                <a:spcPts val="1000"/>
              </a:spcBef>
              <a:spcAft>
                <a:spcPts val="0"/>
              </a:spcAft>
              <a:buNone/>
            </a:pPr>
            <a:r>
              <a:t/>
            </a:r>
            <a:endParaRPr sz="1400">
              <a:solidFill>
                <a:srgbClr val="595959"/>
              </a:solidFill>
            </a:endParaRPr>
          </a:p>
          <a:p>
            <a:pPr indent="0" lvl="0" marL="0" rtl="0" algn="l">
              <a:spcBef>
                <a:spcPts val="1600"/>
              </a:spcBef>
              <a:spcAft>
                <a:spcPts val="0"/>
              </a:spcAft>
              <a:buNone/>
            </a:pPr>
            <a:r>
              <a:t/>
            </a:r>
            <a:endParaRPr/>
          </a:p>
        </p:txBody>
      </p:sp>
      <p:pic>
        <p:nvPicPr>
          <p:cNvPr id="312" name="Google Shape;312;p46"/>
          <p:cNvPicPr preferRelativeResize="0"/>
          <p:nvPr/>
        </p:nvPicPr>
        <p:blipFill rotWithShape="1">
          <a:blip r:embed="rId3">
            <a:alphaModFix/>
          </a:blip>
          <a:srcRect b="42102" l="23716" r="53690" t="21568"/>
          <a:stretch/>
        </p:blipFill>
        <p:spPr>
          <a:xfrm>
            <a:off x="6234450" y="0"/>
            <a:ext cx="2597849" cy="23485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sz="2800"/>
              <a:t>Pohyblivost Lp</a:t>
            </a:r>
            <a:endParaRPr sz="2800"/>
          </a:p>
          <a:p>
            <a:pPr indent="0" lvl="0" marL="0" rtl="0" algn="l">
              <a:spcBef>
                <a:spcPts val="0"/>
              </a:spcBef>
              <a:spcAft>
                <a:spcPts val="0"/>
              </a:spcAft>
              <a:buNone/>
            </a:pPr>
            <a:r>
              <a:t/>
            </a:r>
            <a:endParaRPr/>
          </a:p>
        </p:txBody>
      </p:sp>
      <p:sp>
        <p:nvSpPr>
          <p:cNvPr id="318" name="Google Shape;318;p4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sz="1400">
                <a:solidFill>
                  <a:srgbClr val="000000"/>
                </a:solidFill>
              </a:rPr>
              <a:t>Extenze</a:t>
            </a:r>
            <a:endParaRPr b="1" sz="1400">
              <a:solidFill>
                <a:srgbClr val="000000"/>
              </a:solidFill>
            </a:endParaRPr>
          </a:p>
          <a:p>
            <a:pPr indent="-317500" lvl="0" marL="457200" rtl="0" algn="l">
              <a:lnSpc>
                <a:spcPct val="115000"/>
              </a:lnSpc>
              <a:spcBef>
                <a:spcPts val="1600"/>
              </a:spcBef>
              <a:spcAft>
                <a:spcPts val="0"/>
              </a:spcAft>
              <a:buSzPts val="1400"/>
              <a:buChar char="●"/>
            </a:pPr>
            <a:r>
              <a:rPr lang="sk" sz="1400">
                <a:solidFill>
                  <a:srgbClr val="000000"/>
                </a:solidFill>
              </a:rPr>
              <a:t>během </a:t>
            </a:r>
            <a:r>
              <a:rPr b="1" lang="sk" sz="1400">
                <a:solidFill>
                  <a:srgbClr val="000000"/>
                </a:solidFill>
              </a:rPr>
              <a:t>extenze</a:t>
            </a:r>
            <a:r>
              <a:rPr lang="sk" sz="1400">
                <a:solidFill>
                  <a:srgbClr val="000000"/>
                </a:solidFill>
              </a:rPr>
              <a:t> jde tělo horního obratle dozadu</a:t>
            </a:r>
            <a:endParaRPr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disk se oplošťuje v zadní části </a:t>
            </a:r>
            <a:endParaRPr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přední části se disk rozšiřuje a je transformován do klínového tvaru  se základnou ležící anteriorně </a:t>
            </a:r>
            <a:endParaRPr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jádro je vytlačováno dopředu, dochází k napínání předních vláken anulus fibrosus a lig.longitudinale ant., zatímco lig.longitudinale post. relaxuje</a:t>
            </a:r>
            <a:endParaRPr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zatímco kloubní výběžky nižšího a vyššího obratle jsou pevně zajištěny, trnové výběžky se navzájem dotýkají</a:t>
            </a:r>
            <a:endParaRPr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extenze je limitována kostními strukturami obratlových oblouků a napětím lig.longitudinale ant</a:t>
            </a:r>
            <a:endParaRPr sz="1400">
              <a:solidFill>
                <a:srgbClr val="000000"/>
              </a:solidFill>
            </a:endParaRPr>
          </a:p>
          <a:p>
            <a:pPr indent="0" lvl="0" marL="0" rtl="0" algn="l">
              <a:lnSpc>
                <a:spcPct val="115000"/>
              </a:lnSpc>
              <a:spcBef>
                <a:spcPts val="1000"/>
              </a:spcBef>
              <a:spcAft>
                <a:spcPts val="0"/>
              </a:spcAft>
              <a:buNone/>
            </a:pPr>
            <a:r>
              <a:t/>
            </a:r>
            <a:endParaRPr sz="1400">
              <a:solidFill>
                <a:srgbClr val="000000"/>
              </a:solidFill>
            </a:endParaRPr>
          </a:p>
          <a:p>
            <a:pPr indent="0" lvl="0" marL="0" rtl="0" algn="l">
              <a:spcBef>
                <a:spcPts val="1600"/>
              </a:spcBef>
              <a:spcAft>
                <a:spcPts val="0"/>
              </a:spcAft>
              <a:buNone/>
            </a:pPr>
            <a:r>
              <a:t/>
            </a:r>
            <a:endParaRPr/>
          </a:p>
        </p:txBody>
      </p:sp>
      <p:pic>
        <p:nvPicPr>
          <p:cNvPr id="319" name="Google Shape;319;p47"/>
          <p:cNvPicPr preferRelativeResize="0"/>
          <p:nvPr/>
        </p:nvPicPr>
        <p:blipFill rotWithShape="1">
          <a:blip r:embed="rId3">
            <a:alphaModFix/>
          </a:blip>
          <a:srcRect b="54683" l="47224" r="28015" t="5945"/>
          <a:stretch/>
        </p:blipFill>
        <p:spPr>
          <a:xfrm>
            <a:off x="6183225" y="0"/>
            <a:ext cx="2474000" cy="2211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Pohyblivost Lp</a:t>
            </a:r>
            <a:endParaRPr/>
          </a:p>
        </p:txBody>
      </p:sp>
      <p:sp>
        <p:nvSpPr>
          <p:cNvPr id="325" name="Google Shape;325;p48"/>
          <p:cNvSpPr txBox="1"/>
          <p:nvPr>
            <p:ph idx="1" type="body"/>
          </p:nvPr>
        </p:nvSpPr>
        <p:spPr>
          <a:xfrm>
            <a:off x="540000" y="1177327"/>
            <a:ext cx="8064900" cy="31050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None/>
            </a:pPr>
            <a:r>
              <a:rPr b="1" lang="sk" sz="1400">
                <a:solidFill>
                  <a:srgbClr val="000000"/>
                </a:solidFill>
              </a:rPr>
              <a:t>Lateroflexe/Úklony</a:t>
            </a:r>
            <a:endParaRPr b="1" sz="1400">
              <a:solidFill>
                <a:srgbClr val="000000"/>
              </a:solidFill>
            </a:endParaRPr>
          </a:p>
          <a:p>
            <a:pPr indent="-317500" lvl="0" marL="457200" rtl="0" algn="just">
              <a:lnSpc>
                <a:spcPct val="115000"/>
              </a:lnSpc>
              <a:spcBef>
                <a:spcPts val="1600"/>
              </a:spcBef>
              <a:spcAft>
                <a:spcPts val="0"/>
              </a:spcAft>
              <a:buSzPts val="1400"/>
              <a:buChar char="●"/>
            </a:pPr>
            <a:r>
              <a:rPr lang="sk" sz="1400">
                <a:solidFill>
                  <a:srgbClr val="000000"/>
                </a:solidFill>
              </a:rPr>
              <a:t>úklony jsou téměř stejné v krční a </a:t>
            </a:r>
            <a:r>
              <a:rPr b="1" lang="sk" sz="1400">
                <a:solidFill>
                  <a:srgbClr val="000000"/>
                </a:solidFill>
              </a:rPr>
              <a:t>bederní části páteře</a:t>
            </a:r>
            <a:r>
              <a:rPr lang="sk" sz="1400">
                <a:solidFill>
                  <a:srgbClr val="000000"/>
                </a:solidFill>
              </a:rPr>
              <a:t> (v krční části 30°, </a:t>
            </a:r>
            <a:r>
              <a:rPr b="1" lang="sk" sz="1400">
                <a:solidFill>
                  <a:srgbClr val="000000"/>
                </a:solidFill>
              </a:rPr>
              <a:t>v bederní 35</a:t>
            </a:r>
            <a:r>
              <a:rPr lang="sk" sz="1400">
                <a:solidFill>
                  <a:srgbClr val="000000"/>
                </a:solidFill>
              </a:rPr>
              <a:t>° na každou stranu)</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v krčním úseku jsou úklony sdružené s rotacemi  pro šikmé postavení kloubních  ploch </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v hrudní páteři by byly úklony vzhledem k frontálnímu postavení kloubních plošek obrovské (kolem 100°), jsou však omezeny (stejně jako ostatní pohyby  hrudní   páteře)   spojením   žeber   s  páteří a s hrudní kostí</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během </a:t>
            </a:r>
            <a:r>
              <a:rPr b="1" lang="sk" sz="1400">
                <a:solidFill>
                  <a:srgbClr val="000000"/>
                </a:solidFill>
              </a:rPr>
              <a:t>lateroflexe</a:t>
            </a:r>
            <a:r>
              <a:rPr lang="sk" sz="1400">
                <a:solidFill>
                  <a:srgbClr val="000000"/>
                </a:solidFill>
              </a:rPr>
              <a:t> tělo vyššího obratle jde na druhou stranu, zatímco disk se stává klínovitým se základnou ležící kontralaterálně a nucleus je mírně posunu kontralaterálně</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kontralaterální lig.intertransversalia  jsou napínána a stejnostranná ligamenta relaxují </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kloubní výběžky se posunují tak, že stejnostranný výběžek vyššího obratle stoupá a kontralaterální klesá</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 to vede k relaxaci lig. flava kontralaterálně a ligament spojujících kloubní plochy a naopak natažení těchto struktur ipsilaterálně</a:t>
            </a:r>
            <a:endParaRPr sz="1400">
              <a:solidFill>
                <a:srgbClr val="000000"/>
              </a:solidFill>
            </a:endParaRPr>
          </a:p>
          <a:p>
            <a:pPr indent="0" lvl="0" marL="457200" rtl="0" algn="just">
              <a:lnSpc>
                <a:spcPct val="115000"/>
              </a:lnSpc>
              <a:spcBef>
                <a:spcPts val="1000"/>
              </a:spcBef>
              <a:spcAft>
                <a:spcPts val="0"/>
              </a:spcAft>
              <a:buNone/>
            </a:pPr>
            <a:r>
              <a:t/>
            </a:r>
            <a:endParaRPr sz="1400">
              <a:solidFill>
                <a:srgbClr val="000000"/>
              </a:solidFill>
            </a:endParaRPr>
          </a:p>
          <a:p>
            <a:pPr indent="0" lvl="0" marL="457200" rtl="0" algn="just">
              <a:lnSpc>
                <a:spcPct val="115000"/>
              </a:lnSpc>
              <a:spcBef>
                <a:spcPts val="1600"/>
              </a:spcBef>
              <a:spcAft>
                <a:spcPts val="0"/>
              </a:spcAft>
              <a:buNone/>
            </a:pPr>
            <a:r>
              <a:t/>
            </a:r>
            <a:endParaRPr sz="1400">
              <a:solidFill>
                <a:srgbClr val="000000"/>
              </a:solidFill>
            </a:endParaRPr>
          </a:p>
          <a:p>
            <a:pPr indent="0" lvl="0" marL="0" rtl="0" algn="l">
              <a:spcBef>
                <a:spcPts val="1600"/>
              </a:spcBef>
              <a:spcAft>
                <a:spcPts val="0"/>
              </a:spcAft>
              <a:buNone/>
            </a:pPr>
            <a:r>
              <a:t/>
            </a:r>
            <a:endParaRPr/>
          </a:p>
        </p:txBody>
      </p:sp>
      <p:pic>
        <p:nvPicPr>
          <p:cNvPr id="326" name="Google Shape;326;p48"/>
          <p:cNvPicPr preferRelativeResize="0"/>
          <p:nvPr/>
        </p:nvPicPr>
        <p:blipFill rotWithShape="1">
          <a:blip r:embed="rId3">
            <a:alphaModFix/>
          </a:blip>
          <a:srcRect b="4559" l="23833" r="30296" t="57287"/>
          <a:stretch/>
        </p:blipFill>
        <p:spPr>
          <a:xfrm>
            <a:off x="5826300" y="0"/>
            <a:ext cx="3317700" cy="1551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Bederní obratel</a:t>
            </a:r>
            <a:endParaRPr/>
          </a:p>
        </p:txBody>
      </p:sp>
      <p:sp>
        <p:nvSpPr>
          <p:cNvPr id="144" name="Google Shape;144;p22"/>
          <p:cNvSpPr txBox="1"/>
          <p:nvPr>
            <p:ph idx="1" type="body"/>
          </p:nvPr>
        </p:nvSpPr>
        <p:spPr>
          <a:xfrm>
            <a:off x="540000" y="1269000"/>
            <a:ext cx="6263100" cy="3105000"/>
          </a:xfrm>
          <a:prstGeom prst="rect">
            <a:avLst/>
          </a:prstGeom>
        </p:spPr>
        <p:txBody>
          <a:bodyPr anchorCtr="0" anchor="t" bIns="0" lIns="0" spcFirstLastPara="1" rIns="0" wrap="square" tIns="0">
            <a:noAutofit/>
          </a:bodyPr>
          <a:lstStyle/>
          <a:p>
            <a:pPr indent="-317500" lvl="0" marL="457200" rtl="0" algn="just">
              <a:lnSpc>
                <a:spcPct val="115000"/>
              </a:lnSpc>
              <a:spcBef>
                <a:spcPts val="1600"/>
              </a:spcBef>
              <a:spcAft>
                <a:spcPts val="0"/>
              </a:spcAft>
              <a:buSzPts val="1400"/>
              <a:buChar char="●"/>
            </a:pPr>
            <a:r>
              <a:rPr lang="sk" sz="1400"/>
              <a:t>5 obratlů</a:t>
            </a:r>
            <a:endParaRPr sz="1400"/>
          </a:p>
          <a:p>
            <a:pPr indent="-317500" lvl="0" marL="457200" rtl="0" algn="just">
              <a:lnSpc>
                <a:spcPct val="115000"/>
              </a:lnSpc>
              <a:spcBef>
                <a:spcPts val="0"/>
              </a:spcBef>
              <a:spcAft>
                <a:spcPts val="0"/>
              </a:spcAft>
              <a:buSzPts val="1400"/>
              <a:buChar char="●"/>
            </a:pPr>
            <a:r>
              <a:rPr lang="sk" sz="1400"/>
              <a:t>jsou ze všech obratlů největší</a:t>
            </a:r>
            <a:endParaRPr sz="1400"/>
          </a:p>
          <a:p>
            <a:pPr indent="-317500" lvl="0" marL="457200" rtl="0" algn="just">
              <a:lnSpc>
                <a:spcPct val="115000"/>
              </a:lnSpc>
              <a:spcBef>
                <a:spcPts val="0"/>
              </a:spcBef>
              <a:spcAft>
                <a:spcPts val="0"/>
              </a:spcAft>
              <a:buSzPts val="1400"/>
              <a:buChar char="●"/>
            </a:pPr>
            <a:r>
              <a:rPr lang="sk" sz="1400"/>
              <a:t>tělo bederního obratle je vysoké, rozměrnější transversálně</a:t>
            </a:r>
            <a:endParaRPr sz="1400"/>
          </a:p>
          <a:p>
            <a:pPr indent="-317500" lvl="0" marL="457200" rtl="0" algn="just">
              <a:lnSpc>
                <a:spcPct val="115000"/>
              </a:lnSpc>
              <a:spcBef>
                <a:spcPts val="0"/>
              </a:spcBef>
              <a:spcAft>
                <a:spcPts val="0"/>
              </a:spcAft>
              <a:buSzPts val="1400"/>
              <a:buChar char="●"/>
            </a:pPr>
            <a:r>
              <a:rPr lang="sk" sz="1400"/>
              <a:t>terminální plochy mají ledvinovitý tvar</a:t>
            </a:r>
            <a:endParaRPr sz="1400"/>
          </a:p>
          <a:p>
            <a:pPr indent="-317500" lvl="0" marL="457200" rtl="0" algn="just">
              <a:lnSpc>
                <a:spcPct val="115000"/>
              </a:lnSpc>
              <a:spcBef>
                <a:spcPts val="0"/>
              </a:spcBef>
              <a:spcAft>
                <a:spcPts val="0"/>
              </a:spcAft>
              <a:buSzPts val="1400"/>
              <a:buChar char="●"/>
            </a:pPr>
            <a:r>
              <a:rPr lang="sk" sz="1400"/>
              <a:t>tělo obratle L5 je vpředu vyšší než vzadu - procc. articulares jsou od sebe vzdáleny více než je tomu u ostatních obratlů</a:t>
            </a:r>
            <a:endParaRPr sz="1400"/>
          </a:p>
          <a:p>
            <a:pPr indent="-317500" lvl="0" marL="457200" rtl="0" algn="just">
              <a:lnSpc>
                <a:spcPct val="115000"/>
              </a:lnSpc>
              <a:spcBef>
                <a:spcPts val="0"/>
              </a:spcBef>
              <a:spcAft>
                <a:spcPts val="0"/>
              </a:spcAft>
              <a:buSzPts val="1400"/>
              <a:buChar char="●"/>
            </a:pPr>
            <a:r>
              <a:rPr lang="sk" sz="1400"/>
              <a:t>přechod L5 v kost křížovou (doplněný intervertebrálním diskem) vytváří proto vpředu charakteristické zalomení, zvané</a:t>
            </a:r>
            <a:r>
              <a:rPr b="1" lang="sk" sz="1400"/>
              <a:t> promontorium  </a:t>
            </a:r>
            <a:endParaRPr b="1" sz="1400"/>
          </a:p>
          <a:p>
            <a:pPr indent="-317500" lvl="0" marL="457200" rtl="0" algn="just">
              <a:lnSpc>
                <a:spcPct val="115000"/>
              </a:lnSpc>
              <a:spcBef>
                <a:spcPts val="0"/>
              </a:spcBef>
              <a:spcAft>
                <a:spcPts val="0"/>
              </a:spcAft>
              <a:buSzPts val="1400"/>
              <a:buChar char="●"/>
            </a:pPr>
            <a:r>
              <a:rPr lang="sk" sz="1400"/>
              <a:t>oblouk bederních obratlů je mohutný, obkružuje trojúhelníkovité foramen vertebrale</a:t>
            </a:r>
            <a:endParaRPr sz="1400"/>
          </a:p>
          <a:p>
            <a:pPr indent="-317500" lvl="0" marL="457200" rtl="0" algn="just">
              <a:lnSpc>
                <a:spcPct val="115000"/>
              </a:lnSpc>
              <a:spcBef>
                <a:spcPts val="0"/>
              </a:spcBef>
              <a:spcAft>
                <a:spcPts val="0"/>
              </a:spcAft>
              <a:buSzPts val="1400"/>
              <a:buChar char="●"/>
            </a:pPr>
            <a:r>
              <a:rPr lang="sk" sz="1400"/>
              <a:t>výběžky trnové mají tvar čtverhranných destiček, ze stran oploštělých</a:t>
            </a:r>
            <a:endParaRPr sz="1400"/>
          </a:p>
          <a:p>
            <a:pPr indent="-317500" lvl="0" marL="457200" rtl="0" algn="just">
              <a:lnSpc>
                <a:spcPct val="115000"/>
              </a:lnSpc>
              <a:spcBef>
                <a:spcPts val="0"/>
              </a:spcBef>
              <a:spcAft>
                <a:spcPts val="0"/>
              </a:spcAft>
              <a:buSzPts val="1400"/>
              <a:buChar char="●"/>
            </a:pPr>
            <a:r>
              <a:rPr b="1" lang="sk" sz="1400"/>
              <a:t>processus costales</a:t>
            </a:r>
            <a:r>
              <a:rPr lang="sk" sz="1400"/>
              <a:t> - štíhlé a poměrně dlouhé výběžky, jsou původem rudimentární žebra; u bederních obratlů zastupují příčné, výběžky</a:t>
            </a:r>
            <a:endParaRPr/>
          </a:p>
          <a:p>
            <a:pPr indent="0" lvl="0" marL="0" rtl="0" algn="l">
              <a:spcBef>
                <a:spcPts val="0"/>
              </a:spcBef>
              <a:spcAft>
                <a:spcPts val="0"/>
              </a:spcAft>
              <a:buNone/>
            </a:pPr>
            <a:r>
              <a:t/>
            </a:r>
            <a:endParaRPr/>
          </a:p>
        </p:txBody>
      </p:sp>
      <p:pic>
        <p:nvPicPr>
          <p:cNvPr id="145" name="Google Shape;145;p22"/>
          <p:cNvPicPr preferRelativeResize="0"/>
          <p:nvPr/>
        </p:nvPicPr>
        <p:blipFill>
          <a:blip r:embed="rId3">
            <a:alphaModFix/>
          </a:blip>
          <a:stretch>
            <a:fillRect/>
          </a:stretch>
        </p:blipFill>
        <p:spPr>
          <a:xfrm>
            <a:off x="6803100" y="0"/>
            <a:ext cx="2340901" cy="33479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Pohyblivost páteře</a:t>
            </a:r>
            <a:endParaRPr/>
          </a:p>
        </p:txBody>
      </p:sp>
      <p:sp>
        <p:nvSpPr>
          <p:cNvPr id="332" name="Google Shape;332;p49"/>
          <p:cNvSpPr txBox="1"/>
          <p:nvPr>
            <p:ph idx="1" type="body"/>
          </p:nvPr>
        </p:nvSpPr>
        <p:spPr>
          <a:xfrm>
            <a:off x="540000" y="1269000"/>
            <a:ext cx="5777100" cy="31050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None/>
            </a:pPr>
            <a:r>
              <a:rPr b="1" lang="sk" sz="1400">
                <a:solidFill>
                  <a:srgbClr val="000000"/>
                </a:solidFill>
              </a:rPr>
              <a:t>Rotace/Torze </a:t>
            </a:r>
            <a:endParaRPr b="1" sz="1400">
              <a:solidFill>
                <a:srgbClr val="000000"/>
              </a:solidFill>
            </a:endParaRPr>
          </a:p>
          <a:p>
            <a:pPr indent="-317500" lvl="0" marL="457200" rtl="0" algn="just">
              <a:lnSpc>
                <a:spcPct val="115000"/>
              </a:lnSpc>
              <a:spcBef>
                <a:spcPts val="1600"/>
              </a:spcBef>
              <a:spcAft>
                <a:spcPts val="0"/>
              </a:spcAft>
              <a:buSzPts val="1400"/>
              <a:buChar char="●"/>
            </a:pPr>
            <a:r>
              <a:rPr lang="sk" sz="1400">
                <a:solidFill>
                  <a:srgbClr val="000000"/>
                </a:solidFill>
              </a:rPr>
              <a:t>je rozsáhlá v oblasti krční, do 60-70° na každou stranu, z toho však 30-35° probíhá mezi atlasem a axis </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také v hrudní páteři je dosti velká rotace (do 25-35° na každou stranu)</a:t>
            </a:r>
            <a:endParaRPr sz="1400">
              <a:solidFill>
                <a:srgbClr val="000000"/>
              </a:solidFill>
            </a:endParaRPr>
          </a:p>
          <a:p>
            <a:pPr indent="-317500" lvl="0" marL="457200" rtl="0" algn="just">
              <a:lnSpc>
                <a:spcPct val="115000"/>
              </a:lnSpc>
              <a:spcBef>
                <a:spcPts val="0"/>
              </a:spcBef>
              <a:spcAft>
                <a:spcPts val="0"/>
              </a:spcAft>
              <a:buSzPts val="1400"/>
              <a:buChar char="●"/>
            </a:pPr>
            <a:r>
              <a:rPr b="1" lang="sk" sz="1400">
                <a:solidFill>
                  <a:srgbClr val="000000"/>
                </a:solidFill>
              </a:rPr>
              <a:t>v bederní páteři </a:t>
            </a:r>
            <a:r>
              <a:rPr lang="sk" sz="1400">
                <a:solidFill>
                  <a:srgbClr val="000000"/>
                </a:solidFill>
              </a:rPr>
              <a:t>její kloubní plošky rotaci téměř vylučují (je možná jen </a:t>
            </a:r>
            <a:r>
              <a:rPr b="1" lang="sk" sz="1400">
                <a:solidFill>
                  <a:srgbClr val="000000"/>
                </a:solidFill>
              </a:rPr>
              <a:t>do 5-10°</a:t>
            </a:r>
            <a:r>
              <a:rPr lang="sk" sz="1400">
                <a:solidFill>
                  <a:srgbClr val="000000"/>
                </a:solidFill>
              </a:rPr>
              <a:t> na každou stranu), protože plošky pravé a levé strany zpravidla nejsou součástí společné rotační plochy</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bederní páteř pro tvar svých kloubních plošek nerotuje, při úklonu se však laterální vytočení trnů projeví</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není to však pohyb v kloubech, ale důsledek různé úklonové výchylky v zadní a přední části obratle (vpředu je výchylka větší)</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trn obratle se přitom (za předpokladu normální bederní lordózy) vychyluje na stanu úklonu (tj. do konkavity ukláněné páteře)</a:t>
            </a:r>
            <a:endParaRPr sz="1400">
              <a:solidFill>
                <a:srgbClr val="000000"/>
              </a:solidFill>
            </a:endParaRPr>
          </a:p>
          <a:p>
            <a:pPr indent="0" lvl="0" marL="0" rtl="0" algn="l">
              <a:lnSpc>
                <a:spcPct val="115000"/>
              </a:lnSpc>
              <a:spcBef>
                <a:spcPts val="1600"/>
              </a:spcBef>
              <a:spcAft>
                <a:spcPts val="0"/>
              </a:spcAft>
              <a:buNone/>
            </a:pPr>
            <a:r>
              <a:t/>
            </a:r>
            <a:endParaRPr sz="1800">
              <a:solidFill>
                <a:srgbClr val="595959"/>
              </a:solidFill>
            </a:endParaRPr>
          </a:p>
          <a:p>
            <a:pPr indent="0" lvl="0" marL="0" rtl="0" algn="l">
              <a:spcBef>
                <a:spcPts val="1600"/>
              </a:spcBef>
              <a:spcAft>
                <a:spcPts val="0"/>
              </a:spcAft>
              <a:buNone/>
            </a:pPr>
            <a:r>
              <a:t/>
            </a:r>
            <a:endParaRPr/>
          </a:p>
        </p:txBody>
      </p:sp>
      <p:pic>
        <p:nvPicPr>
          <p:cNvPr id="333" name="Google Shape;333;p49"/>
          <p:cNvPicPr preferRelativeResize="0"/>
          <p:nvPr/>
        </p:nvPicPr>
        <p:blipFill rotWithShape="1">
          <a:blip r:embed="rId3">
            <a:alphaModFix/>
          </a:blip>
          <a:srcRect b="6458" l="49998" r="27676" t="3459"/>
          <a:stretch/>
        </p:blipFill>
        <p:spPr>
          <a:xfrm>
            <a:off x="6876913" y="0"/>
            <a:ext cx="2267085"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Pohyblivost páteře</a:t>
            </a:r>
            <a:endParaRPr/>
          </a:p>
          <a:p>
            <a:pPr indent="0" lvl="0" marL="0" rtl="0" algn="l">
              <a:spcBef>
                <a:spcPts val="0"/>
              </a:spcBef>
              <a:spcAft>
                <a:spcPts val="0"/>
              </a:spcAft>
              <a:buNone/>
            </a:pPr>
            <a:r>
              <a:t/>
            </a:r>
            <a:endParaRPr/>
          </a:p>
        </p:txBody>
      </p:sp>
      <p:sp>
        <p:nvSpPr>
          <p:cNvPr id="339" name="Google Shape;339;p50"/>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sz="1400">
                <a:solidFill>
                  <a:srgbClr val="000000"/>
                </a:solidFill>
              </a:rPr>
              <a:t>Rotace/Torze</a:t>
            </a:r>
            <a:r>
              <a:rPr lang="sk" sz="1800">
                <a:solidFill>
                  <a:srgbClr val="595959"/>
                </a:solidFill>
              </a:rPr>
              <a:t> </a:t>
            </a:r>
            <a:endParaRPr sz="1800">
              <a:solidFill>
                <a:srgbClr val="595959"/>
              </a:solidFill>
            </a:endParaRPr>
          </a:p>
          <a:p>
            <a:pPr indent="-317500" lvl="0" marL="457200" rtl="0" algn="just">
              <a:lnSpc>
                <a:spcPct val="115000"/>
              </a:lnSpc>
              <a:spcBef>
                <a:spcPts val="1600"/>
              </a:spcBef>
              <a:spcAft>
                <a:spcPts val="0"/>
              </a:spcAft>
              <a:buSzPts val="1400"/>
              <a:buChar char="●"/>
            </a:pPr>
            <a:r>
              <a:rPr lang="sk" sz="1400">
                <a:solidFill>
                  <a:srgbClr val="000000"/>
                </a:solidFill>
              </a:rPr>
              <a:t>meziobratlové klouby mohou být ve dvojím postavení, které umožňuje rotaci </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v jednom případě stoji </a:t>
            </a:r>
            <a:r>
              <a:rPr b="1" lang="sk" sz="1400">
                <a:solidFill>
                  <a:srgbClr val="000000"/>
                </a:solidFill>
              </a:rPr>
              <a:t>osa otáčení vpředu</a:t>
            </a:r>
            <a:r>
              <a:rPr lang="sk" sz="1400">
                <a:solidFill>
                  <a:srgbClr val="000000"/>
                </a:solidFill>
              </a:rPr>
              <a:t>, obvykle před tělem obratle, a rotace probíhá typickým způsobem</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v druhém případě je </a:t>
            </a:r>
            <a:r>
              <a:rPr b="1" lang="sk" sz="1400">
                <a:solidFill>
                  <a:srgbClr val="000000"/>
                </a:solidFill>
              </a:rPr>
              <a:t>osa otáčení vzadu</a:t>
            </a:r>
            <a:r>
              <a:rPr lang="sk" sz="1400">
                <a:solidFill>
                  <a:srgbClr val="000000"/>
                </a:solidFill>
              </a:rPr>
              <a:t>, za hrotem trnu obratle</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při ose otáčení umístěné vzadu tělo obratle spíše sklouzává do stran (a v tom mu brání vazy), než skutečně rotuje</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rozmístění těchto dvou typů kloubů na páteři je charakteristické a musí být bráno v úvahu při posuzování pohyblivosti páteře</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obecně platí, že</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v kyfotické části páteře jsou kloubní štěrbiny orientovány konkavitou ventrálně (a osa otáčení stojí vpředu), </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v lordózách jsou klouby orientovány konkavitou dorzálně (a případná osa otáčení je vzadu)</a:t>
            </a:r>
            <a:endParaRPr sz="14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Pohyblivost páteře</a:t>
            </a:r>
            <a:endParaRPr/>
          </a:p>
        </p:txBody>
      </p:sp>
      <p:sp>
        <p:nvSpPr>
          <p:cNvPr id="345" name="Google Shape;345;p5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None/>
            </a:pPr>
            <a:r>
              <a:rPr b="1" lang="sk" sz="1400">
                <a:solidFill>
                  <a:srgbClr val="000000"/>
                </a:solidFill>
              </a:rPr>
              <a:t>Rotace Lp</a:t>
            </a:r>
            <a:endParaRPr b="1" sz="1400">
              <a:solidFill>
                <a:srgbClr val="000000"/>
              </a:solidFill>
            </a:endParaRPr>
          </a:p>
          <a:p>
            <a:pPr indent="-317500" lvl="0" marL="457200" rtl="0" algn="just">
              <a:lnSpc>
                <a:spcPct val="115000"/>
              </a:lnSpc>
              <a:spcBef>
                <a:spcPts val="1600"/>
              </a:spcBef>
              <a:spcAft>
                <a:spcPts val="0"/>
              </a:spcAft>
              <a:buSzPts val="1400"/>
              <a:buChar char="●"/>
            </a:pPr>
            <a:r>
              <a:rPr lang="sk" sz="1400">
                <a:solidFill>
                  <a:srgbClr val="000000"/>
                </a:solidFill>
              </a:rPr>
              <a:t>Kloubní facety processus articularis superior bederních obratlů leží posteriorně a mediálně (obr. 13 a 14). Nejsou ploché, ale konkávní transverzálně a rovné vertikálně. Jejich profily odpovídají válci se středem O nacházejícím se posteriorně v blízkosti spinálního processu (obr. 17). V případě horních bederních obratlů střed  tohoto válce spočívá velmi blízko od linie spojující zadní okraje processus articularis, zatímco pro dolní bederní obratle, průměr tohoto válce je větší, takže její střed leží více posteriorně.</a:t>
            </a:r>
            <a:endParaRPr sz="1400">
              <a:solidFill>
                <a:srgbClr val="000000"/>
              </a:solidFill>
            </a:endParaRPr>
          </a:p>
          <a:p>
            <a:pPr indent="0" lvl="0" marL="0" rtl="0" algn="just">
              <a:lnSpc>
                <a:spcPct val="115000"/>
              </a:lnSpc>
              <a:spcBef>
                <a:spcPts val="1000"/>
              </a:spcBef>
              <a:spcAft>
                <a:spcPts val="0"/>
              </a:spcAft>
              <a:buNone/>
            </a:pPr>
            <a:r>
              <a:t/>
            </a:r>
            <a:endParaRPr sz="1400">
              <a:solidFill>
                <a:srgbClr val="000000"/>
              </a:solidFill>
            </a:endParaRPr>
          </a:p>
          <a:p>
            <a:pPr indent="0" lvl="0" marL="0" rtl="0" algn="l">
              <a:spcBef>
                <a:spcPts val="1600"/>
              </a:spcBef>
              <a:spcAft>
                <a:spcPts val="0"/>
              </a:spcAft>
              <a:buNone/>
            </a:pPr>
            <a:r>
              <a:t/>
            </a:r>
            <a:endParaRPr/>
          </a:p>
        </p:txBody>
      </p:sp>
      <p:pic>
        <p:nvPicPr>
          <p:cNvPr id="346" name="Google Shape;346;p51"/>
          <p:cNvPicPr preferRelativeResize="0"/>
          <p:nvPr/>
        </p:nvPicPr>
        <p:blipFill rotWithShape="1">
          <a:blip r:embed="rId3">
            <a:alphaModFix/>
          </a:blip>
          <a:srcRect b="0" l="0" r="0" t="0"/>
          <a:stretch/>
        </p:blipFill>
        <p:spPr>
          <a:xfrm>
            <a:off x="1210200" y="3283899"/>
            <a:ext cx="1834300" cy="1882126"/>
          </a:xfrm>
          <a:prstGeom prst="rect">
            <a:avLst/>
          </a:prstGeom>
          <a:noFill/>
          <a:ln>
            <a:noFill/>
          </a:ln>
        </p:spPr>
      </p:pic>
      <p:pic>
        <p:nvPicPr>
          <p:cNvPr id="347" name="Google Shape;347;p51"/>
          <p:cNvPicPr preferRelativeResize="0"/>
          <p:nvPr/>
        </p:nvPicPr>
        <p:blipFill rotWithShape="1">
          <a:blip r:embed="rId4">
            <a:alphaModFix/>
          </a:blip>
          <a:srcRect b="0" l="0" r="0" t="0"/>
          <a:stretch/>
        </p:blipFill>
        <p:spPr>
          <a:xfrm>
            <a:off x="3510900" y="3193439"/>
            <a:ext cx="1834300" cy="1921350"/>
          </a:xfrm>
          <a:prstGeom prst="rect">
            <a:avLst/>
          </a:prstGeom>
          <a:noFill/>
          <a:ln>
            <a:noFill/>
          </a:ln>
        </p:spPr>
      </p:pic>
      <p:pic>
        <p:nvPicPr>
          <p:cNvPr id="348" name="Google Shape;348;p51"/>
          <p:cNvPicPr preferRelativeResize="0"/>
          <p:nvPr/>
        </p:nvPicPr>
        <p:blipFill rotWithShape="1">
          <a:blip r:embed="rId5">
            <a:alphaModFix/>
          </a:blip>
          <a:srcRect b="0" l="0" r="0" t="0"/>
          <a:stretch/>
        </p:blipFill>
        <p:spPr>
          <a:xfrm>
            <a:off x="5780152" y="3226489"/>
            <a:ext cx="1834300" cy="18552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Pohyblivost páteře</a:t>
            </a:r>
            <a:endParaRPr/>
          </a:p>
        </p:txBody>
      </p:sp>
      <p:sp>
        <p:nvSpPr>
          <p:cNvPr id="354" name="Google Shape;354;p52"/>
          <p:cNvSpPr txBox="1"/>
          <p:nvPr>
            <p:ph idx="1" type="body"/>
          </p:nvPr>
        </p:nvSpPr>
        <p:spPr>
          <a:xfrm>
            <a:off x="540000" y="1269000"/>
            <a:ext cx="5291100" cy="31050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None/>
            </a:pPr>
            <a:r>
              <a:rPr b="1" lang="sk" sz="1400">
                <a:solidFill>
                  <a:srgbClr val="000000"/>
                </a:solidFill>
              </a:rPr>
              <a:t>Rotace Lp</a:t>
            </a:r>
            <a:endParaRPr b="1" sz="1400">
              <a:solidFill>
                <a:srgbClr val="000000"/>
              </a:solidFill>
            </a:endParaRPr>
          </a:p>
          <a:p>
            <a:pPr indent="-317500" lvl="0" marL="457200" rtl="0" algn="just">
              <a:lnSpc>
                <a:spcPct val="115000"/>
              </a:lnSpc>
              <a:spcBef>
                <a:spcPts val="1000"/>
              </a:spcBef>
              <a:spcAft>
                <a:spcPts val="0"/>
              </a:spcAft>
              <a:buSzPts val="1400"/>
              <a:buChar char="●"/>
            </a:pPr>
            <a:r>
              <a:rPr lang="sk" sz="1400">
                <a:solidFill>
                  <a:srgbClr val="000000"/>
                </a:solidFill>
              </a:rPr>
              <a:t>Musíme teda zdůraznit, že střed tohoto válce neodpovídá středu obratlových plošek, takže když horní obratle rotují na dolních obratlích, tento rotační pohyb nastává okolo centra, horní obratel klouže po spodním (obr. 17), Diskus není zavzat do pohybu v průběhu rotace podél axiální osy a to může teoreticky dovolit lepší rozsah pohybu. Avšak střižné síly limitují rozsah, takže rotace bederní páteře je minimální jak segmentálně tak i globálně.</a:t>
            </a:r>
            <a:endParaRPr sz="1400">
              <a:solidFill>
                <a:srgbClr val="000000"/>
              </a:solidFill>
            </a:endParaRPr>
          </a:p>
          <a:p>
            <a:pPr indent="-317500" lvl="0" marL="457200" rtl="0" algn="just">
              <a:lnSpc>
                <a:spcPct val="115000"/>
              </a:lnSpc>
              <a:spcBef>
                <a:spcPts val="0"/>
              </a:spcBef>
              <a:spcAft>
                <a:spcPts val="0"/>
              </a:spcAft>
              <a:buSzPts val="1400"/>
              <a:buChar char="●"/>
            </a:pPr>
            <a:r>
              <a:rPr lang="sk" sz="1400">
                <a:solidFill>
                  <a:srgbClr val="000000"/>
                </a:solidFill>
              </a:rPr>
              <a:t>Podle Gregersena a Lucase je možná axiální rotace bederní páteře bilaterálně 10° a segmentálně 2° (za předpokladu stejné segmentální distribuce) a 1° pro jednostrannou rotaci. Je tedy zřejmé, že bederní páteř není stavěná pro axiální rotaci, která je ostře limitována orientací kloubních facet obratlů.</a:t>
            </a:r>
            <a:endParaRPr sz="1400">
              <a:solidFill>
                <a:srgbClr val="000000"/>
              </a:solidFill>
            </a:endParaRPr>
          </a:p>
          <a:p>
            <a:pPr indent="0" lvl="0" marL="0" rtl="0" algn="just">
              <a:lnSpc>
                <a:spcPct val="115000"/>
              </a:lnSpc>
              <a:spcBef>
                <a:spcPts val="1000"/>
              </a:spcBef>
              <a:spcAft>
                <a:spcPts val="0"/>
              </a:spcAft>
              <a:buNone/>
            </a:pPr>
            <a:r>
              <a:t/>
            </a:r>
            <a:endParaRPr sz="1800">
              <a:solidFill>
                <a:srgbClr val="595959"/>
              </a:solidFill>
            </a:endParaRPr>
          </a:p>
          <a:p>
            <a:pPr indent="0" lvl="0" marL="0" rtl="0" algn="l">
              <a:spcBef>
                <a:spcPts val="1600"/>
              </a:spcBef>
              <a:spcAft>
                <a:spcPts val="0"/>
              </a:spcAft>
              <a:buNone/>
            </a:pPr>
            <a:r>
              <a:t/>
            </a:r>
            <a:endParaRPr/>
          </a:p>
        </p:txBody>
      </p:sp>
      <p:pic>
        <p:nvPicPr>
          <p:cNvPr id="355" name="Google Shape;355;p52"/>
          <p:cNvPicPr preferRelativeResize="0"/>
          <p:nvPr/>
        </p:nvPicPr>
        <p:blipFill rotWithShape="1">
          <a:blip r:embed="rId3">
            <a:alphaModFix/>
          </a:blip>
          <a:srcRect b="0" l="0" r="0" t="0"/>
          <a:stretch/>
        </p:blipFill>
        <p:spPr>
          <a:xfrm>
            <a:off x="6746207" y="0"/>
            <a:ext cx="2209618" cy="2613975"/>
          </a:xfrm>
          <a:prstGeom prst="rect">
            <a:avLst/>
          </a:prstGeom>
          <a:noFill/>
          <a:ln>
            <a:noFill/>
          </a:ln>
        </p:spPr>
      </p:pic>
      <p:pic>
        <p:nvPicPr>
          <p:cNvPr id="356" name="Google Shape;356;p52"/>
          <p:cNvPicPr preferRelativeResize="0"/>
          <p:nvPr/>
        </p:nvPicPr>
        <p:blipFill rotWithShape="1">
          <a:blip r:embed="rId4">
            <a:alphaModFix/>
          </a:blip>
          <a:srcRect b="0" l="0" r="0" t="0"/>
          <a:stretch/>
        </p:blipFill>
        <p:spPr>
          <a:xfrm>
            <a:off x="6970075" y="2613963"/>
            <a:ext cx="2173925" cy="252953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Pohyblivost páteře</a:t>
            </a:r>
            <a:endParaRPr/>
          </a:p>
        </p:txBody>
      </p:sp>
      <p:sp>
        <p:nvSpPr>
          <p:cNvPr id="362" name="Google Shape;362;p5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just">
              <a:lnSpc>
                <a:spcPct val="115000"/>
              </a:lnSpc>
              <a:spcBef>
                <a:spcPts val="0"/>
              </a:spcBef>
              <a:spcAft>
                <a:spcPts val="0"/>
              </a:spcAft>
              <a:buSzPts val="1800"/>
              <a:buChar char="●"/>
            </a:pPr>
            <a:r>
              <a:rPr lang="sk" sz="1800"/>
              <a:t>při předklonech, záklonech, úklonech i rotacích kloubní plošky meziobratlových kloubů po sobě kraniokaudálně sklouzávají, a to symetricky při předozadních pohybech, asymetricky při úklonech a otáčivě při rotacích</a:t>
            </a:r>
            <a:endParaRPr sz="1800"/>
          </a:p>
          <a:p>
            <a:pPr indent="-342900" lvl="0" marL="457200" rtl="0" algn="just">
              <a:lnSpc>
                <a:spcPct val="115000"/>
              </a:lnSpc>
              <a:spcBef>
                <a:spcPts val="0"/>
              </a:spcBef>
              <a:spcAft>
                <a:spcPts val="0"/>
              </a:spcAft>
              <a:buSzPts val="1800"/>
              <a:buChar char="●"/>
            </a:pPr>
            <a:r>
              <a:rPr lang="sk" sz="1800"/>
              <a:t>jejich pohyblivost lze nejlépe přirovnat k pohybům pístu ve válci</a:t>
            </a:r>
            <a:endParaRPr sz="1800"/>
          </a:p>
          <a:p>
            <a:pPr indent="0" lvl="0" marL="457200" rtl="0" algn="just">
              <a:lnSpc>
                <a:spcPct val="115000"/>
              </a:lnSpc>
              <a:spcBef>
                <a:spcPts val="1600"/>
              </a:spcBef>
              <a:spcAft>
                <a:spcPts val="0"/>
              </a:spcAft>
              <a:buNone/>
            </a:pPr>
            <a:r>
              <a:t/>
            </a:r>
            <a:endParaRPr sz="1800"/>
          </a:p>
          <a:p>
            <a:pPr indent="0" lvl="0" marL="0" rtl="0" algn="l">
              <a:spcBef>
                <a:spcPts val="1600"/>
              </a:spcBef>
              <a:spcAft>
                <a:spcPts val="0"/>
              </a:spcAft>
              <a:buNone/>
            </a:pPr>
            <a:r>
              <a:t/>
            </a:r>
            <a:endParaRPr sz="1800"/>
          </a:p>
        </p:txBody>
      </p:sp>
      <p:pic>
        <p:nvPicPr>
          <p:cNvPr id="363" name="Google Shape;363;p53"/>
          <p:cNvPicPr preferRelativeResize="0"/>
          <p:nvPr/>
        </p:nvPicPr>
        <p:blipFill rotWithShape="1">
          <a:blip r:embed="rId3">
            <a:alphaModFix/>
          </a:blip>
          <a:srcRect b="28329" l="28525" r="49115" t="26617"/>
          <a:stretch/>
        </p:blipFill>
        <p:spPr>
          <a:xfrm>
            <a:off x="6929775" y="2869950"/>
            <a:ext cx="1926951" cy="21831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Sdružené pohyby páteře</a:t>
            </a:r>
            <a:endParaRPr/>
          </a:p>
        </p:txBody>
      </p:sp>
      <p:sp>
        <p:nvSpPr>
          <p:cNvPr id="369" name="Google Shape;369;p5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15000"/>
              </a:lnSpc>
              <a:spcBef>
                <a:spcPts val="0"/>
              </a:spcBef>
              <a:spcAft>
                <a:spcPts val="0"/>
              </a:spcAft>
              <a:buSzPts val="1400"/>
              <a:buChar char="●"/>
            </a:pPr>
            <a:r>
              <a:rPr lang="sk" sz="1400"/>
              <a:t>Úzká vazba mezi jednotlivými obratli zabezpečuje nesčetné možnosti adaptačních mechanismů, existují zákonitosti v jednotlivých úsecích páteře, které popsal Fryett a jsou označovány jako „Sdružené pohyby páteře“</a:t>
            </a:r>
            <a:endParaRPr sz="1400"/>
          </a:p>
          <a:p>
            <a:pPr indent="-317500" lvl="0" marL="457200" rtl="0" algn="l">
              <a:lnSpc>
                <a:spcPct val="115000"/>
              </a:lnSpc>
              <a:spcBef>
                <a:spcPts val="0"/>
              </a:spcBef>
              <a:spcAft>
                <a:spcPts val="0"/>
              </a:spcAft>
              <a:buSzPts val="1400"/>
              <a:buChar char="●"/>
            </a:pPr>
            <a:r>
              <a:rPr lang="sk" sz="1400"/>
              <a:t>Fryettovy zákony vycházejí z normálního postavení páteře</a:t>
            </a:r>
            <a:endParaRPr sz="1400"/>
          </a:p>
          <a:p>
            <a:pPr indent="-317500" lvl="1" marL="914400" rtl="0" algn="l">
              <a:lnSpc>
                <a:spcPct val="115000"/>
              </a:lnSpc>
              <a:spcBef>
                <a:spcPts val="0"/>
              </a:spcBef>
              <a:spcAft>
                <a:spcPts val="0"/>
              </a:spcAft>
              <a:buClr>
                <a:srgbClr val="000000"/>
              </a:buClr>
              <a:buSzPts val="1400"/>
              <a:buChar char="○"/>
            </a:pPr>
            <a:r>
              <a:rPr b="1" lang="sk" sz="1400"/>
              <a:t>1.Fryettův zákon: </a:t>
            </a:r>
            <a:r>
              <a:rPr lang="sk" sz="1400"/>
              <a:t>při úklonu v neutrálním postavení páteře dochází ke kontrarotaci </a:t>
            </a:r>
            <a:br>
              <a:rPr lang="sk" sz="1400"/>
            </a:br>
            <a:r>
              <a:rPr lang="sk" sz="1400"/>
              <a:t>                             obratlových těl</a:t>
            </a:r>
            <a:endParaRPr sz="1400"/>
          </a:p>
          <a:p>
            <a:pPr indent="-317500" lvl="1" marL="914400" rtl="0" algn="l">
              <a:lnSpc>
                <a:spcPct val="115000"/>
              </a:lnSpc>
              <a:spcBef>
                <a:spcPts val="0"/>
              </a:spcBef>
              <a:spcAft>
                <a:spcPts val="0"/>
              </a:spcAft>
              <a:buClr>
                <a:srgbClr val="000000"/>
              </a:buClr>
              <a:buSzPts val="1400"/>
              <a:buChar char="○"/>
            </a:pPr>
            <a:r>
              <a:rPr b="1" lang="sk" sz="1400"/>
              <a:t>2.Fryettův zákon:</a:t>
            </a:r>
            <a:r>
              <a:rPr lang="sk" sz="1400"/>
              <a:t> při úklonu v non-neutrálním postavení dochází k homorotaci obratlových těl</a:t>
            </a:r>
            <a:endParaRPr sz="1400"/>
          </a:p>
          <a:p>
            <a:pPr indent="-317500" lvl="1" marL="914400" rtl="0" algn="l">
              <a:lnSpc>
                <a:spcPct val="115000"/>
              </a:lnSpc>
              <a:spcBef>
                <a:spcPts val="0"/>
              </a:spcBef>
              <a:spcAft>
                <a:spcPts val="0"/>
              </a:spcAft>
              <a:buClr>
                <a:srgbClr val="000000"/>
              </a:buClr>
              <a:buSzPts val="1400"/>
              <a:buChar char="○"/>
            </a:pPr>
            <a:r>
              <a:rPr b="1" lang="sk" sz="1400"/>
              <a:t>3.Fryettův zákon: </a:t>
            </a:r>
            <a:r>
              <a:rPr lang="sk" sz="1400"/>
              <a:t>pohyb ve vertebrálním kloubu v jedné rovině je automaticky spojen s </a:t>
            </a:r>
            <a:br>
              <a:rPr lang="sk" sz="1400"/>
            </a:br>
            <a:r>
              <a:rPr lang="sk" sz="1400"/>
              <a:t>                             omezením mobility v dalších dvou rovinách</a:t>
            </a:r>
            <a:endParaRPr sz="1400">
              <a:solidFill>
                <a:srgbClr val="595959"/>
              </a:solidFill>
            </a:endParaRPr>
          </a:p>
          <a:p>
            <a:pPr indent="0" lvl="0" marL="0" rtl="0" algn="l">
              <a:spcBef>
                <a:spcPts val="0"/>
              </a:spcBef>
              <a:spcAft>
                <a:spcPts val="0"/>
              </a:spcAft>
              <a:buNone/>
            </a:pPr>
            <a:r>
              <a:t/>
            </a:r>
            <a:endParaRPr sz="14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Sdružené pohyby páteře</a:t>
            </a:r>
            <a:endParaRPr/>
          </a:p>
        </p:txBody>
      </p:sp>
      <p:sp>
        <p:nvSpPr>
          <p:cNvPr id="375" name="Google Shape;375;p5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None/>
            </a:pPr>
            <a:r>
              <a:rPr b="1" lang="sk" sz="1400">
                <a:solidFill>
                  <a:srgbClr val="000000"/>
                </a:solidFill>
              </a:rPr>
              <a:t>Pravidla pro bederní páteř</a:t>
            </a:r>
            <a:endParaRPr b="1" sz="1400">
              <a:solidFill>
                <a:srgbClr val="000000"/>
              </a:solidFill>
            </a:endParaRPr>
          </a:p>
          <a:p>
            <a:pPr indent="-317500" lvl="0" marL="457200" rtl="0" algn="just">
              <a:lnSpc>
                <a:spcPct val="115000"/>
              </a:lnSpc>
              <a:spcBef>
                <a:spcPts val="0"/>
              </a:spcBef>
              <a:spcAft>
                <a:spcPts val="0"/>
              </a:spcAft>
              <a:buSzPts val="1400"/>
              <a:buChar char="●"/>
            </a:pPr>
            <a:r>
              <a:rPr b="1" lang="sk" sz="1400">
                <a:solidFill>
                  <a:srgbClr val="000000"/>
                </a:solidFill>
              </a:rPr>
              <a:t>Lowett (White, Panjabi)</a:t>
            </a:r>
            <a:endParaRPr b="1"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Lp v lordóze – úklon spojen s kontrarotací obratlových těl (1.Fr.zk)</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Lp v předklonu – úklon spojen s homororací obrat.těl (2.Fr.zk)</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Lp v záklonu – úklon spojen s kontrarotací obrat.těl (1.Fr.zk)</a:t>
            </a:r>
            <a:endParaRPr sz="1400">
              <a:solidFill>
                <a:srgbClr val="000000"/>
              </a:solidFill>
            </a:endParaRPr>
          </a:p>
          <a:p>
            <a:pPr indent="-317500" lvl="0" marL="457200" rtl="0" algn="just">
              <a:lnSpc>
                <a:spcPct val="115000"/>
              </a:lnSpc>
              <a:spcBef>
                <a:spcPts val="0"/>
              </a:spcBef>
              <a:spcAft>
                <a:spcPts val="0"/>
              </a:spcAft>
              <a:buSzPts val="1400"/>
              <a:buChar char="●"/>
            </a:pPr>
            <a:r>
              <a:rPr b="1" lang="sk" sz="1400" u="sng">
                <a:solidFill>
                  <a:srgbClr val="000000"/>
                </a:solidFill>
              </a:rPr>
              <a:t>Pearcy, Tiberwal</a:t>
            </a:r>
            <a:r>
              <a:rPr lang="sk" sz="1400">
                <a:solidFill>
                  <a:srgbClr val="000000"/>
                </a:solidFill>
              </a:rPr>
              <a:t> - uvádí v neutrálním postavení páteře odlišné chování segmentu</a:t>
            </a:r>
            <a:r>
              <a:rPr lang="sk" sz="1800">
                <a:solidFill>
                  <a:srgbClr val="000000"/>
                </a:solidFill>
              </a:rPr>
              <a:t> </a:t>
            </a:r>
            <a:r>
              <a:rPr lang="sk" sz="1400">
                <a:solidFill>
                  <a:srgbClr val="000000"/>
                </a:solidFill>
              </a:rPr>
              <a:t>L5-S: </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při úklonu rotuje tělo obratle do konkavity zakřivení úklonu</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dále při úklonu doprovází pohyb L páteře do extenze, mimo segm L5-S1 (úklon doprava doprovázen flexí, úklon doleva doprovázen extenze)</a:t>
            </a:r>
            <a:endParaRPr sz="1400">
              <a:solidFill>
                <a:srgbClr val="000000"/>
              </a:solidFill>
            </a:endParaRPr>
          </a:p>
          <a:p>
            <a:pPr indent="0" lvl="0" marL="0" rtl="0" algn="l">
              <a:lnSpc>
                <a:spcPct val="115000"/>
              </a:lnSpc>
              <a:spcBef>
                <a:spcPts val="0"/>
              </a:spcBef>
              <a:spcAft>
                <a:spcPts val="0"/>
              </a:spcAft>
              <a:buNone/>
            </a:pPr>
            <a:r>
              <a:rPr b="1" lang="sk" sz="1400">
                <a:solidFill>
                  <a:srgbClr val="000000"/>
                </a:solidFill>
              </a:rPr>
              <a:t>Pravidla pro hrudní páteř</a:t>
            </a:r>
            <a:endParaRPr b="1"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Thp v kyfóze – úklon spojen s kontrarotací obratlových těl</a:t>
            </a:r>
            <a:endParaRPr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Thp v lordóze – úklon spojen s homorotací obratlových těl</a:t>
            </a:r>
            <a:endParaRPr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Síla sdruženosti pohybů se kaudálně snižuje</a:t>
            </a:r>
            <a:endParaRPr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White, Panjabi, Lowet</a:t>
            </a:r>
            <a:r>
              <a:rPr lang="sk" sz="1400" u="sng">
                <a:solidFill>
                  <a:srgbClr val="000000"/>
                </a:solidFill>
              </a:rPr>
              <a:t>t</a:t>
            </a:r>
            <a:r>
              <a:rPr lang="sk" sz="1400">
                <a:solidFill>
                  <a:srgbClr val="000000"/>
                </a:solidFill>
              </a:rPr>
              <a:t> uvádí pro střední a nižší Th páteř při úklonu kontrarotaci těl</a:t>
            </a:r>
            <a:endParaRPr sz="1400">
              <a:solidFill>
                <a:srgbClr val="000000"/>
              </a:solidFill>
            </a:endParaRPr>
          </a:p>
          <a:p>
            <a:pPr indent="0" lvl="0" marL="457200" rtl="0" algn="just">
              <a:lnSpc>
                <a:spcPct val="115000"/>
              </a:lnSpc>
              <a:spcBef>
                <a:spcPts val="0"/>
              </a:spcBef>
              <a:spcAft>
                <a:spcPts val="0"/>
              </a:spcAft>
              <a:buNone/>
            </a:pPr>
            <a:r>
              <a:t/>
            </a:r>
            <a:endParaRPr sz="18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Sdružené pohyby páteře</a:t>
            </a:r>
            <a:endParaRPr/>
          </a:p>
        </p:txBody>
      </p:sp>
      <p:sp>
        <p:nvSpPr>
          <p:cNvPr id="381" name="Google Shape;381;p5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0"/>
              </a:spcAft>
              <a:buNone/>
            </a:pPr>
            <a:r>
              <a:rPr b="1" lang="sk" sz="1700">
                <a:solidFill>
                  <a:srgbClr val="000000"/>
                </a:solidFill>
              </a:rPr>
              <a:t>Lowettova pravidla pro krční páteř</a:t>
            </a:r>
            <a:endParaRPr b="1" sz="1700">
              <a:solidFill>
                <a:srgbClr val="000000"/>
              </a:solidFill>
            </a:endParaRPr>
          </a:p>
          <a:p>
            <a:pPr indent="-336550" lvl="0" marL="457200" rtl="0" algn="just">
              <a:lnSpc>
                <a:spcPct val="115000"/>
              </a:lnSpc>
              <a:spcBef>
                <a:spcPts val="0"/>
              </a:spcBef>
              <a:spcAft>
                <a:spcPts val="0"/>
              </a:spcAft>
              <a:buSzPts val="1700"/>
              <a:buChar char="●"/>
            </a:pPr>
            <a:r>
              <a:rPr lang="sk" sz="1700">
                <a:solidFill>
                  <a:srgbClr val="000000"/>
                </a:solidFill>
              </a:rPr>
              <a:t>úklon je spojen s homorotací obratlového těla</a:t>
            </a:r>
            <a:endParaRPr sz="1700">
              <a:solidFill>
                <a:srgbClr val="000000"/>
              </a:solidFill>
            </a:endParaRPr>
          </a:p>
          <a:p>
            <a:pPr indent="-336550" lvl="0" marL="457200" rtl="0" algn="just">
              <a:lnSpc>
                <a:spcPct val="115000"/>
              </a:lnSpc>
              <a:spcBef>
                <a:spcPts val="0"/>
              </a:spcBef>
              <a:spcAft>
                <a:spcPts val="0"/>
              </a:spcAft>
              <a:buSzPts val="1700"/>
              <a:buChar char="●"/>
            </a:pPr>
            <a:r>
              <a:rPr lang="sk" sz="1700" u="sng">
                <a:solidFill>
                  <a:srgbClr val="000000"/>
                </a:solidFill>
              </a:rPr>
              <a:t>Greenmann:</a:t>
            </a:r>
            <a:endParaRPr sz="1700">
              <a:solidFill>
                <a:srgbClr val="000000"/>
              </a:solidFill>
            </a:endParaRPr>
          </a:p>
          <a:p>
            <a:pPr indent="-336550" lvl="1" marL="914400" rtl="0" algn="just">
              <a:lnSpc>
                <a:spcPct val="115000"/>
              </a:lnSpc>
              <a:spcBef>
                <a:spcPts val="0"/>
              </a:spcBef>
              <a:spcAft>
                <a:spcPts val="0"/>
              </a:spcAft>
              <a:buClr>
                <a:srgbClr val="000000"/>
              </a:buClr>
              <a:buSzPts val="1700"/>
              <a:buChar char="○"/>
            </a:pPr>
            <a:r>
              <a:rPr lang="sk" sz="1700">
                <a:solidFill>
                  <a:srgbClr val="000000"/>
                </a:solidFill>
              </a:rPr>
              <a:t>AO se uplatňuje 1. Fryttův zk (anteriorní část atlasu rotuje do konvexity)</a:t>
            </a:r>
            <a:endParaRPr sz="1700">
              <a:solidFill>
                <a:srgbClr val="000000"/>
              </a:solidFill>
            </a:endParaRPr>
          </a:p>
          <a:p>
            <a:pPr indent="-336550" lvl="1" marL="914400" rtl="0" algn="just">
              <a:lnSpc>
                <a:spcPct val="115000"/>
              </a:lnSpc>
              <a:spcBef>
                <a:spcPts val="0"/>
              </a:spcBef>
              <a:spcAft>
                <a:spcPts val="0"/>
              </a:spcAft>
              <a:buClr>
                <a:srgbClr val="000000"/>
              </a:buClr>
              <a:buSzPts val="1700"/>
              <a:buChar char="○"/>
            </a:pPr>
            <a:r>
              <a:rPr lang="sk" sz="1700">
                <a:solidFill>
                  <a:srgbClr val="000000"/>
                </a:solidFill>
              </a:rPr>
              <a:t>C1-2 pouze rotace (White, Panjabi, Lewit – popisují vertikální posun C1</a:t>
            </a:r>
            <a:endParaRPr sz="1700">
              <a:solidFill>
                <a:srgbClr val="000000"/>
              </a:solidFill>
            </a:endParaRPr>
          </a:p>
          <a:p>
            <a:pPr indent="-336550" lvl="1" marL="914400" rtl="0" algn="just">
              <a:lnSpc>
                <a:spcPct val="115000"/>
              </a:lnSpc>
              <a:spcBef>
                <a:spcPts val="0"/>
              </a:spcBef>
              <a:spcAft>
                <a:spcPts val="0"/>
              </a:spcAft>
              <a:buClr>
                <a:srgbClr val="000000"/>
              </a:buClr>
              <a:buSzPts val="1700"/>
              <a:buChar char="○"/>
            </a:pPr>
            <a:r>
              <a:rPr lang="sk" sz="1700">
                <a:solidFill>
                  <a:srgbClr val="000000"/>
                </a:solidFill>
              </a:rPr>
              <a:t>C2-7 se uplatňuje 2. Fryttův zk (homorotace)</a:t>
            </a:r>
            <a:endParaRPr sz="1700">
              <a:solidFill>
                <a:srgbClr val="000000"/>
              </a:solidFill>
            </a:endParaRPr>
          </a:p>
          <a:p>
            <a:pPr indent="-336550" lvl="0" marL="457200" rtl="0" algn="just">
              <a:lnSpc>
                <a:spcPct val="115000"/>
              </a:lnSpc>
              <a:spcBef>
                <a:spcPts val="0"/>
              </a:spcBef>
              <a:spcAft>
                <a:spcPts val="0"/>
              </a:spcAft>
              <a:buSzPts val="1700"/>
              <a:buChar char="●"/>
            </a:pPr>
            <a:r>
              <a:rPr lang="sk" sz="1700">
                <a:solidFill>
                  <a:srgbClr val="000000"/>
                </a:solidFill>
              </a:rPr>
              <a:t>White, Panjabi popisují, že síla vazby rotace sdružené s úklonem je největší v segm. C2 a směrem kaudálním se snižuje.</a:t>
            </a:r>
            <a:endParaRPr sz="1700">
              <a:solidFill>
                <a:srgbClr val="000000"/>
              </a:solidFill>
            </a:endParaRPr>
          </a:p>
          <a:p>
            <a:pPr indent="0" lvl="0" marL="0" rtl="0" algn="just">
              <a:lnSpc>
                <a:spcPct val="115000"/>
              </a:lnSpc>
              <a:spcBef>
                <a:spcPts val="0"/>
              </a:spcBef>
              <a:spcAft>
                <a:spcPts val="0"/>
              </a:spcAft>
              <a:buNone/>
            </a:pPr>
            <a:r>
              <a:t/>
            </a:r>
            <a:endParaRPr sz="1700">
              <a:solidFill>
                <a:srgbClr val="595959"/>
              </a:solidFill>
            </a:endParaRPr>
          </a:p>
          <a:p>
            <a:pPr indent="0" lvl="0" marL="0" rtl="0" algn="l">
              <a:spcBef>
                <a:spcPts val="1600"/>
              </a:spcBef>
              <a:spcAft>
                <a:spcPts val="0"/>
              </a:spcAft>
              <a:buNone/>
            </a:pPr>
            <a:r>
              <a:t/>
            </a:r>
            <a:endParaRPr sz="24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sk" sz="2800"/>
              <a:t>Lumbosakrální přechod a spondylolistéza </a:t>
            </a:r>
            <a:endParaRPr sz="2800"/>
          </a:p>
          <a:p>
            <a:pPr indent="0" lvl="0" marL="0" rtl="0" algn="l">
              <a:spcBef>
                <a:spcPts val="0"/>
              </a:spcBef>
              <a:spcAft>
                <a:spcPts val="0"/>
              </a:spcAft>
              <a:buNone/>
            </a:pPr>
            <a:r>
              <a:t/>
            </a:r>
            <a:endParaRPr/>
          </a:p>
        </p:txBody>
      </p:sp>
      <p:sp>
        <p:nvSpPr>
          <p:cNvPr id="387" name="Google Shape;387;p57"/>
          <p:cNvSpPr txBox="1"/>
          <p:nvPr>
            <p:ph idx="1" type="body"/>
          </p:nvPr>
        </p:nvSpPr>
        <p:spPr>
          <a:xfrm>
            <a:off x="540000" y="1269000"/>
            <a:ext cx="6556500" cy="3105000"/>
          </a:xfrm>
          <a:prstGeom prst="rect">
            <a:avLst/>
          </a:prstGeom>
        </p:spPr>
        <p:txBody>
          <a:bodyPr anchorCtr="0" anchor="t" bIns="0" lIns="0" spcFirstLastPara="1" rIns="0" wrap="square" tIns="0">
            <a:noAutofit/>
          </a:bodyPr>
          <a:lstStyle/>
          <a:p>
            <a:pPr indent="-317500" lvl="0" marL="457200" rtl="0" algn="just">
              <a:lnSpc>
                <a:spcPct val="115000"/>
              </a:lnSpc>
              <a:spcBef>
                <a:spcPts val="0"/>
              </a:spcBef>
              <a:spcAft>
                <a:spcPts val="0"/>
              </a:spcAft>
              <a:buSzPts val="1400"/>
              <a:buChar char="●"/>
            </a:pPr>
            <a:r>
              <a:rPr lang="sk" sz="1400"/>
              <a:t>lumbosakrální přechod je křížovým článkem páteře</a:t>
            </a:r>
            <a:endParaRPr sz="1400"/>
          </a:p>
          <a:p>
            <a:pPr indent="-317500" lvl="0" marL="457200" rtl="0" algn="just">
              <a:lnSpc>
                <a:spcPct val="115000"/>
              </a:lnSpc>
              <a:spcBef>
                <a:spcPts val="0"/>
              </a:spcBef>
              <a:spcAft>
                <a:spcPts val="0"/>
              </a:spcAft>
              <a:buSzPts val="1400"/>
              <a:buChar char="●"/>
            </a:pPr>
            <a:r>
              <a:rPr lang="sk" sz="1400"/>
              <a:t>v důsledku sklonu horní plochy S1, má obratel L5 tendenci sklouznout inferiorně a anteriorně</a:t>
            </a:r>
            <a:endParaRPr sz="1400"/>
          </a:p>
          <a:p>
            <a:pPr indent="-317500" lvl="0" marL="457200" rtl="0" algn="just">
              <a:lnSpc>
                <a:spcPct val="115000"/>
              </a:lnSpc>
              <a:spcBef>
                <a:spcPts val="0"/>
              </a:spcBef>
              <a:spcAft>
                <a:spcPts val="0"/>
              </a:spcAft>
              <a:buSzPts val="1400"/>
              <a:buChar char="●"/>
            </a:pPr>
            <a:r>
              <a:rPr lang="sk" sz="1400"/>
              <a:t>Pokud je tíha/síla P rozdělena do dvou komponent:</a:t>
            </a:r>
            <a:endParaRPr sz="1400"/>
          </a:p>
          <a:p>
            <a:pPr indent="-317500" lvl="0" marL="457200" rtl="0" algn="just">
              <a:lnSpc>
                <a:spcPct val="115000"/>
              </a:lnSpc>
              <a:spcBef>
                <a:spcPts val="0"/>
              </a:spcBef>
              <a:spcAft>
                <a:spcPts val="0"/>
              </a:spcAft>
              <a:buSzPts val="1400"/>
              <a:buChar char="●"/>
            </a:pPr>
            <a:r>
              <a:rPr lang="sk" sz="1400"/>
              <a:t>        	N – jdoucí svisle k horní ploše S1</a:t>
            </a:r>
            <a:endParaRPr sz="1400"/>
          </a:p>
          <a:p>
            <a:pPr indent="-317500" lvl="0" marL="457200" rtl="0" algn="just">
              <a:lnSpc>
                <a:spcPct val="115000"/>
              </a:lnSpc>
              <a:spcBef>
                <a:spcPts val="0"/>
              </a:spcBef>
              <a:spcAft>
                <a:spcPts val="0"/>
              </a:spcAft>
              <a:buSzPts val="1400"/>
              <a:buChar char="●"/>
            </a:pPr>
            <a:r>
              <a:rPr lang="sk" sz="1400"/>
              <a:t>        	G – jdoucí paralelně s horní plochou S1</a:t>
            </a:r>
            <a:endParaRPr sz="1400"/>
          </a:p>
          <a:p>
            <a:pPr indent="-317500" lvl="0" marL="457200" rtl="0" algn="just">
              <a:lnSpc>
                <a:spcPct val="115000"/>
              </a:lnSpc>
              <a:spcBef>
                <a:spcPts val="0"/>
              </a:spcBef>
              <a:spcAft>
                <a:spcPts val="0"/>
              </a:spcAft>
              <a:buSzPts val="1400"/>
              <a:buChar char="●"/>
            </a:pPr>
            <a:r>
              <a:rPr lang="sk" sz="1400"/>
              <a:t>pak je jasné, že síla G bude tlačit L5 ventrálně → toto je vyváženo silným upevněním vertebrálního oblouku L5</a:t>
            </a:r>
            <a:endParaRPr sz="1400"/>
          </a:p>
          <a:p>
            <a:pPr indent="-317500" lvl="0" marL="457200" rtl="0" algn="just">
              <a:lnSpc>
                <a:spcPct val="115000"/>
              </a:lnSpc>
              <a:spcBef>
                <a:spcPts val="0"/>
              </a:spcBef>
              <a:spcAft>
                <a:spcPts val="0"/>
              </a:spcAft>
              <a:buSzPts val="1400"/>
              <a:buChar char="●"/>
            </a:pPr>
            <a:r>
              <a:rPr lang="sk" sz="1400"/>
              <a:t>procc. articulares inferiores  L5 těsně naléhají k proccesi articulares superiores S1 a posuvná síla G´ má tendenci vázat páteřní a sakrální výběžky více k sobě (R – protireakční síla sakrálního výběžku) (obr. 19)</a:t>
            </a:r>
            <a:endParaRPr sz="1400"/>
          </a:p>
          <a:p>
            <a:pPr indent="-317500" lvl="0" marL="457200" rtl="0" algn="just">
              <a:lnSpc>
                <a:spcPct val="115000"/>
              </a:lnSpc>
              <a:spcBef>
                <a:spcPts val="0"/>
              </a:spcBef>
              <a:spcAft>
                <a:spcPts val="0"/>
              </a:spcAft>
              <a:buSzPts val="1400"/>
              <a:buChar char="●"/>
            </a:pPr>
            <a:r>
              <a:rPr lang="sk" sz="1400"/>
              <a:t>tyto síly působí skrze bod lokalizovaný v isthmus vertebralis </a:t>
            </a:r>
            <a:r>
              <a:rPr i="1" lang="sk" sz="1400">
                <a:solidFill>
                  <a:srgbClr val="000000"/>
                </a:solidFill>
              </a:rPr>
              <a:t>(isthmus – klinický název části oblouku mezi horním a dolním kloubním výběžkem)</a:t>
            </a:r>
            <a:r>
              <a:rPr lang="sk" sz="1400">
                <a:solidFill>
                  <a:srgbClr val="000000"/>
                </a:solidFill>
              </a:rPr>
              <a:t> (obr. 20), který je součástí obratlového oblouku ležícího mezi processus articularis superior a inferior daného obratle.</a:t>
            </a:r>
            <a:endParaRPr sz="1400">
              <a:solidFill>
                <a:srgbClr val="000000"/>
              </a:solidFill>
            </a:endParaRPr>
          </a:p>
          <a:p>
            <a:pPr indent="0" lvl="0" marL="457200" rtl="0" algn="just">
              <a:lnSpc>
                <a:spcPct val="115000"/>
              </a:lnSpc>
              <a:spcBef>
                <a:spcPts val="1600"/>
              </a:spcBef>
              <a:spcAft>
                <a:spcPts val="0"/>
              </a:spcAft>
              <a:buNone/>
            </a:pPr>
            <a:r>
              <a:t/>
            </a:r>
            <a:endParaRPr sz="1400">
              <a:solidFill>
                <a:srgbClr val="595959"/>
              </a:solidFill>
            </a:endParaRPr>
          </a:p>
          <a:p>
            <a:pPr indent="0" lvl="0" marL="0" rtl="0" algn="l">
              <a:spcBef>
                <a:spcPts val="1600"/>
              </a:spcBef>
              <a:spcAft>
                <a:spcPts val="0"/>
              </a:spcAft>
              <a:buNone/>
            </a:pPr>
            <a:r>
              <a:t/>
            </a:r>
            <a:endParaRPr sz="1400"/>
          </a:p>
        </p:txBody>
      </p:sp>
      <p:pic>
        <p:nvPicPr>
          <p:cNvPr id="388" name="Google Shape;388;p57"/>
          <p:cNvPicPr preferRelativeResize="0"/>
          <p:nvPr/>
        </p:nvPicPr>
        <p:blipFill rotWithShape="1">
          <a:blip r:embed="rId3">
            <a:alphaModFix/>
          </a:blip>
          <a:srcRect b="0" l="0" r="6515" t="2742"/>
          <a:stretch/>
        </p:blipFill>
        <p:spPr>
          <a:xfrm>
            <a:off x="7200650" y="1007050"/>
            <a:ext cx="1811925" cy="1839150"/>
          </a:xfrm>
          <a:prstGeom prst="rect">
            <a:avLst/>
          </a:prstGeom>
          <a:noFill/>
          <a:ln>
            <a:noFill/>
          </a:ln>
        </p:spPr>
      </p:pic>
      <p:pic>
        <p:nvPicPr>
          <p:cNvPr id="389" name="Google Shape;389;p57"/>
          <p:cNvPicPr preferRelativeResize="0"/>
          <p:nvPr/>
        </p:nvPicPr>
        <p:blipFill rotWithShape="1">
          <a:blip r:embed="rId4">
            <a:alphaModFix/>
          </a:blip>
          <a:srcRect b="24207" l="27160" r="48877" t="41106"/>
          <a:stretch/>
        </p:blipFill>
        <p:spPr>
          <a:xfrm>
            <a:off x="7515448" y="2571747"/>
            <a:ext cx="1628549" cy="1325476"/>
          </a:xfrm>
          <a:prstGeom prst="rect">
            <a:avLst/>
          </a:prstGeom>
          <a:noFill/>
          <a:ln>
            <a:noFill/>
          </a:ln>
        </p:spPr>
      </p:pic>
      <p:pic>
        <p:nvPicPr>
          <p:cNvPr id="390" name="Google Shape;390;p57"/>
          <p:cNvPicPr preferRelativeResize="0"/>
          <p:nvPr/>
        </p:nvPicPr>
        <p:blipFill rotWithShape="1">
          <a:blip r:embed="rId5">
            <a:alphaModFix/>
          </a:blip>
          <a:srcRect b="0" l="2759" r="4639" t="1574"/>
          <a:stretch/>
        </p:blipFill>
        <p:spPr>
          <a:xfrm>
            <a:off x="7865750" y="3857075"/>
            <a:ext cx="1278250" cy="12864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sz="2800"/>
              <a:t>Lumbosakrální přechod a spondylolistéza </a:t>
            </a:r>
            <a:endParaRPr sz="2800"/>
          </a:p>
          <a:p>
            <a:pPr indent="0" lvl="0" marL="0" rtl="0" algn="l">
              <a:spcBef>
                <a:spcPts val="0"/>
              </a:spcBef>
              <a:spcAft>
                <a:spcPts val="0"/>
              </a:spcAft>
              <a:buNone/>
            </a:pPr>
            <a:r>
              <a:t/>
            </a:r>
            <a:endParaRPr/>
          </a:p>
        </p:txBody>
      </p:sp>
      <p:sp>
        <p:nvSpPr>
          <p:cNvPr id="396" name="Google Shape;396;p58"/>
          <p:cNvSpPr txBox="1"/>
          <p:nvPr>
            <p:ph idx="1" type="body"/>
          </p:nvPr>
        </p:nvSpPr>
        <p:spPr>
          <a:xfrm>
            <a:off x="540000" y="1269000"/>
            <a:ext cx="6565500" cy="3086100"/>
          </a:xfrm>
          <a:prstGeom prst="rect">
            <a:avLst/>
          </a:prstGeom>
        </p:spPr>
        <p:txBody>
          <a:bodyPr anchorCtr="0" anchor="t" bIns="0" lIns="0" spcFirstLastPara="1" rIns="0" wrap="square" tIns="0">
            <a:noAutofit/>
          </a:bodyPr>
          <a:lstStyle/>
          <a:p>
            <a:pPr indent="-317500" lvl="0" marL="457200" rtl="0" algn="l">
              <a:lnSpc>
                <a:spcPct val="115000"/>
              </a:lnSpc>
              <a:spcBef>
                <a:spcPts val="0"/>
              </a:spcBef>
              <a:spcAft>
                <a:spcPts val="0"/>
              </a:spcAft>
              <a:buSzPts val="1400"/>
              <a:buChar char="●"/>
            </a:pPr>
            <a:r>
              <a:rPr b="1" lang="sk" sz="1400">
                <a:solidFill>
                  <a:srgbClr val="000000"/>
                </a:solidFill>
              </a:rPr>
              <a:t>Spondylolýza </a:t>
            </a:r>
            <a:endParaRPr sz="1400">
              <a:solidFill>
                <a:srgbClr val="000000"/>
              </a:solidFill>
            </a:endParaRPr>
          </a:p>
          <a:p>
            <a:pPr indent="-317500" lvl="1" marL="914400" rtl="0" algn="l">
              <a:lnSpc>
                <a:spcPct val="115000"/>
              </a:lnSpc>
              <a:spcBef>
                <a:spcPts val="0"/>
              </a:spcBef>
              <a:spcAft>
                <a:spcPts val="0"/>
              </a:spcAft>
              <a:buClr>
                <a:srgbClr val="000000"/>
              </a:buClr>
              <a:buSzPts val="1400"/>
              <a:buChar char="○"/>
            </a:pPr>
            <a:r>
              <a:rPr lang="sk" sz="1400">
                <a:solidFill>
                  <a:srgbClr val="000000"/>
                </a:solidFill>
              </a:rPr>
              <a:t>stav kdy je isthmus poškozen, či dojde k jeho zlomenině</a:t>
            </a:r>
            <a:endParaRPr sz="1400">
              <a:solidFill>
                <a:srgbClr val="000000"/>
              </a:solidFill>
            </a:endParaRPr>
          </a:p>
          <a:p>
            <a:pPr indent="-317500" lvl="0" marL="457200" rtl="0" algn="l">
              <a:lnSpc>
                <a:spcPct val="115000"/>
              </a:lnSpc>
              <a:spcBef>
                <a:spcPts val="0"/>
              </a:spcBef>
              <a:spcAft>
                <a:spcPts val="0"/>
              </a:spcAft>
              <a:buSzPts val="1400"/>
              <a:buChar char="●"/>
            </a:pPr>
            <a:r>
              <a:rPr b="1" lang="sk" sz="1400">
                <a:solidFill>
                  <a:srgbClr val="000000"/>
                </a:solidFill>
              </a:rPr>
              <a:t>Spondylolistéza </a:t>
            </a:r>
            <a:endParaRPr sz="1400">
              <a:solidFill>
                <a:srgbClr val="000000"/>
              </a:solidFill>
            </a:endParaRPr>
          </a:p>
          <a:p>
            <a:pPr indent="-317500" lvl="1" marL="914400" rtl="0" algn="l">
              <a:lnSpc>
                <a:spcPct val="115000"/>
              </a:lnSpc>
              <a:spcBef>
                <a:spcPts val="0"/>
              </a:spcBef>
              <a:spcAft>
                <a:spcPts val="0"/>
              </a:spcAft>
              <a:buClr>
                <a:srgbClr val="000000"/>
              </a:buClr>
              <a:buSzPts val="1400"/>
              <a:buChar char="○"/>
            </a:pPr>
            <a:r>
              <a:rPr lang="sk" sz="1400">
                <a:solidFill>
                  <a:srgbClr val="000000"/>
                </a:solidFill>
              </a:rPr>
              <a:t>pokud není obratlový oblouk zachován posteriorně na proc. articularis superior S1, pak tělo L5 sklouzává inferiorně a anteriorně</a:t>
            </a:r>
            <a:endParaRPr sz="1400">
              <a:solidFill>
                <a:srgbClr val="000000"/>
              </a:solidFill>
            </a:endParaRPr>
          </a:p>
          <a:p>
            <a:pPr indent="-317500" lvl="1" marL="914400" rtl="0" algn="l">
              <a:lnSpc>
                <a:spcPct val="115000"/>
              </a:lnSpc>
              <a:spcBef>
                <a:spcPts val="0"/>
              </a:spcBef>
              <a:spcAft>
                <a:spcPts val="0"/>
              </a:spcAft>
              <a:buClr>
                <a:srgbClr val="000000"/>
              </a:buClr>
              <a:buSzPts val="1400"/>
              <a:buChar char="○"/>
            </a:pPr>
            <a:r>
              <a:rPr lang="sk" sz="1400">
                <a:solidFill>
                  <a:srgbClr val="000000"/>
                </a:solidFill>
              </a:rPr>
              <a:t>jediné struktury, které stále udržují L5 na S1 a znemožňují další posun je meziobratlová ploténka s jejími šikmo jdoucími vlákny (ta jsou stále pod napětím) a paravertebrální svalstvo, které se dostanou do permanentního svalového spasmu a způsobují bolest</a:t>
            </a:r>
            <a:endParaRPr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míra posunu může být měřena anteriorně, podle stupně přesahu obratle L5 vůči přední hranici S1</a:t>
            </a:r>
            <a:endParaRPr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na speciálních šikmých snímcích můžeme vidět obraz tzv. „malého psa“.</a:t>
            </a:r>
            <a:endParaRPr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pokud je isthmus porušen, je krk psa „ přerušen“, což stanovuje diagnózu spondylolistézu</a:t>
            </a:r>
            <a:endParaRPr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přední posun L5 musí být hledán v šikmém snímku</a:t>
            </a:r>
            <a:endParaRPr sz="1400">
              <a:solidFill>
                <a:srgbClr val="000000"/>
              </a:solidFill>
            </a:endParaRPr>
          </a:p>
          <a:p>
            <a:pPr indent="0" lvl="0" marL="0" rtl="0" algn="l">
              <a:lnSpc>
                <a:spcPct val="115000"/>
              </a:lnSpc>
              <a:spcBef>
                <a:spcPts val="1600"/>
              </a:spcBef>
              <a:spcAft>
                <a:spcPts val="0"/>
              </a:spcAft>
              <a:buNone/>
            </a:pPr>
            <a:r>
              <a:t/>
            </a:r>
            <a:endParaRPr sz="1400">
              <a:solidFill>
                <a:srgbClr val="595959"/>
              </a:solidFill>
            </a:endParaRPr>
          </a:p>
          <a:p>
            <a:pPr indent="0" lvl="0" marL="0" rtl="0" algn="l">
              <a:spcBef>
                <a:spcPts val="1600"/>
              </a:spcBef>
              <a:spcAft>
                <a:spcPts val="0"/>
              </a:spcAft>
              <a:buNone/>
            </a:pPr>
            <a:r>
              <a:t/>
            </a:r>
            <a:endParaRPr/>
          </a:p>
        </p:txBody>
      </p:sp>
      <p:pic>
        <p:nvPicPr>
          <p:cNvPr id="397" name="Google Shape;397;p58"/>
          <p:cNvPicPr preferRelativeResize="0"/>
          <p:nvPr/>
        </p:nvPicPr>
        <p:blipFill rotWithShape="1">
          <a:blip r:embed="rId3">
            <a:alphaModFix/>
          </a:blip>
          <a:srcRect b="28502" l="57833" r="30071" t="45317"/>
          <a:stretch/>
        </p:blipFill>
        <p:spPr>
          <a:xfrm>
            <a:off x="7105500" y="1063550"/>
            <a:ext cx="1596250" cy="1942600"/>
          </a:xfrm>
          <a:prstGeom prst="rect">
            <a:avLst/>
          </a:prstGeom>
          <a:noFill/>
          <a:ln>
            <a:noFill/>
          </a:ln>
        </p:spPr>
      </p:pic>
      <p:pic>
        <p:nvPicPr>
          <p:cNvPr id="398" name="Google Shape;398;p58"/>
          <p:cNvPicPr preferRelativeResize="0"/>
          <p:nvPr/>
        </p:nvPicPr>
        <p:blipFill rotWithShape="1">
          <a:blip r:embed="rId4">
            <a:alphaModFix/>
          </a:blip>
          <a:srcRect b="0" l="0" r="0" t="0"/>
          <a:stretch/>
        </p:blipFill>
        <p:spPr>
          <a:xfrm>
            <a:off x="7105498" y="3006157"/>
            <a:ext cx="1982399" cy="14425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Bederní obratel</a:t>
            </a:r>
            <a:endParaRPr/>
          </a:p>
        </p:txBody>
      </p:sp>
      <p:pic>
        <p:nvPicPr>
          <p:cNvPr id="151" name="Google Shape;151;p23"/>
          <p:cNvPicPr preferRelativeResize="0"/>
          <p:nvPr/>
        </p:nvPicPr>
        <p:blipFill rotWithShape="1">
          <a:blip r:embed="rId3">
            <a:alphaModFix/>
          </a:blip>
          <a:srcRect b="9526" l="5118" r="4604" t="9808"/>
          <a:stretch/>
        </p:blipFill>
        <p:spPr>
          <a:xfrm>
            <a:off x="540000" y="1264350"/>
            <a:ext cx="5847351" cy="2089875"/>
          </a:xfrm>
          <a:prstGeom prst="rect">
            <a:avLst/>
          </a:prstGeom>
          <a:noFill/>
          <a:ln>
            <a:noFill/>
          </a:ln>
        </p:spPr>
      </p:pic>
      <p:pic>
        <p:nvPicPr>
          <p:cNvPr id="152" name="Google Shape;152;p23"/>
          <p:cNvPicPr preferRelativeResize="0"/>
          <p:nvPr/>
        </p:nvPicPr>
        <p:blipFill rotWithShape="1">
          <a:blip r:embed="rId4">
            <a:alphaModFix/>
          </a:blip>
          <a:srcRect b="0" l="0" r="0" t="0"/>
          <a:stretch/>
        </p:blipFill>
        <p:spPr>
          <a:xfrm>
            <a:off x="5807153" y="1487763"/>
            <a:ext cx="3125972" cy="1788324"/>
          </a:xfrm>
          <a:prstGeom prst="rect">
            <a:avLst/>
          </a:prstGeom>
          <a:noFill/>
          <a:ln>
            <a:noFill/>
          </a:ln>
        </p:spPr>
      </p:pic>
      <p:pic>
        <p:nvPicPr>
          <p:cNvPr id="153" name="Google Shape;153;p23"/>
          <p:cNvPicPr preferRelativeResize="0"/>
          <p:nvPr/>
        </p:nvPicPr>
        <p:blipFill rotWithShape="1">
          <a:blip r:embed="rId5">
            <a:alphaModFix/>
          </a:blip>
          <a:srcRect b="0" l="0" r="0" t="0"/>
          <a:stretch/>
        </p:blipFill>
        <p:spPr>
          <a:xfrm>
            <a:off x="6324171" y="3202725"/>
            <a:ext cx="2352254" cy="4639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sz="2800"/>
              <a:t>Lumbosakrální přechod a spondylolistéza </a:t>
            </a:r>
            <a:endParaRPr sz="2800"/>
          </a:p>
          <a:p>
            <a:pPr indent="0" lvl="0" marL="0" rtl="0" algn="l">
              <a:spcBef>
                <a:spcPts val="0"/>
              </a:spcBef>
              <a:spcAft>
                <a:spcPts val="0"/>
              </a:spcAft>
              <a:buNone/>
            </a:pPr>
            <a:r>
              <a:t/>
            </a:r>
            <a:endParaRPr/>
          </a:p>
        </p:txBody>
      </p:sp>
      <p:pic>
        <p:nvPicPr>
          <p:cNvPr id="404" name="Google Shape;404;p59"/>
          <p:cNvPicPr preferRelativeResize="0"/>
          <p:nvPr/>
        </p:nvPicPr>
        <p:blipFill rotWithShape="1">
          <a:blip r:embed="rId3">
            <a:alphaModFix/>
          </a:blip>
          <a:srcRect b="0" l="0" r="0" t="0"/>
          <a:stretch/>
        </p:blipFill>
        <p:spPr>
          <a:xfrm>
            <a:off x="539998" y="971873"/>
            <a:ext cx="3051800" cy="4110425"/>
          </a:xfrm>
          <a:prstGeom prst="rect">
            <a:avLst/>
          </a:prstGeom>
          <a:noFill/>
          <a:ln>
            <a:noFill/>
          </a:ln>
        </p:spPr>
      </p:pic>
      <p:pic>
        <p:nvPicPr>
          <p:cNvPr id="405" name="Google Shape;405;p59"/>
          <p:cNvPicPr preferRelativeResize="0"/>
          <p:nvPr/>
        </p:nvPicPr>
        <p:blipFill rotWithShape="1">
          <a:blip r:embed="rId4">
            <a:alphaModFix/>
          </a:blip>
          <a:srcRect b="0" l="0" r="0" t="0"/>
          <a:stretch/>
        </p:blipFill>
        <p:spPr>
          <a:xfrm>
            <a:off x="3757775" y="2618300"/>
            <a:ext cx="2869775" cy="1586999"/>
          </a:xfrm>
          <a:prstGeom prst="rect">
            <a:avLst/>
          </a:prstGeom>
          <a:noFill/>
          <a:ln>
            <a:noFill/>
          </a:ln>
        </p:spPr>
      </p:pic>
      <p:pic>
        <p:nvPicPr>
          <p:cNvPr id="406" name="Google Shape;406;p59"/>
          <p:cNvPicPr preferRelativeResize="0"/>
          <p:nvPr/>
        </p:nvPicPr>
        <p:blipFill rotWithShape="1">
          <a:blip r:embed="rId5">
            <a:alphaModFix/>
          </a:blip>
          <a:srcRect b="0" l="0" r="0" t="0"/>
          <a:stretch/>
        </p:blipFill>
        <p:spPr>
          <a:xfrm>
            <a:off x="6793525" y="1402803"/>
            <a:ext cx="2070200" cy="2701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6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sz="2800"/>
              <a:t>Rentgenové zobrazení páteře</a:t>
            </a:r>
            <a:endParaRPr sz="2800"/>
          </a:p>
          <a:p>
            <a:pPr indent="0" lvl="0" marL="0" rtl="0" algn="l">
              <a:spcBef>
                <a:spcPts val="0"/>
              </a:spcBef>
              <a:spcAft>
                <a:spcPts val="0"/>
              </a:spcAft>
              <a:buNone/>
            </a:pPr>
            <a:r>
              <a:t/>
            </a:r>
            <a:endParaRPr/>
          </a:p>
        </p:txBody>
      </p:sp>
      <p:sp>
        <p:nvSpPr>
          <p:cNvPr id="412" name="Google Shape;412;p60"/>
          <p:cNvSpPr txBox="1"/>
          <p:nvPr>
            <p:ph idx="1" type="body"/>
          </p:nvPr>
        </p:nvSpPr>
        <p:spPr>
          <a:xfrm>
            <a:off x="540000" y="1269000"/>
            <a:ext cx="4860300" cy="3105000"/>
          </a:xfrm>
          <a:prstGeom prst="rect">
            <a:avLst/>
          </a:prstGeom>
        </p:spPr>
        <p:txBody>
          <a:bodyPr anchorCtr="0" anchor="t" bIns="0" lIns="0" spcFirstLastPara="1" rIns="0" wrap="square" tIns="0">
            <a:noAutofit/>
          </a:bodyPr>
          <a:lstStyle/>
          <a:p>
            <a:pPr indent="-317500" lvl="0" marL="457200" rtl="0" algn="just">
              <a:lnSpc>
                <a:spcPct val="115000"/>
              </a:lnSpc>
              <a:spcBef>
                <a:spcPts val="0"/>
              </a:spcBef>
              <a:spcAft>
                <a:spcPts val="0"/>
              </a:spcAft>
              <a:buSzPts val="1400"/>
              <a:buChar char="●"/>
            </a:pPr>
            <a:r>
              <a:rPr lang="sk" sz="1400"/>
              <a:t>základní zobrazení se provádí v projekci předozadní a boční </a:t>
            </a:r>
            <a:endParaRPr sz="1400"/>
          </a:p>
          <a:p>
            <a:pPr indent="-317500" lvl="0" marL="457200" rtl="0" algn="just">
              <a:lnSpc>
                <a:spcPct val="115000"/>
              </a:lnSpc>
              <a:spcBef>
                <a:spcPts val="0"/>
              </a:spcBef>
              <a:spcAft>
                <a:spcPts val="0"/>
              </a:spcAft>
              <a:buSzPts val="1400"/>
              <a:buChar char="●"/>
            </a:pPr>
            <a:r>
              <a:rPr lang="sk" sz="1400"/>
              <a:t>pro znázornění foramina intervertebralia a štěrbin meziobratlových kloubů lze zhotovit snímky v šikmé projekci </a:t>
            </a:r>
            <a:endParaRPr sz="1400"/>
          </a:p>
          <a:p>
            <a:pPr indent="-317500" lvl="0" marL="457200" rtl="0" algn="just">
              <a:lnSpc>
                <a:spcPct val="115000"/>
              </a:lnSpc>
              <a:spcBef>
                <a:spcPts val="0"/>
              </a:spcBef>
              <a:spcAft>
                <a:spcPts val="0"/>
              </a:spcAft>
              <a:buSzPts val="1400"/>
              <a:buChar char="●"/>
            </a:pPr>
            <a:r>
              <a:rPr lang="sk" sz="1400"/>
              <a:t>v současnosti hraje důležitou roli zobrazení příčných řezů páteří metodou počítačové tomografie (CT) a zobrazení příčných i podélných řezů technikou magnetické resonance (MRi)</a:t>
            </a:r>
            <a:endParaRPr sz="1400"/>
          </a:p>
          <a:p>
            <a:pPr indent="-317500" lvl="0" marL="457200" rtl="0" algn="just">
              <a:lnSpc>
                <a:spcPct val="115000"/>
              </a:lnSpc>
              <a:spcBef>
                <a:spcPts val="0"/>
              </a:spcBef>
              <a:spcAft>
                <a:spcPts val="0"/>
              </a:spcAft>
              <a:buSzPts val="1400"/>
              <a:buChar char="●"/>
            </a:pPr>
            <a:r>
              <a:rPr lang="sk" sz="1400"/>
              <a:t>protože se tvar páteře a vzájemné postavení obratlů mění s pohybem a se změnou polohy, snímkuje se páteř v základním postavení těla</a:t>
            </a:r>
            <a:endParaRPr sz="1400"/>
          </a:p>
          <a:p>
            <a:pPr indent="-317500" lvl="0" marL="457200" rtl="0" algn="just">
              <a:lnSpc>
                <a:spcPct val="115000"/>
              </a:lnSpc>
              <a:spcBef>
                <a:spcPts val="0"/>
              </a:spcBef>
              <a:spcAft>
                <a:spcPts val="0"/>
              </a:spcAft>
              <a:buSzPts val="1400"/>
              <a:buChar char="●"/>
            </a:pPr>
            <a:r>
              <a:rPr lang="sk" sz="1400"/>
              <a:t>pro krční páteř se za základní považuje to postavení hlavy a krku, při němž tvrdé patro stojí horizontálně</a:t>
            </a:r>
            <a:endParaRPr sz="1400"/>
          </a:p>
          <a:p>
            <a:pPr indent="0" lvl="0" marL="0" rtl="0" algn="l">
              <a:spcBef>
                <a:spcPts val="0"/>
              </a:spcBef>
              <a:spcAft>
                <a:spcPts val="0"/>
              </a:spcAft>
              <a:buNone/>
            </a:pPr>
            <a:r>
              <a:t/>
            </a:r>
            <a:endParaRPr sz="1400"/>
          </a:p>
        </p:txBody>
      </p:sp>
      <p:pic>
        <p:nvPicPr>
          <p:cNvPr id="413" name="Google Shape;413;p60"/>
          <p:cNvPicPr preferRelativeResize="0"/>
          <p:nvPr/>
        </p:nvPicPr>
        <p:blipFill rotWithShape="1">
          <a:blip r:embed="rId3">
            <a:alphaModFix/>
          </a:blip>
          <a:srcRect b="3146" l="26793" r="27725" t="10661"/>
          <a:stretch/>
        </p:blipFill>
        <p:spPr>
          <a:xfrm>
            <a:off x="5546650" y="1012462"/>
            <a:ext cx="3223623" cy="34347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ROM</a:t>
            </a:r>
            <a:endParaRPr/>
          </a:p>
        </p:txBody>
      </p:sp>
      <p:sp>
        <p:nvSpPr>
          <p:cNvPr id="419" name="Google Shape;419;p61"/>
          <p:cNvSpPr txBox="1"/>
          <p:nvPr>
            <p:ph idx="1" type="body"/>
          </p:nvPr>
        </p:nvSpPr>
        <p:spPr>
          <a:xfrm>
            <a:off x="539550" y="1174977"/>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a:t>Axiální rotace: </a:t>
            </a:r>
            <a:r>
              <a:rPr lang="sk"/>
              <a:t>kolem 2° (Panjabi 1990).</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sk"/>
              <a:t>Flexe – extenze: </a:t>
            </a:r>
            <a:r>
              <a:rPr lang="sk"/>
              <a:t>kolem 15° (Panjabi 1990).</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sk"/>
              <a:t>Laterální flexe:</a:t>
            </a:r>
            <a:r>
              <a:rPr lang="sk"/>
              <a:t> 7° na každou stranu, v segmentuL5-S1 je to hodnota poloviční (Panjabi 1990).</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sk"/>
              <a:t>Kloubní vzorec:</a:t>
            </a:r>
            <a:r>
              <a:rPr lang="sk"/>
              <a:t> Stejné omezení lateroflexe a rotace, extenze. </a:t>
            </a:r>
            <a:endParaRPr/>
          </a:p>
          <a:p>
            <a:pPr indent="0" lvl="0" marL="0" rtl="0" algn="l">
              <a:spcBef>
                <a:spcPts val="0"/>
              </a:spcBef>
              <a:spcAft>
                <a:spcPts val="0"/>
              </a:spcAft>
              <a:buClr>
                <a:schemeClr val="dk1"/>
              </a:buClr>
              <a:buSzPts val="1100"/>
              <a:buFont typeface="Arial"/>
              <a:buNone/>
            </a:pPr>
            <a:r>
              <a:rPr lang="sk"/>
              <a:t>	</a:t>
            </a:r>
            <a:endParaRPr/>
          </a:p>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Aktivní stabilita segmentu - PV svaly</a:t>
            </a:r>
            <a:endParaRPr/>
          </a:p>
        </p:txBody>
      </p:sp>
      <p:sp>
        <p:nvSpPr>
          <p:cNvPr id="425" name="Google Shape;425;p6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700"/>
              <a:t>Hluboká sv. vrstva</a:t>
            </a:r>
            <a:endParaRPr b="1" sz="1700"/>
          </a:p>
          <a:p>
            <a:pPr indent="-336550" lvl="0" marL="457200" rtl="0" algn="l">
              <a:spcBef>
                <a:spcPts val="0"/>
              </a:spcBef>
              <a:spcAft>
                <a:spcPts val="0"/>
              </a:spcAft>
              <a:buSzPts val="1700"/>
              <a:buChar char="●"/>
            </a:pPr>
            <a:r>
              <a:rPr lang="sk" sz="1700"/>
              <a:t>m. transversospinalis (1)</a:t>
            </a:r>
            <a:endParaRPr sz="1700"/>
          </a:p>
          <a:p>
            <a:pPr indent="-336550" lvl="0" marL="457200" rtl="0" algn="l">
              <a:spcBef>
                <a:spcPts val="0"/>
              </a:spcBef>
              <a:spcAft>
                <a:spcPts val="0"/>
              </a:spcAft>
              <a:buSzPts val="1700"/>
              <a:buChar char="●"/>
            </a:pPr>
            <a:r>
              <a:rPr lang="sk" sz="1700"/>
              <a:t>(semispinalis, multifidus, rotatores)</a:t>
            </a:r>
            <a:endParaRPr sz="1700"/>
          </a:p>
          <a:p>
            <a:pPr indent="-336550" lvl="0" marL="457200" rtl="0" algn="l">
              <a:spcBef>
                <a:spcPts val="0"/>
              </a:spcBef>
              <a:spcAft>
                <a:spcPts val="0"/>
              </a:spcAft>
              <a:buSzPts val="1700"/>
              <a:buChar char="●"/>
            </a:pPr>
            <a:r>
              <a:rPr lang="sk" sz="1700"/>
              <a:t>m. longissimus (5)</a:t>
            </a:r>
            <a:endParaRPr sz="1700"/>
          </a:p>
          <a:p>
            <a:pPr indent="-336550" lvl="0" marL="457200" rtl="0" algn="l">
              <a:spcBef>
                <a:spcPts val="0"/>
              </a:spcBef>
              <a:spcAft>
                <a:spcPts val="0"/>
              </a:spcAft>
              <a:buSzPts val="1700"/>
              <a:buChar char="●"/>
            </a:pPr>
            <a:r>
              <a:rPr lang="sk" sz="1700"/>
              <a:t>m. iliocostalis (6)</a:t>
            </a:r>
            <a:endParaRPr sz="1700"/>
          </a:p>
          <a:p>
            <a:pPr indent="-336550" lvl="0" marL="457200" rtl="0" algn="l">
              <a:spcBef>
                <a:spcPts val="0"/>
              </a:spcBef>
              <a:spcAft>
                <a:spcPts val="0"/>
              </a:spcAft>
              <a:buSzPts val="1700"/>
              <a:buChar char="●"/>
            </a:pPr>
            <a:r>
              <a:rPr lang="sk" sz="1700"/>
              <a:t>m. spinalis (3)</a:t>
            </a:r>
            <a:endParaRPr sz="1700"/>
          </a:p>
          <a:p>
            <a:pPr indent="-336550" lvl="0" marL="457200" rtl="0" algn="l">
              <a:spcBef>
                <a:spcPts val="0"/>
              </a:spcBef>
              <a:spcAft>
                <a:spcPts val="0"/>
              </a:spcAft>
              <a:buSzPts val="1700"/>
              <a:buChar char="●"/>
            </a:pPr>
            <a:r>
              <a:rPr lang="sk" sz="1700"/>
              <a:t>m. interspinalis (2)</a:t>
            </a:r>
            <a:endParaRPr sz="1700"/>
          </a:p>
          <a:p>
            <a:pPr indent="0" lvl="0" marL="0" rtl="0" algn="l">
              <a:spcBef>
                <a:spcPts val="0"/>
              </a:spcBef>
              <a:spcAft>
                <a:spcPts val="0"/>
              </a:spcAft>
              <a:buClr>
                <a:schemeClr val="dk1"/>
              </a:buClr>
              <a:buSzPts val="1100"/>
              <a:buFont typeface="Arial"/>
              <a:buNone/>
            </a:pPr>
            <a:r>
              <a:rPr b="1" lang="sk" sz="1700"/>
              <a:t>Intermediální sv. vrstva</a:t>
            </a:r>
            <a:endParaRPr b="1" sz="1700"/>
          </a:p>
          <a:p>
            <a:pPr indent="-336550" lvl="0" marL="457200" rtl="0" algn="l">
              <a:spcBef>
                <a:spcPts val="0"/>
              </a:spcBef>
              <a:spcAft>
                <a:spcPts val="0"/>
              </a:spcAft>
              <a:buSzPts val="1700"/>
              <a:buChar char="●"/>
            </a:pPr>
            <a:r>
              <a:rPr lang="sk" sz="1700"/>
              <a:t>m. serratus post. sup. et inf. (4)</a:t>
            </a:r>
            <a:endParaRPr sz="1700"/>
          </a:p>
          <a:p>
            <a:pPr indent="0" lvl="0" marL="0" rtl="0" algn="l">
              <a:spcBef>
                <a:spcPts val="0"/>
              </a:spcBef>
              <a:spcAft>
                <a:spcPts val="0"/>
              </a:spcAft>
              <a:buClr>
                <a:schemeClr val="dk1"/>
              </a:buClr>
              <a:buSzPts val="1100"/>
              <a:buFont typeface="Arial"/>
              <a:buNone/>
            </a:pPr>
            <a:r>
              <a:rPr b="1" lang="sk" sz="1700"/>
              <a:t>Superficiální vrstva</a:t>
            </a:r>
            <a:endParaRPr b="1" sz="1700"/>
          </a:p>
          <a:p>
            <a:pPr indent="-336550" lvl="0" marL="457200" rtl="0" algn="l">
              <a:spcBef>
                <a:spcPts val="0"/>
              </a:spcBef>
              <a:spcAft>
                <a:spcPts val="0"/>
              </a:spcAft>
              <a:buSzPts val="1700"/>
              <a:buChar char="●"/>
            </a:pPr>
            <a:r>
              <a:rPr lang="sk" sz="1700"/>
              <a:t>m. latissimus dorsi (7)</a:t>
            </a:r>
            <a:endParaRPr sz="1700"/>
          </a:p>
          <a:p>
            <a:pPr indent="0" lvl="0" marL="0" rtl="0" algn="l">
              <a:spcBef>
                <a:spcPts val="0"/>
              </a:spcBef>
              <a:spcAft>
                <a:spcPts val="0"/>
              </a:spcAft>
              <a:buNone/>
            </a:pPr>
            <a:r>
              <a:t/>
            </a:r>
            <a:endParaRPr sz="1700"/>
          </a:p>
        </p:txBody>
      </p:sp>
      <p:pic>
        <p:nvPicPr>
          <p:cNvPr id="426" name="Google Shape;426;p62"/>
          <p:cNvPicPr preferRelativeResize="0"/>
          <p:nvPr/>
        </p:nvPicPr>
        <p:blipFill>
          <a:blip r:embed="rId3">
            <a:alphaModFix/>
          </a:blip>
          <a:stretch>
            <a:fillRect/>
          </a:stretch>
        </p:blipFill>
        <p:spPr>
          <a:xfrm>
            <a:off x="4442425" y="1269009"/>
            <a:ext cx="2209425" cy="3211040"/>
          </a:xfrm>
          <a:prstGeom prst="rect">
            <a:avLst/>
          </a:prstGeom>
          <a:noFill/>
          <a:ln>
            <a:noFill/>
          </a:ln>
        </p:spPr>
      </p:pic>
      <p:pic>
        <p:nvPicPr>
          <p:cNvPr id="427" name="Google Shape;427;p62"/>
          <p:cNvPicPr preferRelativeResize="0"/>
          <p:nvPr/>
        </p:nvPicPr>
        <p:blipFill>
          <a:blip r:embed="rId4">
            <a:alphaModFix/>
          </a:blip>
          <a:stretch>
            <a:fillRect/>
          </a:stretch>
        </p:blipFill>
        <p:spPr>
          <a:xfrm>
            <a:off x="6529601" y="1113238"/>
            <a:ext cx="2476514" cy="31945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Aktivní stabilita segmentu - PV svaly</a:t>
            </a:r>
            <a:endParaRPr/>
          </a:p>
        </p:txBody>
      </p:sp>
      <p:sp>
        <p:nvSpPr>
          <p:cNvPr id="433" name="Google Shape;433;p63"/>
          <p:cNvSpPr txBox="1"/>
          <p:nvPr>
            <p:ph idx="1" type="body"/>
          </p:nvPr>
        </p:nvSpPr>
        <p:spPr>
          <a:xfrm>
            <a:off x="540000" y="1269000"/>
            <a:ext cx="34281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Role Th12</a:t>
            </a:r>
            <a:endParaRPr sz="1800"/>
          </a:p>
          <a:p>
            <a:pPr indent="-342900" lvl="0" marL="457200" rtl="0" algn="l">
              <a:spcBef>
                <a:spcPts val="0"/>
              </a:spcBef>
              <a:spcAft>
                <a:spcPts val="0"/>
              </a:spcAft>
              <a:buSzPts val="1800"/>
              <a:buChar char="●"/>
            </a:pPr>
            <a:r>
              <a:rPr lang="sk" sz="1800"/>
              <a:t>čep umožňující transformaci bederní lordózy do hrudní kyfózy</a:t>
            </a:r>
            <a:endParaRPr sz="1800"/>
          </a:p>
          <a:p>
            <a:pPr indent="-342900" lvl="0" marL="457200" rtl="0" algn="l">
              <a:spcBef>
                <a:spcPts val="0"/>
              </a:spcBef>
              <a:spcAft>
                <a:spcPts val="0"/>
              </a:spcAft>
              <a:buSzPts val="1800"/>
              <a:buChar char="●"/>
            </a:pPr>
            <a:r>
              <a:rPr lang="sk" sz="1800"/>
              <a:t>L3 - pivot</a:t>
            </a:r>
            <a:endParaRPr sz="1800"/>
          </a:p>
          <a:p>
            <a:pPr indent="-342900" lvl="0" marL="457200" rtl="0" algn="l">
              <a:spcBef>
                <a:spcPts val="0"/>
              </a:spcBef>
              <a:spcAft>
                <a:spcPts val="0"/>
              </a:spcAft>
              <a:buSzPts val="1800"/>
              <a:buChar char="●"/>
            </a:pPr>
            <a:r>
              <a:rPr lang="sk" sz="1800"/>
              <a:t>první pohyblivý obratel na rozhraní stabilní dolní Lp a pohyblivější horní Lp.</a:t>
            </a:r>
            <a:endParaRPr sz="1800"/>
          </a:p>
          <a:p>
            <a:pPr indent="-342900" lvl="0" marL="457200" rtl="0" algn="l">
              <a:spcBef>
                <a:spcPts val="0"/>
              </a:spcBef>
              <a:spcAft>
                <a:spcPts val="0"/>
              </a:spcAft>
              <a:buSzPts val="1800"/>
              <a:buChar char="●"/>
            </a:pPr>
            <a:r>
              <a:rPr lang="sk" sz="1800"/>
              <a:t>úpon velkých svalových skupin</a:t>
            </a:r>
            <a:endParaRPr sz="1800"/>
          </a:p>
          <a:p>
            <a:pPr indent="0" lvl="0" marL="0" rtl="0" algn="l">
              <a:spcBef>
                <a:spcPts val="0"/>
              </a:spcBef>
              <a:spcAft>
                <a:spcPts val="0"/>
              </a:spcAft>
              <a:buNone/>
            </a:pPr>
            <a:r>
              <a:t/>
            </a:r>
            <a:endParaRPr sz="1800"/>
          </a:p>
        </p:txBody>
      </p:sp>
      <p:pic>
        <p:nvPicPr>
          <p:cNvPr id="434" name="Google Shape;434;p63"/>
          <p:cNvPicPr preferRelativeResize="0"/>
          <p:nvPr/>
        </p:nvPicPr>
        <p:blipFill>
          <a:blip r:embed="rId3">
            <a:alphaModFix/>
          </a:blip>
          <a:stretch>
            <a:fillRect/>
          </a:stretch>
        </p:blipFill>
        <p:spPr>
          <a:xfrm>
            <a:off x="5766125" y="993500"/>
            <a:ext cx="3098410" cy="3960000"/>
          </a:xfrm>
          <a:prstGeom prst="rect">
            <a:avLst/>
          </a:prstGeom>
          <a:noFill/>
          <a:ln>
            <a:noFill/>
          </a:ln>
        </p:spPr>
      </p:pic>
      <p:pic>
        <p:nvPicPr>
          <p:cNvPr id="435" name="Google Shape;435;p63"/>
          <p:cNvPicPr preferRelativeResize="0"/>
          <p:nvPr/>
        </p:nvPicPr>
        <p:blipFill>
          <a:blip r:embed="rId4">
            <a:alphaModFix/>
          </a:blip>
          <a:stretch>
            <a:fillRect/>
          </a:stretch>
        </p:blipFill>
        <p:spPr>
          <a:xfrm>
            <a:off x="3849150" y="2002875"/>
            <a:ext cx="1916975" cy="1460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Aktivní stabilita segmentu</a:t>
            </a:r>
            <a:endParaRPr/>
          </a:p>
        </p:txBody>
      </p:sp>
      <p:sp>
        <p:nvSpPr>
          <p:cNvPr id="441" name="Google Shape;441;p64"/>
          <p:cNvSpPr txBox="1"/>
          <p:nvPr>
            <p:ph idx="1" type="body"/>
          </p:nvPr>
        </p:nvSpPr>
        <p:spPr>
          <a:xfrm>
            <a:off x="540000" y="1269000"/>
            <a:ext cx="53181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2000"/>
              <a:t>I. M. psoas major</a:t>
            </a:r>
            <a:endParaRPr b="1" sz="2000"/>
          </a:p>
          <a:p>
            <a:pPr indent="-355600" lvl="0" marL="457200" rtl="0" algn="l">
              <a:spcBef>
                <a:spcPts val="0"/>
              </a:spcBef>
              <a:spcAft>
                <a:spcPts val="0"/>
              </a:spcAft>
              <a:buSzPts val="2000"/>
              <a:buChar char="●"/>
            </a:pPr>
            <a:r>
              <a:rPr lang="sk" sz="2000"/>
              <a:t>uložen před. mediální porcí m. quadratus lumborum</a:t>
            </a:r>
            <a:endParaRPr sz="2000"/>
          </a:p>
          <a:p>
            <a:pPr indent="-355600" lvl="0" marL="457200" rtl="0" algn="l">
              <a:spcBef>
                <a:spcPts val="0"/>
              </a:spcBef>
              <a:spcAft>
                <a:spcPts val="0"/>
              </a:spcAft>
              <a:buSzPts val="2000"/>
              <a:buChar char="●"/>
            </a:pPr>
            <a:r>
              <a:rPr lang="sk" sz="2000"/>
              <a:t>počátek od proc. transv. a těl Lp. (+Th12)</a:t>
            </a:r>
            <a:endParaRPr sz="2000"/>
          </a:p>
          <a:p>
            <a:pPr indent="-355600" lvl="0" marL="457200" rtl="0" algn="l">
              <a:spcBef>
                <a:spcPts val="0"/>
              </a:spcBef>
              <a:spcAft>
                <a:spcPts val="0"/>
              </a:spcAft>
              <a:buSzPts val="2000"/>
              <a:buChar char="●"/>
            </a:pPr>
            <a:r>
              <a:rPr lang="sk" sz="2000"/>
              <a:t>lateroflexe ipsilaterálně</a:t>
            </a:r>
            <a:endParaRPr sz="2000"/>
          </a:p>
          <a:p>
            <a:pPr indent="-355600" lvl="0" marL="457200" rtl="0" algn="l">
              <a:spcBef>
                <a:spcPts val="0"/>
              </a:spcBef>
              <a:spcAft>
                <a:spcPts val="0"/>
              </a:spcAft>
              <a:buSzPts val="2000"/>
              <a:buChar char="●"/>
            </a:pPr>
            <a:r>
              <a:rPr lang="sk" sz="2000"/>
              <a:t>rotace kontralaterálně</a:t>
            </a:r>
            <a:endParaRPr sz="2000"/>
          </a:p>
          <a:p>
            <a:pPr indent="-355600" lvl="0" marL="457200" rtl="0" algn="l">
              <a:spcBef>
                <a:spcPts val="0"/>
              </a:spcBef>
              <a:spcAft>
                <a:spcPts val="0"/>
              </a:spcAft>
              <a:buSzPts val="2000"/>
              <a:buChar char="●"/>
            </a:pPr>
            <a:r>
              <a:rPr lang="sk" sz="2000"/>
              <a:t>zvyšuje lumbální lordózu</a:t>
            </a:r>
            <a:endParaRPr sz="2000"/>
          </a:p>
          <a:p>
            <a:pPr indent="-355600" lvl="0" marL="457200" rtl="0" algn="l">
              <a:spcBef>
                <a:spcPts val="0"/>
              </a:spcBef>
              <a:spcAft>
                <a:spcPts val="0"/>
              </a:spcAft>
              <a:buSzPts val="2000"/>
              <a:buChar char="●"/>
            </a:pPr>
            <a:r>
              <a:rPr lang="sk" sz="2000"/>
              <a:t>důležitá asym. role u skoliózy!</a:t>
            </a:r>
            <a:endParaRPr sz="2000"/>
          </a:p>
          <a:p>
            <a:pPr indent="0" lvl="0" marL="0" rtl="0" algn="l">
              <a:spcBef>
                <a:spcPts val="0"/>
              </a:spcBef>
              <a:spcAft>
                <a:spcPts val="0"/>
              </a:spcAft>
              <a:buNone/>
            </a:pPr>
            <a:r>
              <a:t/>
            </a:r>
            <a:endParaRPr sz="2000"/>
          </a:p>
        </p:txBody>
      </p:sp>
      <p:pic>
        <p:nvPicPr>
          <p:cNvPr id="442" name="Google Shape;442;p64"/>
          <p:cNvPicPr preferRelativeResize="0"/>
          <p:nvPr/>
        </p:nvPicPr>
        <p:blipFill>
          <a:blip r:embed="rId3">
            <a:alphaModFix/>
          </a:blip>
          <a:stretch>
            <a:fillRect/>
          </a:stretch>
        </p:blipFill>
        <p:spPr>
          <a:xfrm>
            <a:off x="5858100" y="307050"/>
            <a:ext cx="2808587" cy="3960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Aktivní stabilita segmentu</a:t>
            </a:r>
            <a:endParaRPr/>
          </a:p>
        </p:txBody>
      </p:sp>
      <p:sp>
        <p:nvSpPr>
          <p:cNvPr id="448" name="Google Shape;448;p65"/>
          <p:cNvSpPr txBox="1"/>
          <p:nvPr>
            <p:ph idx="1" type="body"/>
          </p:nvPr>
        </p:nvSpPr>
        <p:spPr>
          <a:xfrm>
            <a:off x="540000" y="1269000"/>
            <a:ext cx="52185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800"/>
              <a:t>II. M. quadratus lumb. </a:t>
            </a:r>
            <a:endParaRPr b="1" sz="1800"/>
          </a:p>
          <a:p>
            <a:pPr indent="-342900" lvl="0" marL="457200" rtl="0" algn="l">
              <a:spcBef>
                <a:spcPts val="0"/>
              </a:spcBef>
              <a:spcAft>
                <a:spcPts val="0"/>
              </a:spcAft>
              <a:buSzPts val="1800"/>
              <a:buChar char="●"/>
            </a:pPr>
            <a:r>
              <a:rPr lang="sk" sz="1800"/>
              <a:t>kaudokraniální vlákna</a:t>
            </a:r>
            <a:endParaRPr sz="1800"/>
          </a:p>
          <a:p>
            <a:pPr indent="-342900" lvl="0" marL="457200" rtl="0" algn="l">
              <a:spcBef>
                <a:spcPts val="0"/>
              </a:spcBef>
              <a:spcAft>
                <a:spcPts val="0"/>
              </a:spcAft>
              <a:buSzPts val="1800"/>
              <a:buChar char="●"/>
            </a:pPr>
            <a:r>
              <a:rPr lang="sk" sz="1800"/>
              <a:t>kosto-transverzální vlákna</a:t>
            </a:r>
            <a:endParaRPr sz="1800"/>
          </a:p>
          <a:p>
            <a:pPr indent="-342900" lvl="0" marL="457200" rtl="0" algn="l">
              <a:spcBef>
                <a:spcPts val="0"/>
              </a:spcBef>
              <a:spcAft>
                <a:spcPts val="0"/>
              </a:spcAft>
              <a:buSzPts val="1800"/>
              <a:buChar char="●"/>
            </a:pPr>
            <a:r>
              <a:rPr lang="sk" sz="1800"/>
              <a:t>transverso-cristální (stejnostranné pokračování m. transversospinalis)</a:t>
            </a:r>
            <a:endParaRPr sz="1800"/>
          </a:p>
          <a:p>
            <a:pPr indent="0" lvl="0" marL="0" rtl="0" algn="l">
              <a:spcBef>
                <a:spcPts val="0"/>
              </a:spcBef>
              <a:spcAft>
                <a:spcPts val="0"/>
              </a:spcAft>
              <a:buClr>
                <a:schemeClr val="dk1"/>
              </a:buClr>
              <a:buSzPts val="1100"/>
              <a:buFont typeface="Arial"/>
              <a:buNone/>
            </a:pPr>
            <a:r>
              <a:rPr b="1" lang="sk" sz="1800"/>
              <a:t>III. Systém břišních svalů</a:t>
            </a:r>
            <a:endParaRPr b="1" sz="1800"/>
          </a:p>
          <a:p>
            <a:pPr indent="-342900" lvl="0" marL="457200" rtl="0" algn="l">
              <a:lnSpc>
                <a:spcPct val="100000"/>
              </a:lnSpc>
              <a:spcBef>
                <a:spcPts val="0"/>
              </a:spcBef>
              <a:spcAft>
                <a:spcPts val="0"/>
              </a:spcAft>
              <a:buSzPts val="1800"/>
              <a:buChar char="●"/>
            </a:pPr>
            <a:r>
              <a:rPr lang="sk" sz="1800"/>
              <a:t>M. rectus abdominis (navázanost na m. sternalis)</a:t>
            </a:r>
            <a:endParaRPr sz="1800"/>
          </a:p>
          <a:p>
            <a:pPr indent="-342900" lvl="0" marL="457200" rtl="0" algn="l">
              <a:lnSpc>
                <a:spcPct val="100000"/>
              </a:lnSpc>
              <a:spcBef>
                <a:spcPts val="0"/>
              </a:spcBef>
              <a:spcAft>
                <a:spcPts val="0"/>
              </a:spcAft>
              <a:buSzPts val="1800"/>
              <a:buChar char="●"/>
            </a:pPr>
            <a:r>
              <a:rPr lang="sk" sz="1800"/>
              <a:t>M. obliquus externus abdominis</a:t>
            </a:r>
            <a:endParaRPr sz="1800"/>
          </a:p>
          <a:p>
            <a:pPr indent="-342900" lvl="0" marL="457200" rtl="0" algn="l">
              <a:lnSpc>
                <a:spcPct val="100000"/>
              </a:lnSpc>
              <a:spcBef>
                <a:spcPts val="0"/>
              </a:spcBef>
              <a:spcAft>
                <a:spcPts val="0"/>
              </a:spcAft>
              <a:buSzPts val="1800"/>
              <a:buChar char="●"/>
            </a:pPr>
            <a:r>
              <a:rPr lang="sk" sz="1800"/>
              <a:t>M. obliquus internus abdominis</a:t>
            </a:r>
            <a:endParaRPr sz="1800"/>
          </a:p>
          <a:p>
            <a:pPr indent="-342900" lvl="0" marL="457200" rtl="0" algn="l">
              <a:lnSpc>
                <a:spcPct val="100000"/>
              </a:lnSpc>
              <a:spcBef>
                <a:spcPts val="0"/>
              </a:spcBef>
              <a:spcAft>
                <a:spcPts val="0"/>
              </a:spcAft>
              <a:buSzPts val="1800"/>
              <a:buChar char="●"/>
            </a:pPr>
            <a:r>
              <a:rPr lang="sk" sz="1800"/>
              <a:t>M. pyramidalis</a:t>
            </a:r>
            <a:endParaRPr sz="1800"/>
          </a:p>
        </p:txBody>
      </p:sp>
      <p:pic>
        <p:nvPicPr>
          <p:cNvPr id="449" name="Google Shape;449;p65"/>
          <p:cNvPicPr preferRelativeResize="0"/>
          <p:nvPr/>
        </p:nvPicPr>
        <p:blipFill rotWithShape="1">
          <a:blip r:embed="rId3">
            <a:alphaModFix/>
          </a:blip>
          <a:srcRect b="37707" l="46941" r="5786" t="5539"/>
          <a:stretch/>
        </p:blipFill>
        <p:spPr>
          <a:xfrm>
            <a:off x="5758613" y="0"/>
            <a:ext cx="3385375" cy="30466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700"/>
              <a:t>Aktivní stabilita segmentu - m. Rectus Abdominis</a:t>
            </a:r>
            <a:endParaRPr sz="2700"/>
          </a:p>
        </p:txBody>
      </p:sp>
      <p:sp>
        <p:nvSpPr>
          <p:cNvPr id="455" name="Google Shape;455;p66"/>
          <p:cNvSpPr txBox="1"/>
          <p:nvPr>
            <p:ph idx="1" type="body"/>
          </p:nvPr>
        </p:nvSpPr>
        <p:spPr>
          <a:xfrm>
            <a:off x="540000" y="1269000"/>
            <a:ext cx="45942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b="1" lang="sk" sz="1700"/>
              <a:t>O: </a:t>
            </a:r>
            <a:r>
              <a:rPr lang="sk" sz="1700"/>
              <a:t>SC chrupavky V.-VII žebra + proc. xiphoideus, pokračování systému mm. scaleni. </a:t>
            </a:r>
            <a:endParaRPr sz="1700"/>
          </a:p>
          <a:p>
            <a:pPr indent="-336550" lvl="0" marL="457200" rtl="0" algn="l">
              <a:spcBef>
                <a:spcPts val="0"/>
              </a:spcBef>
              <a:spcAft>
                <a:spcPts val="0"/>
              </a:spcAft>
              <a:buSzPts val="1700"/>
              <a:buChar char="●"/>
            </a:pPr>
            <a:r>
              <a:rPr b="1" lang="sk" sz="1700"/>
              <a:t>I: </a:t>
            </a:r>
            <a:r>
              <a:rPr lang="sk" sz="1700"/>
              <a:t>symfýza + přesah k adduktorům a ke kontralat. m. rectus abd.</a:t>
            </a:r>
            <a:endParaRPr sz="1700"/>
          </a:p>
          <a:p>
            <a:pPr indent="-336550" lvl="0" marL="457200" rtl="0" algn="l">
              <a:spcBef>
                <a:spcPts val="0"/>
              </a:spcBef>
              <a:spcAft>
                <a:spcPts val="0"/>
              </a:spcAft>
              <a:buSzPts val="1700"/>
              <a:buChar char="●"/>
            </a:pPr>
            <a:r>
              <a:rPr lang="sk" sz="1700"/>
              <a:t>Vertikální průběh</a:t>
            </a:r>
            <a:endParaRPr sz="1700"/>
          </a:p>
          <a:p>
            <a:pPr indent="-336550" lvl="0" marL="457200" rtl="0" algn="l">
              <a:spcBef>
                <a:spcPts val="0"/>
              </a:spcBef>
              <a:spcAft>
                <a:spcPts val="0"/>
              </a:spcAft>
              <a:buSzPts val="1700"/>
              <a:buChar char="●"/>
            </a:pPr>
            <a:r>
              <a:rPr lang="sk" sz="1700"/>
              <a:t>Polygastrický sval – 3 bříška supraumbilikálně a 2 infra</a:t>
            </a:r>
            <a:endParaRPr sz="1700"/>
          </a:p>
          <a:p>
            <a:pPr indent="-336550" lvl="0" marL="457200" rtl="0" algn="l">
              <a:spcBef>
                <a:spcPts val="0"/>
              </a:spcBef>
              <a:spcAft>
                <a:spcPts val="0"/>
              </a:spcAft>
              <a:buSzPts val="1700"/>
              <a:buChar char="●"/>
            </a:pPr>
            <a:r>
              <a:rPr lang="sk" sz="1700"/>
              <a:t>Linea alba a diastáza abd. svalů</a:t>
            </a:r>
            <a:endParaRPr sz="1700"/>
          </a:p>
          <a:p>
            <a:pPr indent="-336550" lvl="0" marL="457200" rtl="0" algn="l">
              <a:spcBef>
                <a:spcPts val="0"/>
              </a:spcBef>
              <a:spcAft>
                <a:spcPts val="0"/>
              </a:spcAft>
              <a:buSzPts val="1700"/>
              <a:buChar char="●"/>
            </a:pPr>
            <a:r>
              <a:rPr lang="sk" sz="1700"/>
              <a:t>Excentrická kontrakce v inspiriu</a:t>
            </a:r>
            <a:endParaRPr sz="1700"/>
          </a:p>
          <a:p>
            <a:pPr indent="0" lvl="0" marL="0" rtl="0" algn="l">
              <a:spcBef>
                <a:spcPts val="0"/>
              </a:spcBef>
              <a:spcAft>
                <a:spcPts val="0"/>
              </a:spcAft>
              <a:buNone/>
            </a:pPr>
            <a:r>
              <a:t/>
            </a:r>
            <a:endParaRPr sz="1700"/>
          </a:p>
        </p:txBody>
      </p:sp>
      <p:pic>
        <p:nvPicPr>
          <p:cNvPr id="456" name="Google Shape;456;p66"/>
          <p:cNvPicPr preferRelativeResize="0"/>
          <p:nvPr/>
        </p:nvPicPr>
        <p:blipFill>
          <a:blip r:embed="rId3">
            <a:alphaModFix/>
          </a:blip>
          <a:stretch>
            <a:fillRect/>
          </a:stretch>
        </p:blipFill>
        <p:spPr>
          <a:xfrm>
            <a:off x="5134200" y="1031100"/>
            <a:ext cx="3705000" cy="346809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400"/>
              <a:t>Aktivní stabilita segmentu-m. Transversus Abdominis</a:t>
            </a:r>
            <a:endParaRPr sz="2400"/>
          </a:p>
        </p:txBody>
      </p:sp>
      <p:sp>
        <p:nvSpPr>
          <p:cNvPr id="462" name="Google Shape;462;p6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b="1" lang="sk" sz="1600"/>
              <a:t>O: </a:t>
            </a:r>
            <a:r>
              <a:rPr lang="sk" sz="1600"/>
              <a:t>post. část proc. transversi Lp.</a:t>
            </a:r>
            <a:endParaRPr sz="1600"/>
          </a:p>
          <a:p>
            <a:pPr indent="-330200" lvl="0" marL="457200" rtl="0" algn="l">
              <a:spcBef>
                <a:spcPts val="0"/>
              </a:spcBef>
              <a:spcAft>
                <a:spcPts val="0"/>
              </a:spcAft>
              <a:buSzPts val="1600"/>
              <a:buChar char="●"/>
            </a:pPr>
            <a:r>
              <a:rPr b="1" lang="sk" sz="1600"/>
              <a:t>I: </a:t>
            </a:r>
            <a:r>
              <a:rPr lang="sk" sz="1600"/>
              <a:t>aponeurotická do laterálního okraje pochvy m. rectus abd. kterou spoluvytváří v horních 4 oddílech i zevnitř a ve spodním oddíle zejména zevně. Spodní část se upíná společně s m. obliquus internus abdominis na symfýzu a os pubis</a:t>
            </a:r>
            <a:endParaRPr sz="1600"/>
          </a:p>
          <a:p>
            <a:pPr indent="0" lvl="0" marL="0" rtl="0" algn="l">
              <a:spcBef>
                <a:spcPts val="0"/>
              </a:spcBef>
              <a:spcAft>
                <a:spcPts val="0"/>
              </a:spcAft>
              <a:buClr>
                <a:schemeClr val="dk1"/>
              </a:buClr>
              <a:buSzPts val="1100"/>
              <a:buFont typeface="Arial"/>
              <a:buNone/>
            </a:pPr>
            <a:r>
              <a:rPr b="1" lang="sk" sz="1600"/>
              <a:t>Průběh:</a:t>
            </a:r>
            <a:endParaRPr b="1" sz="1600"/>
          </a:p>
          <a:p>
            <a:pPr indent="-330200" lvl="0" marL="457200" rtl="0" algn="l">
              <a:spcBef>
                <a:spcPts val="0"/>
              </a:spcBef>
              <a:spcAft>
                <a:spcPts val="0"/>
              </a:spcAft>
              <a:buSzPts val="1600"/>
              <a:buChar char="●"/>
            </a:pPr>
            <a:r>
              <a:rPr lang="sk" sz="1600"/>
              <a:t>Střední část horizontální průběh</a:t>
            </a:r>
            <a:endParaRPr sz="1600"/>
          </a:p>
          <a:p>
            <a:pPr indent="-330200" lvl="0" marL="457200" rtl="0" algn="l">
              <a:spcBef>
                <a:spcPts val="0"/>
              </a:spcBef>
              <a:spcAft>
                <a:spcPts val="0"/>
              </a:spcAft>
              <a:buSzPts val="1600"/>
              <a:buChar char="●"/>
            </a:pPr>
            <a:r>
              <a:rPr lang="sk" sz="1600"/>
              <a:t>Horní část mediokraniální průběh</a:t>
            </a:r>
            <a:endParaRPr sz="1600"/>
          </a:p>
          <a:p>
            <a:pPr indent="-330200" lvl="0" marL="457200" rtl="0" algn="l">
              <a:spcBef>
                <a:spcPts val="0"/>
              </a:spcBef>
              <a:spcAft>
                <a:spcPts val="0"/>
              </a:spcAft>
              <a:buSzPts val="1600"/>
              <a:buChar char="●"/>
            </a:pPr>
            <a:r>
              <a:rPr lang="sk" sz="1600"/>
              <a:t>Spodní část mediokaudální průběh</a:t>
            </a:r>
            <a:endParaRPr sz="1600"/>
          </a:p>
          <a:p>
            <a:pPr indent="-330200" lvl="0" marL="457200" rtl="0" algn="l">
              <a:spcBef>
                <a:spcPts val="0"/>
              </a:spcBef>
              <a:spcAft>
                <a:spcPts val="0"/>
              </a:spcAft>
              <a:buSzPts val="1600"/>
              <a:buChar char="●"/>
            </a:pPr>
            <a:r>
              <a:rPr lang="sk" sz="1600"/>
              <a:t>Excentrická kontrakce v inspiriu</a:t>
            </a:r>
            <a:endParaRPr sz="1600"/>
          </a:p>
          <a:p>
            <a:pPr indent="0" lvl="0" marL="0" rtl="0" algn="l">
              <a:spcBef>
                <a:spcPts val="0"/>
              </a:spcBef>
              <a:spcAft>
                <a:spcPts val="0"/>
              </a:spcAft>
              <a:buNone/>
            </a:pPr>
            <a:r>
              <a:t/>
            </a:r>
            <a:endParaRPr sz="1600"/>
          </a:p>
        </p:txBody>
      </p:sp>
      <p:pic>
        <p:nvPicPr>
          <p:cNvPr id="463" name="Google Shape;463;p67"/>
          <p:cNvPicPr preferRelativeResize="0"/>
          <p:nvPr/>
        </p:nvPicPr>
        <p:blipFill>
          <a:blip r:embed="rId3">
            <a:alphaModFix/>
          </a:blip>
          <a:stretch>
            <a:fillRect/>
          </a:stretch>
        </p:blipFill>
        <p:spPr>
          <a:xfrm>
            <a:off x="4730300" y="2571750"/>
            <a:ext cx="2604124" cy="23649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200"/>
              <a:t>Aktivní stabilita segmentu - m. Obliquus Internus Abdominis </a:t>
            </a:r>
            <a:endParaRPr sz="2200"/>
          </a:p>
        </p:txBody>
      </p:sp>
      <p:sp>
        <p:nvSpPr>
          <p:cNvPr id="469" name="Google Shape;469;p68"/>
          <p:cNvSpPr txBox="1"/>
          <p:nvPr>
            <p:ph idx="1" type="body"/>
          </p:nvPr>
        </p:nvSpPr>
        <p:spPr>
          <a:xfrm>
            <a:off x="539550" y="1188475"/>
            <a:ext cx="52623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600"/>
              <a:t>O:</a:t>
            </a:r>
            <a:r>
              <a:rPr lang="sk" sz="1600"/>
              <a:t> kraniální část od XI. – XII. žebra</a:t>
            </a:r>
            <a:endParaRPr sz="1600"/>
          </a:p>
          <a:p>
            <a:pPr indent="0" lvl="0" marL="0" rtl="0" algn="l">
              <a:spcBef>
                <a:spcPts val="0"/>
              </a:spcBef>
              <a:spcAft>
                <a:spcPts val="0"/>
              </a:spcAft>
              <a:buClr>
                <a:schemeClr val="dk1"/>
              </a:buClr>
              <a:buSzPts val="1100"/>
              <a:buFont typeface="Arial"/>
              <a:buNone/>
            </a:pPr>
            <a:r>
              <a:rPr lang="sk" sz="1600"/>
              <a:t>kaudální část od crista iliaca a lig. inquinale</a:t>
            </a:r>
            <a:endParaRPr sz="1600"/>
          </a:p>
          <a:p>
            <a:pPr indent="0" lvl="0" marL="0" rtl="0" algn="l">
              <a:spcBef>
                <a:spcPts val="0"/>
              </a:spcBef>
              <a:spcAft>
                <a:spcPts val="0"/>
              </a:spcAft>
              <a:buClr>
                <a:schemeClr val="dk1"/>
              </a:buClr>
              <a:buSzPts val="1100"/>
              <a:buFont typeface="Arial"/>
              <a:buNone/>
            </a:pPr>
            <a:r>
              <a:rPr b="1" lang="sk" sz="1600"/>
              <a:t>I: </a:t>
            </a:r>
            <a:r>
              <a:rPr lang="sk" sz="1600"/>
              <a:t>kraniální do chrupavky X. žebra, proc. xiphoideus</a:t>
            </a:r>
            <a:endParaRPr sz="1600"/>
          </a:p>
          <a:p>
            <a:pPr indent="0" lvl="0" marL="0" rtl="0" algn="l">
              <a:spcBef>
                <a:spcPts val="0"/>
              </a:spcBef>
              <a:spcAft>
                <a:spcPts val="0"/>
              </a:spcAft>
              <a:buClr>
                <a:schemeClr val="dk1"/>
              </a:buClr>
              <a:buSzPts val="1100"/>
              <a:buFont typeface="Arial"/>
              <a:buNone/>
            </a:pPr>
            <a:r>
              <a:rPr lang="sk" sz="1600"/>
              <a:t>střední do laterálního okraje m. rectus abdominis, kde spoluvytváří přední část linea alba a přímo navazuje na systém kontralat  m. obliquus externus abdominis</a:t>
            </a:r>
            <a:endParaRPr sz="1600"/>
          </a:p>
          <a:p>
            <a:pPr indent="0" lvl="0" marL="0" rtl="0" algn="l">
              <a:spcBef>
                <a:spcPts val="0"/>
              </a:spcBef>
              <a:spcAft>
                <a:spcPts val="0"/>
              </a:spcAft>
              <a:buClr>
                <a:schemeClr val="dk1"/>
              </a:buClr>
              <a:buSzPts val="1100"/>
              <a:buFont typeface="Arial"/>
              <a:buNone/>
            </a:pPr>
            <a:r>
              <a:rPr lang="sk" sz="1600"/>
              <a:t>spodní do společného úponu s m. transversus abd. na symfýzu a os pubis.</a:t>
            </a:r>
            <a:endParaRPr sz="1600"/>
          </a:p>
          <a:p>
            <a:pPr indent="0" lvl="0" marL="0" rtl="0" algn="l">
              <a:spcBef>
                <a:spcPts val="0"/>
              </a:spcBef>
              <a:spcAft>
                <a:spcPts val="0"/>
              </a:spcAft>
              <a:buClr>
                <a:schemeClr val="dk1"/>
              </a:buClr>
              <a:buSzPts val="1100"/>
              <a:buFont typeface="Arial"/>
              <a:buNone/>
            </a:pPr>
            <a:r>
              <a:rPr b="1" lang="sk" sz="1600"/>
              <a:t>Střední vrstva břišní stěny</a:t>
            </a:r>
            <a:endParaRPr b="1" sz="1600"/>
          </a:p>
          <a:p>
            <a:pPr indent="0" lvl="0" marL="0" rtl="0" algn="l">
              <a:spcBef>
                <a:spcPts val="0"/>
              </a:spcBef>
              <a:spcAft>
                <a:spcPts val="0"/>
              </a:spcAft>
              <a:buClr>
                <a:schemeClr val="dk1"/>
              </a:buClr>
              <a:buSzPts val="1100"/>
              <a:buFont typeface="Arial"/>
              <a:buNone/>
            </a:pPr>
            <a:r>
              <a:rPr lang="sk" sz="1600"/>
              <a:t>Rotační stabilizace L p., nastavení hrudní vs. pánevní dno, intraabd. tlak.</a:t>
            </a:r>
            <a:endParaRPr sz="1600"/>
          </a:p>
          <a:p>
            <a:pPr indent="0" lvl="0" marL="0" rtl="0" algn="l">
              <a:spcBef>
                <a:spcPts val="0"/>
              </a:spcBef>
              <a:spcAft>
                <a:spcPts val="0"/>
              </a:spcAft>
              <a:buNone/>
            </a:pPr>
            <a:r>
              <a:t/>
            </a:r>
            <a:endParaRPr sz="1600"/>
          </a:p>
        </p:txBody>
      </p:sp>
      <p:pic>
        <p:nvPicPr>
          <p:cNvPr id="470" name="Google Shape;470;p68"/>
          <p:cNvPicPr preferRelativeResize="0"/>
          <p:nvPr/>
        </p:nvPicPr>
        <p:blipFill>
          <a:blip r:embed="rId3">
            <a:alphaModFix/>
          </a:blip>
          <a:stretch>
            <a:fillRect/>
          </a:stretch>
        </p:blipFill>
        <p:spPr>
          <a:xfrm>
            <a:off x="5841425" y="1188475"/>
            <a:ext cx="3037350" cy="27169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Bederní obratel</a:t>
            </a:r>
            <a:endParaRPr/>
          </a:p>
        </p:txBody>
      </p:sp>
      <p:sp>
        <p:nvSpPr>
          <p:cNvPr id="159" name="Google Shape;159;p2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04800" lvl="0" marL="457200" rtl="0" algn="just">
              <a:lnSpc>
                <a:spcPct val="115000"/>
              </a:lnSpc>
              <a:spcBef>
                <a:spcPts val="0"/>
              </a:spcBef>
              <a:spcAft>
                <a:spcPts val="0"/>
              </a:spcAft>
              <a:buSzPts val="1200"/>
              <a:buChar char="●"/>
            </a:pPr>
            <a:r>
              <a:rPr lang="sk" sz="1200"/>
              <a:t>původní  procc.  transversi  bederních obratlů zanikly </a:t>
            </a:r>
            <a:endParaRPr sz="1200"/>
          </a:p>
          <a:p>
            <a:pPr indent="-304800" lvl="0" marL="457200" rtl="0" algn="just">
              <a:lnSpc>
                <a:spcPct val="115000"/>
              </a:lnSpc>
              <a:spcBef>
                <a:spcPts val="0"/>
              </a:spcBef>
              <a:spcAft>
                <a:spcPts val="0"/>
              </a:spcAft>
              <a:buSzPts val="1200"/>
              <a:buChar char="●"/>
            </a:pPr>
            <a:r>
              <a:rPr lang="sk" sz="1200"/>
              <a:t>na každé straně z nich zbyly dva malé hrbolky, přisedlé k zadnímu okraji proc. articularis superior: </a:t>
            </a:r>
            <a:endParaRPr sz="1200"/>
          </a:p>
          <a:p>
            <a:pPr indent="-304800" lvl="1" marL="914400" rtl="0" algn="just">
              <a:lnSpc>
                <a:spcPct val="115000"/>
              </a:lnSpc>
              <a:spcBef>
                <a:spcPts val="0"/>
              </a:spcBef>
              <a:spcAft>
                <a:spcPts val="0"/>
              </a:spcAft>
              <a:buClr>
                <a:srgbClr val="000000"/>
              </a:buClr>
              <a:buSzPts val="1200"/>
              <a:buChar char="○"/>
            </a:pPr>
            <a:r>
              <a:rPr b="1" lang="sk" sz="1200"/>
              <a:t>processus mamillaris -</a:t>
            </a:r>
            <a:r>
              <a:rPr lang="sk" sz="1200"/>
              <a:t> kraniálnějši a větší hrbolek</a:t>
            </a:r>
            <a:endParaRPr sz="1200"/>
          </a:p>
          <a:p>
            <a:pPr indent="-304800" lvl="1" marL="914400" rtl="0" algn="just">
              <a:lnSpc>
                <a:spcPct val="115000"/>
              </a:lnSpc>
              <a:spcBef>
                <a:spcPts val="0"/>
              </a:spcBef>
              <a:spcAft>
                <a:spcPts val="0"/>
              </a:spcAft>
              <a:buClr>
                <a:srgbClr val="000000"/>
              </a:buClr>
              <a:buSzPts val="1200"/>
              <a:buChar char="○"/>
            </a:pPr>
            <a:r>
              <a:rPr b="1" lang="sk" sz="1200"/>
              <a:t>processus accessorius -</a:t>
            </a:r>
            <a:r>
              <a:rPr lang="sk" sz="1200"/>
              <a:t> kaudálnější a menší hrbolek</a:t>
            </a:r>
            <a:endParaRPr sz="1200"/>
          </a:p>
          <a:p>
            <a:pPr indent="-304800" lvl="0" marL="457200" rtl="0" algn="just">
              <a:lnSpc>
                <a:spcPct val="115000"/>
              </a:lnSpc>
              <a:spcBef>
                <a:spcPts val="0"/>
              </a:spcBef>
              <a:spcAft>
                <a:spcPts val="0"/>
              </a:spcAft>
              <a:buSzPts val="1200"/>
              <a:buChar char="●"/>
            </a:pPr>
            <a:r>
              <a:rPr b="1" lang="sk" sz="1200">
                <a:solidFill>
                  <a:srgbClr val="000000"/>
                </a:solidFill>
              </a:rPr>
              <a:t>processii articulares</a:t>
            </a:r>
            <a:r>
              <a:rPr lang="sk" sz="1200">
                <a:solidFill>
                  <a:srgbClr val="000000"/>
                </a:solidFill>
              </a:rPr>
              <a:t> - kloubní výběžky</a:t>
            </a:r>
            <a:endParaRPr sz="1200">
              <a:solidFill>
                <a:srgbClr val="000000"/>
              </a:solidFill>
            </a:endParaRPr>
          </a:p>
          <a:p>
            <a:pPr indent="-304800" lvl="1" marL="914400" rtl="0" algn="just">
              <a:lnSpc>
                <a:spcPct val="115000"/>
              </a:lnSpc>
              <a:spcBef>
                <a:spcPts val="0"/>
              </a:spcBef>
              <a:spcAft>
                <a:spcPts val="0"/>
              </a:spcAft>
              <a:buClr>
                <a:srgbClr val="000000"/>
              </a:buClr>
              <a:buSzPts val="1200"/>
              <a:buChar char="○"/>
            </a:pPr>
            <a:r>
              <a:rPr lang="sk" sz="1200">
                <a:solidFill>
                  <a:srgbClr val="000000"/>
                </a:solidFill>
              </a:rPr>
              <a:t>jsou vysoké </a:t>
            </a:r>
            <a:endParaRPr sz="1200">
              <a:solidFill>
                <a:srgbClr val="000000"/>
              </a:solidFill>
            </a:endParaRPr>
          </a:p>
          <a:p>
            <a:pPr indent="-304800" lvl="1" marL="914400" rtl="0" algn="just">
              <a:lnSpc>
                <a:spcPct val="115000"/>
              </a:lnSpc>
              <a:spcBef>
                <a:spcPts val="0"/>
              </a:spcBef>
              <a:spcAft>
                <a:spcPts val="0"/>
              </a:spcAft>
              <a:buClr>
                <a:srgbClr val="000000"/>
              </a:buClr>
              <a:buSzPts val="1200"/>
              <a:buChar char="○"/>
            </a:pPr>
            <a:r>
              <a:rPr lang="sk" sz="1200">
                <a:solidFill>
                  <a:srgbClr val="000000"/>
                </a:solidFill>
              </a:rPr>
              <a:t>silněji zakřivené kloubní plošky stojí vertikálně</a:t>
            </a:r>
            <a:endParaRPr sz="1200">
              <a:solidFill>
                <a:srgbClr val="000000"/>
              </a:solidFill>
            </a:endParaRPr>
          </a:p>
          <a:p>
            <a:pPr indent="-304800" lvl="1" marL="914400" rtl="0" algn="just">
              <a:lnSpc>
                <a:spcPct val="115000"/>
              </a:lnSpc>
              <a:spcBef>
                <a:spcPts val="0"/>
              </a:spcBef>
              <a:spcAft>
                <a:spcPts val="0"/>
              </a:spcAft>
              <a:buClr>
                <a:srgbClr val="000000"/>
              </a:buClr>
              <a:buSzPts val="1200"/>
              <a:buChar char="○"/>
            </a:pPr>
            <a:r>
              <a:rPr lang="sk" sz="1200">
                <a:solidFill>
                  <a:srgbClr val="000000"/>
                </a:solidFill>
              </a:rPr>
              <a:t>plošky pravé a levé strany divergují dozadu</a:t>
            </a:r>
            <a:endParaRPr sz="1200">
              <a:solidFill>
                <a:srgbClr val="000000"/>
              </a:solidFill>
            </a:endParaRPr>
          </a:p>
          <a:p>
            <a:pPr indent="-304800" lvl="1" marL="914400" rtl="0" algn="just">
              <a:lnSpc>
                <a:spcPct val="115000"/>
              </a:lnSpc>
              <a:spcBef>
                <a:spcPts val="0"/>
              </a:spcBef>
              <a:spcAft>
                <a:spcPts val="0"/>
              </a:spcAft>
              <a:buClr>
                <a:srgbClr val="000000"/>
              </a:buClr>
              <a:buSzPts val="1200"/>
              <a:buChar char="○"/>
            </a:pPr>
            <a:r>
              <a:rPr lang="sk" sz="1200">
                <a:solidFill>
                  <a:srgbClr val="000000"/>
                </a:solidFill>
              </a:rPr>
              <a:t>individuálně různě odkloněny od frontální roviny</a:t>
            </a:r>
            <a:endParaRPr sz="1200">
              <a:solidFill>
                <a:srgbClr val="000000"/>
              </a:solidFill>
            </a:endParaRPr>
          </a:p>
          <a:p>
            <a:pPr indent="-304800" lvl="1" marL="914400" rtl="0" algn="just">
              <a:lnSpc>
                <a:spcPct val="115000"/>
              </a:lnSpc>
              <a:spcBef>
                <a:spcPts val="0"/>
              </a:spcBef>
              <a:spcAft>
                <a:spcPts val="0"/>
              </a:spcAft>
              <a:buClr>
                <a:srgbClr val="000000"/>
              </a:buClr>
              <a:buSzPts val="1200"/>
              <a:buChar char="○"/>
            </a:pPr>
            <a:r>
              <a:rPr lang="sk" sz="1200">
                <a:solidFill>
                  <a:srgbClr val="000000"/>
                </a:solidFill>
              </a:rPr>
              <a:t>někdy se jejich postavení blíží až rovině sagitální</a:t>
            </a:r>
            <a:endParaRPr sz="1200">
              <a:solidFill>
                <a:srgbClr val="000000"/>
              </a:solidFill>
            </a:endParaRPr>
          </a:p>
          <a:p>
            <a:pPr indent="-304800" lvl="0" marL="457200" rtl="0" algn="just">
              <a:lnSpc>
                <a:spcPct val="115000"/>
              </a:lnSpc>
              <a:spcBef>
                <a:spcPts val="0"/>
              </a:spcBef>
              <a:spcAft>
                <a:spcPts val="0"/>
              </a:spcAft>
              <a:buSzPts val="1200"/>
              <a:buChar char="●"/>
            </a:pPr>
            <a:r>
              <a:rPr lang="sk" sz="1200">
                <a:solidFill>
                  <a:srgbClr val="000000"/>
                </a:solidFill>
              </a:rPr>
              <a:t>krční, hrudní a bederní obratle, zvané též </a:t>
            </a:r>
            <a:r>
              <a:rPr b="1" lang="sk" sz="1200">
                <a:solidFill>
                  <a:srgbClr val="000000"/>
                </a:solidFill>
              </a:rPr>
              <a:t>presakrální obratle</a:t>
            </a:r>
            <a:r>
              <a:rPr lang="sk" sz="1200">
                <a:solidFill>
                  <a:srgbClr val="000000"/>
                </a:solidFill>
              </a:rPr>
              <a:t>, se souborně označují jako </a:t>
            </a:r>
            <a:r>
              <a:rPr b="1" lang="sk" sz="1200">
                <a:solidFill>
                  <a:srgbClr val="000000"/>
                </a:solidFill>
              </a:rPr>
              <a:t>pohyblivá část</a:t>
            </a:r>
            <a:r>
              <a:rPr lang="sk" sz="1200">
                <a:solidFill>
                  <a:srgbClr val="000000"/>
                </a:solidFill>
              </a:rPr>
              <a:t> páteře, která sahá až k promontoriu</a:t>
            </a:r>
            <a:endParaRPr sz="1200">
              <a:solidFill>
                <a:srgbClr val="000000"/>
              </a:solidFill>
            </a:endParaRPr>
          </a:p>
          <a:p>
            <a:pPr indent="-304800" lvl="0" marL="457200" rtl="0" algn="just">
              <a:lnSpc>
                <a:spcPct val="115000"/>
              </a:lnSpc>
              <a:spcBef>
                <a:spcPts val="0"/>
              </a:spcBef>
              <a:spcAft>
                <a:spcPts val="0"/>
              </a:spcAft>
              <a:buSzPts val="1200"/>
              <a:buChar char="●"/>
            </a:pPr>
            <a:r>
              <a:rPr lang="sk" sz="1200">
                <a:solidFill>
                  <a:srgbClr val="000000"/>
                </a:solidFill>
              </a:rPr>
              <a:t>zbývajících 5 křížových a 4-5 kostrčních obratlů jsou nepohyblivá část páteře, protože jsou srostlé v kost křížovou a kost kostrční</a:t>
            </a:r>
            <a:endParaRPr sz="1200">
              <a:solidFill>
                <a:srgbClr val="000000"/>
              </a:solidFill>
            </a:endParaRPr>
          </a:p>
          <a:p>
            <a:pPr indent="0" lvl="0" marL="457200" rtl="0" algn="just">
              <a:lnSpc>
                <a:spcPct val="115000"/>
              </a:lnSpc>
              <a:spcBef>
                <a:spcPts val="1600"/>
              </a:spcBef>
              <a:spcAft>
                <a:spcPts val="0"/>
              </a:spcAft>
              <a:buNone/>
            </a:pPr>
            <a:r>
              <a:t/>
            </a:r>
            <a:endParaRPr sz="1200">
              <a:solidFill>
                <a:srgbClr val="000000"/>
              </a:solidFill>
            </a:endParaRPr>
          </a:p>
          <a:p>
            <a:pPr indent="0" lvl="0" marL="0" rtl="0" algn="l">
              <a:spcBef>
                <a:spcPts val="1600"/>
              </a:spcBef>
              <a:spcAft>
                <a:spcPts val="0"/>
              </a:spcAft>
              <a:buNone/>
            </a:pPr>
            <a:r>
              <a:t/>
            </a:r>
            <a:endParaRPr sz="12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100"/>
              <a:t>Aktivní stabilita segmentu - m. Obliquus Externus Abdominis  </a:t>
            </a:r>
            <a:endParaRPr sz="2100"/>
          </a:p>
        </p:txBody>
      </p:sp>
      <p:sp>
        <p:nvSpPr>
          <p:cNvPr id="476" name="Google Shape;476;p69"/>
          <p:cNvSpPr txBox="1"/>
          <p:nvPr>
            <p:ph idx="1" type="body"/>
          </p:nvPr>
        </p:nvSpPr>
        <p:spPr>
          <a:xfrm>
            <a:off x="540000" y="1269000"/>
            <a:ext cx="5402700" cy="3105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b="1" lang="sk" sz="1600"/>
              <a:t>O: </a:t>
            </a:r>
            <a:r>
              <a:rPr lang="sk" sz="1600"/>
              <a:t>kaudálních  7.  žeber, pokračování systému m. serratus ant. (kraniálních 8-9 žeber) a systému m. pectoralis major.</a:t>
            </a:r>
            <a:endParaRPr sz="1600"/>
          </a:p>
          <a:p>
            <a:pPr indent="-330200" lvl="0" marL="457200" rtl="0" algn="l">
              <a:spcBef>
                <a:spcPts val="0"/>
              </a:spcBef>
              <a:spcAft>
                <a:spcPts val="0"/>
              </a:spcAft>
              <a:buSzPts val="1600"/>
              <a:buChar char="●"/>
            </a:pPr>
            <a:r>
              <a:rPr b="1" lang="sk" sz="1600"/>
              <a:t>I: </a:t>
            </a:r>
            <a:r>
              <a:rPr lang="sk" sz="1600"/>
              <a:t>formuje přední část linea alba a navazuje na kontralat  m. obliquus internus abdominis</a:t>
            </a:r>
            <a:endParaRPr sz="1600"/>
          </a:p>
          <a:p>
            <a:pPr indent="-330200" lvl="0" marL="457200" rtl="0" algn="l">
              <a:spcBef>
                <a:spcPts val="0"/>
              </a:spcBef>
              <a:spcAft>
                <a:spcPts val="0"/>
              </a:spcAft>
              <a:buSzPts val="1600"/>
              <a:buChar char="●"/>
            </a:pPr>
            <a:r>
              <a:rPr lang="sk" sz="1600"/>
              <a:t>os pubis a adduktory kyčle ipsi i kontralaterálně</a:t>
            </a:r>
            <a:endParaRPr sz="1600"/>
          </a:p>
          <a:p>
            <a:pPr indent="-330200" lvl="0" marL="457200" rtl="0" algn="l">
              <a:spcBef>
                <a:spcPts val="0"/>
              </a:spcBef>
              <a:spcAft>
                <a:spcPts val="0"/>
              </a:spcAft>
              <a:buSzPts val="1600"/>
              <a:buChar char="●"/>
            </a:pPr>
            <a:r>
              <a:rPr lang="sk" sz="1600"/>
              <a:t>lig. inquinale</a:t>
            </a:r>
            <a:endParaRPr sz="1600"/>
          </a:p>
          <a:p>
            <a:pPr indent="-330200" lvl="0" marL="457200" rtl="0" algn="l">
              <a:spcBef>
                <a:spcPts val="0"/>
              </a:spcBef>
              <a:spcAft>
                <a:spcPts val="0"/>
              </a:spcAft>
              <a:buSzPts val="1600"/>
              <a:buChar char="●"/>
            </a:pPr>
            <a:r>
              <a:rPr b="1" lang="sk" sz="1600"/>
              <a:t>Povrchová vrstva břišní stěny</a:t>
            </a:r>
            <a:endParaRPr b="1" sz="1600"/>
          </a:p>
          <a:p>
            <a:pPr indent="-330200" lvl="0" marL="457200" rtl="0" algn="l">
              <a:spcBef>
                <a:spcPts val="0"/>
              </a:spcBef>
              <a:spcAft>
                <a:spcPts val="0"/>
              </a:spcAft>
              <a:buSzPts val="1600"/>
              <a:buChar char="●"/>
            </a:pPr>
            <a:r>
              <a:rPr lang="sk" sz="1600"/>
              <a:t>Rotační stabilizace L p., nastavení hrudní vs. pánevní dno, intraabd. tlak, lateroflexní stabilizace.</a:t>
            </a:r>
            <a:endParaRPr sz="1600"/>
          </a:p>
          <a:p>
            <a:pPr indent="0" lvl="0" marL="0" rtl="0" algn="l">
              <a:spcBef>
                <a:spcPts val="0"/>
              </a:spcBef>
              <a:spcAft>
                <a:spcPts val="0"/>
              </a:spcAft>
              <a:buNone/>
            </a:pPr>
            <a:r>
              <a:t/>
            </a:r>
            <a:endParaRPr sz="1600"/>
          </a:p>
        </p:txBody>
      </p:sp>
      <p:pic>
        <p:nvPicPr>
          <p:cNvPr id="477" name="Google Shape;477;p69"/>
          <p:cNvPicPr preferRelativeResize="0"/>
          <p:nvPr/>
        </p:nvPicPr>
        <p:blipFill>
          <a:blip r:embed="rId3">
            <a:alphaModFix/>
          </a:blip>
          <a:stretch>
            <a:fillRect/>
          </a:stretch>
        </p:blipFill>
        <p:spPr>
          <a:xfrm>
            <a:off x="5942700" y="1269000"/>
            <a:ext cx="2896499" cy="236428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7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Základní kožní reflexy</a:t>
            </a:r>
            <a:endParaRPr/>
          </a:p>
        </p:txBody>
      </p:sp>
      <p:sp>
        <p:nvSpPr>
          <p:cNvPr id="483" name="Google Shape;483;p7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b="1" lang="sk"/>
              <a:t>Epigastrický </a:t>
            </a:r>
            <a:r>
              <a:rPr lang="sk"/>
              <a:t>Th 7-9</a:t>
            </a:r>
            <a:endParaRPr/>
          </a:p>
          <a:p>
            <a:pPr indent="-361950" lvl="0" marL="457200" rtl="0" algn="l">
              <a:spcBef>
                <a:spcPts val="0"/>
              </a:spcBef>
              <a:spcAft>
                <a:spcPts val="0"/>
              </a:spcAft>
              <a:buSzPts val="2100"/>
              <a:buChar char="●"/>
            </a:pPr>
            <a:r>
              <a:rPr b="1" lang="sk"/>
              <a:t>Mesogastrický</a:t>
            </a:r>
            <a:r>
              <a:rPr lang="sk"/>
              <a:t> Th 9-10</a:t>
            </a:r>
            <a:endParaRPr/>
          </a:p>
          <a:p>
            <a:pPr indent="-361950" lvl="0" marL="457200" rtl="0" algn="l">
              <a:spcBef>
                <a:spcPts val="0"/>
              </a:spcBef>
              <a:spcAft>
                <a:spcPts val="0"/>
              </a:spcAft>
              <a:buSzPts val="2100"/>
              <a:buChar char="●"/>
            </a:pPr>
            <a:r>
              <a:rPr b="1" lang="sk"/>
              <a:t>Hypogastrický</a:t>
            </a:r>
            <a:r>
              <a:rPr lang="sk"/>
              <a:t> Th 10-12</a:t>
            </a:r>
            <a:endParaRPr/>
          </a:p>
          <a:p>
            <a:pPr indent="-361950" lvl="0" marL="457200" rtl="0" algn="l">
              <a:spcBef>
                <a:spcPts val="0"/>
              </a:spcBef>
              <a:spcAft>
                <a:spcPts val="0"/>
              </a:spcAft>
              <a:buSzPts val="2100"/>
              <a:buChar char="●"/>
            </a:pPr>
            <a:r>
              <a:rPr b="1" lang="sk"/>
              <a:t>Kremasterový</a:t>
            </a:r>
            <a:r>
              <a:rPr lang="sk"/>
              <a:t> L 1-2</a:t>
            </a:r>
            <a:endParaRPr/>
          </a:p>
          <a:p>
            <a:pPr indent="-361950" lvl="0" marL="457200" rtl="0" algn="l">
              <a:spcBef>
                <a:spcPts val="0"/>
              </a:spcBef>
              <a:spcAft>
                <a:spcPts val="0"/>
              </a:spcAft>
              <a:buSzPts val="2100"/>
              <a:buChar char="●"/>
            </a:pPr>
            <a:r>
              <a:rPr b="1" lang="sk"/>
              <a:t>Anální </a:t>
            </a:r>
            <a:r>
              <a:rPr lang="sk"/>
              <a:t>S 3-5</a:t>
            </a:r>
            <a:endParaRPr/>
          </a:p>
          <a:p>
            <a:pPr indent="0" lvl="0" marL="0" rtl="0" algn="l">
              <a:spcBef>
                <a:spcPts val="0"/>
              </a:spcBef>
              <a:spcAft>
                <a:spcPts val="0"/>
              </a:spcAft>
              <a:buNone/>
            </a:pPr>
            <a:r>
              <a:t/>
            </a:r>
            <a:endParaRPr/>
          </a:p>
        </p:txBody>
      </p:sp>
      <p:pic>
        <p:nvPicPr>
          <p:cNvPr descr="Vytvořili jsme pro vás ON-LINE ZÁSOBNÍK VYŠETŘOVACÍCH TESTŮ ZDARMA.&#10;Naleznete jej na našich stránkách zde: https://www.svetfyzioterapie.cz/online-kurz/vysetrovaci-testy&#10;&#10;Vyšetřovací testy patří k základním nástrojům fyzioterapeuta. Ve výše zmíněné sekci naleznete seznam vyšetřovacích testů (videa), používaných ve fyzioterapii, rozřazených do sekcí pro lepší orientaci. Tento on-line zásobník je zdarma a stále na něm pracujeme. Plánujeme postupně přidávat videa, popisy a odkazy. Budeme rádi za sdílení této databáze mezi fyzioterapeuty a studenty fyzioterapie." id="484" name="Google Shape;484;p70" title="Břišní kožní reflexy (epigastrický, mezogastrický a hypogastrický) - polysynaptické reflexy">
            <a:hlinkClick r:id="rId3"/>
          </p:cNvPr>
          <p:cNvPicPr preferRelativeResize="0"/>
          <p:nvPr/>
        </p:nvPicPr>
        <p:blipFill>
          <a:blip r:embed="rId4">
            <a:alphaModFix/>
          </a:blip>
          <a:stretch>
            <a:fillRect/>
          </a:stretch>
        </p:blipFill>
        <p:spPr>
          <a:xfrm>
            <a:off x="4111325" y="103657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Aktivní stabilita segmentu - hrudní dno</a:t>
            </a:r>
            <a:endParaRPr/>
          </a:p>
        </p:txBody>
      </p:sp>
      <p:sp>
        <p:nvSpPr>
          <p:cNvPr id="490" name="Google Shape;490;p71"/>
          <p:cNvSpPr txBox="1"/>
          <p:nvPr>
            <p:ph idx="1" type="body"/>
          </p:nvPr>
        </p:nvSpPr>
        <p:spPr>
          <a:xfrm>
            <a:off x="540000" y="1269000"/>
            <a:ext cx="53655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900"/>
              <a:t>Origo: </a:t>
            </a:r>
            <a:r>
              <a:rPr lang="sk" sz="1900"/>
              <a:t>sternum,</a:t>
            </a:r>
            <a:endParaRPr sz="1900"/>
          </a:p>
          <a:p>
            <a:pPr indent="0" lvl="0" marL="0" rtl="0" algn="l">
              <a:spcBef>
                <a:spcPts val="0"/>
              </a:spcBef>
              <a:spcAft>
                <a:spcPts val="0"/>
              </a:spcAft>
              <a:buClr>
                <a:schemeClr val="dk1"/>
              </a:buClr>
              <a:buSzPts val="1100"/>
              <a:buFont typeface="Arial"/>
              <a:buNone/>
            </a:pPr>
            <a:r>
              <a:rPr lang="sk" sz="1900"/>
              <a:t>costa VII.-XII. (m. quadratus lumb., mm. obliqui abd., m. rectus 	abd.)</a:t>
            </a:r>
            <a:endParaRPr sz="1900"/>
          </a:p>
          <a:p>
            <a:pPr indent="0" lvl="0" marL="0" rtl="0" algn="l">
              <a:spcBef>
                <a:spcPts val="0"/>
              </a:spcBef>
              <a:spcAft>
                <a:spcPts val="0"/>
              </a:spcAft>
              <a:buClr>
                <a:schemeClr val="dk1"/>
              </a:buClr>
              <a:buSzPts val="1100"/>
              <a:buFont typeface="Arial"/>
              <a:buNone/>
            </a:pPr>
            <a:r>
              <a:rPr lang="sk" sz="1900"/>
              <a:t>L p.  (m. psoas)</a:t>
            </a:r>
            <a:endParaRPr sz="1900"/>
          </a:p>
          <a:p>
            <a:pPr indent="0" lvl="0" marL="0" rtl="0" algn="l">
              <a:spcBef>
                <a:spcPts val="0"/>
              </a:spcBef>
              <a:spcAft>
                <a:spcPts val="0"/>
              </a:spcAft>
              <a:buClr>
                <a:schemeClr val="dk1"/>
              </a:buClr>
              <a:buSzPts val="1100"/>
              <a:buFont typeface="Arial"/>
              <a:buNone/>
            </a:pPr>
            <a:r>
              <a:rPr b="1" lang="sk" sz="1900"/>
              <a:t>Inzerce: </a:t>
            </a:r>
            <a:r>
              <a:rPr lang="sk" sz="1900"/>
              <a:t>centrum tendineum</a:t>
            </a:r>
            <a:endParaRPr sz="1900"/>
          </a:p>
          <a:p>
            <a:pPr indent="0" lvl="0" marL="0" rtl="0" algn="l">
              <a:spcBef>
                <a:spcPts val="0"/>
              </a:spcBef>
              <a:spcAft>
                <a:spcPts val="0"/>
              </a:spcAft>
              <a:buClr>
                <a:schemeClr val="dk1"/>
              </a:buClr>
              <a:buSzPts val="1100"/>
              <a:buFont typeface="Arial"/>
              <a:buNone/>
            </a:pPr>
            <a:r>
              <a:rPr b="1" lang="sk" sz="1900"/>
              <a:t>Inervace: </a:t>
            </a:r>
            <a:r>
              <a:rPr lang="sk" sz="1900"/>
              <a:t>N. phrenicus, nn. intercostales</a:t>
            </a:r>
            <a:endParaRPr sz="1900"/>
          </a:p>
          <a:p>
            <a:pPr indent="0" lvl="0" marL="0" rtl="0" algn="l">
              <a:spcBef>
                <a:spcPts val="0"/>
              </a:spcBef>
              <a:spcAft>
                <a:spcPts val="0"/>
              </a:spcAft>
              <a:buClr>
                <a:schemeClr val="dk1"/>
              </a:buClr>
              <a:buSzPts val="1100"/>
              <a:buFont typeface="Arial"/>
              <a:buNone/>
            </a:pPr>
            <a:r>
              <a:rPr b="1" lang="sk" sz="1900"/>
              <a:t>Funkce: </a:t>
            </a:r>
            <a:r>
              <a:rPr lang="sk" sz="1900"/>
              <a:t>Respirační, posturální, sfinkterová, drenážní…</a:t>
            </a:r>
            <a:endParaRPr sz="1900"/>
          </a:p>
          <a:p>
            <a:pPr indent="0" lvl="0" marL="0" rtl="0" algn="l">
              <a:spcBef>
                <a:spcPts val="0"/>
              </a:spcBef>
              <a:spcAft>
                <a:spcPts val="0"/>
              </a:spcAft>
              <a:buNone/>
            </a:pPr>
            <a:r>
              <a:t/>
            </a:r>
            <a:endParaRPr sz="1900"/>
          </a:p>
        </p:txBody>
      </p:sp>
      <p:pic>
        <p:nvPicPr>
          <p:cNvPr id="491" name="Google Shape;491;p71"/>
          <p:cNvPicPr preferRelativeResize="0"/>
          <p:nvPr/>
        </p:nvPicPr>
        <p:blipFill>
          <a:blip r:embed="rId3">
            <a:alphaModFix/>
          </a:blip>
          <a:stretch>
            <a:fillRect/>
          </a:stretch>
        </p:blipFill>
        <p:spPr>
          <a:xfrm>
            <a:off x="6069100" y="1460675"/>
            <a:ext cx="2933700" cy="222214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7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Inspiračně-expirační synergismus</a:t>
            </a:r>
            <a:endParaRPr/>
          </a:p>
        </p:txBody>
      </p:sp>
      <p:sp>
        <p:nvSpPr>
          <p:cNvPr id="497" name="Google Shape;497;p72"/>
          <p:cNvSpPr txBox="1"/>
          <p:nvPr>
            <p:ph idx="1" type="body"/>
          </p:nvPr>
        </p:nvSpPr>
        <p:spPr>
          <a:xfrm>
            <a:off x="540000" y="1269000"/>
            <a:ext cx="42966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rozdílná změna tvaru hrudníku v dolní a horní části hrudníku</a:t>
            </a:r>
            <a:endParaRPr/>
          </a:p>
          <a:p>
            <a:pPr indent="-361950" lvl="0" marL="457200" rtl="0" algn="l">
              <a:spcBef>
                <a:spcPts val="0"/>
              </a:spcBef>
              <a:spcAft>
                <a:spcPts val="0"/>
              </a:spcAft>
              <a:buSzPts val="2100"/>
              <a:buChar char="●"/>
            </a:pPr>
            <a:r>
              <a:rPr lang="sk"/>
              <a:t>stranově asymetrická změna tvaru bránice</a:t>
            </a:r>
            <a:endParaRPr/>
          </a:p>
          <a:p>
            <a:pPr indent="-361950" lvl="0" marL="457200" rtl="0" algn="l">
              <a:spcBef>
                <a:spcPts val="0"/>
              </a:spcBef>
              <a:spcAft>
                <a:spcPts val="0"/>
              </a:spcAft>
              <a:buSzPts val="2100"/>
              <a:buChar char="●"/>
            </a:pPr>
            <a:r>
              <a:rPr lang="sk"/>
              <a:t>role bránice při elevaci žeber</a:t>
            </a:r>
            <a:endParaRPr/>
          </a:p>
          <a:p>
            <a:pPr indent="0" lvl="0" marL="0" rtl="0" algn="l">
              <a:spcBef>
                <a:spcPts val="0"/>
              </a:spcBef>
              <a:spcAft>
                <a:spcPts val="0"/>
              </a:spcAft>
              <a:buNone/>
            </a:pPr>
            <a:r>
              <a:t/>
            </a:r>
            <a:endParaRPr/>
          </a:p>
        </p:txBody>
      </p:sp>
      <p:pic>
        <p:nvPicPr>
          <p:cNvPr id="498" name="Google Shape;498;p72"/>
          <p:cNvPicPr preferRelativeResize="0"/>
          <p:nvPr/>
        </p:nvPicPr>
        <p:blipFill>
          <a:blip r:embed="rId3">
            <a:alphaModFix/>
          </a:blip>
          <a:stretch>
            <a:fillRect/>
          </a:stretch>
        </p:blipFill>
        <p:spPr>
          <a:xfrm>
            <a:off x="4836500" y="1031100"/>
            <a:ext cx="2667592" cy="39599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Tlaková rezistence L oblasti</a:t>
            </a:r>
            <a:endParaRPr/>
          </a:p>
        </p:txBody>
      </p:sp>
      <p:sp>
        <p:nvSpPr>
          <p:cNvPr id="504" name="Google Shape;504;p73"/>
          <p:cNvSpPr txBox="1"/>
          <p:nvPr>
            <p:ph idx="1" type="body"/>
          </p:nvPr>
        </p:nvSpPr>
        <p:spPr>
          <a:xfrm>
            <a:off x="540000" y="1269000"/>
            <a:ext cx="44466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Tvar dutiny břišní</a:t>
            </a:r>
            <a:endParaRPr sz="1800"/>
          </a:p>
          <a:p>
            <a:pPr indent="-342900" lvl="0" marL="457200" rtl="0" algn="l">
              <a:spcBef>
                <a:spcPts val="0"/>
              </a:spcBef>
              <a:spcAft>
                <a:spcPts val="0"/>
              </a:spcAft>
              <a:buSzPts val="1800"/>
              <a:buChar char="●"/>
            </a:pPr>
            <a:r>
              <a:rPr lang="sk" sz="1800"/>
              <a:t>Postavení pánevního vs. hrudního dna</a:t>
            </a:r>
            <a:endParaRPr sz="1800"/>
          </a:p>
          <a:p>
            <a:pPr indent="-342900" lvl="0" marL="457200" rtl="0" algn="l">
              <a:spcBef>
                <a:spcPts val="0"/>
              </a:spcBef>
              <a:spcAft>
                <a:spcPts val="0"/>
              </a:spcAft>
              <a:buSzPts val="1800"/>
              <a:buChar char="●"/>
            </a:pPr>
            <a:r>
              <a:rPr lang="sk" sz="1800"/>
              <a:t>Nosná funkce</a:t>
            </a:r>
            <a:endParaRPr sz="1800"/>
          </a:p>
          <a:p>
            <a:pPr indent="-342900" lvl="0" marL="457200" rtl="0" algn="l">
              <a:spcBef>
                <a:spcPts val="0"/>
              </a:spcBef>
              <a:spcAft>
                <a:spcPts val="0"/>
              </a:spcAft>
              <a:buSzPts val="1800"/>
              <a:buChar char="●"/>
            </a:pPr>
            <a:r>
              <a:rPr lang="sk" sz="1800"/>
              <a:t>Nůžkový syndrom ve stoji a odpovídající posturální instabilita v sedě aj. polohách.</a:t>
            </a:r>
            <a:endParaRPr sz="1800"/>
          </a:p>
          <a:p>
            <a:pPr indent="0" lvl="0" marL="0" rtl="0" algn="l">
              <a:spcBef>
                <a:spcPts val="0"/>
              </a:spcBef>
              <a:spcAft>
                <a:spcPts val="0"/>
              </a:spcAft>
              <a:buNone/>
            </a:pPr>
            <a:r>
              <a:t/>
            </a:r>
            <a:endParaRPr sz="1800"/>
          </a:p>
        </p:txBody>
      </p:sp>
      <p:pic>
        <p:nvPicPr>
          <p:cNvPr id="505" name="Google Shape;505;p73"/>
          <p:cNvPicPr preferRelativeResize="0"/>
          <p:nvPr/>
        </p:nvPicPr>
        <p:blipFill>
          <a:blip r:embed="rId3">
            <a:alphaModFix/>
          </a:blip>
          <a:stretch>
            <a:fillRect/>
          </a:stretch>
        </p:blipFill>
        <p:spPr>
          <a:xfrm>
            <a:off x="5234600" y="1019248"/>
            <a:ext cx="3269444" cy="3104999"/>
          </a:xfrm>
          <a:prstGeom prst="rect">
            <a:avLst/>
          </a:prstGeom>
          <a:noFill/>
          <a:ln>
            <a:noFill/>
          </a:ln>
        </p:spPr>
      </p:pic>
      <p:sp>
        <p:nvSpPr>
          <p:cNvPr id="506" name="Google Shape;506;p73"/>
          <p:cNvSpPr txBox="1"/>
          <p:nvPr/>
        </p:nvSpPr>
        <p:spPr>
          <a:xfrm>
            <a:off x="5234600" y="41242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a:t>Oleg Proshak (UKR)</a:t>
            </a:r>
            <a:endParaRPr/>
          </a:p>
        </p:txBody>
      </p:sp>
      <p:pic>
        <p:nvPicPr>
          <p:cNvPr id="507" name="Google Shape;507;p73"/>
          <p:cNvPicPr preferRelativeResize="0"/>
          <p:nvPr/>
        </p:nvPicPr>
        <p:blipFill>
          <a:blip r:embed="rId4">
            <a:alphaModFix/>
          </a:blip>
          <a:stretch>
            <a:fillRect/>
          </a:stretch>
        </p:blipFill>
        <p:spPr>
          <a:xfrm>
            <a:off x="572175" y="3491050"/>
            <a:ext cx="4382250" cy="12679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Intraabdominální tlak</a:t>
            </a:r>
            <a:endParaRPr/>
          </a:p>
        </p:txBody>
      </p:sp>
      <p:sp>
        <p:nvSpPr>
          <p:cNvPr id="513" name="Google Shape;513;p74"/>
          <p:cNvSpPr txBox="1"/>
          <p:nvPr>
            <p:ph idx="1" type="body"/>
          </p:nvPr>
        </p:nvSpPr>
        <p:spPr>
          <a:xfrm>
            <a:off x="540000" y="1269000"/>
            <a:ext cx="5040600" cy="3105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sk" sz="1600"/>
              <a:t>Respirační </a:t>
            </a:r>
            <a:r>
              <a:rPr b="1" lang="sk" sz="1600"/>
              <a:t>koncentricko-excentrická synergie </a:t>
            </a:r>
            <a:r>
              <a:rPr lang="sk" sz="1600"/>
              <a:t>aktivity abd. sv. – bránice – sv.  PD jako základ dlouhodobé aktivní dynamické stabilizace trupu pomocí intraabdominálního tlaku.</a:t>
            </a:r>
            <a:endParaRPr sz="1600"/>
          </a:p>
          <a:p>
            <a:pPr indent="-330200" lvl="0" marL="457200" rtl="0" algn="l">
              <a:spcBef>
                <a:spcPts val="0"/>
              </a:spcBef>
              <a:spcAft>
                <a:spcPts val="0"/>
              </a:spcAft>
              <a:buSzPts val="1600"/>
              <a:buChar char="●"/>
            </a:pPr>
            <a:r>
              <a:rPr lang="sk" sz="1600"/>
              <a:t>Delší statické zatížení je však zajištěno především pasivními strukturami kostí a vazů.</a:t>
            </a:r>
            <a:endParaRPr sz="1600"/>
          </a:p>
          <a:p>
            <a:pPr indent="0" lvl="0" marL="0" rtl="0" algn="l">
              <a:spcBef>
                <a:spcPts val="0"/>
              </a:spcBef>
              <a:spcAft>
                <a:spcPts val="0"/>
              </a:spcAft>
              <a:buClr>
                <a:schemeClr val="dk1"/>
              </a:buClr>
              <a:buSzPts val="1100"/>
              <a:buFont typeface="Arial"/>
              <a:buNone/>
            </a:pPr>
            <a:r>
              <a:rPr b="1" lang="sk" sz="1600"/>
              <a:t>Symptomy dysfunkce:</a:t>
            </a:r>
            <a:endParaRPr b="1" sz="1600"/>
          </a:p>
          <a:p>
            <a:pPr indent="-330200" lvl="0" marL="457200" rtl="0" algn="l">
              <a:spcBef>
                <a:spcPts val="0"/>
              </a:spcBef>
              <a:spcAft>
                <a:spcPts val="0"/>
              </a:spcAft>
              <a:buSzPts val="1600"/>
              <a:buChar char="●"/>
            </a:pPr>
            <a:r>
              <a:rPr lang="sk" sz="1600"/>
              <a:t>GE reflux,  Asthma bronchiale, nefyziol. TK,  peristaltika, dyspareunie, diastáza abd. sv., herniace disků, protruze a herniace VO, deformace L p. a hrudníku, entezopatie a artralgie na trupu i končetinách aj.</a:t>
            </a:r>
            <a:endParaRPr sz="1600"/>
          </a:p>
          <a:p>
            <a:pPr indent="0" lvl="0" marL="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None/>
            </a:pPr>
            <a:r>
              <a:t/>
            </a:r>
            <a:endParaRPr sz="1600"/>
          </a:p>
        </p:txBody>
      </p:sp>
      <p:pic>
        <p:nvPicPr>
          <p:cNvPr id="514" name="Google Shape;514;p74"/>
          <p:cNvPicPr preferRelativeResize="0"/>
          <p:nvPr/>
        </p:nvPicPr>
        <p:blipFill>
          <a:blip r:embed="rId3">
            <a:alphaModFix/>
          </a:blip>
          <a:stretch>
            <a:fillRect/>
          </a:stretch>
        </p:blipFill>
        <p:spPr>
          <a:xfrm>
            <a:off x="5733000" y="414000"/>
            <a:ext cx="3230000" cy="3960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7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Kdo je “nejlepší”?</a:t>
            </a:r>
            <a:endParaRPr/>
          </a:p>
        </p:txBody>
      </p:sp>
      <p:sp>
        <p:nvSpPr>
          <p:cNvPr id="520" name="Google Shape;520;p75"/>
          <p:cNvSpPr txBox="1"/>
          <p:nvPr>
            <p:ph idx="1" type="body"/>
          </p:nvPr>
        </p:nvSpPr>
        <p:spPr>
          <a:xfrm>
            <a:off x="540000" y="1269000"/>
            <a:ext cx="26760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a:t>Dynamika dechové funkce</a:t>
            </a:r>
            <a:endParaRPr sz="1500"/>
          </a:p>
          <a:p>
            <a:pPr indent="0" lvl="0" marL="0" rtl="0" algn="l">
              <a:spcBef>
                <a:spcPts val="0"/>
              </a:spcBef>
              <a:spcAft>
                <a:spcPts val="0"/>
              </a:spcAft>
              <a:buClr>
                <a:schemeClr val="dk1"/>
              </a:buClr>
              <a:buSzPts val="1100"/>
              <a:buFont typeface="Arial"/>
              <a:buNone/>
            </a:pPr>
            <a:r>
              <a:rPr b="1" lang="sk" sz="1500"/>
              <a:t>a/vs.</a:t>
            </a:r>
            <a:endParaRPr b="1" sz="1500"/>
          </a:p>
          <a:p>
            <a:pPr indent="-323850" lvl="0" marL="457200" rtl="0" algn="l">
              <a:spcBef>
                <a:spcPts val="0"/>
              </a:spcBef>
              <a:spcAft>
                <a:spcPts val="0"/>
              </a:spcAft>
              <a:buSzPts val="1500"/>
              <a:buChar char="●"/>
            </a:pPr>
            <a:r>
              <a:rPr lang="sk" sz="1500"/>
              <a:t>posturální stabilita trupu</a:t>
            </a:r>
            <a:endParaRPr sz="1500"/>
          </a:p>
          <a:p>
            <a:pPr indent="0" lvl="0" marL="0" rtl="0" algn="l">
              <a:spcBef>
                <a:spcPts val="0"/>
              </a:spcBef>
              <a:spcAft>
                <a:spcPts val="0"/>
              </a:spcAft>
              <a:buNone/>
            </a:pPr>
            <a:r>
              <a:t/>
            </a:r>
            <a:endParaRPr sz="1500"/>
          </a:p>
        </p:txBody>
      </p:sp>
      <p:pic>
        <p:nvPicPr>
          <p:cNvPr id="521" name="Google Shape;521;p75"/>
          <p:cNvPicPr preferRelativeResize="0"/>
          <p:nvPr/>
        </p:nvPicPr>
        <p:blipFill>
          <a:blip r:embed="rId3">
            <a:alphaModFix/>
          </a:blip>
          <a:stretch>
            <a:fillRect/>
          </a:stretch>
        </p:blipFill>
        <p:spPr>
          <a:xfrm>
            <a:off x="5322800" y="540000"/>
            <a:ext cx="3223075" cy="2687750"/>
          </a:xfrm>
          <a:prstGeom prst="rect">
            <a:avLst/>
          </a:prstGeom>
          <a:noFill/>
          <a:ln>
            <a:noFill/>
          </a:ln>
        </p:spPr>
      </p:pic>
      <p:pic>
        <p:nvPicPr>
          <p:cNvPr id="522" name="Google Shape;522;p75"/>
          <p:cNvPicPr preferRelativeResize="0"/>
          <p:nvPr/>
        </p:nvPicPr>
        <p:blipFill>
          <a:blip r:embed="rId4">
            <a:alphaModFix/>
          </a:blip>
          <a:stretch>
            <a:fillRect/>
          </a:stretch>
        </p:blipFill>
        <p:spPr>
          <a:xfrm>
            <a:off x="3164827" y="957504"/>
            <a:ext cx="2527774" cy="3369383"/>
          </a:xfrm>
          <a:prstGeom prst="rect">
            <a:avLst/>
          </a:prstGeom>
          <a:noFill/>
          <a:ln>
            <a:noFill/>
          </a:ln>
        </p:spPr>
      </p:pic>
      <p:pic>
        <p:nvPicPr>
          <p:cNvPr id="523" name="Google Shape;523;p75"/>
          <p:cNvPicPr preferRelativeResize="0"/>
          <p:nvPr/>
        </p:nvPicPr>
        <p:blipFill>
          <a:blip r:embed="rId5">
            <a:alphaModFix/>
          </a:blip>
          <a:stretch>
            <a:fillRect/>
          </a:stretch>
        </p:blipFill>
        <p:spPr>
          <a:xfrm>
            <a:off x="561164" y="2954325"/>
            <a:ext cx="2633669" cy="16109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7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Existuje absolutní limit?</a:t>
            </a:r>
            <a:endParaRPr/>
          </a:p>
        </p:txBody>
      </p:sp>
      <p:sp>
        <p:nvSpPr>
          <p:cNvPr id="529" name="Google Shape;529;p7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a:t>Valsalvův manévr </a:t>
            </a:r>
            <a:r>
              <a:rPr lang="sk"/>
              <a:t>vede k 50 % snížení zatížení T12-L1, 30% LS</a:t>
            </a:r>
            <a:endParaRPr/>
          </a:p>
          <a:p>
            <a:pPr indent="0" lvl="0" marL="0" rtl="0" algn="l">
              <a:spcBef>
                <a:spcPts val="0"/>
              </a:spcBef>
              <a:spcAft>
                <a:spcPts val="0"/>
              </a:spcAft>
              <a:buClr>
                <a:schemeClr val="dk1"/>
              </a:buClr>
              <a:buSzPts val="1100"/>
              <a:buFont typeface="Arial"/>
              <a:buNone/>
            </a:pPr>
            <a:r>
              <a:rPr lang="sk"/>
              <a:t>Kritická hodnota zatížení disku před 40 roky věku je 800 kg, poté klesá ke 450 kg</a:t>
            </a:r>
            <a:endParaRPr/>
          </a:p>
          <a:p>
            <a:pPr indent="0" lvl="0" marL="0" rtl="0" algn="l">
              <a:spcBef>
                <a:spcPts val="0"/>
              </a:spcBef>
              <a:spcAft>
                <a:spcPts val="0"/>
              </a:spcAft>
              <a:buNone/>
            </a:pPr>
            <a:r>
              <a:t/>
            </a:r>
            <a:endParaRPr/>
          </a:p>
        </p:txBody>
      </p:sp>
      <p:pic>
        <p:nvPicPr>
          <p:cNvPr id="530" name="Google Shape;530;p76"/>
          <p:cNvPicPr preferRelativeResize="0"/>
          <p:nvPr/>
        </p:nvPicPr>
        <p:blipFill>
          <a:blip r:embed="rId3">
            <a:alphaModFix/>
          </a:blip>
          <a:stretch>
            <a:fillRect/>
          </a:stretch>
        </p:blipFill>
        <p:spPr>
          <a:xfrm>
            <a:off x="539999" y="2571749"/>
            <a:ext cx="2831350" cy="2398050"/>
          </a:xfrm>
          <a:prstGeom prst="rect">
            <a:avLst/>
          </a:prstGeom>
          <a:noFill/>
          <a:ln>
            <a:noFill/>
          </a:ln>
        </p:spPr>
      </p:pic>
      <p:pic>
        <p:nvPicPr>
          <p:cNvPr id="531" name="Google Shape;531;p76"/>
          <p:cNvPicPr preferRelativeResize="0"/>
          <p:nvPr/>
        </p:nvPicPr>
        <p:blipFill>
          <a:blip r:embed="rId4">
            <a:alphaModFix/>
          </a:blip>
          <a:stretch>
            <a:fillRect/>
          </a:stretch>
        </p:blipFill>
        <p:spPr>
          <a:xfrm>
            <a:off x="3371358" y="2058050"/>
            <a:ext cx="1781951" cy="1713851"/>
          </a:xfrm>
          <a:prstGeom prst="rect">
            <a:avLst/>
          </a:prstGeom>
          <a:noFill/>
          <a:ln>
            <a:noFill/>
          </a:ln>
        </p:spPr>
      </p:pic>
      <p:pic>
        <p:nvPicPr>
          <p:cNvPr id="532" name="Google Shape;532;p76"/>
          <p:cNvPicPr preferRelativeResize="0"/>
          <p:nvPr/>
        </p:nvPicPr>
        <p:blipFill>
          <a:blip r:embed="rId5">
            <a:alphaModFix/>
          </a:blip>
          <a:stretch>
            <a:fillRect/>
          </a:stretch>
        </p:blipFill>
        <p:spPr>
          <a:xfrm>
            <a:off x="3371349" y="3691225"/>
            <a:ext cx="1964281" cy="1452274"/>
          </a:xfrm>
          <a:prstGeom prst="rect">
            <a:avLst/>
          </a:prstGeom>
          <a:noFill/>
          <a:ln>
            <a:noFill/>
          </a:ln>
        </p:spPr>
      </p:pic>
      <p:pic>
        <p:nvPicPr>
          <p:cNvPr id="533" name="Google Shape;533;p76"/>
          <p:cNvPicPr preferRelativeResize="0"/>
          <p:nvPr/>
        </p:nvPicPr>
        <p:blipFill>
          <a:blip r:embed="rId6">
            <a:alphaModFix/>
          </a:blip>
          <a:stretch>
            <a:fillRect/>
          </a:stretch>
        </p:blipFill>
        <p:spPr>
          <a:xfrm>
            <a:off x="5773550" y="2058061"/>
            <a:ext cx="2831350" cy="1888240"/>
          </a:xfrm>
          <a:prstGeom prst="rect">
            <a:avLst/>
          </a:prstGeom>
          <a:noFill/>
          <a:ln>
            <a:noFill/>
          </a:ln>
        </p:spPr>
      </p:pic>
      <p:sp>
        <p:nvSpPr>
          <p:cNvPr id="534" name="Google Shape;534;p76"/>
          <p:cNvSpPr txBox="1"/>
          <p:nvPr/>
        </p:nvSpPr>
        <p:spPr>
          <a:xfrm>
            <a:off x="5335625" y="3946300"/>
            <a:ext cx="4336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t>DEAD LIFT</a:t>
            </a:r>
            <a:r>
              <a:rPr lang="sk"/>
              <a:t> - světový rekord 460 kg (4600 N)</a:t>
            </a:r>
            <a:endParaRPr/>
          </a:p>
          <a:p>
            <a:pPr indent="0" lvl="0" marL="0" rtl="0" algn="l">
              <a:spcBef>
                <a:spcPts val="0"/>
              </a:spcBef>
              <a:spcAft>
                <a:spcPts val="0"/>
              </a:spcAft>
              <a:buNone/>
            </a:pPr>
            <a:r>
              <a:rPr lang="sk"/>
              <a:t>Benedikt Magnusson (Iceland)</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Ante/Retro-flexe Lp</a:t>
            </a:r>
            <a:endParaRPr/>
          </a:p>
        </p:txBody>
      </p:sp>
      <p:sp>
        <p:nvSpPr>
          <p:cNvPr id="540" name="Google Shape;540;p77"/>
          <p:cNvSpPr txBox="1"/>
          <p:nvPr>
            <p:ph idx="1" type="body"/>
          </p:nvPr>
        </p:nvSpPr>
        <p:spPr>
          <a:xfrm>
            <a:off x="540000" y="1269000"/>
            <a:ext cx="39087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b="1" lang="sk" sz="1400"/>
              <a:t>Flekční stabilizace </a:t>
            </a:r>
            <a:r>
              <a:rPr lang="sk" sz="1400"/>
              <a:t>do neutrálního postavení je nezbytnou prevencí poškození intervertebr.disků !</a:t>
            </a:r>
            <a:endParaRPr sz="1400"/>
          </a:p>
          <a:p>
            <a:pPr indent="-317500" lvl="0" marL="457200" rtl="0" algn="l">
              <a:spcBef>
                <a:spcPts val="0"/>
              </a:spcBef>
              <a:spcAft>
                <a:spcPts val="0"/>
              </a:spcAft>
              <a:buSzPts val="1400"/>
              <a:buChar char="●"/>
            </a:pPr>
            <a:r>
              <a:rPr lang="sk" sz="1400"/>
              <a:t>Počátek flekční stab. do neutr. postavení (novorozenecké držení je extenční při AV pánve) zajištěno od 3 M mot. vývoje ideálně navždy.</a:t>
            </a:r>
            <a:endParaRPr sz="1400"/>
          </a:p>
          <a:p>
            <a:pPr indent="-317500" lvl="0" marL="457200" rtl="0" algn="l">
              <a:spcBef>
                <a:spcPts val="0"/>
              </a:spcBef>
              <a:spcAft>
                <a:spcPts val="0"/>
              </a:spcAft>
              <a:buSzPts val="1400"/>
              <a:buChar char="●"/>
            </a:pPr>
            <a:r>
              <a:rPr lang="sk" sz="1400"/>
              <a:t>Flexe/extenze L obl. přes neutr. postavení je v případě komprese disků nevhodným posturálním vzorem (různé způsoby posilování), ale může být využita pro ROM cvičení a regeneraci svalů v „kompresně nezátěžovém“ režimu.</a:t>
            </a:r>
            <a:endParaRPr sz="1400"/>
          </a:p>
          <a:p>
            <a:pPr indent="0" lvl="0" marL="0" rtl="0" algn="l">
              <a:spcBef>
                <a:spcPts val="0"/>
              </a:spcBef>
              <a:spcAft>
                <a:spcPts val="0"/>
              </a:spcAft>
              <a:buNone/>
            </a:pPr>
            <a:r>
              <a:t/>
            </a:r>
            <a:endParaRPr sz="1900"/>
          </a:p>
        </p:txBody>
      </p:sp>
      <p:pic>
        <p:nvPicPr>
          <p:cNvPr id="541" name="Google Shape;541;p77"/>
          <p:cNvPicPr preferRelativeResize="0"/>
          <p:nvPr/>
        </p:nvPicPr>
        <p:blipFill>
          <a:blip r:embed="rId3">
            <a:alphaModFix/>
          </a:blip>
          <a:stretch>
            <a:fillRect/>
          </a:stretch>
        </p:blipFill>
        <p:spPr>
          <a:xfrm>
            <a:off x="4572000" y="638900"/>
            <a:ext cx="1800225" cy="1123950"/>
          </a:xfrm>
          <a:prstGeom prst="rect">
            <a:avLst/>
          </a:prstGeom>
          <a:noFill/>
          <a:ln>
            <a:noFill/>
          </a:ln>
        </p:spPr>
      </p:pic>
      <p:sp>
        <p:nvSpPr>
          <p:cNvPr id="542" name="Google Shape;542;p77"/>
          <p:cNvSpPr txBox="1"/>
          <p:nvPr/>
        </p:nvSpPr>
        <p:spPr>
          <a:xfrm>
            <a:off x="7595763" y="913150"/>
            <a:ext cx="47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a:t>vs.</a:t>
            </a:r>
            <a:endParaRPr/>
          </a:p>
        </p:txBody>
      </p:sp>
      <p:sp>
        <p:nvSpPr>
          <p:cNvPr id="543" name="Google Shape;543;p77"/>
          <p:cNvSpPr txBox="1"/>
          <p:nvPr/>
        </p:nvSpPr>
        <p:spPr>
          <a:xfrm>
            <a:off x="4572000" y="331100"/>
            <a:ext cx="1557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Hala ásana: https://yoga.cz</a:t>
            </a:r>
            <a:endParaRPr sz="800"/>
          </a:p>
        </p:txBody>
      </p:sp>
      <p:pic>
        <p:nvPicPr>
          <p:cNvPr id="544" name="Google Shape;544;p77"/>
          <p:cNvPicPr preferRelativeResize="0"/>
          <p:nvPr/>
        </p:nvPicPr>
        <p:blipFill>
          <a:blip r:embed="rId4">
            <a:alphaModFix/>
          </a:blip>
          <a:stretch>
            <a:fillRect/>
          </a:stretch>
        </p:blipFill>
        <p:spPr>
          <a:xfrm>
            <a:off x="4349663" y="2110225"/>
            <a:ext cx="2639299" cy="1762125"/>
          </a:xfrm>
          <a:prstGeom prst="rect">
            <a:avLst/>
          </a:prstGeom>
          <a:noFill/>
          <a:ln>
            <a:noFill/>
          </a:ln>
        </p:spPr>
      </p:pic>
      <p:pic>
        <p:nvPicPr>
          <p:cNvPr id="545" name="Google Shape;545;p77"/>
          <p:cNvPicPr preferRelativeResize="0"/>
          <p:nvPr/>
        </p:nvPicPr>
        <p:blipFill>
          <a:blip r:embed="rId5">
            <a:alphaModFix/>
          </a:blip>
          <a:stretch>
            <a:fillRect/>
          </a:stretch>
        </p:blipFill>
        <p:spPr>
          <a:xfrm>
            <a:off x="7152562" y="2071763"/>
            <a:ext cx="1839040" cy="1839040"/>
          </a:xfrm>
          <a:prstGeom prst="rect">
            <a:avLst/>
          </a:prstGeom>
          <a:noFill/>
          <a:ln>
            <a:noFill/>
          </a:ln>
        </p:spPr>
      </p:pic>
      <p:sp>
        <p:nvSpPr>
          <p:cNvPr id="546" name="Google Shape;546;p77"/>
          <p:cNvSpPr txBox="1"/>
          <p:nvPr/>
        </p:nvSpPr>
        <p:spPr>
          <a:xfrm>
            <a:off x="7152550" y="3910800"/>
            <a:ext cx="1839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https://www.verywellfit.com/how-to-do-the-deadlift-3498608</a:t>
            </a:r>
            <a:endParaRPr sz="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7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Ante/Retro-flexe Lp</a:t>
            </a:r>
            <a:endParaRPr/>
          </a:p>
        </p:txBody>
      </p:sp>
      <p:pic>
        <p:nvPicPr>
          <p:cNvPr id="552" name="Google Shape;552;p78"/>
          <p:cNvPicPr preferRelativeResize="0"/>
          <p:nvPr/>
        </p:nvPicPr>
        <p:blipFill>
          <a:blip r:embed="rId3">
            <a:alphaModFix/>
          </a:blip>
          <a:stretch>
            <a:fillRect/>
          </a:stretch>
        </p:blipFill>
        <p:spPr>
          <a:xfrm>
            <a:off x="1497100" y="1008700"/>
            <a:ext cx="2383113" cy="3959999"/>
          </a:xfrm>
          <a:prstGeom prst="rect">
            <a:avLst/>
          </a:prstGeom>
          <a:noFill/>
          <a:ln>
            <a:noFill/>
          </a:ln>
        </p:spPr>
      </p:pic>
      <p:pic>
        <p:nvPicPr>
          <p:cNvPr id="553" name="Google Shape;553;p78"/>
          <p:cNvPicPr preferRelativeResize="0"/>
          <p:nvPr/>
        </p:nvPicPr>
        <p:blipFill>
          <a:blip r:embed="rId4">
            <a:alphaModFix/>
          </a:blip>
          <a:stretch>
            <a:fillRect/>
          </a:stretch>
        </p:blipFill>
        <p:spPr>
          <a:xfrm>
            <a:off x="4571988" y="1064725"/>
            <a:ext cx="2508387" cy="3960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5"/>
          <p:cNvPicPr preferRelativeResize="0"/>
          <p:nvPr/>
        </p:nvPicPr>
        <p:blipFill rotWithShape="1">
          <a:blip r:embed="rId3">
            <a:alphaModFix/>
          </a:blip>
          <a:srcRect b="8014" l="29421" r="38629" t="10206"/>
          <a:stretch/>
        </p:blipFill>
        <p:spPr>
          <a:xfrm>
            <a:off x="6695450" y="1280000"/>
            <a:ext cx="2448552" cy="3524200"/>
          </a:xfrm>
          <a:prstGeom prst="rect">
            <a:avLst/>
          </a:prstGeom>
          <a:noFill/>
          <a:ln>
            <a:noFill/>
          </a:ln>
        </p:spPr>
      </p:pic>
      <p:pic>
        <p:nvPicPr>
          <p:cNvPr id="165" name="Google Shape;165;p25"/>
          <p:cNvPicPr preferRelativeResize="0"/>
          <p:nvPr/>
        </p:nvPicPr>
        <p:blipFill rotWithShape="1">
          <a:blip r:embed="rId4">
            <a:alphaModFix/>
          </a:blip>
          <a:srcRect b="9526" l="5118" r="4604" t="9808"/>
          <a:stretch/>
        </p:blipFill>
        <p:spPr>
          <a:xfrm>
            <a:off x="4980763" y="0"/>
            <a:ext cx="4163237" cy="1487975"/>
          </a:xfrm>
          <a:prstGeom prst="rect">
            <a:avLst/>
          </a:prstGeom>
          <a:noFill/>
          <a:ln>
            <a:noFill/>
          </a:ln>
        </p:spPr>
      </p:pic>
      <p:sp>
        <p:nvSpPr>
          <p:cNvPr id="166" name="Google Shape;166;p2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Vertebrae lumbales</a:t>
            </a:r>
            <a:endParaRPr/>
          </a:p>
        </p:txBody>
      </p:sp>
      <p:sp>
        <p:nvSpPr>
          <p:cNvPr id="167" name="Google Shape;167;p25"/>
          <p:cNvSpPr txBox="1"/>
          <p:nvPr>
            <p:ph idx="1" type="body"/>
          </p:nvPr>
        </p:nvSpPr>
        <p:spPr>
          <a:xfrm>
            <a:off x="540000" y="1019250"/>
            <a:ext cx="5795400" cy="3105000"/>
          </a:xfrm>
          <a:prstGeom prst="rect">
            <a:avLst/>
          </a:prstGeom>
        </p:spPr>
        <p:txBody>
          <a:bodyPr anchorCtr="0" anchor="t" bIns="0" lIns="0" spcFirstLastPara="1" rIns="0" wrap="square" tIns="0">
            <a:noAutofit/>
          </a:bodyPr>
          <a:lstStyle/>
          <a:p>
            <a:pPr indent="-304800" lvl="0" marL="457200" rtl="0" algn="just">
              <a:lnSpc>
                <a:spcPct val="115000"/>
              </a:lnSpc>
              <a:spcBef>
                <a:spcPts val="1600"/>
              </a:spcBef>
              <a:spcAft>
                <a:spcPts val="0"/>
              </a:spcAft>
              <a:buSzPts val="1200"/>
              <a:buChar char="●"/>
            </a:pPr>
            <a:r>
              <a:rPr b="1" lang="sk" sz="1200"/>
              <a:t>1 - Obratlové tělo </a:t>
            </a:r>
            <a:endParaRPr b="1" sz="1200"/>
          </a:p>
          <a:p>
            <a:pPr indent="-304800" lvl="1" marL="914400" rtl="0" algn="just">
              <a:lnSpc>
                <a:spcPct val="115000"/>
              </a:lnSpc>
              <a:spcBef>
                <a:spcPts val="0"/>
              </a:spcBef>
              <a:spcAft>
                <a:spcPts val="0"/>
              </a:spcAft>
              <a:buClr>
                <a:schemeClr val="dk1"/>
              </a:buClr>
              <a:buSzPts val="1200"/>
              <a:buChar char="○"/>
            </a:pPr>
            <a:r>
              <a:rPr lang="sk" sz="1200"/>
              <a:t>ve tvaru ledviny je laterálně širší, než je hluboké a také je širší než vysoké</a:t>
            </a:r>
            <a:endParaRPr sz="1200"/>
          </a:p>
          <a:p>
            <a:pPr indent="-304800" lvl="1" marL="914400" rtl="0" algn="just">
              <a:lnSpc>
                <a:spcPct val="115000"/>
              </a:lnSpc>
              <a:spcBef>
                <a:spcPts val="0"/>
              </a:spcBef>
              <a:spcAft>
                <a:spcPts val="0"/>
              </a:spcAft>
              <a:buClr>
                <a:schemeClr val="dk1"/>
              </a:buClr>
              <a:buSzPts val="1200"/>
              <a:buChar char="○"/>
            </a:pPr>
            <a:r>
              <a:rPr lang="sk" sz="1200"/>
              <a:t>periferie obratlového těla je prohloubena (připomíná tvar cívky), kromě zadní strany obratle, která je téměř plochá</a:t>
            </a:r>
            <a:endParaRPr sz="1200"/>
          </a:p>
          <a:p>
            <a:pPr indent="-304800" lvl="0" marL="457200" rtl="0" algn="just">
              <a:lnSpc>
                <a:spcPct val="115000"/>
              </a:lnSpc>
              <a:spcBef>
                <a:spcPts val="0"/>
              </a:spcBef>
              <a:spcAft>
                <a:spcPts val="0"/>
              </a:spcAft>
              <a:buSzPts val="1200"/>
              <a:buChar char="●"/>
            </a:pPr>
            <a:r>
              <a:rPr b="1" lang="sk" sz="1200"/>
              <a:t>2 - Laminae arcus vertebrae </a:t>
            </a:r>
            <a:endParaRPr b="1" sz="1200"/>
          </a:p>
          <a:p>
            <a:pPr indent="-304800" lvl="1" marL="914400" rtl="0" algn="just">
              <a:lnSpc>
                <a:spcPct val="115000"/>
              </a:lnSpc>
              <a:spcBef>
                <a:spcPts val="0"/>
              </a:spcBef>
              <a:spcAft>
                <a:spcPts val="0"/>
              </a:spcAft>
              <a:buClr>
                <a:schemeClr val="dk1"/>
              </a:buClr>
              <a:buSzPts val="1200"/>
              <a:buChar char="○"/>
            </a:pPr>
            <a:r>
              <a:rPr lang="sk" sz="1200"/>
              <a:t>vybíhají posteriorně a mediálně, ale leží v rovině, která probíhá šikmo inferiorně a laterálně</a:t>
            </a:r>
            <a:endParaRPr sz="1200"/>
          </a:p>
          <a:p>
            <a:pPr indent="-304800" lvl="0" marL="457200" rtl="0" algn="just">
              <a:lnSpc>
                <a:spcPct val="115000"/>
              </a:lnSpc>
              <a:spcBef>
                <a:spcPts val="0"/>
              </a:spcBef>
              <a:spcAft>
                <a:spcPts val="0"/>
              </a:spcAft>
              <a:buSzPts val="1200"/>
              <a:buChar char="●"/>
            </a:pPr>
            <a:r>
              <a:rPr b="1" lang="sk" sz="1200"/>
              <a:t>3 - Processus spinosus</a:t>
            </a:r>
            <a:endParaRPr b="1" sz="1200"/>
          </a:p>
          <a:p>
            <a:pPr indent="-304800" lvl="1" marL="914400" rtl="0" algn="just">
              <a:lnSpc>
                <a:spcPct val="115000"/>
              </a:lnSpc>
              <a:spcBef>
                <a:spcPts val="0"/>
              </a:spcBef>
              <a:spcAft>
                <a:spcPts val="0"/>
              </a:spcAft>
              <a:buClr>
                <a:schemeClr val="dk1"/>
              </a:buClr>
              <a:buSzPts val="1200"/>
              <a:buChar char="○"/>
            </a:pPr>
            <a:r>
              <a:rPr lang="sk" sz="1200"/>
              <a:t>je poměrně velký a má obdélníkový tvar</a:t>
            </a:r>
            <a:endParaRPr sz="1200"/>
          </a:p>
          <a:p>
            <a:pPr indent="-304800" lvl="1" marL="914400" rtl="0" algn="just">
              <a:lnSpc>
                <a:spcPct val="115000"/>
              </a:lnSpc>
              <a:spcBef>
                <a:spcPts val="0"/>
              </a:spcBef>
              <a:spcAft>
                <a:spcPts val="0"/>
              </a:spcAft>
              <a:buClr>
                <a:schemeClr val="dk1"/>
              </a:buClr>
              <a:buSzPts val="1200"/>
              <a:buChar char="○"/>
            </a:pPr>
            <a:r>
              <a:rPr lang="sk" sz="1200"/>
              <a:t>směřuje posteriorně a špička má cibulkovitý tvar</a:t>
            </a:r>
            <a:endParaRPr sz="1200"/>
          </a:p>
          <a:p>
            <a:pPr indent="-304800" lvl="0" marL="457200" rtl="0" algn="just">
              <a:lnSpc>
                <a:spcPct val="115000"/>
              </a:lnSpc>
              <a:spcBef>
                <a:spcPts val="0"/>
              </a:spcBef>
              <a:spcAft>
                <a:spcPts val="0"/>
              </a:spcAft>
              <a:buSzPts val="1200"/>
              <a:buChar char="●"/>
            </a:pPr>
            <a:r>
              <a:rPr b="1" lang="sk" sz="1200"/>
              <a:t>4 - Processi transversi</a:t>
            </a:r>
            <a:endParaRPr b="1" sz="1200"/>
          </a:p>
          <a:p>
            <a:pPr indent="-304800" lvl="1" marL="914400" rtl="0" algn="just">
              <a:lnSpc>
                <a:spcPct val="115000"/>
              </a:lnSpc>
              <a:spcBef>
                <a:spcPts val="0"/>
              </a:spcBef>
              <a:spcAft>
                <a:spcPts val="0"/>
              </a:spcAft>
              <a:buClr>
                <a:schemeClr val="dk1"/>
              </a:buClr>
              <a:buSzPts val="1200"/>
              <a:buChar char="○"/>
            </a:pPr>
            <a:r>
              <a:rPr lang="sk" sz="1200"/>
              <a:t>přesněji nazývány kostální výběžky, neboť se jedná o pozůstatky žeber</a:t>
            </a:r>
            <a:endParaRPr sz="1200"/>
          </a:p>
          <a:p>
            <a:pPr indent="-304800" lvl="1" marL="914400" rtl="0" algn="just">
              <a:lnSpc>
                <a:spcPct val="115000"/>
              </a:lnSpc>
              <a:spcBef>
                <a:spcPts val="0"/>
              </a:spcBef>
              <a:spcAft>
                <a:spcPts val="0"/>
              </a:spcAft>
              <a:buClr>
                <a:schemeClr val="dk1"/>
              </a:buClr>
              <a:buSzPts val="1200"/>
              <a:buChar char="○"/>
            </a:pPr>
            <a:r>
              <a:rPr lang="sk" sz="1200"/>
              <a:t>připojují se v úrovni processi articulares a vybíhají šikmo posteriorně a laterálně</a:t>
            </a:r>
            <a:endParaRPr sz="1200"/>
          </a:p>
          <a:p>
            <a:pPr indent="-304800" lvl="1" marL="914400" rtl="0" algn="just">
              <a:lnSpc>
                <a:spcPct val="115000"/>
              </a:lnSpc>
              <a:spcBef>
                <a:spcPts val="0"/>
              </a:spcBef>
              <a:spcAft>
                <a:spcPts val="0"/>
              </a:spcAft>
              <a:buClr>
                <a:schemeClr val="dk1"/>
              </a:buClr>
              <a:buSzPts val="1200"/>
              <a:buChar char="○"/>
            </a:pPr>
            <a:r>
              <a:rPr lang="sk" sz="1200"/>
              <a:t>na zadní straně místa připojení těchto příčných výběžků leží processus accessorius, jež odpovídají podle některých autorů příčným výběžkům (processus transversus) hrudních obratlů</a:t>
            </a:r>
            <a:endParaRPr sz="13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Rotační stabilizace Lp - synergie</a:t>
            </a:r>
            <a:endParaRPr/>
          </a:p>
        </p:txBody>
      </p:sp>
      <p:sp>
        <p:nvSpPr>
          <p:cNvPr id="559" name="Google Shape;559;p7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V zátěžovém posturálním nastavení je rotační stabilita L oblasti dána synergií m. OEA + kontralat m. OIA + hlubokou vrstvou PV sv. – m. transverospinalis.</a:t>
            </a:r>
            <a:endParaRPr/>
          </a:p>
          <a:p>
            <a:pPr indent="-361950" lvl="0" marL="457200" rtl="0" algn="l">
              <a:spcBef>
                <a:spcPts val="0"/>
              </a:spcBef>
              <a:spcAft>
                <a:spcPts val="0"/>
              </a:spcAft>
              <a:buSzPts val="2100"/>
              <a:buChar char="●"/>
            </a:pPr>
            <a:r>
              <a:rPr lang="sk"/>
              <a:t>Rotační stabilizace je nezbytnou prevencí poškození intervertebr.  disků !</a:t>
            </a:r>
            <a:endParaRPr/>
          </a:p>
          <a:p>
            <a:pPr indent="-361950" lvl="0" marL="457200" rtl="0" algn="l">
              <a:spcBef>
                <a:spcPts val="0"/>
              </a:spcBef>
              <a:spcAft>
                <a:spcPts val="0"/>
              </a:spcAft>
              <a:buSzPts val="2100"/>
              <a:buChar char="●"/>
            </a:pPr>
            <a:r>
              <a:rPr lang="sk"/>
              <a:t>Počátek rotační stabilizace od 3-6 M mot. vývoje při otáčení (unilat. opora o 1 HK s kraniálním sešikmením pánve na svrchní straně ve sv. řetězci začínajícím od opřené HK – mm. rhomboidei/mm. pectorales).</a:t>
            </a:r>
            <a:endParaRPr/>
          </a:p>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8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Rotační stabilizace Lp - synergie</a:t>
            </a:r>
            <a:endParaRPr/>
          </a:p>
        </p:txBody>
      </p:sp>
      <p:pic>
        <p:nvPicPr>
          <p:cNvPr id="565" name="Google Shape;565;p80"/>
          <p:cNvPicPr preferRelativeResize="0"/>
          <p:nvPr/>
        </p:nvPicPr>
        <p:blipFill>
          <a:blip r:embed="rId3">
            <a:alphaModFix/>
          </a:blip>
          <a:stretch>
            <a:fillRect/>
          </a:stretch>
        </p:blipFill>
        <p:spPr>
          <a:xfrm>
            <a:off x="540000" y="1019900"/>
            <a:ext cx="3722400" cy="3960000"/>
          </a:xfrm>
          <a:prstGeom prst="rect">
            <a:avLst/>
          </a:prstGeom>
          <a:noFill/>
          <a:ln>
            <a:noFill/>
          </a:ln>
        </p:spPr>
      </p:pic>
      <p:pic>
        <p:nvPicPr>
          <p:cNvPr id="566" name="Google Shape;566;p80"/>
          <p:cNvPicPr preferRelativeResize="0"/>
          <p:nvPr/>
        </p:nvPicPr>
        <p:blipFill>
          <a:blip r:embed="rId4">
            <a:alphaModFix/>
          </a:blip>
          <a:stretch>
            <a:fillRect/>
          </a:stretch>
        </p:blipFill>
        <p:spPr>
          <a:xfrm>
            <a:off x="4997500" y="1019900"/>
            <a:ext cx="2343779" cy="3960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8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 Transversus Abdominis a LBP - kontroverze</a:t>
            </a:r>
            <a:endParaRPr/>
          </a:p>
        </p:txBody>
      </p:sp>
      <p:sp>
        <p:nvSpPr>
          <p:cNvPr id="572" name="Google Shape;572;p81"/>
          <p:cNvSpPr txBox="1"/>
          <p:nvPr>
            <p:ph idx="1" type="body"/>
          </p:nvPr>
        </p:nvSpPr>
        <p:spPr>
          <a:xfrm>
            <a:off x="407900" y="1817452"/>
            <a:ext cx="80649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sk" sz="1400" u="sng">
                <a:solidFill>
                  <a:schemeClr val="hlink"/>
                </a:solidFill>
                <a:hlinkClick r:id="rId3"/>
              </a:rPr>
              <a:t>https://www.cpdo.net/Lederman_The_myth_of_core_stability.pdf</a:t>
            </a:r>
            <a:r>
              <a:rPr lang="sk" sz="1400"/>
              <a:t> </a:t>
            </a:r>
            <a:endParaRPr sz="1400"/>
          </a:p>
          <a:p>
            <a:pPr indent="-317500" lvl="0" marL="457200" rtl="0" algn="l">
              <a:spcBef>
                <a:spcPts val="0"/>
              </a:spcBef>
              <a:spcAft>
                <a:spcPts val="0"/>
              </a:spcAft>
              <a:buSzPts val="1400"/>
              <a:buChar char="●"/>
            </a:pPr>
            <a:r>
              <a:rPr lang="sk" sz="1400" u="sng">
                <a:solidFill>
                  <a:schemeClr val="hlink"/>
                </a:solidFill>
                <a:hlinkClick r:id="rId4"/>
              </a:rPr>
              <a:t>https://www.youtube.com/watch?v=YezBG_NdLgs&amp;ab_channel=bodylogicphysio</a:t>
            </a:r>
            <a:r>
              <a:rPr lang="sk" sz="1400"/>
              <a:t> </a:t>
            </a:r>
            <a:endParaRPr sz="1400"/>
          </a:p>
          <a:p>
            <a:pPr indent="-317500" lvl="0" marL="457200" rtl="0" algn="l">
              <a:spcBef>
                <a:spcPts val="0"/>
              </a:spcBef>
              <a:spcAft>
                <a:spcPts val="0"/>
              </a:spcAft>
              <a:buSzPts val="1400"/>
              <a:buChar char="●"/>
            </a:pPr>
            <a:r>
              <a:rPr lang="sk" sz="1400">
                <a:solidFill>
                  <a:srgbClr val="111111"/>
                </a:solidFill>
                <a:highlight>
                  <a:srgbClr val="FFFFFF"/>
                </a:highlight>
              </a:rPr>
              <a:t>stabilizační cvičení pro osoby bez bolesti mající slabé jádro nesnižuje budoucí pravděpodobnost bolestí zad (</a:t>
            </a:r>
            <a:r>
              <a:rPr lang="sk" sz="1400" u="sng">
                <a:solidFill>
                  <a:schemeClr val="hlink"/>
                </a:solidFill>
                <a:highlight>
                  <a:srgbClr val="FFFFFF"/>
                </a:highlight>
                <a:hlinkClick r:id="rId5"/>
              </a:rPr>
              <a:t>https://pubmed.ncbi.nlm.nih.gov/10451081/</a:t>
            </a:r>
            <a:r>
              <a:rPr lang="sk" sz="1400">
                <a:solidFill>
                  <a:srgbClr val="111111"/>
                </a:solidFill>
                <a:highlight>
                  <a:srgbClr val="FFFFFF"/>
                </a:highlight>
              </a:rPr>
              <a:t>) </a:t>
            </a:r>
            <a:endParaRPr sz="1400">
              <a:solidFill>
                <a:srgbClr val="111111"/>
              </a:solidFill>
              <a:highlight>
                <a:srgbClr val="FFFFFF"/>
              </a:highlight>
            </a:endParaRPr>
          </a:p>
          <a:p>
            <a:pPr indent="-317500" lvl="0" marL="457200" rtl="0" algn="l">
              <a:spcBef>
                <a:spcPts val="0"/>
              </a:spcBef>
              <a:spcAft>
                <a:spcPts val="0"/>
              </a:spcAft>
              <a:buSzPts val="1400"/>
              <a:buChar char="●"/>
            </a:pPr>
            <a:r>
              <a:rPr lang="sk" sz="1400">
                <a:solidFill>
                  <a:srgbClr val="111111"/>
                </a:solidFill>
                <a:highlight>
                  <a:srgbClr val="FFFFFF"/>
                </a:highlight>
              </a:rPr>
              <a:t>cvičení na core stabilitu produkovalo jen krátkodobé zlepšení v globálním dojmu zotavení a pohybu, ale ne v ohledu bolesti (</a:t>
            </a:r>
            <a:r>
              <a:rPr lang="sk" sz="1400" u="sng">
                <a:solidFill>
                  <a:schemeClr val="hlink"/>
                </a:solidFill>
                <a:highlight>
                  <a:srgbClr val="FFFFFF"/>
                </a:highlight>
                <a:hlinkClick r:id="rId6"/>
              </a:rPr>
              <a:t>https://pubmed.ncbi.nlm.nih.gov/19892856/</a:t>
            </a:r>
            <a:r>
              <a:rPr lang="sk" sz="1400">
                <a:solidFill>
                  <a:srgbClr val="111111"/>
                </a:solidFill>
                <a:highlight>
                  <a:srgbClr val="FFFFFF"/>
                </a:highlight>
              </a:rPr>
              <a:t>).</a:t>
            </a:r>
            <a:endParaRPr sz="1400">
              <a:solidFill>
                <a:srgbClr val="111111"/>
              </a:solidFill>
              <a:highlight>
                <a:srgbClr val="FFFFFF"/>
              </a:highlight>
            </a:endParaRPr>
          </a:p>
          <a:p>
            <a:pPr indent="-317500" lvl="0" marL="457200" rtl="0" algn="l">
              <a:spcBef>
                <a:spcPts val="0"/>
              </a:spcBef>
              <a:spcAft>
                <a:spcPts val="0"/>
              </a:spcAft>
              <a:buSzPts val="1400"/>
              <a:buChar char="●"/>
            </a:pPr>
            <a:r>
              <a:rPr lang="sk" sz="1400">
                <a:solidFill>
                  <a:srgbClr val="111111"/>
                </a:solidFill>
                <a:highlight>
                  <a:srgbClr val="FFFFFF"/>
                </a:highlight>
              </a:rPr>
              <a:t>cvičení na “core” stabilitu, nemělo významnější efekt než obecná posilovací cvičení (</a:t>
            </a:r>
            <a:r>
              <a:rPr lang="sk" sz="1400" u="sng">
                <a:solidFill>
                  <a:schemeClr val="hlink"/>
                </a:solidFill>
                <a:highlight>
                  <a:srgbClr val="FFFFFF"/>
                </a:highlight>
                <a:hlinkClick r:id="rId7"/>
              </a:rPr>
              <a:t>https://pubmed.ncbi.nlm.nih.gov/17250965/</a:t>
            </a:r>
            <a:r>
              <a:rPr lang="sk" sz="1400">
                <a:solidFill>
                  <a:srgbClr val="111111"/>
                </a:solidFill>
                <a:highlight>
                  <a:srgbClr val="FFFFFF"/>
                </a:highlight>
              </a:rPr>
              <a:t>) </a:t>
            </a:r>
            <a:endParaRPr sz="1400">
              <a:solidFill>
                <a:srgbClr val="111111"/>
              </a:solidFill>
              <a:highlight>
                <a:srgbClr val="FFFFFF"/>
              </a:highlight>
            </a:endParaRPr>
          </a:p>
          <a:p>
            <a:pPr indent="-317500" lvl="0" marL="457200" rtl="0" algn="l">
              <a:spcBef>
                <a:spcPts val="0"/>
              </a:spcBef>
              <a:spcAft>
                <a:spcPts val="0"/>
              </a:spcAft>
              <a:buSzPts val="1400"/>
              <a:buChar char="●"/>
            </a:pPr>
            <a:r>
              <a:rPr lang="sk" sz="1400">
                <a:solidFill>
                  <a:srgbClr val="111111"/>
                </a:solidFill>
              </a:rPr>
              <a:t>studie nezjistila žádné rozdíly v oblasti dolní části zad u těch, kteří dostávají tradiční a stabilizační cvičení. Nicméně, práce uvádí, že psychosociální faktory a lepší povědomí o problémech zad bez ohledu na cvičební postup vykazuje zlepšení (</a:t>
            </a:r>
            <a:r>
              <a:rPr lang="sk" sz="1400" u="sng">
                <a:solidFill>
                  <a:schemeClr val="hlink"/>
                </a:solidFill>
                <a:hlinkClick r:id="rId8"/>
              </a:rPr>
              <a:t>https://bmcmedicine.biomedcentral.com/articles/10.1186/1741-7015-9-128</a:t>
            </a:r>
            <a:r>
              <a:rPr lang="sk" sz="1400">
                <a:solidFill>
                  <a:srgbClr val="111111"/>
                </a:solidFill>
              </a:rPr>
              <a:t>).</a:t>
            </a:r>
            <a:endParaRPr sz="1400">
              <a:solidFill>
                <a:srgbClr val="111111"/>
              </a:solidFill>
            </a:endParaRPr>
          </a:p>
          <a:p>
            <a:pPr indent="0" lvl="0" marL="0" rtl="0" algn="l">
              <a:spcBef>
                <a:spcPts val="0"/>
              </a:spcBef>
              <a:spcAft>
                <a:spcPts val="0"/>
              </a:spcAft>
              <a:buNone/>
            </a:pPr>
            <a:r>
              <a:t/>
            </a:r>
            <a:endParaRPr sz="1400">
              <a:solidFill>
                <a:srgbClr val="111111"/>
              </a:solidFill>
            </a:endParaRPr>
          </a:p>
        </p:txBody>
      </p:sp>
      <p:pic>
        <p:nvPicPr>
          <p:cNvPr id="573" name="Google Shape;573;p81"/>
          <p:cNvPicPr preferRelativeResize="0"/>
          <p:nvPr/>
        </p:nvPicPr>
        <p:blipFill>
          <a:blip r:embed="rId9">
            <a:alphaModFix/>
          </a:blip>
          <a:stretch>
            <a:fillRect/>
          </a:stretch>
        </p:blipFill>
        <p:spPr>
          <a:xfrm>
            <a:off x="7221574" y="0"/>
            <a:ext cx="1922425" cy="22261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82"/>
          <p:cNvSpPr txBox="1"/>
          <p:nvPr>
            <p:ph type="title"/>
          </p:nvPr>
        </p:nvSpPr>
        <p:spPr>
          <a:xfrm>
            <a:off x="540000" y="540000"/>
            <a:ext cx="60081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m. Transversus Abdominis a LBP - kontroverze, diskuze</a:t>
            </a:r>
            <a:endParaRPr/>
          </a:p>
        </p:txBody>
      </p:sp>
      <p:sp>
        <p:nvSpPr>
          <p:cNvPr id="579" name="Google Shape;579;p82"/>
          <p:cNvSpPr txBox="1"/>
          <p:nvPr>
            <p:ph idx="1" type="body"/>
          </p:nvPr>
        </p:nvSpPr>
        <p:spPr>
          <a:xfrm>
            <a:off x="539550" y="1946002"/>
            <a:ext cx="8064900" cy="3105000"/>
          </a:xfrm>
          <a:prstGeom prst="rect">
            <a:avLst/>
          </a:prstGeom>
        </p:spPr>
        <p:txBody>
          <a:bodyPr anchorCtr="0" anchor="t" bIns="0" lIns="0" spcFirstLastPara="1" rIns="0" wrap="square" tIns="0">
            <a:noAutofit/>
          </a:bodyPr>
          <a:lstStyle/>
          <a:p>
            <a:pPr indent="-304800" lvl="0" marL="457200" rtl="0" algn="just">
              <a:lnSpc>
                <a:spcPct val="115000"/>
              </a:lnSpc>
              <a:spcBef>
                <a:spcPts val="1000"/>
              </a:spcBef>
              <a:spcAft>
                <a:spcPts val="0"/>
              </a:spcAft>
              <a:buSzPts val="1200"/>
              <a:buChar char="●"/>
            </a:pPr>
            <a:r>
              <a:rPr lang="sk" sz="1200">
                <a:solidFill>
                  <a:srgbClr val="111111"/>
                </a:solidFill>
                <a:highlight>
                  <a:srgbClr val="FFFFFF"/>
                </a:highlight>
              </a:rPr>
              <a:t>“Mohli jsme se setkat s tvrzením, že u lidí zdravých funguje TA správně a stáhne se ještě před pohybem oproti chronickým pacientům s bolestmi zad, kde aktivace TA slábne (</a:t>
            </a:r>
            <a:r>
              <a:rPr i="1" lang="sk" sz="1200">
                <a:solidFill>
                  <a:srgbClr val="111111"/>
                </a:solidFill>
                <a:highlight>
                  <a:srgbClr val="FFFFFF"/>
                </a:highlight>
              </a:rPr>
              <a:t>Changes in Recruitment of the Abdominal Muscles in People With Low Back Pain: Ultrasound Measurement of Muscle Activity 2004</a:t>
            </a:r>
            <a:r>
              <a:rPr lang="sk" sz="1200">
                <a:solidFill>
                  <a:srgbClr val="111111"/>
                </a:solidFill>
                <a:highlight>
                  <a:srgbClr val="FFFFFF"/>
                </a:highlight>
              </a:rPr>
              <a:t>).”</a:t>
            </a:r>
            <a:endParaRPr sz="1200">
              <a:solidFill>
                <a:srgbClr val="111111"/>
              </a:solidFill>
              <a:highlight>
                <a:srgbClr val="FFFFFF"/>
              </a:highlight>
            </a:endParaRPr>
          </a:p>
          <a:p>
            <a:pPr indent="-304800" lvl="0" marL="457200" rtl="0" algn="just">
              <a:lnSpc>
                <a:spcPct val="115000"/>
              </a:lnSpc>
              <a:spcBef>
                <a:spcPts val="0"/>
              </a:spcBef>
              <a:spcAft>
                <a:spcPts val="0"/>
              </a:spcAft>
              <a:buSzPts val="1200"/>
              <a:buChar char="●"/>
            </a:pPr>
            <a:r>
              <a:rPr lang="sk" sz="1200">
                <a:solidFill>
                  <a:srgbClr val="111111"/>
                </a:solidFill>
                <a:highlight>
                  <a:srgbClr val="FFFFFF"/>
                </a:highlight>
              </a:rPr>
              <a:t>“Je opožděný timing příčina nebo účinek bolesti? Pokud se totiž jedná o doprovodný efekt, důraz na aktivaci se může zdát jako bezvýsledná snaha. To je důvod, proč musíme klást důraz více na výzkum než na teorii jako ukazatel účinku.”</a:t>
            </a:r>
            <a:endParaRPr sz="1200">
              <a:solidFill>
                <a:srgbClr val="111111"/>
              </a:solidFill>
              <a:highlight>
                <a:srgbClr val="FFFFFF"/>
              </a:highlight>
            </a:endParaRPr>
          </a:p>
          <a:p>
            <a:pPr indent="-304800" lvl="0" marL="457200" rtl="0" algn="just">
              <a:lnSpc>
                <a:spcPct val="115000"/>
              </a:lnSpc>
              <a:spcBef>
                <a:spcPts val="0"/>
              </a:spcBef>
              <a:spcAft>
                <a:spcPts val="0"/>
              </a:spcAft>
              <a:buSzPts val="1200"/>
              <a:buChar char="●"/>
            </a:pPr>
            <a:r>
              <a:rPr lang="sk" sz="1200">
                <a:solidFill>
                  <a:srgbClr val="111111"/>
                </a:solidFill>
                <a:highlight>
                  <a:srgbClr val="FFFFFF"/>
                </a:highlight>
              </a:rPr>
              <a:t>“Tělo nevykazuje stereotypní chování. </a:t>
            </a:r>
            <a:r>
              <a:rPr lang="sk" sz="1200">
                <a:solidFill>
                  <a:srgbClr val="111111"/>
                </a:solidFill>
              </a:rPr>
              <a:t>Tělo může rozličně reagovat v rámci mnoha faktorů, ať jde o genetické vlohy, pohlaví, strukturální faktory, rozdílnost tkání, individuální způsob držení těla, pohybových vzorů, velikost svalové síly a dalších schopností. Dále i faktorů životního stylu (spánku, úrovně aktivity, sedavý způsob chování, strava, vitalita) a psychické faktory, které jsou rozmanité a mají velký vliv na to, jak se tělo chová. Neexistuje tedy rozhodně jeden správný způsob, který má být pro nás v určitých aktivací a posuzování 100% měřítkem”. (</a:t>
            </a:r>
            <a:r>
              <a:rPr lang="sk" sz="1200" u="sng">
                <a:solidFill>
                  <a:schemeClr val="hlink"/>
                </a:solidFill>
                <a:hlinkClick r:id="rId3"/>
              </a:rPr>
              <a:t>http://coretraining.cz/2017/01/myty-core-hssp-veda-a-fakta/</a:t>
            </a:r>
            <a:r>
              <a:rPr lang="sk" sz="1200">
                <a:solidFill>
                  <a:srgbClr val="111111"/>
                </a:solidFill>
              </a:rPr>
              <a:t>) </a:t>
            </a:r>
            <a:endParaRPr sz="1200">
              <a:solidFill>
                <a:srgbClr val="111111"/>
              </a:solidFill>
            </a:endParaRPr>
          </a:p>
          <a:p>
            <a:pPr indent="-304800" lvl="0" marL="457200" rtl="0" algn="just">
              <a:lnSpc>
                <a:spcPct val="115000"/>
              </a:lnSpc>
              <a:spcBef>
                <a:spcPts val="0"/>
              </a:spcBef>
              <a:spcAft>
                <a:spcPts val="0"/>
              </a:spcAft>
              <a:buSzPts val="1200"/>
              <a:buChar char="●"/>
            </a:pPr>
            <a:r>
              <a:rPr lang="sk" sz="1200" u="sng">
                <a:solidFill>
                  <a:schemeClr val="hlink"/>
                </a:solidFill>
                <a:hlinkClick r:id="rId4"/>
              </a:rPr>
              <a:t>https://www.youtube.com/watch?v=95xIMQBq8-I&amp;ab_channel=Physiotutors</a:t>
            </a:r>
            <a:r>
              <a:rPr lang="sk" sz="1200">
                <a:solidFill>
                  <a:srgbClr val="111111"/>
                </a:solidFill>
              </a:rPr>
              <a:t> </a:t>
            </a:r>
            <a:endParaRPr sz="1200">
              <a:solidFill>
                <a:srgbClr val="111111"/>
              </a:solidFill>
            </a:endParaRPr>
          </a:p>
          <a:p>
            <a:pPr indent="0" lvl="0" marL="0" rtl="0" algn="l">
              <a:spcBef>
                <a:spcPts val="1000"/>
              </a:spcBef>
              <a:spcAft>
                <a:spcPts val="0"/>
              </a:spcAft>
              <a:buNone/>
            </a:pPr>
            <a:r>
              <a:t/>
            </a:r>
            <a:endParaRPr sz="2000"/>
          </a:p>
        </p:txBody>
      </p:sp>
      <p:pic>
        <p:nvPicPr>
          <p:cNvPr id="580" name="Google Shape;580;p82"/>
          <p:cNvPicPr preferRelativeResize="0"/>
          <p:nvPr/>
        </p:nvPicPr>
        <p:blipFill>
          <a:blip r:embed="rId5">
            <a:alphaModFix/>
          </a:blip>
          <a:stretch>
            <a:fillRect/>
          </a:stretch>
        </p:blipFill>
        <p:spPr>
          <a:xfrm>
            <a:off x="6548225" y="0"/>
            <a:ext cx="2595776" cy="19435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8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Zdroje:</a:t>
            </a:r>
            <a:endParaRPr/>
          </a:p>
        </p:txBody>
      </p:sp>
      <p:sp>
        <p:nvSpPr>
          <p:cNvPr id="586" name="Google Shape;586;p8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solidFill>
                  <a:srgbClr val="222222"/>
                </a:solidFill>
                <a:highlight>
                  <a:srgbClr val="FFFFFF"/>
                </a:highlight>
              </a:rPr>
              <a:t>Kapandji, I. A. (1974). </a:t>
            </a:r>
            <a:r>
              <a:rPr i="1" lang="sk" sz="1700">
                <a:solidFill>
                  <a:srgbClr val="222222"/>
                </a:solidFill>
                <a:highlight>
                  <a:srgbClr val="FFFFFF"/>
                </a:highlight>
              </a:rPr>
              <a:t>The physiology of the joints: annotated diagrams of the mechanics of the human joints. Vol. 3, The trunk and the vertebral column</a:t>
            </a:r>
            <a:r>
              <a:rPr lang="sk" sz="1700">
                <a:solidFill>
                  <a:srgbClr val="222222"/>
                </a:solidFill>
                <a:highlight>
                  <a:srgbClr val="FFFFFF"/>
                </a:highlight>
              </a:rPr>
              <a:t>. Churchill Livingstone. </a:t>
            </a:r>
            <a:endParaRPr sz="1700">
              <a:solidFill>
                <a:srgbClr val="222222"/>
              </a:solidFill>
              <a:highlight>
                <a:srgbClr val="FFFFFF"/>
              </a:highlight>
            </a:endParaRPr>
          </a:p>
          <a:p>
            <a:pPr indent="-336550" lvl="0" marL="457200" rtl="0" algn="l">
              <a:spcBef>
                <a:spcPts val="0"/>
              </a:spcBef>
              <a:spcAft>
                <a:spcPts val="0"/>
              </a:spcAft>
              <a:buSzPts val="1700"/>
              <a:buChar char="●"/>
            </a:pPr>
            <a:r>
              <a:rPr lang="sk" sz="1700">
                <a:solidFill>
                  <a:srgbClr val="222222"/>
                </a:solidFill>
                <a:highlight>
                  <a:srgbClr val="FFFFFF"/>
                </a:highlight>
              </a:rPr>
              <a:t>Véle, F. (2006). </a:t>
            </a:r>
            <a:r>
              <a:rPr i="1" lang="sk" sz="1700">
                <a:solidFill>
                  <a:srgbClr val="222222"/>
                </a:solidFill>
                <a:highlight>
                  <a:srgbClr val="FFFFFF"/>
                </a:highlight>
              </a:rPr>
              <a:t>Kineziologie: přehled klinické kineziologie a patokineziologie pro diagnostiku a terapii poruch pohybové soustavy</a:t>
            </a:r>
            <a:r>
              <a:rPr lang="sk" sz="1700">
                <a:solidFill>
                  <a:srgbClr val="222222"/>
                </a:solidFill>
                <a:highlight>
                  <a:srgbClr val="FFFFFF"/>
                </a:highlight>
              </a:rPr>
              <a:t>. Triton.</a:t>
            </a:r>
            <a:endParaRPr sz="1700">
              <a:solidFill>
                <a:srgbClr val="222222"/>
              </a:solidFill>
              <a:highlight>
                <a:srgbClr val="FFFFFF"/>
              </a:high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8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Děkuji za pozornost!</a:t>
            </a:r>
            <a:endParaRPr/>
          </a:p>
        </p:txBody>
      </p:sp>
      <p:pic>
        <p:nvPicPr>
          <p:cNvPr id="592" name="Google Shape;592;p84"/>
          <p:cNvPicPr preferRelativeResize="0"/>
          <p:nvPr/>
        </p:nvPicPr>
        <p:blipFill>
          <a:blip r:embed="rId3">
            <a:alphaModFix/>
          </a:blip>
          <a:stretch>
            <a:fillRect/>
          </a:stretch>
        </p:blipFill>
        <p:spPr>
          <a:xfrm>
            <a:off x="791800" y="1162750"/>
            <a:ext cx="4095750" cy="3276600"/>
          </a:xfrm>
          <a:prstGeom prst="rect">
            <a:avLst/>
          </a:prstGeom>
          <a:noFill/>
          <a:ln>
            <a:noFill/>
          </a:ln>
        </p:spPr>
      </p:pic>
      <p:pic>
        <p:nvPicPr>
          <p:cNvPr id="593" name="Google Shape;593;p84"/>
          <p:cNvPicPr preferRelativeResize="0"/>
          <p:nvPr/>
        </p:nvPicPr>
        <p:blipFill>
          <a:blip r:embed="rId4">
            <a:alphaModFix/>
          </a:blip>
          <a:stretch>
            <a:fillRect/>
          </a:stretch>
        </p:blipFill>
        <p:spPr>
          <a:xfrm>
            <a:off x="5500700" y="1162750"/>
            <a:ext cx="2476500" cy="2971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Vertebrae lumbales</a:t>
            </a:r>
            <a:endParaRPr/>
          </a:p>
        </p:txBody>
      </p:sp>
      <p:sp>
        <p:nvSpPr>
          <p:cNvPr id="173" name="Google Shape;173;p26"/>
          <p:cNvSpPr txBox="1"/>
          <p:nvPr>
            <p:ph idx="1" type="body"/>
          </p:nvPr>
        </p:nvSpPr>
        <p:spPr>
          <a:xfrm>
            <a:off x="540000" y="1269000"/>
            <a:ext cx="6107100" cy="3105000"/>
          </a:xfrm>
          <a:prstGeom prst="rect">
            <a:avLst/>
          </a:prstGeom>
        </p:spPr>
        <p:txBody>
          <a:bodyPr anchorCtr="0" anchor="t" bIns="0" lIns="0" spcFirstLastPara="1" rIns="0" wrap="square" tIns="0">
            <a:noAutofit/>
          </a:bodyPr>
          <a:lstStyle/>
          <a:p>
            <a:pPr indent="-317500" lvl="0" marL="457200" rtl="0" algn="just">
              <a:lnSpc>
                <a:spcPct val="115000"/>
              </a:lnSpc>
              <a:spcBef>
                <a:spcPts val="1600"/>
              </a:spcBef>
              <a:spcAft>
                <a:spcPts val="0"/>
              </a:spcAft>
              <a:buSzPts val="1400"/>
              <a:buChar char="●"/>
            </a:pPr>
            <a:r>
              <a:rPr b="1" lang="sk" sz="1400">
                <a:solidFill>
                  <a:srgbClr val="000000"/>
                </a:solidFill>
              </a:rPr>
              <a:t>5 - Pedikl</a:t>
            </a:r>
            <a:endParaRPr b="1"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krátký kostěný segment spojující obratlové tělo a arcus vertebrae pod superolaterálním úhlem</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tvoří horní a dolní okraj intervertebrálního foramina a posteriorním směrem zajišťuje připojení pro processi artirulares</a:t>
            </a:r>
            <a:endParaRPr sz="1400">
              <a:solidFill>
                <a:srgbClr val="000000"/>
              </a:solidFill>
            </a:endParaRPr>
          </a:p>
          <a:p>
            <a:pPr indent="-317500" lvl="0" marL="457200" rtl="0" algn="just">
              <a:lnSpc>
                <a:spcPct val="115000"/>
              </a:lnSpc>
              <a:spcBef>
                <a:spcPts val="0"/>
              </a:spcBef>
              <a:spcAft>
                <a:spcPts val="0"/>
              </a:spcAft>
              <a:buSzPts val="1400"/>
              <a:buChar char="●"/>
            </a:pPr>
            <a:r>
              <a:rPr b="1" lang="sk" sz="1400">
                <a:solidFill>
                  <a:srgbClr val="000000"/>
                </a:solidFill>
              </a:rPr>
              <a:t>6 - Processus articularis superior </a:t>
            </a:r>
            <a:endParaRPr b="1"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leží na horním okraji laminy, v místě kde se propojuje s pediklem</a:t>
            </a:r>
            <a:endParaRPr sz="1400">
              <a:solidFill>
                <a:srgbClr val="000000"/>
              </a:solidFill>
            </a:endParaRPr>
          </a:p>
          <a:p>
            <a:pPr indent="-317500" lvl="1" marL="914400" rtl="0" algn="just">
              <a:lnSpc>
                <a:spcPct val="115000"/>
              </a:lnSpc>
              <a:spcBef>
                <a:spcPts val="0"/>
              </a:spcBef>
              <a:spcAft>
                <a:spcPts val="0"/>
              </a:spcAft>
              <a:buClr>
                <a:srgbClr val="000000"/>
              </a:buClr>
              <a:buSzPts val="1400"/>
              <a:buChar char="○"/>
            </a:pPr>
            <a:r>
              <a:rPr lang="sk" sz="1400">
                <a:solidFill>
                  <a:srgbClr val="000000"/>
                </a:solidFill>
              </a:rPr>
              <a:t>leží v rovině, která je sešikmená posteriorním a laterálním směrem a chrupavčitě ohraničená kloubní plocha směřuje posteriorně a mediálně</a:t>
            </a:r>
            <a:endParaRPr sz="1400">
              <a:solidFill>
                <a:srgbClr val="000000"/>
              </a:solidFill>
            </a:endParaRPr>
          </a:p>
          <a:p>
            <a:pPr indent="-317500" lvl="0" marL="457200" rtl="0" algn="l">
              <a:lnSpc>
                <a:spcPct val="115000"/>
              </a:lnSpc>
              <a:spcBef>
                <a:spcPts val="0"/>
              </a:spcBef>
              <a:spcAft>
                <a:spcPts val="0"/>
              </a:spcAft>
              <a:buSzPts val="1400"/>
              <a:buChar char="●"/>
            </a:pPr>
            <a:r>
              <a:rPr b="1" lang="sk" sz="1400">
                <a:solidFill>
                  <a:srgbClr val="000000"/>
                </a:solidFill>
              </a:rPr>
              <a:t>7 - Processus articularis inferior </a:t>
            </a:r>
            <a:endParaRPr b="1" sz="1400">
              <a:solidFill>
                <a:srgbClr val="000000"/>
              </a:solidFill>
            </a:endParaRPr>
          </a:p>
          <a:p>
            <a:pPr indent="-317500" lvl="1" marL="914400" rtl="0" algn="l">
              <a:lnSpc>
                <a:spcPct val="115000"/>
              </a:lnSpc>
              <a:spcBef>
                <a:spcPts val="0"/>
              </a:spcBef>
              <a:spcAft>
                <a:spcPts val="0"/>
              </a:spcAft>
              <a:buClr>
                <a:srgbClr val="000000"/>
              </a:buClr>
              <a:buSzPts val="1400"/>
              <a:buChar char="○"/>
            </a:pPr>
            <a:r>
              <a:rPr lang="sk" sz="1400">
                <a:solidFill>
                  <a:srgbClr val="000000"/>
                </a:solidFill>
              </a:rPr>
              <a:t>vyvstává z dolního okraje arcus vertebrae nedaleko od místa připojení laminy k processus spinosus</a:t>
            </a:r>
            <a:endParaRPr sz="1400">
              <a:solidFill>
                <a:srgbClr val="000000"/>
              </a:solidFill>
            </a:endParaRPr>
          </a:p>
          <a:p>
            <a:pPr indent="-317500" lvl="1" marL="914400" rtl="0" algn="l">
              <a:lnSpc>
                <a:spcPct val="115000"/>
              </a:lnSpc>
              <a:spcBef>
                <a:spcPts val="0"/>
              </a:spcBef>
              <a:spcAft>
                <a:spcPts val="0"/>
              </a:spcAft>
              <a:buClr>
                <a:srgbClr val="000000"/>
              </a:buClr>
              <a:buSzPts val="1400"/>
              <a:buChar char="○"/>
            </a:pPr>
            <a:r>
              <a:rPr lang="sk" sz="1400">
                <a:solidFill>
                  <a:srgbClr val="000000"/>
                </a:solidFill>
              </a:rPr>
              <a:t>je natočen inferiorně a mediálně a kloubní plocha pokrytá chrupavkou směřuje laterálně a anteriorně</a:t>
            </a:r>
            <a:endParaRPr sz="1400">
              <a:solidFill>
                <a:srgbClr val="000000"/>
              </a:solidFill>
            </a:endParaRPr>
          </a:p>
          <a:p>
            <a:pPr indent="0" lvl="0" marL="0" rtl="0" algn="l">
              <a:spcBef>
                <a:spcPts val="0"/>
              </a:spcBef>
              <a:spcAft>
                <a:spcPts val="0"/>
              </a:spcAft>
              <a:buNone/>
            </a:pPr>
            <a:r>
              <a:t/>
            </a:r>
            <a:endParaRPr/>
          </a:p>
        </p:txBody>
      </p:sp>
      <p:pic>
        <p:nvPicPr>
          <p:cNvPr id="174" name="Google Shape;174;p26"/>
          <p:cNvPicPr preferRelativeResize="0"/>
          <p:nvPr/>
        </p:nvPicPr>
        <p:blipFill rotWithShape="1">
          <a:blip r:embed="rId3">
            <a:alphaModFix/>
          </a:blip>
          <a:srcRect b="8014" l="29421" r="38629" t="10206"/>
          <a:stretch/>
        </p:blipFill>
        <p:spPr>
          <a:xfrm>
            <a:off x="6695450" y="-41675"/>
            <a:ext cx="2448552" cy="3524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7"/>
          <p:cNvPicPr preferRelativeResize="0"/>
          <p:nvPr/>
        </p:nvPicPr>
        <p:blipFill rotWithShape="1">
          <a:blip r:embed="rId3">
            <a:alphaModFix/>
          </a:blip>
          <a:srcRect b="0" l="0" r="0" t="0"/>
          <a:stretch/>
        </p:blipFill>
        <p:spPr>
          <a:xfrm>
            <a:off x="2400481" y="0"/>
            <a:ext cx="4757738"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Spondylolýza/listéza</a:t>
            </a:r>
            <a:endParaRPr/>
          </a:p>
        </p:txBody>
      </p:sp>
      <p:sp>
        <p:nvSpPr>
          <p:cNvPr id="185" name="Google Shape;185;p28"/>
          <p:cNvSpPr txBox="1"/>
          <p:nvPr>
            <p:ph idx="1" type="body"/>
          </p:nvPr>
        </p:nvSpPr>
        <p:spPr>
          <a:xfrm>
            <a:off x="540000" y="1269000"/>
            <a:ext cx="5199600" cy="2462700"/>
          </a:xfrm>
          <a:prstGeom prst="rect">
            <a:avLst/>
          </a:prstGeom>
        </p:spPr>
        <p:txBody>
          <a:bodyPr anchorCtr="0" anchor="t" bIns="0" lIns="0" spcFirstLastPara="1" rIns="0" wrap="square" tIns="0">
            <a:noAutofit/>
          </a:bodyPr>
          <a:lstStyle/>
          <a:p>
            <a:pPr indent="-323850" lvl="0" marL="457200" rtl="0" algn="just">
              <a:lnSpc>
                <a:spcPct val="115000"/>
              </a:lnSpc>
              <a:spcBef>
                <a:spcPts val="0"/>
              </a:spcBef>
              <a:spcAft>
                <a:spcPts val="0"/>
              </a:spcAft>
              <a:buSzPts val="1500"/>
              <a:buChar char="●"/>
            </a:pPr>
            <a:r>
              <a:rPr lang="sk" sz="1500"/>
              <a:t>na bederních obratlech se mohou manifestovat bederní žebra</a:t>
            </a:r>
            <a:endParaRPr sz="1500"/>
          </a:p>
          <a:p>
            <a:pPr indent="-323850" lvl="0" marL="457200" rtl="0" algn="just">
              <a:lnSpc>
                <a:spcPct val="115000"/>
              </a:lnSpc>
              <a:spcBef>
                <a:spcPts val="0"/>
              </a:spcBef>
              <a:spcAft>
                <a:spcPts val="0"/>
              </a:spcAft>
              <a:buSzPts val="1500"/>
              <a:buChar char="●"/>
            </a:pPr>
            <a:r>
              <a:rPr lang="sk" sz="1500"/>
              <a:t>na L5 (vzácně i na jiném bederním obratli) se může vyskytnout odchylka osifikace zvaná </a:t>
            </a:r>
            <a:r>
              <a:rPr b="1" lang="sk" sz="1500">
                <a:solidFill>
                  <a:srgbClr val="000000"/>
                </a:solidFill>
              </a:rPr>
              <a:t>spondylolysis</a:t>
            </a:r>
            <a:r>
              <a:rPr lang="sk" sz="1500">
                <a:solidFill>
                  <a:srgbClr val="000000"/>
                </a:solidFill>
              </a:rPr>
              <a:t>, při níž je zadní část oblouku s proc. spinosus a s dolními kloubními výběžky oddělena od přední části, při níž zůstávají příčné výběžky a horní kloubní výběžky a která je spojena s tělem obratle</a:t>
            </a:r>
            <a:endParaRPr sz="1500">
              <a:solidFill>
                <a:srgbClr val="000000"/>
              </a:solidFill>
            </a:endParaRPr>
          </a:p>
          <a:p>
            <a:pPr indent="-323850" lvl="0" marL="457200" rtl="0" algn="just">
              <a:lnSpc>
                <a:spcPct val="115000"/>
              </a:lnSpc>
              <a:spcBef>
                <a:spcPts val="0"/>
              </a:spcBef>
              <a:spcAft>
                <a:spcPts val="0"/>
              </a:spcAft>
              <a:buSzPts val="1500"/>
              <a:buChar char="●"/>
            </a:pPr>
            <a:r>
              <a:rPr lang="sk" sz="1500">
                <a:solidFill>
                  <a:srgbClr val="000000"/>
                </a:solidFill>
              </a:rPr>
              <a:t>posune-li se tělo L5 (uvolněné touto odchylkou od trnu a oblouku) a vyčnívá-li dopředu nad křížovou kostí, vzniká stav nazývaný </a:t>
            </a:r>
            <a:r>
              <a:rPr b="1" lang="sk" sz="1500">
                <a:solidFill>
                  <a:srgbClr val="000000"/>
                </a:solidFill>
              </a:rPr>
              <a:t>spondylolisthesis</a:t>
            </a:r>
            <a:r>
              <a:rPr lang="sk" sz="1500">
                <a:solidFill>
                  <a:srgbClr val="000000"/>
                </a:solidFill>
              </a:rPr>
              <a:t> </a:t>
            </a:r>
            <a:endParaRPr sz="1500">
              <a:solidFill>
                <a:srgbClr val="000000"/>
              </a:solidFill>
            </a:endParaRPr>
          </a:p>
          <a:p>
            <a:pPr indent="-323850" lvl="0" marL="457200" rtl="0" algn="just">
              <a:lnSpc>
                <a:spcPct val="115000"/>
              </a:lnSpc>
              <a:spcBef>
                <a:spcPts val="0"/>
              </a:spcBef>
              <a:spcAft>
                <a:spcPts val="0"/>
              </a:spcAft>
              <a:buSzPts val="1500"/>
              <a:buChar char="●"/>
            </a:pPr>
            <a:r>
              <a:rPr lang="sk" sz="1500">
                <a:solidFill>
                  <a:srgbClr val="000000"/>
                </a:solidFill>
              </a:rPr>
              <a:t>oba stavy mohou vyvolávat bolesti drážděním nervů v meziobratlových otvorech.</a:t>
            </a:r>
            <a:endParaRPr sz="1500">
              <a:solidFill>
                <a:srgbClr val="000000"/>
              </a:solidFill>
            </a:endParaRPr>
          </a:p>
          <a:p>
            <a:pPr indent="0" lvl="0" marL="0" rtl="0" algn="just">
              <a:lnSpc>
                <a:spcPct val="115000"/>
              </a:lnSpc>
              <a:spcBef>
                <a:spcPts val="1600"/>
              </a:spcBef>
              <a:spcAft>
                <a:spcPts val="0"/>
              </a:spcAft>
              <a:buNone/>
            </a:pPr>
            <a:r>
              <a:t/>
            </a:r>
            <a:endParaRPr sz="1500">
              <a:solidFill>
                <a:srgbClr val="000000"/>
              </a:solidFill>
            </a:endParaRPr>
          </a:p>
          <a:p>
            <a:pPr indent="0" lvl="0" marL="0" rtl="0" algn="l">
              <a:spcBef>
                <a:spcPts val="1600"/>
              </a:spcBef>
              <a:spcAft>
                <a:spcPts val="0"/>
              </a:spcAft>
              <a:buNone/>
            </a:pPr>
            <a:r>
              <a:t/>
            </a:r>
            <a:endParaRPr sz="1500"/>
          </a:p>
        </p:txBody>
      </p:sp>
      <p:pic>
        <p:nvPicPr>
          <p:cNvPr id="186" name="Google Shape;186;p28"/>
          <p:cNvPicPr preferRelativeResize="0"/>
          <p:nvPr/>
        </p:nvPicPr>
        <p:blipFill>
          <a:blip r:embed="rId3">
            <a:alphaModFix/>
          </a:blip>
          <a:stretch>
            <a:fillRect/>
          </a:stretch>
        </p:blipFill>
        <p:spPr>
          <a:xfrm>
            <a:off x="6051325" y="388850"/>
            <a:ext cx="2914275" cy="39600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