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5143500" cx="9144000"/>
  <p:notesSz cx="6858000" cy="9144000"/>
  <p:embeddedFontLst>
    <p:embeddedFont>
      <p:font typeface="Roboto"/>
      <p:regular r:id="rId70"/>
      <p:bold r:id="rId71"/>
      <p:italic r:id="rId72"/>
      <p:boldItalic r:id="rId73"/>
    </p:embeddedFont>
    <p:embeddedFont>
      <p:font typeface="Tahoma"/>
      <p:regular r:id="rId74"/>
      <p:bold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boldItalic.fntdata"/><Relationship Id="rId72" Type="http://schemas.openxmlformats.org/officeDocument/2006/relationships/font" Target="fonts/Roboto-italic.fntdata"/><Relationship Id="rId31" Type="http://schemas.openxmlformats.org/officeDocument/2006/relationships/slide" Target="slides/slide26.xml"/><Relationship Id="rId75" Type="http://schemas.openxmlformats.org/officeDocument/2006/relationships/font" Target="fonts/Tahoma-bold.fntdata"/><Relationship Id="rId30" Type="http://schemas.openxmlformats.org/officeDocument/2006/relationships/slide" Target="slides/slide25.xml"/><Relationship Id="rId74" Type="http://schemas.openxmlformats.org/officeDocument/2006/relationships/font" Target="fonts/Tahoma-regular.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Roboto-bold.fntdata"/><Relationship Id="rId70" Type="http://schemas.openxmlformats.org/officeDocument/2006/relationships/font" Target="fonts/Roboto-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nk.springer.com/article/10.1186/s12903-021-01458-7#ref-CR1" TargetMode="External"/><Relationship Id="rId3" Type="http://schemas.openxmlformats.org/officeDocument/2006/relationships/hyperlink" Target="https://link.springer.com/article/10.1186/s12903-021-01458-7#ref-CR2" TargetMode="External"/><Relationship Id="rId4" Type="http://schemas.openxmlformats.org/officeDocument/2006/relationships/hyperlink" Target="https://link.springer.com/article/10.1186/s12903-021-01458-7#ref-CR3" TargetMode="External"/><Relationship Id="rId11" Type="http://schemas.openxmlformats.org/officeDocument/2006/relationships/hyperlink" Target="https://link.springer.com/article/10.1186/s12903-021-01458-7#ref-CR10" TargetMode="External"/><Relationship Id="rId10" Type="http://schemas.openxmlformats.org/officeDocument/2006/relationships/hyperlink" Target="https://link.springer.com/article/10.1186/s12903-021-01458-7#ref-CR9" TargetMode="External"/><Relationship Id="rId9" Type="http://schemas.openxmlformats.org/officeDocument/2006/relationships/hyperlink" Target="https://link.springer.com/article/10.1186/s12903-021-01458-7#ref-CR8" TargetMode="External"/><Relationship Id="rId5" Type="http://schemas.openxmlformats.org/officeDocument/2006/relationships/hyperlink" Target="https://link.springer.com/article/10.1186/s12903-021-01458-7#ref-CR4" TargetMode="External"/><Relationship Id="rId6" Type="http://schemas.openxmlformats.org/officeDocument/2006/relationships/hyperlink" Target="https://link.springer.com/article/10.1186/s12903-021-01458-7#ref-CR5" TargetMode="External"/><Relationship Id="rId7" Type="http://schemas.openxmlformats.org/officeDocument/2006/relationships/hyperlink" Target="https://link.springer.com/article/10.1186/s12903-021-01458-7#ref-CR6" TargetMode="External"/><Relationship Id="rId8" Type="http://schemas.openxmlformats.org/officeDocument/2006/relationships/hyperlink" Target="https://link.springer.com/article/10.1186/s12903-021-01458-7#ref-CR7"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skripta.eu/w/%C5%BDaludek" TargetMode="External"/><Relationship Id="rId3" Type="http://schemas.openxmlformats.org/officeDocument/2006/relationships/hyperlink" Target="https://www.wikiskripta.eu/w/Peritoneum" TargetMode="External"/><Relationship Id="rId4" Type="http://schemas.openxmlformats.org/officeDocument/2006/relationships/hyperlink" Target="https://www.wikiskripta.eu/w/Mediastinum" TargetMode="External"/><Relationship Id="rId5" Type="http://schemas.openxmlformats.org/officeDocument/2006/relationships/hyperlink" Target="https://www.wikiskripta.eu/index.php?title=His%C5%AFv_%C3%BAhel&amp;action=edit&amp;redlink=1" TargetMode="External"/><Relationship Id="rId6" Type="http://schemas.openxmlformats.org/officeDocument/2006/relationships/hyperlink" Target="https://www.wikiskripta.eu/w/Polyk%C3%A1n%C3%AD" TargetMode="External"/><Relationship Id="rId7" Type="http://schemas.openxmlformats.org/officeDocument/2006/relationships/hyperlink" Target="https://www.wikiskripta.eu/w/Zvracen%C3%AD" TargetMode="External"/><Relationship Id="rId8" Type="http://schemas.openxmlformats.org/officeDocument/2006/relationships/hyperlink" Target="https://www.wikiskripta.eu/w/An%C3%A9mie"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5936886cf6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5936886cf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5936886cf6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5936886cf6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5936886cf6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5936886cf6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5936886cf6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5936886cf6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5936886cf6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5936886cf6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5936886cf6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5936886cf6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5936886cf6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5936886cf6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5936886cf6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5936886cf6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The major determinants of the oxygen content of arterial blood (CaO2) are the arterial oxygen saturation of haemoglobin (SaO2) and the haemoglobin (Hb) concentration. Over 95% of oxygen carried in the blood is attached to haemoglobin. When capillary PCO2 (carbon dioxide partial pressure) rises, there is increased unloading of oxygen in the tissues (the Bohr Effect). However, a reduction in carbon dioxide partial pressure strengthens the bond between oxygen and haemoglobin, resulting in less oxygen being released in to the tissues and organs. Mouth breathing is a typical characteristic of over breathing. When an individual over breathes, too much carbon dioxide is lost from the blood and this results in reduced oxygenation of tissues and organs. In contrast, when breathing volume is reduced towards normal, through nose breathing, higher carbon dioxide in the blood decreases the affinity between oxygen and haemoglobin, resulting in greater oxygenation of tissues and organs.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5936886cf6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5936886cf6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350">
                <a:solidFill>
                  <a:srgbClr val="333333"/>
                </a:solidFill>
                <a:highlight>
                  <a:srgbClr val="FCFCFC"/>
                </a:highlight>
                <a:latin typeface="Georgia"/>
                <a:ea typeface="Georgia"/>
                <a:cs typeface="Georgia"/>
                <a:sym typeface="Georgia"/>
              </a:rPr>
              <a:t>outh breathing may due to genetic factors, poor oral habits, or nasal obstruction, including but not limited to adenoid/tonsil hypertrophy, nasal polyps, nasal septum deviation, turbinate hypertrophy, or sinusitis [</a:t>
            </a:r>
            <a:r>
              <a:rPr lang="sk" sz="1350" u="sng">
                <a:solidFill>
                  <a:srgbClr val="004B83"/>
                </a:solidFill>
                <a:highlight>
                  <a:srgbClr val="FCFCFC"/>
                </a:highlight>
                <a:latin typeface="Georgia"/>
                <a:ea typeface="Georgia"/>
                <a:cs typeface="Georgia"/>
                <a:sym typeface="Georgia"/>
                <a:hlinkClick r:id="rId2">
                  <a:extLst>
                    <a:ext uri="{A12FA001-AC4F-418D-AE19-62706E023703}">
                      <ahyp:hlinkClr val="tx"/>
                    </a:ext>
                  </a:extLst>
                </a:hlinkClick>
              </a:rPr>
              <a:t>1</a:t>
            </a:r>
            <a:r>
              <a:rPr lang="sk" sz="1350">
                <a:solidFill>
                  <a:srgbClr val="333333"/>
                </a:solidFill>
                <a:highlight>
                  <a:srgbClr val="FCFCFC"/>
                </a:highlight>
                <a:latin typeface="Georgia"/>
                <a:ea typeface="Georgia"/>
                <a:cs typeface="Georgia"/>
                <a:sym typeface="Georgia"/>
              </a:rPr>
              <a:t>,</a:t>
            </a:r>
            <a:r>
              <a:rPr lang="sk" sz="1350" u="sng">
                <a:solidFill>
                  <a:srgbClr val="004B83"/>
                </a:solidFill>
                <a:highlight>
                  <a:srgbClr val="FCFCFC"/>
                </a:highlight>
                <a:latin typeface="Georgia"/>
                <a:ea typeface="Georgia"/>
                <a:cs typeface="Georgia"/>
                <a:sym typeface="Georgia"/>
                <a:hlinkClick r:id="rId3">
                  <a:extLst>
                    <a:ext uri="{A12FA001-AC4F-418D-AE19-62706E023703}">
                      <ahyp:hlinkClr val="tx"/>
                    </a:ext>
                  </a:extLst>
                </a:hlinkClick>
              </a:rPr>
              <a:t>2</a:t>
            </a:r>
            <a:r>
              <a:rPr lang="sk" sz="1350">
                <a:solidFill>
                  <a:srgbClr val="333333"/>
                </a:solidFill>
                <a:highlight>
                  <a:srgbClr val="FCFCFC"/>
                </a:highlight>
                <a:latin typeface="Georgia"/>
                <a:ea typeface="Georgia"/>
                <a:cs typeface="Georgia"/>
                <a:sym typeface="Georgia"/>
              </a:rPr>
              <a:t>,</a:t>
            </a:r>
            <a:r>
              <a:rPr lang="sk" sz="1350" u="sng">
                <a:solidFill>
                  <a:srgbClr val="004B83"/>
                </a:solidFill>
                <a:highlight>
                  <a:srgbClr val="FCFCFC"/>
                </a:highlight>
                <a:latin typeface="Georgia"/>
                <a:ea typeface="Georgia"/>
                <a:cs typeface="Georgia"/>
                <a:sym typeface="Georgia"/>
                <a:hlinkClick r:id="rId4">
                  <a:extLst>
                    <a:ext uri="{A12FA001-AC4F-418D-AE19-62706E023703}">
                      <ahyp:hlinkClr val="tx"/>
                    </a:ext>
                  </a:extLst>
                </a:hlinkClick>
              </a:rPr>
              <a:t>3</a:t>
            </a:r>
            <a:r>
              <a:rPr lang="sk" sz="1350">
                <a:solidFill>
                  <a:srgbClr val="333333"/>
                </a:solidFill>
                <a:highlight>
                  <a:srgbClr val="FCFCFC"/>
                </a:highlight>
                <a:latin typeface="Georgia"/>
                <a:ea typeface="Georgia"/>
                <a:cs typeface="Georgia"/>
                <a:sym typeface="Georgia"/>
              </a:rPr>
              <a:t>,</a:t>
            </a:r>
            <a:r>
              <a:rPr lang="sk" sz="1350" u="sng">
                <a:solidFill>
                  <a:srgbClr val="004B83"/>
                </a:solidFill>
                <a:highlight>
                  <a:srgbClr val="FCFCFC"/>
                </a:highlight>
                <a:latin typeface="Georgia"/>
                <a:ea typeface="Georgia"/>
                <a:cs typeface="Georgia"/>
                <a:sym typeface="Georgia"/>
                <a:hlinkClick r:id="rId5">
                  <a:extLst>
                    <a:ext uri="{A12FA001-AC4F-418D-AE19-62706E023703}">
                      <ahyp:hlinkClr val="tx"/>
                    </a:ext>
                  </a:extLst>
                </a:hlinkClick>
              </a:rPr>
              <a:t>4</a:t>
            </a:r>
            <a:r>
              <a:rPr lang="sk" sz="1350">
                <a:solidFill>
                  <a:srgbClr val="333333"/>
                </a:solidFill>
                <a:highlight>
                  <a:srgbClr val="FCFCFC"/>
                </a:highlight>
                <a:latin typeface="Georgia"/>
                <a:ea typeface="Georgia"/>
                <a:cs typeface="Georgia"/>
                <a:sym typeface="Georgia"/>
              </a:rPr>
              <a:t>,</a:t>
            </a:r>
            <a:r>
              <a:rPr lang="sk" sz="1350" u="sng">
                <a:solidFill>
                  <a:srgbClr val="004B83"/>
                </a:solidFill>
                <a:highlight>
                  <a:srgbClr val="FCFCFC"/>
                </a:highlight>
                <a:latin typeface="Georgia"/>
                <a:ea typeface="Georgia"/>
                <a:cs typeface="Georgia"/>
                <a:sym typeface="Georgia"/>
                <a:hlinkClick r:id="rId6">
                  <a:extLst>
                    <a:ext uri="{A12FA001-AC4F-418D-AE19-62706E023703}">
                      <ahyp:hlinkClr val="tx"/>
                    </a:ext>
                  </a:extLst>
                </a:hlinkClick>
              </a:rPr>
              <a:t>5</a:t>
            </a:r>
            <a:r>
              <a:rPr lang="sk" sz="1350">
                <a:solidFill>
                  <a:srgbClr val="333333"/>
                </a:solidFill>
                <a:highlight>
                  <a:srgbClr val="FCFCFC"/>
                </a:highlight>
                <a:latin typeface="Georgia"/>
                <a:ea typeface="Georgia"/>
                <a:cs typeface="Georgia"/>
                <a:sym typeface="Georgia"/>
              </a:rPr>
              <a:t>,</a:t>
            </a:r>
            <a:r>
              <a:rPr lang="sk" sz="1350" u="sng">
                <a:solidFill>
                  <a:srgbClr val="004B83"/>
                </a:solidFill>
                <a:highlight>
                  <a:srgbClr val="FCFCFC"/>
                </a:highlight>
                <a:latin typeface="Georgia"/>
                <a:ea typeface="Georgia"/>
                <a:cs typeface="Georgia"/>
                <a:sym typeface="Georgia"/>
                <a:hlinkClick r:id="rId7">
                  <a:extLst>
                    <a:ext uri="{A12FA001-AC4F-418D-AE19-62706E023703}">
                      <ahyp:hlinkClr val="tx"/>
                    </a:ext>
                  </a:extLst>
                </a:hlinkClick>
              </a:rPr>
              <a:t>6</a:t>
            </a:r>
            <a:r>
              <a:rPr lang="sk" sz="1350">
                <a:solidFill>
                  <a:srgbClr val="333333"/>
                </a:solidFill>
                <a:highlight>
                  <a:srgbClr val="FCFCFC"/>
                </a:highlight>
                <a:latin typeface="Georgia"/>
                <a:ea typeface="Georgia"/>
                <a:cs typeface="Georgia"/>
                <a:sym typeface="Georgia"/>
              </a:rPr>
              <a:t>]. In addition, mouth breathing may be related to respiratory allergies, climatic conditions, a poor sleeping position, breastfeeding [</a:t>
            </a:r>
            <a:r>
              <a:rPr lang="sk" sz="1350" u="sng">
                <a:solidFill>
                  <a:srgbClr val="004B83"/>
                </a:solidFill>
                <a:highlight>
                  <a:srgbClr val="FCFCFC"/>
                </a:highlight>
                <a:latin typeface="Georgia"/>
                <a:ea typeface="Georgia"/>
                <a:cs typeface="Georgia"/>
                <a:sym typeface="Georgia"/>
                <a:hlinkClick r:id="rId8">
                  <a:extLst>
                    <a:ext uri="{A12FA001-AC4F-418D-AE19-62706E023703}">
                      <ahyp:hlinkClr val="tx"/>
                    </a:ext>
                  </a:extLst>
                </a:hlinkClick>
              </a:rPr>
              <a:t>7</a:t>
            </a:r>
            <a:r>
              <a:rPr lang="sk" sz="1350">
                <a:solidFill>
                  <a:srgbClr val="333333"/>
                </a:solidFill>
                <a:highlight>
                  <a:srgbClr val="FCFCFC"/>
                </a:highlight>
                <a:latin typeface="Georgia"/>
                <a:ea typeface="Georgia"/>
                <a:cs typeface="Georgia"/>
                <a:sym typeface="Georgia"/>
              </a:rPr>
              <a:t>]. </a:t>
            </a:r>
            <a:endParaRPr sz="1350">
              <a:solidFill>
                <a:srgbClr val="333333"/>
              </a:solidFill>
              <a:highlight>
                <a:srgbClr val="FCFCFC"/>
              </a:highlight>
              <a:latin typeface="Georgia"/>
              <a:ea typeface="Georgia"/>
              <a:cs typeface="Georgia"/>
              <a:sym typeface="Georgia"/>
            </a:endParaRPr>
          </a:p>
          <a:p>
            <a:pPr indent="0" lvl="0" marL="0" rtl="0" algn="l">
              <a:spcBef>
                <a:spcPts val="0"/>
              </a:spcBef>
              <a:spcAft>
                <a:spcPts val="0"/>
              </a:spcAft>
              <a:buNone/>
            </a:pPr>
            <a:r>
              <a:rPr lang="sk" sz="1350">
                <a:solidFill>
                  <a:srgbClr val="333333"/>
                </a:solidFill>
                <a:highlight>
                  <a:srgbClr val="FCFCFC"/>
                </a:highlight>
                <a:latin typeface="Georgia"/>
                <a:ea typeface="Georgia"/>
                <a:cs typeface="Georgia"/>
                <a:sym typeface="Georgia"/>
              </a:rPr>
              <a:t>Currently, the influence of mouth breathing on the development of oral maxillofacial bone is still controversial. Children with mouth breathing often have "adenoid faces" [</a:t>
            </a:r>
            <a:r>
              <a:rPr lang="sk" sz="1350" u="sng">
                <a:solidFill>
                  <a:srgbClr val="004B83"/>
                </a:solidFill>
                <a:highlight>
                  <a:srgbClr val="FCFCFC"/>
                </a:highlight>
                <a:latin typeface="Georgia"/>
                <a:ea typeface="Georgia"/>
                <a:cs typeface="Georgia"/>
                <a:sym typeface="Georgia"/>
                <a:hlinkClick r:id="rId9">
                  <a:extLst>
                    <a:ext uri="{A12FA001-AC4F-418D-AE19-62706E023703}">
                      <ahyp:hlinkClr val="tx"/>
                    </a:ext>
                  </a:extLst>
                </a:hlinkClick>
              </a:rPr>
              <a:t>8</a:t>
            </a:r>
            <a:r>
              <a:rPr lang="sk" sz="1350">
                <a:solidFill>
                  <a:srgbClr val="333333"/>
                </a:solidFill>
                <a:highlight>
                  <a:srgbClr val="FCFCFC"/>
                </a:highlight>
                <a:latin typeface="Georgia"/>
                <a:ea typeface="Georgia"/>
                <a:cs typeface="Georgia"/>
                <a:sym typeface="Georgia"/>
              </a:rPr>
              <a:t>], which are characterized as having upper lip incompetence, a retropositioned hyoid bone, a narrow upper dental arch, retropositioned mandibular incisors, an increased anterior face height, a narrow or “V”-shaped maxillary arch, an increased mandibular plane angle, and a posterior-rotated mandible in comparison with healthy controls [</a:t>
            </a:r>
            <a:r>
              <a:rPr lang="sk" sz="1350" u="sng">
                <a:solidFill>
                  <a:srgbClr val="004B83"/>
                </a:solidFill>
                <a:highlight>
                  <a:srgbClr val="FCFCFC"/>
                </a:highlight>
                <a:latin typeface="Georgia"/>
                <a:ea typeface="Georgia"/>
                <a:cs typeface="Georgia"/>
                <a:sym typeface="Georgia"/>
                <a:hlinkClick r:id="rId10">
                  <a:extLst>
                    <a:ext uri="{A12FA001-AC4F-418D-AE19-62706E023703}">
                      <ahyp:hlinkClr val="tx"/>
                    </a:ext>
                  </a:extLst>
                </a:hlinkClick>
              </a:rPr>
              <a:t>9</a:t>
            </a:r>
            <a:r>
              <a:rPr lang="sk" sz="1350">
                <a:solidFill>
                  <a:srgbClr val="333333"/>
                </a:solidFill>
                <a:highlight>
                  <a:srgbClr val="FCFCFC"/>
                </a:highlight>
                <a:latin typeface="Georgia"/>
                <a:ea typeface="Georgia"/>
                <a:cs typeface="Georgia"/>
                <a:sym typeface="Georgia"/>
              </a:rPr>
              <a:t>, </a:t>
            </a:r>
            <a:r>
              <a:rPr lang="sk" sz="1350" u="sng">
                <a:solidFill>
                  <a:srgbClr val="004B83"/>
                </a:solidFill>
                <a:highlight>
                  <a:srgbClr val="FCFCFC"/>
                </a:highlight>
                <a:latin typeface="Georgia"/>
                <a:ea typeface="Georgia"/>
                <a:cs typeface="Georgia"/>
                <a:sym typeface="Georgia"/>
                <a:hlinkClick r:id="rId11">
                  <a:extLst>
                    <a:ext uri="{A12FA001-AC4F-418D-AE19-62706E023703}">
                      <ahyp:hlinkClr val="tx"/>
                    </a:ext>
                  </a:extLst>
                </a:hlinkClick>
              </a:rPr>
              <a:t>10</a:t>
            </a:r>
            <a:r>
              <a:rPr lang="sk" sz="1350">
                <a:solidFill>
                  <a:srgbClr val="333333"/>
                </a:solidFill>
                <a:highlight>
                  <a:srgbClr val="FCFCFC"/>
                </a:highlight>
                <a:latin typeface="Georgia"/>
                <a:ea typeface="Georgia"/>
                <a:cs typeface="Georgia"/>
                <a:sym typeface="Georgia"/>
              </a:rPr>
              <a:t>].</a:t>
            </a:r>
            <a:endParaRPr sz="1350">
              <a:solidFill>
                <a:srgbClr val="333333"/>
              </a:solidFill>
              <a:highlight>
                <a:srgbClr val="FCFCFC"/>
              </a:highlight>
              <a:latin typeface="Georgia"/>
              <a:ea typeface="Georgia"/>
              <a:cs typeface="Georgia"/>
              <a:sym typeface="Georgi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5936886cf6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5936886cf6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5936886cf6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5936886cf6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5936886cf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5936886cf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5936886cf6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5936886cf6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sk" sz="1000">
                <a:solidFill>
                  <a:schemeClr val="dk1"/>
                </a:solidFill>
                <a:highlight>
                  <a:srgbClr val="FFFFFF"/>
                </a:highlight>
              </a:rPr>
              <a:t>Mesenterium je část pobřišnice, řasa připojující střevní kličky,</a:t>
            </a:r>
            <a:endParaRPr sz="10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sk" sz="1000">
                <a:solidFill>
                  <a:schemeClr val="dk1"/>
                </a:solidFill>
                <a:highlight>
                  <a:srgbClr val="FFFFFF"/>
                </a:highlight>
              </a:rPr>
              <a:t>Mezenterium je duplikatura peritonea. Podle vztahu k částem střevní trubice a souvisejících struktur je možné orgány rozdělit na intraperitoneální (orgán je zcela obalen peritoneem) a retroperitoneální (peritoneum je pouze na přední straně orgánu).</a:t>
            </a:r>
            <a:endParaRPr sz="10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sk" sz="1000">
                <a:solidFill>
                  <a:schemeClr val="dk1"/>
                </a:solidFill>
                <a:highlight>
                  <a:srgbClr val="FFFFFF"/>
                </a:highlight>
              </a:rPr>
              <a:t>Peritoneum probíhá i mezi jednotlivými orgány nebo od orgánů k tělní stěně. V takových to případech se jedná o peritoneální řasy.</a:t>
            </a:r>
            <a:endParaRPr sz="10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sk" sz="1000">
                <a:solidFill>
                  <a:schemeClr val="dk1"/>
                </a:solidFill>
                <a:highlight>
                  <a:srgbClr val="FFFFFF"/>
                </a:highlight>
              </a:rPr>
              <a:t>Pomocí mezenterií a řas jsou orgány fixovány na místě. Jsou prostoupené nervy a krevními a lymfatickými cévami.</a:t>
            </a:r>
            <a:endParaRPr sz="1000">
              <a:solidFill>
                <a:schemeClr val="dk1"/>
              </a:solidFill>
              <a:highlight>
                <a:srgbClr val="FFFFFF"/>
              </a:highlight>
            </a:endParaRPr>
          </a:p>
          <a:p>
            <a:pPr indent="0" lvl="0" marL="0" rtl="0" algn="l">
              <a:spcBef>
                <a:spcPts val="120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5936886cf6_1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5936886cf6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5936886cf6_1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5936886cf6_1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5936886cf6_1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5936886cf6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5936886cf6_1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5936886cf6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horní hrudní apertura - prostor mezi claviculou a 1.žebrem.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5936886cf6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5936886cf6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5936886cf6_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5936886cf6_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5936886cf6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5936886cf6_1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5936886cf6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5936886cf6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200">
                <a:solidFill>
                  <a:srgbClr val="202124"/>
                </a:solidFill>
                <a:highlight>
                  <a:srgbClr val="FFFFFF"/>
                </a:highlight>
              </a:rPr>
              <a:t>Postura deprese-omezení respirace vsedě</a:t>
            </a:r>
            <a:endParaRPr sz="1200">
              <a:solidFill>
                <a:srgbClr val="202124"/>
              </a:solidFill>
              <a:highlight>
                <a:srgbClr val="FFFFFF"/>
              </a:highlight>
            </a:endParaRPr>
          </a:p>
          <a:p>
            <a:pPr indent="0" lvl="0" marL="0" rtl="0" algn="l">
              <a:spcBef>
                <a:spcPts val="0"/>
              </a:spcBef>
              <a:spcAft>
                <a:spcPts val="0"/>
              </a:spcAft>
              <a:buNone/>
            </a:pPr>
            <a:r>
              <a:rPr lang="sk" sz="1200">
                <a:solidFill>
                  <a:srgbClr val="202124"/>
                </a:solidFill>
                <a:highlight>
                  <a:srgbClr val="FFFFFF"/>
                </a:highlight>
              </a:rPr>
              <a:t>It is characterized by severe air swallowing and an enlarged bubble of gas in the stomach following heavy meals. Fullness and shortness of breath caused by this disorder may mimic a heart attack. Gas-bloat syndrome may occur after surgery to correct GERD.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5936886cf6_1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5936886cf6_1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5936886cf6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5936886cf6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5936886cf6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5936886cf6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5936886cf6_1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5936886cf6_1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porucha polykání DMO - nedojde k exspiriu po polknutí, oni mají poruchu koordinace a tudíž následuje po polknutí inspirium a tichá aspirace - výrazně sliní, riziko pneumonie.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5936886cf6_1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5936886cf6_1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pharyngeální fáze polykání</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5936886cf6_1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5936886cf6_1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5936886cf6_1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5936886cf6_1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5936886cf6_1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5936886cf6_1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5936886cf6_1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5936886cf6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5936886cf6_1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5936886cf6_1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5936886cf6_1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5936886cf6_1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5936886cf6_1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5936886cf6_1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Sfinkterová funkce bránice je třetí zásadní rolí bránice ve fyziologii člověka. Z funkčního hlediska se bránice dělí na dvě části: část kostální a část krurální. Obě části mají rozdílný embryonální i fylogenetický původ (Pickering M, 2002). Krurální část bránice původně tvořila samostatný prstenec svaloviny v oblasti jícnu. Tento prstenec svaloviny byl pozorován u některých obojživelníků (např. žáby rodu Xenopus laevis). Teprve v průběhu fylogeneze se tento prstenec spojil se vznikající kostální částí bránice a vytvořil s ní anatomicky neoddělitelný celek – bránici (Pickering M, 2002). Právě CD, která vytváří v místě EGJ důmyslnou kličku kolem distálního jícnu, si i u člověka uchovala svou sfinkterovou funkci a je dnes v literatuře označována jako krurální resp. zevní jícnový svěrač a má úzký vztah k cirkulární svalovině samotného distálního jícnu, se kterým vytváří manometricky diagnostikovatelnou oblast „high pressure zone“ (dále HPZ) (Liu J, 2005; Pandolfino JE, 2007; Pickering M, 2002; Mittal RK, 1995). CD citlivě reaguje na potřeby GIT a stává se tak jeho součástí. Při polykání dochází k relaxaci CD, která tak umožní přechod sousta z jícnu do žaludku (Liu J, 2000). Naopak při nárůstu intraabdominálního nebo intragastrického tlaku se aktivita CD zvyšuje a tlak v oblasti HPZ jícnu stoupá, čímž se eliminuje zpětný tok ze žaludku do jícnu (Shafik A, 2005).</a:t>
            </a:r>
            <a:r>
              <a:rPr lang="sk"/>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5936886cf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5936886cf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5936886cf6_1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5936886cf6_1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Dolní jícnový svěrač (dále jen LES z anglického low esophageal sphincter) není přesně definovaná anatomická struktura, funkčně je však nejdůležitější antirefluxní bariérou (Kala Z, 2003). Hodnota fyziologického tlaku LES se pohybuje v rozmezí 10–30 mmHg čili výše, než je tlak intragastrický (Spechler SJ, 2011). Dolní jícnový svěrač si svůj tlak neudržuje konstantně, ale občas dojde k jeho snížení nezávislému na polknutí (během polykání LES relaxuje zcela normálně, jinak by nemohlo dojít posunu bolusu do žaludku). Těmto epizodám „náhlého“ snížení tlaku se říká přechodné relaxace, nebo též tranzitivní relaxace a je pro ně vžita zkratka TLESR (z anglického transient low esophageal sphincter relaxation). Přechodné relaxace jícnového svěrače (dále jen TLESR) se uplatňují v odvodu plynů z fundu žaludku a jsou řízeny vago-vagálním reflexem s centrem v mozkovém kmeni (Mashimo H, 2006). U postižených refluxní nemocí (GERD) se však tyto epizody vyskytují mnohem častěji a trvají mnohem déle, řádově od 10 do 60 sekund (Lukáš K, 23 2003). Během TLESR dochází nejen k úniku plynů, ale též k úniku žaludečních šťáv do jícnu. TLESR se tak jeví jako největší příčina vzniku GERD (Lukáš K, 2003; Spechler SJ 2011). Dobré je ještě podotknouti, že relaxace LES může být způsobena nejen aferentním drážděním ze žaludku (distenzí žaludku), ale též podrážděním receptorů v jícnu (roztah jícnu způsobuje fyziologickou relaxaci LES a bránice, aby sousto mohlo jícnem projít) a v hltanu, ale pouze při dráždění ze žaludku dojde souběžně s relaxací LES také k úniku žaludečního obsahu – dojde k refluxu. (Pouderoux P, 2003)</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5936886cf6_1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5936886cf6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5bbb37376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5bbb37376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solidFill>
                  <a:srgbClr val="212529"/>
                </a:solidFill>
                <a:highlight>
                  <a:srgbClr val="FFFFFF"/>
                </a:highlight>
                <a:latin typeface="Roboto"/>
                <a:ea typeface="Roboto"/>
                <a:cs typeface="Roboto"/>
                <a:sym typeface="Roboto"/>
              </a:rPr>
              <a:t>Hiátová hernie je přesun kardie nebo i části </a:t>
            </a:r>
            <a:r>
              <a:rPr lang="sk">
                <a:solidFill>
                  <a:srgbClr val="007BFF"/>
                </a:solidFill>
                <a:highlight>
                  <a:srgbClr val="FFFFFF"/>
                </a:highlight>
                <a:uFill>
                  <a:noFill/>
                </a:uFill>
                <a:latin typeface="Roboto"/>
                <a:ea typeface="Roboto"/>
                <a:cs typeface="Roboto"/>
                <a:sym typeface="Roboto"/>
                <a:hlinkClick r:id="rId2">
                  <a:extLst>
                    <a:ext uri="{A12FA001-AC4F-418D-AE19-62706E023703}">
                      <ahyp:hlinkClr val="tx"/>
                    </a:ext>
                  </a:extLst>
                </a:hlinkClick>
              </a:rPr>
              <a:t>žaludku</a:t>
            </a:r>
            <a:r>
              <a:rPr lang="sk">
                <a:solidFill>
                  <a:srgbClr val="212529"/>
                </a:solidFill>
                <a:highlight>
                  <a:srgbClr val="FFFFFF"/>
                </a:highlight>
                <a:latin typeface="Roboto"/>
                <a:ea typeface="Roboto"/>
                <a:cs typeface="Roboto"/>
                <a:sym typeface="Roboto"/>
              </a:rPr>
              <a:t> z </a:t>
            </a:r>
            <a:r>
              <a:rPr lang="sk">
                <a:solidFill>
                  <a:srgbClr val="007BFF"/>
                </a:solidFill>
                <a:highlight>
                  <a:srgbClr val="FFFFFF"/>
                </a:highlight>
                <a:uFill>
                  <a:noFill/>
                </a:uFill>
                <a:latin typeface="Roboto"/>
                <a:ea typeface="Roboto"/>
                <a:cs typeface="Roboto"/>
                <a:sym typeface="Roboto"/>
                <a:hlinkClick r:id="rId3">
                  <a:extLst>
                    <a:ext uri="{A12FA001-AC4F-418D-AE19-62706E023703}">
                      <ahyp:hlinkClr val="tx"/>
                    </a:ext>
                  </a:extLst>
                </a:hlinkClick>
              </a:rPr>
              <a:t>peritoneální dutiny</a:t>
            </a:r>
            <a:r>
              <a:rPr lang="sk">
                <a:solidFill>
                  <a:srgbClr val="212529"/>
                </a:solidFill>
                <a:highlight>
                  <a:srgbClr val="FFFFFF"/>
                </a:highlight>
                <a:latin typeface="Roboto"/>
                <a:ea typeface="Roboto"/>
                <a:cs typeface="Roboto"/>
                <a:sym typeface="Roboto"/>
              </a:rPr>
              <a:t> do </a:t>
            </a:r>
            <a:r>
              <a:rPr lang="sk">
                <a:solidFill>
                  <a:srgbClr val="007BFF"/>
                </a:solidFill>
                <a:highlight>
                  <a:srgbClr val="FFFFFF"/>
                </a:highlight>
                <a:uFill>
                  <a:noFill/>
                </a:uFill>
                <a:latin typeface="Roboto"/>
                <a:ea typeface="Roboto"/>
                <a:cs typeface="Roboto"/>
                <a:sym typeface="Roboto"/>
                <a:hlinkClick r:id="rId4">
                  <a:extLst>
                    <a:ext uri="{A12FA001-AC4F-418D-AE19-62706E023703}">
                      <ahyp:hlinkClr val="tx"/>
                    </a:ext>
                  </a:extLst>
                </a:hlinkClick>
              </a:rPr>
              <a:t>mediastina</a:t>
            </a:r>
            <a:r>
              <a:rPr lang="sk">
                <a:solidFill>
                  <a:srgbClr val="212529"/>
                </a:solidFill>
                <a:highlight>
                  <a:srgbClr val="FFFFFF"/>
                </a:highlight>
                <a:latin typeface="Roboto"/>
                <a:ea typeface="Roboto"/>
                <a:cs typeface="Roboto"/>
                <a:sym typeface="Roboto"/>
              </a:rPr>
              <a:t> ezofageálním hiatem. Kýlní branku tvoří </a:t>
            </a:r>
            <a:r>
              <a:rPr i="1" lang="sk">
                <a:solidFill>
                  <a:srgbClr val="212529"/>
                </a:solidFill>
                <a:highlight>
                  <a:srgbClr val="FFFFFF"/>
                </a:highlight>
                <a:latin typeface="Roboto"/>
                <a:ea typeface="Roboto"/>
                <a:cs typeface="Roboto"/>
                <a:sym typeface="Roboto"/>
              </a:rPr>
              <a:t>hiatus oesophageus</a:t>
            </a:r>
            <a:r>
              <a:rPr lang="sk">
                <a:solidFill>
                  <a:srgbClr val="212529"/>
                </a:solidFill>
                <a:highlight>
                  <a:srgbClr val="FFFFFF"/>
                </a:highlight>
                <a:latin typeface="Roboto"/>
                <a:ea typeface="Roboto"/>
                <a:cs typeface="Roboto"/>
                <a:sym typeface="Roboto"/>
              </a:rPr>
              <a:t> bránice a do mediastina se dostává gastroezofageální junkce (skluzná hernie – </a:t>
            </a:r>
            <a:r>
              <a:rPr i="1" lang="sk">
                <a:solidFill>
                  <a:srgbClr val="212529"/>
                </a:solidFill>
                <a:highlight>
                  <a:srgbClr val="FFFFFF"/>
                </a:highlight>
                <a:latin typeface="Roboto"/>
                <a:ea typeface="Roboto"/>
                <a:cs typeface="Roboto"/>
                <a:sym typeface="Roboto"/>
              </a:rPr>
              <a:t>par glissement</a:t>
            </a:r>
            <a:r>
              <a:rPr lang="sk">
                <a:solidFill>
                  <a:srgbClr val="212529"/>
                </a:solidFill>
                <a:highlight>
                  <a:srgbClr val="FFFFFF"/>
                </a:highlight>
                <a:latin typeface="Roboto"/>
                <a:ea typeface="Roboto"/>
                <a:cs typeface="Roboto"/>
                <a:sym typeface="Roboto"/>
              </a:rPr>
              <a:t>), žaludeční fundus (paraezofageální hernie), nebo se do mediastina dostává fundus i s gastroezofageální junkcí při zachovalém </a:t>
            </a:r>
            <a:r>
              <a:rPr lang="sk">
                <a:solidFill>
                  <a:srgbClr val="BA0000"/>
                </a:solidFill>
                <a:highlight>
                  <a:srgbClr val="FFFFFF"/>
                </a:highlight>
                <a:uFill>
                  <a:noFill/>
                </a:uFill>
                <a:latin typeface="Roboto"/>
                <a:ea typeface="Roboto"/>
                <a:cs typeface="Roboto"/>
                <a:sym typeface="Roboto"/>
                <a:hlinkClick r:id="rId5">
                  <a:extLst>
                    <a:ext uri="{A12FA001-AC4F-418D-AE19-62706E023703}">
                      <ahyp:hlinkClr val="tx"/>
                    </a:ext>
                  </a:extLst>
                </a:hlinkClick>
              </a:rPr>
              <a:t>Hisově úhlu</a:t>
            </a:r>
            <a:r>
              <a:rPr lang="sk">
                <a:solidFill>
                  <a:srgbClr val="212529"/>
                </a:solidFill>
                <a:highlight>
                  <a:srgbClr val="FFFFFF"/>
                </a:highlight>
                <a:latin typeface="Roboto"/>
                <a:ea typeface="Roboto"/>
                <a:cs typeface="Roboto"/>
                <a:sym typeface="Roboto"/>
              </a:rPr>
              <a:t> (smíšená hernie). Extrémním případem je dislokace celého žaludku do mediastina, tzv. </a:t>
            </a:r>
            <a:r>
              <a:rPr i="1" lang="sk">
                <a:solidFill>
                  <a:srgbClr val="212529"/>
                </a:solidFill>
                <a:highlight>
                  <a:srgbClr val="FFFFFF"/>
                </a:highlight>
                <a:latin typeface="Roboto"/>
                <a:ea typeface="Roboto"/>
                <a:cs typeface="Roboto"/>
                <a:sym typeface="Roboto"/>
              </a:rPr>
              <a:t>upside-down stomach</a:t>
            </a:r>
            <a:r>
              <a:rPr lang="sk">
                <a:solidFill>
                  <a:srgbClr val="212529"/>
                </a:solidFill>
                <a:highlight>
                  <a:srgbClr val="FFFFFF"/>
                </a:highlight>
                <a:latin typeface="Roboto"/>
                <a:ea typeface="Roboto"/>
                <a:cs typeface="Roboto"/>
                <a:sym typeface="Roboto"/>
              </a:rPr>
              <a:t>, kdy kardie a pylorus zůstávají v dutině břišní, žaludek (a jiné nitrobřišní orgány) se mohou dislokovat do mediastina nebo pleurální dutiny i při těžkých úrazech.</a:t>
            </a:r>
            <a:endParaRPr>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rPr lang="sk">
                <a:solidFill>
                  <a:srgbClr val="212529"/>
                </a:solidFill>
                <a:highlight>
                  <a:srgbClr val="FFFFFF"/>
                </a:highlight>
                <a:latin typeface="Roboto"/>
                <a:ea typeface="Roboto"/>
                <a:cs typeface="Roboto"/>
                <a:sym typeface="Roboto"/>
              </a:rPr>
              <a:t>Klinicky se projevují obtíže při </a:t>
            </a:r>
            <a:r>
              <a:rPr lang="sk">
                <a:solidFill>
                  <a:srgbClr val="007BFF"/>
                </a:solidFill>
                <a:highlight>
                  <a:srgbClr val="FFFFFF"/>
                </a:highlight>
                <a:uFill>
                  <a:noFill/>
                </a:uFill>
                <a:latin typeface="Roboto"/>
                <a:ea typeface="Roboto"/>
                <a:cs typeface="Roboto"/>
                <a:sym typeface="Roboto"/>
                <a:hlinkClick r:id="rId6">
                  <a:extLst>
                    <a:ext uri="{A12FA001-AC4F-418D-AE19-62706E023703}">
                      <ahyp:hlinkClr val="tx"/>
                    </a:ext>
                  </a:extLst>
                </a:hlinkClick>
              </a:rPr>
              <a:t>polykání</a:t>
            </a:r>
            <a:r>
              <a:rPr lang="sk">
                <a:solidFill>
                  <a:srgbClr val="212529"/>
                </a:solidFill>
                <a:highlight>
                  <a:srgbClr val="FFFFFF"/>
                </a:highlight>
                <a:latin typeface="Roboto"/>
                <a:ea typeface="Roboto"/>
                <a:cs typeface="Roboto"/>
                <a:sym typeface="Roboto"/>
              </a:rPr>
              <a:t>, tlak za sternem, bolest v epigastriu (při strangulaci), </a:t>
            </a:r>
            <a:r>
              <a:rPr lang="sk">
                <a:solidFill>
                  <a:srgbClr val="007BFF"/>
                </a:solidFill>
                <a:highlight>
                  <a:srgbClr val="FFFFFF"/>
                </a:highlight>
                <a:uFill>
                  <a:noFill/>
                </a:uFill>
                <a:latin typeface="Roboto"/>
                <a:ea typeface="Roboto"/>
                <a:cs typeface="Roboto"/>
                <a:sym typeface="Roboto"/>
                <a:hlinkClick r:id="rId7">
                  <a:extLst>
                    <a:ext uri="{A12FA001-AC4F-418D-AE19-62706E023703}">
                      <ahyp:hlinkClr val="tx"/>
                    </a:ext>
                  </a:extLst>
                </a:hlinkClick>
              </a:rPr>
              <a:t>zvracení</a:t>
            </a:r>
            <a:r>
              <a:rPr lang="sk">
                <a:solidFill>
                  <a:srgbClr val="212529"/>
                </a:solidFill>
                <a:highlight>
                  <a:srgbClr val="FFFFFF"/>
                </a:highlight>
                <a:latin typeface="Roboto"/>
                <a:ea typeface="Roboto"/>
                <a:cs typeface="Roboto"/>
                <a:sym typeface="Roboto"/>
              </a:rPr>
              <a:t> (při poruchách pasáže), pálení žáhy při gastoezofageálním refluxu u skluzné nebo smíšené hernie a </a:t>
            </a:r>
            <a:r>
              <a:rPr lang="sk">
                <a:solidFill>
                  <a:srgbClr val="007BFF"/>
                </a:solidFill>
                <a:highlight>
                  <a:srgbClr val="FFFFFF"/>
                </a:highlight>
                <a:uFill>
                  <a:noFill/>
                </a:uFill>
                <a:latin typeface="Roboto"/>
                <a:ea typeface="Roboto"/>
                <a:cs typeface="Roboto"/>
                <a:sym typeface="Roboto"/>
                <a:hlinkClick r:id="rId8">
                  <a:extLst>
                    <a:ext uri="{A12FA001-AC4F-418D-AE19-62706E023703}">
                      <ahyp:hlinkClr val="tx"/>
                    </a:ext>
                  </a:extLst>
                </a:hlinkClick>
              </a:rPr>
              <a:t>chronická anemizace</a:t>
            </a:r>
            <a:r>
              <a:rPr lang="sk">
                <a:solidFill>
                  <a:srgbClr val="212529"/>
                </a:solidFill>
                <a:highlight>
                  <a:srgbClr val="FFFFFF"/>
                </a:highlight>
                <a:latin typeface="Roboto"/>
                <a:ea typeface="Roboto"/>
                <a:cs typeface="Roboto"/>
                <a:sym typeface="Roboto"/>
              </a:rPr>
              <a:t> při krvácení.</a:t>
            </a:r>
            <a:endParaRPr>
              <a:solidFill>
                <a:srgbClr val="212529"/>
              </a:solidFill>
              <a:highlight>
                <a:srgbClr val="FFFFFF"/>
              </a:highlight>
              <a:latin typeface="Roboto"/>
              <a:ea typeface="Roboto"/>
              <a:cs typeface="Roboto"/>
              <a:sym typeface="Robot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5bbb49d7f6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5bbb49d7f6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k" sz="1200">
                <a:solidFill>
                  <a:schemeClr val="dk1"/>
                </a:solidFill>
              </a:rPr>
              <a:t>FUNKCE BRÁNICE JAKO ZEVNÍHO JÍCNOVÉHO SVĚRAČE</a:t>
            </a:r>
            <a:endParaRPr b="1" sz="1200">
              <a:solidFill>
                <a:schemeClr val="dk1"/>
              </a:solidFill>
            </a:endParaRPr>
          </a:p>
          <a:p>
            <a:pPr indent="0" lvl="0" marL="0" rtl="0" algn="l">
              <a:lnSpc>
                <a:spcPct val="115000"/>
              </a:lnSpc>
              <a:spcBef>
                <a:spcPts val="0"/>
              </a:spcBef>
              <a:spcAft>
                <a:spcPts val="0"/>
              </a:spcAft>
              <a:buNone/>
            </a:pPr>
            <a:r>
              <a:rPr lang="sk" sz="1200">
                <a:solidFill>
                  <a:schemeClr val="dk1"/>
                </a:solidFill>
              </a:rPr>
              <a:t>Po polknutí se sousto dostává z dutiny ústní do hltanu a z hltanu dále do jícnu, kudy putuje přes gastrooesophageální junkci do žaludku. Průchodem sousta jícnovou trubicí dojde k roztažení jícnu a následné relaxaci zadní části bránice a dolního jícnového svěrače (Altschuler SM, 1985). To umožňuje hladký přesun sousta do žaludku. Nedojde-li k relaxaci bránice, je zvýšený tlak v gastrooesophageální junkci, dolní jícnový svěrač také plně nezrelaxuje a je částečně zastaven průchod bolusu do žaludku (Mittal RK, 1995). Nezrelaxování dolního jícnového svěrače při zvýšeném napětí v crurální části bránice ukazuje na úzký funkční vztah bránice a jícnového svěrače. Zastavit relaxaci crurální části bránice a naopak zvýšit její tonus během polknutí lze například volním usilovným nádechem, či volně zastaveným výdechem. Při volním nádechu dochází k přechodnému nárůstu tlaku v gastrooesophageální junkci a částečnému zastavení průchodu bolusu touto junkcí. Volně zastavený výdech (částečný výdech) má navíc za následek poruchu peristaltiky, zvětšení tranzitního času sousta a inkompletní clearence jícnové trubice od tekutého bolusu. (Mittal RK, 1995). Relaxace (stejně tak i kontrakce) bránice je tedy velmi důležitým momentem, který je potřebný pro správnou funkci gastrointestinálního systému a ukazuje zjevně na její funkci zevního jícnového svěrače. Bez správného funkčního propojení mezi pohybovým a trávicím systémem je tedy činnost části trávicího systému narušena. Přesný mechanismus relaxace bránice však není stále plně objasněn. Jedna možná cesta je, že relaxace bránice je spouštěna z prodloužené míchy cestou přes nervus phrenicus a jedná se nejspíše o jakýsi vago-phrenický reflex, kdy informace o distenzi jícnu (případně žaludku), cestou přes tractus solitarius a nervus phrenicus, vyvolají relaxaci bránice a jícnového svěrače a dojde tak například k odříhnutí (Splechler JS, 2011). Mittal a po něm Liu však prokázali, že relaxace bránice nastupuje při distenzi jícnu i přes dvojitou vagotomii a phrenoctomii. Usuzují z toho, že existuje i určitý periferní mechanismus mezi jícnem a bránicí. Tento mechanismus přisuzují reakci bránice na zkrácení podélné svaloviny jícnu během polknutí a vyvozují z tohoto existenci určitých periferních mechanismů – např. neuroinhibitorů (Liu J 2000; Liu J, 2005). Nicméně nevylučují koexistenci obou mechanismů, tj. „centrální“ a „periferní“ cesty (Liu J, 2005). Ovšem nejen relaxace bránice během polknutí ukazuje na úzký a důležitý vztah mezi bránicí a jícnem, ale snad ještě důležitější je vztah mezi kontrakcí bránice a růstem tlaku v oblasti dolního jícnového svěrače. Kontrakce bránice a následné zvětšení tlaku ve svěrači totiž brání úniku žaludečního obsahu zpět do jícnu – brání tak vzniku a rozvoji GERD (Mittal RK 1998; Mittal RK, 1989; Mittal RK, 1995). Bránice tak funguje jako zevní jícnový svěrač (Pickering M, 2002). Během nádechu dochází k výraznému růstu tlaku v oblasti dolního jícnového svěrače, což je možné měřit manometricky. Mittal změřil, že při maximálním volním nádechu vzroste tlak v dolním jícnovém svěrači (oproti konci výdechu) z 21mmHg na 90mmHg (Mittal RK, 1988). Jiní autoři také předkládají studie o změnách tlaku v oblasti LES během respirace. Během dechového cyklu nabývá nejvyšších hodnot na konci nádechu (30–50 mmHg). Při forsírovaném dýchání může dosáhnout tlaku až 150 mmHg. Klidový tonus LES, jenž se měří na konci výdechu, dosahuje hodnot mezi 10 a 30 mmHg (Weijenborg PW, 2013). Funkce HPZ jícnu je tedy ovlivňována dechovým cyklem. Manometrický signál v oblasti LES má podobu obráceného V a zvýšení tlaku bráničních krur je jasně synchronizováno s inspiriem. Signál tlaku tvořící obrácené Vvytvořený v obraze 3D jihy resolution jícnové manometrie vytváří popis tlaku v oblasti bráničního hiatu v průběhu respiračního cyklu (Nicodéme F, 2013). Při nádechu bránice téměř zdvojnásobí tlak oproti výdechu (Kwiatek MA, 2011). Je tedy zcela zřejmé, že správná funkce bránice a její optimální inspirační funkce a síla jsou předpokladem řádné kompetence LES (Bitnar, 2017). </a:t>
            </a:r>
            <a:endParaRPr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5bbb49d7f6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5bbb49d7f6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5bbb49d7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5bbb49d7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400">
                <a:solidFill>
                  <a:schemeClr val="dk1"/>
                </a:solidFill>
                <a:latin typeface="Times New Roman"/>
                <a:ea typeface="Times New Roman"/>
                <a:cs typeface="Times New Roman"/>
                <a:sym typeface="Times New Roman"/>
              </a:rPr>
              <a:t>High resolution manometrie jícnu. Sonda se zavádí nosem až do žaludku. Tlakové změny jsou zaznamenány v barevných plotrech. </a:t>
            </a:r>
            <a:endParaRPr sz="14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sk">
                <a:solidFill>
                  <a:schemeClr val="dk1"/>
                </a:solidFill>
              </a:rPr>
              <a:t>		 	 	 		</a:t>
            </a:r>
            <a:endParaRPr>
              <a:solidFill>
                <a:schemeClr val="dk1"/>
              </a:solidFill>
            </a:endParaRPr>
          </a:p>
          <a:p>
            <a:pPr indent="0" lvl="0" marL="0" rtl="0" algn="l">
              <a:spcBef>
                <a:spcPts val="0"/>
              </a:spcBef>
              <a:spcAft>
                <a:spcPts val="0"/>
              </a:spcAft>
              <a:buNone/>
            </a:pPr>
            <a:r>
              <a:rPr lang="sk">
                <a:solidFill>
                  <a:schemeClr val="dk1"/>
                </a:solidFill>
              </a:rPr>
              <a:t>			</a:t>
            </a:r>
            <a:endParaRPr>
              <a:solidFill>
                <a:schemeClr val="dk1"/>
              </a:solidFill>
            </a:endParaRPr>
          </a:p>
          <a:p>
            <a:pPr indent="0" lvl="0" marL="0" rtl="0" algn="l">
              <a:spcBef>
                <a:spcPts val="0"/>
              </a:spcBef>
              <a:spcAft>
                <a:spcPts val="0"/>
              </a:spcAft>
              <a:buNone/>
            </a:pPr>
            <a:r>
              <a:rPr lang="sk">
                <a:solidFill>
                  <a:schemeClr val="dk1"/>
                </a:solidFill>
              </a:rPr>
              <a:t>				</a:t>
            </a:r>
            <a:endParaRPr>
              <a:solidFill>
                <a:schemeClr val="dk1"/>
              </a:solidFill>
            </a:endParaRPr>
          </a:p>
          <a:p>
            <a:pPr indent="0" lvl="0" marL="0" rtl="0" algn="l">
              <a:spcBef>
                <a:spcPts val="0"/>
              </a:spcBef>
              <a:spcAft>
                <a:spcPts val="0"/>
              </a:spcAft>
              <a:buNone/>
            </a:pPr>
            <a:r>
              <a:rPr lang="sk">
                <a:solidFill>
                  <a:schemeClr val="dk1"/>
                </a:solidFill>
              </a:rPr>
              <a:t>					</a:t>
            </a:r>
            <a:endParaRPr>
              <a:solidFill>
                <a:schemeClr val="dk1"/>
              </a:solidFill>
            </a:endParaRPr>
          </a:p>
          <a:p>
            <a:pPr indent="0" lvl="0" marL="0" rtl="0" algn="l">
              <a:lnSpc>
                <a:spcPct val="115000"/>
              </a:lnSpc>
              <a:spcBef>
                <a:spcPts val="1200"/>
              </a:spcBef>
              <a:spcAft>
                <a:spcPts val="0"/>
              </a:spcAft>
              <a:buNone/>
            </a:pPr>
            <a:r>
              <a:rPr lang="sk" sz="1000">
                <a:solidFill>
                  <a:schemeClr val="dk1"/>
                </a:solidFill>
                <a:latin typeface="Times New Roman"/>
                <a:ea typeface="Times New Roman"/>
                <a:cs typeface="Times New Roman"/>
                <a:sym typeface="Times New Roman"/>
              </a:rPr>
              <a:t>Vyšetření HRM. Na obrázku je fyziologická aktivita jícnu – fyziologické polknutí a aktivita obou svěračů před, během a po polknutí. Žlutá šipka ukazuje oblast horního jícnového svěrače (UES), bílá šipka ukazuje peristaltickou aktivitu těla jícnu, červeně šrafované šipky ukazují oblast dolního jícnového svěrače (LES), je vidět sinusoideální aktivitu LES, což je díky dechovému cyklu a respirační aktivitě bránice, přičemž vodorovně šrafovaná šipka ukazuje na aktivitu LES při výdechu a svisle šrafovaná šipka ukazuje na aktivitu LES během nádechu. Barevné plotry poukazují na tlakové parametry: Čím modřejší barva, tím nižší tlak, čím červenější barva, tím vyšší tlak. Zelená barva tak odpovídá tlaku mezi 10</a:t>
            </a:r>
            <a:r>
              <a:rPr lang="sk" sz="1200">
                <a:solidFill>
                  <a:schemeClr val="dk1"/>
                </a:solidFill>
                <a:latin typeface="Times New Roman"/>
                <a:ea typeface="Times New Roman"/>
                <a:cs typeface="Times New Roman"/>
                <a:sym typeface="Times New Roman"/>
              </a:rPr>
              <a:t>–</a:t>
            </a:r>
            <a:r>
              <a:rPr lang="sk" sz="1000">
                <a:solidFill>
                  <a:schemeClr val="dk1"/>
                </a:solidFill>
                <a:latin typeface="Times New Roman"/>
                <a:ea typeface="Times New Roman"/>
                <a:cs typeface="Times New Roman"/>
                <a:sym typeface="Times New Roman"/>
              </a:rPr>
              <a:t>20 torry, žlutá barva tlaku</a:t>
            </a:r>
            <a:endParaRPr sz="10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sk">
                <a:solidFill>
                  <a:schemeClr val="dk1"/>
                </a:solidFill>
              </a:rPr>
              <a:t>					</a:t>
            </a:r>
            <a:endParaRPr>
              <a:solidFill>
                <a:schemeClr val="dk1"/>
              </a:solidFill>
            </a:endParaRPr>
          </a:p>
          <a:p>
            <a:pPr indent="0" lvl="0" marL="0" rtl="0" algn="l">
              <a:lnSpc>
                <a:spcPct val="115000"/>
              </a:lnSpc>
              <a:spcBef>
                <a:spcPts val="1200"/>
              </a:spcBef>
              <a:spcAft>
                <a:spcPts val="1200"/>
              </a:spcAft>
              <a:buNone/>
            </a:pPr>
            <a:r>
              <a:rPr lang="sk" sz="1000">
                <a:solidFill>
                  <a:schemeClr val="dk1"/>
                </a:solidFill>
                <a:latin typeface="Times New Roman"/>
                <a:ea typeface="Times New Roman"/>
                <a:cs typeface="Times New Roman"/>
                <a:sym typeface="Times New Roman"/>
              </a:rPr>
              <a:t>mezi 20</a:t>
            </a:r>
            <a:r>
              <a:rPr lang="sk" sz="1200">
                <a:solidFill>
                  <a:schemeClr val="dk1"/>
                </a:solidFill>
                <a:latin typeface="Times New Roman"/>
                <a:ea typeface="Times New Roman"/>
                <a:cs typeface="Times New Roman"/>
                <a:sym typeface="Times New Roman"/>
              </a:rPr>
              <a:t>–</a:t>
            </a:r>
            <a:r>
              <a:rPr lang="sk" sz="1000">
                <a:solidFill>
                  <a:schemeClr val="dk1"/>
                </a:solidFill>
                <a:latin typeface="Times New Roman"/>
                <a:ea typeface="Times New Roman"/>
                <a:cs typeface="Times New Roman"/>
                <a:sym typeface="Times New Roman"/>
              </a:rPr>
              <a:t>40 torry atd.</a:t>
            </a:r>
            <a:endParaRPr sz="14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5bbb49d7f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5bbb49d7f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5bbb49d7f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5bbb49d7f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5bbb49d7f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5bbb49d7f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5bbb49d7f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5bbb49d7f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200">
                <a:solidFill>
                  <a:srgbClr val="202124"/>
                </a:solidFill>
                <a:highlight>
                  <a:srgbClr val="FFFFFF"/>
                </a:highlight>
              </a:rPr>
              <a:t>Globus faryngeus je </a:t>
            </a:r>
            <a:r>
              <a:rPr b="1" lang="sk" sz="1200">
                <a:solidFill>
                  <a:srgbClr val="202124"/>
                </a:solidFill>
                <a:highlight>
                  <a:srgbClr val="FFFFFF"/>
                </a:highlight>
              </a:rPr>
              <a:t>subjektivně vnímaný vjem něčeho cizího v krku, pocit svírání v krku nebo pocit váznutí sousta při polykání naprázdno</a:t>
            </a:r>
            <a:r>
              <a:rPr lang="sk" sz="1200">
                <a:solidFill>
                  <a:srgbClr val="202124"/>
                </a:solidFill>
                <a:highlight>
                  <a:srgbClr val="FFFFFF"/>
                </a:highlight>
              </a:rPr>
              <a:t>. V minulosti byl častěji pozorován u pacientů, kteří měli tendenci k hysterickému chování, a byl proto označován jako globus hystericus.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5936886cf6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5936886cf6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5bbb49d7f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5bbb49d7f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5bbb49d7f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5bbb49d7f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5bbb49d7f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5bbb49d7f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5bbb49d7f6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5bbb49d7f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5bbb49d7f6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5bbb49d7f6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sk" sz="1200">
                <a:solidFill>
                  <a:schemeClr val="dk1"/>
                </a:solidFill>
                <a:latin typeface="Times New Roman"/>
                <a:ea typeface="Times New Roman"/>
                <a:cs typeface="Times New Roman"/>
                <a:sym typeface="Times New Roman"/>
              </a:rPr>
              <a:t> Schéma neurofyziologické smyčky pro vznik trigger pointů v mezižeberních svalů u viscerálních onemocnění. Základ viscerosomatických vztahů a vzniku viscerálních vzorců </a:t>
            </a:r>
            <a:endParaRPr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5bbb49d7f6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15bbb49d7f6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5bbb49d7f6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5bbb49d7f6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5bbb49d7f6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5bbb49d7f6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5bbb49d7f6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15bbb49d7f6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200">
                <a:solidFill>
                  <a:schemeClr val="dk1"/>
                </a:solidFill>
                <a:latin typeface="Times New Roman"/>
                <a:ea typeface="Times New Roman"/>
                <a:cs typeface="Times New Roman"/>
                <a:sym typeface="Times New Roman"/>
              </a:rPr>
              <a:t>prolaps dělohy mění aktivitu pánevního dna a vede tak až k inkontinenci moči</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5bbb49d7f6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15bbb49d7f6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5936886cf6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5936886cf6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5bbb49d7f6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5bbb49d7f6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Dlouhý orgán - segmentální inervace rozsáhlejší</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5bbb49d7f6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5bbb49d7f6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5bbb49d7f6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5bbb49d7f6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5936886cf6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15936886cf6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5bbb49d7f6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5bbb49d7f6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5936886cf6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5936886cf6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5936886cf6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5936886cf6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5936886cf6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5936886cf6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7"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 type="subTitle"/>
          </p:nvPr>
        </p:nvSpPr>
        <p:spPr>
          <a:xfrm>
            <a:off x="298877"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5"/>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25"/>
              <a:buFont typeface="Arial"/>
              <a:buNone/>
              <a:defRPr b="1" sz="825"/>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4" name="Google Shape;84;p11"/>
          <p:cNvSpPr txBox="1"/>
          <p:nvPr>
            <p:ph idx="4" type="body"/>
          </p:nvPr>
        </p:nvSpPr>
        <p:spPr>
          <a:xfrm>
            <a:off x="468845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25"/>
              <a:buFont typeface="Arial"/>
              <a:buNone/>
              <a:defRPr b="1" sz="825"/>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6" name="Google Shape;86;p11"/>
          <p:cNvSpPr txBox="1"/>
          <p:nvPr>
            <p:ph idx="6" type="body"/>
          </p:nvPr>
        </p:nvSpPr>
        <p:spPr>
          <a:xfrm>
            <a:off x="4688459" y="539035"/>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87" name="Google Shape;87;p11"/>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solidFill>
                  <a:srgbClr val="0000D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1"/>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8" name="Google Shape;98;p13"/>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7"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4"/>
          <p:cNvSpPr txBox="1"/>
          <p:nvPr>
            <p:ph idx="1" type="subTitle"/>
          </p:nvPr>
        </p:nvSpPr>
        <p:spPr>
          <a:xfrm>
            <a:off x="298877"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guide id="3" orient="horz" pos="191">
          <p15:clr>
            <a:srgbClr val="FBAE40"/>
          </p15:clr>
        </p15:guide>
        <p15:guide id="4" pos="11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1"/>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11" name="Google Shape;111;p15"/>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7"/>
            <a:ext cx="6417000" cy="3831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lt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115" name="Google Shape;115;p16"/>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pos="5556">
          <p15:clr>
            <a:srgbClr val="FBAE40"/>
          </p15:clr>
        </p15:guide>
        <p15:guide id="2" orient="horz" pos="315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1877400" y="1509009"/>
            <a:ext cx="4041901" cy="212548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881017" y="2048504"/>
            <a:ext cx="4036473" cy="104649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19"/>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2" name="Google Shape;122;p1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36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21" name="Google Shape;21;p3"/>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28" name="Google Shape;28;p4"/>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35" name="Google Shape;35;p5"/>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2" type="body"/>
          </p:nvPr>
        </p:nvSpPr>
        <p:spPr>
          <a:xfrm>
            <a:off x="4688459"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44" name="Google Shape;44;p6"/>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2" y="1947635"/>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52" name="Google Shape;52;p7"/>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750"/>
              <a:buFont typeface="Arial"/>
              <a:buNone/>
              <a:defRPr b="0" sz="750"/>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1" name="Google Shape;61;p8"/>
          <p:cNvSpPr txBox="1"/>
          <p:nvPr>
            <p:ph idx="6" type="body"/>
          </p:nvPr>
        </p:nvSpPr>
        <p:spPr>
          <a:xfrm>
            <a:off x="333035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750"/>
              <a:buFont typeface="Arial"/>
              <a:buNone/>
              <a:defRPr b="0" sz="750"/>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750"/>
              <a:buFont typeface="Arial"/>
              <a:buNone/>
              <a:defRPr b="0" sz="750"/>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3" name="Google Shape;63;p8"/>
          <p:cNvSpPr txBox="1"/>
          <p:nvPr>
            <p:ph idx="8" type="body"/>
          </p:nvPr>
        </p:nvSpPr>
        <p:spPr>
          <a:xfrm>
            <a:off x="54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67" name="Google Shape;67;p8"/>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72" name="Google Shape;72;p9"/>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7" name="Google Shape;77;p10"/>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25"/>
              <a:buFont typeface="Arial"/>
              <a:buNone/>
              <a:defRPr b="0" i="0" sz="1125"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25"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13"/>
              <a:buFont typeface="Arial"/>
              <a:buNone/>
              <a:defRPr b="0" i="0" sz="1125"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25"/>
              <a:buFont typeface="Arial"/>
              <a:buNone/>
              <a:defRPr b="0" i="0" sz="1125"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Arial"/>
                <a:ea typeface="Arial"/>
                <a:cs typeface="Arial"/>
                <a:sym typeface="Arial"/>
              </a:defRPr>
            </a:lvl6pPr>
            <a:lvl7pPr indent="-228600" lvl="6" marL="32004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youtube.com/watch?v=CSTFZ_mpJC4" TargetMode="Externa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youtube.com/watch?v=i59XJjOAMBk" TargetMode="Externa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28.png"/><Relationship Id="rId6"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8.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9.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www.youtube.com/watch?v=k8UqRCPA6Kw" TargetMode="External"/><Relationship Id="rId4" Type="http://schemas.openxmlformats.org/officeDocument/2006/relationships/image" Target="../media/image47.jpg"/><Relationship Id="rId5" Type="http://schemas.openxmlformats.org/officeDocument/2006/relationships/hyperlink" Target="http://www.youtube.com/watch?v=4uHbilvP7j0" TargetMode="External"/><Relationship Id="rId6" Type="http://schemas.openxmlformats.org/officeDocument/2006/relationships/image" Target="../media/image5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6.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9.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68.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7.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https://dspace.cuni.cz/handle/20.500.11956/105517" TargetMode="External"/><Relationship Id="rId4" Type="http://schemas.openxmlformats.org/officeDocument/2006/relationships/hyperlink" Target="https://www.lenus.ie/bitstream/handle/10147/559021/JAN15Art7.pdf;jsessionid=823524D87957B1481D87B40089DACD2F?sequence=1" TargetMode="External"/><Relationship Id="rId5" Type="http://schemas.openxmlformats.org/officeDocument/2006/relationships/hyperlink" Target="https://link.springer.com/content/pdf/10.1186/s12903-021-01458-7.pdf" TargetMode="External"/><Relationship Id="rId6" Type="http://schemas.openxmlformats.org/officeDocument/2006/relationships/hyperlink" Target="https://www.researchgate.net/profile/Raghavendran-M-2/publication/359686450_Buteyko_Breathing_Technique/links/62482bbd21077329f2eb7df0/Buteyko-Breathing-Technique.pdf" TargetMode="External"/><Relationship Id="rId7" Type="http://schemas.openxmlformats.org/officeDocument/2006/relationships/hyperlink" Target="https://link.springer.com/article/10.1007/s00784-021-03791-1" TargetMode="External"/><Relationship Id="rId8" Type="http://schemas.openxmlformats.org/officeDocument/2006/relationships/hyperlink" Target="https://fnmotol.cz/wp-content/uploads/poruchy-polykani-v-dospelem-veku.pdf"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3.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298876" y="1693049"/>
            <a:ext cx="3934800" cy="8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 hrudní páteř a hrudník</a:t>
            </a:r>
            <a:endParaRPr/>
          </a:p>
        </p:txBody>
      </p:sp>
      <p:sp>
        <p:nvSpPr>
          <p:cNvPr id="129" name="Google Shape;129;p20"/>
          <p:cNvSpPr txBox="1"/>
          <p:nvPr>
            <p:ph idx="1" type="subTitle"/>
          </p:nvPr>
        </p:nvSpPr>
        <p:spPr>
          <a:xfrm>
            <a:off x="298876" y="317735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solidFill>
                  <a:schemeClr val="dk2"/>
                </a:solidFill>
              </a:rPr>
              <a:t>bp1197 Klinická kineziologie III</a:t>
            </a:r>
            <a:endParaRPr>
              <a:solidFill>
                <a:schemeClr val="dk2"/>
              </a:solidFill>
            </a:endParaRPr>
          </a:p>
          <a:p>
            <a:pPr indent="0" lvl="0" marL="0" rtl="0" algn="l">
              <a:spcBef>
                <a:spcPts val="0"/>
              </a:spcBef>
              <a:spcAft>
                <a:spcPts val="0"/>
              </a:spcAft>
              <a:buClr>
                <a:schemeClr val="dk1"/>
              </a:buClr>
              <a:buSzPts val="1100"/>
              <a:buFont typeface="Arial"/>
              <a:buNone/>
            </a:pPr>
            <a:r>
              <a:rPr lang="sk">
                <a:solidFill>
                  <a:schemeClr val="dk2"/>
                </a:solidFill>
              </a:rPr>
              <a:t>Mgr. Zuzana Kršáková</a:t>
            </a:r>
            <a:endParaRPr/>
          </a:p>
        </p:txBody>
      </p:sp>
      <p:pic>
        <p:nvPicPr>
          <p:cNvPr id="130" name="Google Shape;130;p20"/>
          <p:cNvPicPr preferRelativeResize="0"/>
          <p:nvPr>
            <p:ph idx="2" type="pic"/>
          </p:nvPr>
        </p:nvPicPr>
        <p:blipFill rotWithShape="1">
          <a:blip r:embed="rId3">
            <a:alphaModFix/>
          </a:blip>
          <a:srcRect b="0" l="5555" r="5555" t="0"/>
          <a:stretch/>
        </p:blipFill>
        <p:spPr>
          <a:xfrm>
            <a:off x="4572000" y="1"/>
            <a:ext cx="4572001" cy="51435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Diaphragma</a:t>
            </a:r>
            <a:endParaRPr/>
          </a:p>
        </p:txBody>
      </p:sp>
      <p:sp>
        <p:nvSpPr>
          <p:cNvPr id="193" name="Google Shape;193;p2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500"/>
              <a:t>Origo: </a:t>
            </a:r>
            <a:r>
              <a:rPr lang="sk" sz="1500"/>
              <a:t>proc. xiph., costa VI-XII, Th XII-L2</a:t>
            </a:r>
            <a:endParaRPr sz="1500"/>
          </a:p>
          <a:p>
            <a:pPr indent="0" lvl="0" marL="0" rtl="0" algn="l">
              <a:spcBef>
                <a:spcPts val="0"/>
              </a:spcBef>
              <a:spcAft>
                <a:spcPts val="0"/>
              </a:spcAft>
              <a:buClr>
                <a:schemeClr val="dk1"/>
              </a:buClr>
              <a:buSzPts val="1100"/>
              <a:buFont typeface="Arial"/>
              <a:buNone/>
            </a:pPr>
            <a:r>
              <a:rPr b="1" lang="sk" sz="1500"/>
              <a:t>Inzerce: </a:t>
            </a:r>
            <a:r>
              <a:rPr lang="sk" sz="1500"/>
              <a:t>centrum tendineum</a:t>
            </a:r>
            <a:endParaRPr sz="1500"/>
          </a:p>
          <a:p>
            <a:pPr indent="0" lvl="0" marL="0" rtl="0" algn="l">
              <a:spcBef>
                <a:spcPts val="0"/>
              </a:spcBef>
              <a:spcAft>
                <a:spcPts val="0"/>
              </a:spcAft>
              <a:buClr>
                <a:schemeClr val="dk1"/>
              </a:buClr>
              <a:buSzPts val="1100"/>
              <a:buFont typeface="Arial"/>
              <a:buNone/>
            </a:pPr>
            <a:r>
              <a:rPr b="1" lang="sk" sz="1500"/>
              <a:t>Inervace:</a:t>
            </a:r>
            <a:r>
              <a:rPr lang="sk" sz="1500"/>
              <a:t> n. phrenicus C3-5, senzitivně rovněž nn. intercostales</a:t>
            </a:r>
            <a:endParaRPr sz="1500"/>
          </a:p>
          <a:p>
            <a:pPr indent="0" lvl="0" marL="0" rtl="0" algn="l">
              <a:spcBef>
                <a:spcPts val="0"/>
              </a:spcBef>
              <a:spcAft>
                <a:spcPts val="0"/>
              </a:spcAft>
              <a:buClr>
                <a:schemeClr val="dk1"/>
              </a:buClr>
              <a:buSzPts val="1100"/>
              <a:buFont typeface="Arial"/>
              <a:buNone/>
            </a:pPr>
            <a:r>
              <a:rPr b="1" lang="sk" sz="1500"/>
              <a:t>Funkce:</a:t>
            </a:r>
            <a:endParaRPr b="1" sz="1500"/>
          </a:p>
          <a:p>
            <a:pPr indent="-323850" lvl="0" marL="457200" rtl="0" algn="l">
              <a:spcBef>
                <a:spcPts val="0"/>
              </a:spcBef>
              <a:spcAft>
                <a:spcPts val="0"/>
              </a:spcAft>
              <a:buSzPts val="1500"/>
              <a:buChar char="●"/>
            </a:pPr>
            <a:r>
              <a:rPr b="1" lang="sk" sz="1500"/>
              <a:t>respirační </a:t>
            </a:r>
            <a:r>
              <a:rPr lang="sk" sz="1500"/>
              <a:t>(vytváří podtlak v dutině hrudní a zvedá žebra do inspiračního postavení).</a:t>
            </a:r>
            <a:endParaRPr sz="1500"/>
          </a:p>
          <a:p>
            <a:pPr indent="-323850" lvl="0" marL="457200" rtl="0" algn="l">
              <a:spcBef>
                <a:spcPts val="0"/>
              </a:spcBef>
              <a:spcAft>
                <a:spcPts val="0"/>
              </a:spcAft>
              <a:buSzPts val="1500"/>
              <a:buChar char="●"/>
            </a:pPr>
            <a:r>
              <a:rPr b="1" lang="sk" sz="1500"/>
              <a:t>posturální </a:t>
            </a:r>
            <a:r>
              <a:rPr lang="sk" sz="1500"/>
              <a:t>(navazuje na m. psoas dorsálně, m. quadratus lumborum paramediálně a abd,. svaly laterálně a ventrálně)</a:t>
            </a:r>
            <a:endParaRPr sz="1500"/>
          </a:p>
          <a:p>
            <a:pPr indent="-323850" lvl="0" marL="457200" rtl="0" algn="l">
              <a:spcBef>
                <a:spcPts val="0"/>
              </a:spcBef>
              <a:spcAft>
                <a:spcPts val="0"/>
              </a:spcAft>
              <a:buSzPts val="1500"/>
              <a:buChar char="●"/>
            </a:pPr>
            <a:r>
              <a:rPr b="1" lang="sk" sz="1500"/>
              <a:t>oběhová</a:t>
            </a:r>
            <a:r>
              <a:rPr lang="sk" sz="1500"/>
              <a:t> (podtlak hrudníku v inspiriu zvyšuje atriální plnění z vena cava inferior)</a:t>
            </a:r>
            <a:endParaRPr sz="1500"/>
          </a:p>
          <a:p>
            <a:pPr indent="-323850" lvl="0" marL="457200" rtl="0" algn="l">
              <a:spcBef>
                <a:spcPts val="0"/>
              </a:spcBef>
              <a:spcAft>
                <a:spcPts val="0"/>
              </a:spcAft>
              <a:buSzPts val="1500"/>
              <a:buChar char="●"/>
            </a:pPr>
            <a:r>
              <a:rPr b="1" lang="sk" sz="1500"/>
              <a:t>sfinkterová </a:t>
            </a:r>
            <a:r>
              <a:rPr lang="sk" sz="1500"/>
              <a:t>(hiatus oesophagealis, Treitzeho sval pro duodenojejunální flexuru)</a:t>
            </a:r>
            <a:endParaRPr sz="1500"/>
          </a:p>
          <a:p>
            <a:pPr indent="-323850" lvl="0" marL="457200" rtl="0" algn="l">
              <a:spcBef>
                <a:spcPts val="0"/>
              </a:spcBef>
              <a:spcAft>
                <a:spcPts val="0"/>
              </a:spcAft>
              <a:buSzPts val="1500"/>
              <a:buChar char="●"/>
            </a:pPr>
            <a:r>
              <a:rPr b="1" lang="sk" sz="1500"/>
              <a:t>opěrná </a:t>
            </a:r>
            <a:r>
              <a:rPr lang="sk" sz="1500"/>
              <a:t>(závěs jater aj.)</a:t>
            </a:r>
            <a:endParaRPr sz="1500"/>
          </a:p>
          <a:p>
            <a:pPr indent="-323850" lvl="0" marL="457200" rtl="0" algn="l">
              <a:spcBef>
                <a:spcPts val="0"/>
              </a:spcBef>
              <a:spcAft>
                <a:spcPts val="0"/>
              </a:spcAft>
              <a:buSzPts val="1500"/>
              <a:buChar char="●"/>
            </a:pPr>
            <a:r>
              <a:rPr b="1" lang="sk" sz="1500"/>
              <a:t>drenážní</a:t>
            </a:r>
            <a:r>
              <a:rPr lang="sk" sz="1500"/>
              <a:t> (ledviny, žlučník aj.)</a:t>
            </a:r>
            <a:endParaRPr sz="1500"/>
          </a:p>
          <a:p>
            <a:pPr indent="-323850" lvl="0" marL="457200" rtl="0" algn="l">
              <a:spcBef>
                <a:spcPts val="0"/>
              </a:spcBef>
              <a:spcAft>
                <a:spcPts val="0"/>
              </a:spcAft>
              <a:buSzPts val="1500"/>
              <a:buChar char="●"/>
            </a:pPr>
            <a:r>
              <a:rPr b="1" lang="sk" sz="1500"/>
              <a:t>podpora peristaltiky.</a:t>
            </a:r>
            <a:endParaRPr b="1" sz="1500"/>
          </a:p>
          <a:p>
            <a:pPr indent="0" lvl="0" marL="0" rtl="0" algn="l">
              <a:spcBef>
                <a:spcPts val="0"/>
              </a:spcBef>
              <a:spcAft>
                <a:spcPts val="0"/>
              </a:spcAft>
              <a:buNone/>
            </a:pPr>
            <a:r>
              <a:t/>
            </a:r>
            <a:endParaRPr sz="1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Diaphragma</a:t>
            </a:r>
            <a:endParaRPr/>
          </a:p>
        </p:txBody>
      </p:sp>
      <p:pic>
        <p:nvPicPr>
          <p:cNvPr id="199" name="Google Shape;199;p30"/>
          <p:cNvPicPr preferRelativeResize="0"/>
          <p:nvPr/>
        </p:nvPicPr>
        <p:blipFill>
          <a:blip r:embed="rId3">
            <a:alphaModFix/>
          </a:blip>
          <a:stretch>
            <a:fillRect/>
          </a:stretch>
        </p:blipFill>
        <p:spPr>
          <a:xfrm>
            <a:off x="1916863" y="1041600"/>
            <a:ext cx="5311181" cy="396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Diaphragma</a:t>
            </a:r>
            <a:endParaRPr/>
          </a:p>
        </p:txBody>
      </p:sp>
      <p:pic>
        <p:nvPicPr>
          <p:cNvPr id="205" name="Google Shape;205;p31"/>
          <p:cNvPicPr preferRelativeResize="0"/>
          <p:nvPr/>
        </p:nvPicPr>
        <p:blipFill rotWithShape="1">
          <a:blip r:embed="rId3">
            <a:alphaModFix/>
          </a:blip>
          <a:srcRect b="10201" l="36528" r="17249" t="37614"/>
          <a:stretch/>
        </p:blipFill>
        <p:spPr>
          <a:xfrm>
            <a:off x="2141375" y="1113250"/>
            <a:ext cx="5091026" cy="35923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Diaphragma</a:t>
            </a:r>
            <a:endParaRPr/>
          </a:p>
        </p:txBody>
      </p:sp>
      <p:sp>
        <p:nvSpPr>
          <p:cNvPr id="211" name="Google Shape;211;p32"/>
          <p:cNvSpPr txBox="1"/>
          <p:nvPr>
            <p:ph idx="1" type="body"/>
          </p:nvPr>
        </p:nvSpPr>
        <p:spPr>
          <a:xfrm>
            <a:off x="540000" y="1269000"/>
            <a:ext cx="47820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Časté její “přetížení” (facilitace), např. v rámci různých dechových dysfunkcí či poruch dechového stereotypu</a:t>
            </a:r>
            <a:endParaRPr/>
          </a:p>
          <a:p>
            <a:pPr indent="-361950" lvl="0" marL="457200" rtl="0" algn="l">
              <a:spcBef>
                <a:spcPts val="0"/>
              </a:spcBef>
              <a:spcAft>
                <a:spcPts val="0"/>
              </a:spcAft>
              <a:buSzPts val="2100"/>
              <a:buChar char="●"/>
            </a:pPr>
            <a:r>
              <a:rPr lang="sk"/>
              <a:t>Inhibice bránice vzácná (oboustranná - akutní neuropatie či jednostranná léze n. phrenicus, TML nad C4 - UPV)</a:t>
            </a:r>
            <a:endParaRPr/>
          </a:p>
        </p:txBody>
      </p:sp>
      <p:pic>
        <p:nvPicPr>
          <p:cNvPr descr="UCLA is only West Coast medical center to offer pioneering surgery for phrenic nerve damage.&#10;&#10;Rare condition prevents diaphragm from getting the message to breathe.&#10;&#10;David Powell could not catch his breath. The 35-year-old from San Diego got winded walking up the stairs, exercising or even just bending over to tie his shoes. His favorite pastime, hiking, became impossible. But doctors, unable to diagnose his condition, told Powell that he would just have to live with it.&#10;&#10;Frustrated, he turned to the Internet and discovered that his symptoms could be the result of phrenic nerve damage. The phrenic nerves — there is one on each side of the body — send messages from the brain to the diaphragm telling the body to breathe. Powell also learned that the damage could possibly berepaired through surgery.&#10;&#10;Learn more about this and other procedures at http://plasticsurgery.ucla.edu" id="212" name="Google Shape;212;p32" title="Phrenic Nerve Injury Treatment | UCLA Plastic and Reconstructive Surgery">
            <a:hlinkClick r:id="rId3"/>
          </p:cNvPr>
          <p:cNvPicPr preferRelativeResize="0"/>
          <p:nvPr/>
        </p:nvPicPr>
        <p:blipFill>
          <a:blip r:embed="rId4">
            <a:alphaModFix/>
          </a:blip>
          <a:stretch>
            <a:fillRect/>
          </a:stretch>
        </p:blipFill>
        <p:spPr>
          <a:xfrm>
            <a:off x="5474400" y="1031100"/>
            <a:ext cx="3517200" cy="2637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Jak “dýchat” správně?</a:t>
            </a:r>
            <a:endParaRPr/>
          </a:p>
        </p:txBody>
      </p:sp>
      <p:sp>
        <p:nvSpPr>
          <p:cNvPr id="218" name="Google Shape;218;p33"/>
          <p:cNvSpPr txBox="1"/>
          <p:nvPr>
            <p:ph idx="1" type="body"/>
          </p:nvPr>
        </p:nvSpPr>
        <p:spPr>
          <a:xfrm>
            <a:off x="540000" y="1269000"/>
            <a:ext cx="45474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Brániční dýchání</a:t>
            </a:r>
            <a:endParaRPr/>
          </a:p>
          <a:p>
            <a:pPr indent="-361950" lvl="0" marL="457200" rtl="0" algn="l">
              <a:spcBef>
                <a:spcPts val="0"/>
              </a:spcBef>
              <a:spcAft>
                <a:spcPts val="0"/>
              </a:spcAft>
              <a:buSzPts val="2100"/>
              <a:buChar char="●"/>
            </a:pPr>
            <a:r>
              <a:rPr lang="sk"/>
              <a:t>Abdominal “opposition” breathing techniques (centre</a:t>
            </a:r>
            <a:endParaRPr/>
          </a:p>
          <a:p>
            <a:pPr indent="-361950" lvl="0" marL="457200" rtl="0" algn="l">
              <a:spcBef>
                <a:spcPts val="0"/>
              </a:spcBef>
              <a:spcAft>
                <a:spcPts val="0"/>
              </a:spcAft>
              <a:buSzPts val="2100"/>
              <a:buChar char="●"/>
            </a:pPr>
            <a:r>
              <a:rPr lang="sk"/>
              <a:t>Nose breathing (Buteyko's method)</a:t>
            </a:r>
            <a:endParaRPr/>
          </a:p>
          <a:p>
            <a:pPr indent="-361950" lvl="0" marL="457200" rtl="0" algn="l">
              <a:spcBef>
                <a:spcPts val="0"/>
              </a:spcBef>
              <a:spcAft>
                <a:spcPts val="0"/>
              </a:spcAft>
              <a:buSzPts val="2100"/>
              <a:buChar char="●"/>
            </a:pPr>
            <a:r>
              <a:rPr lang="sk"/>
              <a:t>Reversed breathing technique (quigong, aktivace CHi, taoistické dýchání)</a:t>
            </a:r>
            <a:endParaRPr/>
          </a:p>
        </p:txBody>
      </p:sp>
      <p:pic>
        <p:nvPicPr>
          <p:cNvPr id="219" name="Google Shape;219;p33"/>
          <p:cNvPicPr preferRelativeResize="0"/>
          <p:nvPr/>
        </p:nvPicPr>
        <p:blipFill>
          <a:blip r:embed="rId3">
            <a:alphaModFix/>
          </a:blip>
          <a:stretch>
            <a:fillRect/>
          </a:stretch>
        </p:blipFill>
        <p:spPr>
          <a:xfrm>
            <a:off x="6144000" y="291525"/>
            <a:ext cx="1909575" cy="1909575"/>
          </a:xfrm>
          <a:prstGeom prst="rect">
            <a:avLst/>
          </a:prstGeom>
          <a:noFill/>
          <a:ln>
            <a:noFill/>
          </a:ln>
        </p:spPr>
      </p:pic>
      <p:sp>
        <p:nvSpPr>
          <p:cNvPr id="220" name="Google Shape;220;p33"/>
          <p:cNvSpPr txBox="1"/>
          <p:nvPr/>
        </p:nvSpPr>
        <p:spPr>
          <a:xfrm>
            <a:off x="5908675" y="21291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https://www.tummee.com/yoga-poses/reverse-breathing</a:t>
            </a:r>
            <a:endParaRPr sz="800"/>
          </a:p>
        </p:txBody>
      </p:sp>
      <p:pic>
        <p:nvPicPr>
          <p:cNvPr id="221" name="Google Shape;221;p33"/>
          <p:cNvPicPr preferRelativeResize="0"/>
          <p:nvPr/>
        </p:nvPicPr>
        <p:blipFill>
          <a:blip r:embed="rId4">
            <a:alphaModFix/>
          </a:blip>
          <a:stretch>
            <a:fillRect/>
          </a:stretch>
        </p:blipFill>
        <p:spPr>
          <a:xfrm>
            <a:off x="5239800" y="2600525"/>
            <a:ext cx="2390576" cy="2390576"/>
          </a:xfrm>
          <a:prstGeom prst="rect">
            <a:avLst/>
          </a:prstGeom>
          <a:noFill/>
          <a:ln>
            <a:noFill/>
          </a:ln>
        </p:spPr>
      </p:pic>
      <p:sp>
        <p:nvSpPr>
          <p:cNvPr id="222" name="Google Shape;222;p33"/>
          <p:cNvSpPr txBox="1"/>
          <p:nvPr/>
        </p:nvSpPr>
        <p:spPr>
          <a:xfrm>
            <a:off x="2420475" y="42918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https://www.dreamstime.com/abdominal-breathing-breath-awareness-exercise-vector-girl-sitting-yoga-pose-doing-breathing-exercises-holding-her-hands-image186279820</a:t>
            </a:r>
            <a:endParaRPr sz="800"/>
          </a:p>
        </p:txBody>
      </p:sp>
      <p:pic>
        <p:nvPicPr>
          <p:cNvPr id="223" name="Google Shape;223;p33"/>
          <p:cNvPicPr preferRelativeResize="0"/>
          <p:nvPr/>
        </p:nvPicPr>
        <p:blipFill>
          <a:blip r:embed="rId5">
            <a:alphaModFix/>
          </a:blip>
          <a:stretch>
            <a:fillRect/>
          </a:stretch>
        </p:blipFill>
        <p:spPr>
          <a:xfrm>
            <a:off x="7352175" y="2600525"/>
            <a:ext cx="1556501" cy="1556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Jak “dýchat” správně?</a:t>
            </a:r>
            <a:endParaRPr/>
          </a:p>
        </p:txBody>
      </p:sp>
      <p:pic>
        <p:nvPicPr>
          <p:cNvPr id="229" name="Google Shape;229;p34"/>
          <p:cNvPicPr preferRelativeResize="0"/>
          <p:nvPr/>
        </p:nvPicPr>
        <p:blipFill rotWithShape="1">
          <a:blip r:embed="rId3">
            <a:alphaModFix/>
          </a:blip>
          <a:srcRect b="48220" l="60027" r="19810" t="18388"/>
          <a:stretch/>
        </p:blipFill>
        <p:spPr>
          <a:xfrm>
            <a:off x="539999" y="1210225"/>
            <a:ext cx="3339351" cy="3456525"/>
          </a:xfrm>
          <a:prstGeom prst="rect">
            <a:avLst/>
          </a:prstGeom>
          <a:noFill/>
          <a:ln>
            <a:noFill/>
          </a:ln>
        </p:spPr>
      </p:pic>
      <p:pic>
        <p:nvPicPr>
          <p:cNvPr id="230" name="Google Shape;230;p34"/>
          <p:cNvPicPr preferRelativeResize="0"/>
          <p:nvPr/>
        </p:nvPicPr>
        <p:blipFill rotWithShape="1">
          <a:blip r:embed="rId4">
            <a:alphaModFix/>
          </a:blip>
          <a:srcRect b="45748" l="60758" r="19769" t="18522"/>
          <a:stretch/>
        </p:blipFill>
        <p:spPr>
          <a:xfrm>
            <a:off x="4705250" y="1172113"/>
            <a:ext cx="3080335" cy="3532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Nose breathing vs. mouth breathing</a:t>
            </a:r>
            <a:endParaRPr/>
          </a:p>
        </p:txBody>
      </p:sp>
      <p:pic>
        <p:nvPicPr>
          <p:cNvPr id="236" name="Google Shape;236;p35"/>
          <p:cNvPicPr preferRelativeResize="0"/>
          <p:nvPr/>
        </p:nvPicPr>
        <p:blipFill>
          <a:blip r:embed="rId3">
            <a:alphaModFix/>
          </a:blip>
          <a:stretch>
            <a:fillRect/>
          </a:stretch>
        </p:blipFill>
        <p:spPr>
          <a:xfrm>
            <a:off x="3848275" y="1042300"/>
            <a:ext cx="4756633" cy="3960001"/>
          </a:xfrm>
          <a:prstGeom prst="rect">
            <a:avLst/>
          </a:prstGeom>
          <a:noFill/>
          <a:ln>
            <a:noFill/>
          </a:ln>
        </p:spPr>
      </p:pic>
      <p:pic>
        <p:nvPicPr>
          <p:cNvPr id="237" name="Google Shape;237;p35"/>
          <p:cNvPicPr preferRelativeResize="0"/>
          <p:nvPr/>
        </p:nvPicPr>
        <p:blipFill rotWithShape="1">
          <a:blip r:embed="rId4">
            <a:alphaModFix/>
          </a:blip>
          <a:srcRect b="24109" l="60528" r="14804" t="37941"/>
          <a:stretch/>
        </p:blipFill>
        <p:spPr>
          <a:xfrm>
            <a:off x="522301" y="1042301"/>
            <a:ext cx="3340728" cy="3212224"/>
          </a:xfrm>
          <a:prstGeom prst="rect">
            <a:avLst/>
          </a:prstGeom>
          <a:noFill/>
          <a:ln>
            <a:noFill/>
          </a:ln>
        </p:spPr>
      </p:pic>
      <p:sp>
        <p:nvSpPr>
          <p:cNvPr id="238" name="Google Shape;238;p35"/>
          <p:cNvSpPr txBox="1"/>
          <p:nvPr/>
        </p:nvSpPr>
        <p:spPr>
          <a:xfrm>
            <a:off x="134475" y="4254525"/>
            <a:ext cx="371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https://www.researchgate.net/profile/Raghavendran-M-2/publication/359686450_Buteyko_Breathing_Technique/links/62482bbd21077329f2eb7df0/Buteyko-Breathing-Technique.pdf</a:t>
            </a:r>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6"/>
          <p:cNvSpPr txBox="1"/>
          <p:nvPr>
            <p:ph type="title"/>
          </p:nvPr>
        </p:nvSpPr>
        <p:spPr>
          <a:xfrm>
            <a:off x="540000" y="540000"/>
            <a:ext cx="7730100" cy="457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700"/>
              <a:t>Efekt dýchání ústy na vývin tvářové části u dětí </a:t>
            </a:r>
            <a:endParaRPr sz="2700"/>
          </a:p>
        </p:txBody>
      </p:sp>
      <p:sp>
        <p:nvSpPr>
          <p:cNvPr id="244" name="Google Shape;244;p36"/>
          <p:cNvSpPr txBox="1"/>
          <p:nvPr>
            <p:ph idx="1" type="body"/>
          </p:nvPr>
        </p:nvSpPr>
        <p:spPr>
          <a:xfrm>
            <a:off x="540000" y="1269000"/>
            <a:ext cx="43569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Mandibula a maxilla rotace vzad a dolů</a:t>
            </a:r>
            <a:endParaRPr sz="1700"/>
          </a:p>
          <a:p>
            <a:pPr indent="-336550" lvl="0" marL="457200" rtl="0" algn="l">
              <a:spcBef>
                <a:spcPts val="0"/>
              </a:spcBef>
              <a:spcAft>
                <a:spcPts val="0"/>
              </a:spcAft>
              <a:buSzPts val="1700"/>
              <a:buChar char="●"/>
            </a:pPr>
            <a:r>
              <a:rPr lang="sk" sz="1700"/>
              <a:t>Malokluze - “tongue thrust”</a:t>
            </a:r>
            <a:endParaRPr sz="1700"/>
          </a:p>
          <a:p>
            <a:pPr indent="-336550" lvl="0" marL="457200" rtl="0" algn="l">
              <a:spcBef>
                <a:spcPts val="0"/>
              </a:spcBef>
              <a:spcAft>
                <a:spcPts val="0"/>
              </a:spcAft>
              <a:buSzPts val="1700"/>
              <a:buChar char="●"/>
            </a:pPr>
            <a:r>
              <a:rPr lang="sk" sz="1700"/>
              <a:t>Labiální inklinace horní řady zubů</a:t>
            </a:r>
            <a:endParaRPr sz="1700"/>
          </a:p>
          <a:p>
            <a:pPr indent="-336550" lvl="0" marL="457200" rtl="0" algn="l">
              <a:spcBef>
                <a:spcPts val="0"/>
              </a:spcBef>
              <a:spcAft>
                <a:spcPts val="0"/>
              </a:spcAft>
              <a:buSzPts val="1700"/>
              <a:buChar char="●"/>
            </a:pPr>
            <a:r>
              <a:rPr lang="sk" sz="1700"/>
              <a:t>Stenóza DC</a:t>
            </a:r>
            <a:endParaRPr sz="1700"/>
          </a:p>
          <a:p>
            <a:pPr indent="-336550" lvl="0" marL="457200" rtl="0" algn="l">
              <a:spcBef>
                <a:spcPts val="0"/>
              </a:spcBef>
              <a:spcAft>
                <a:spcPts val="0"/>
              </a:spcAft>
              <a:buSzPts val="1700"/>
              <a:buChar char="●"/>
            </a:pPr>
            <a:r>
              <a:rPr lang="sk" sz="1700"/>
              <a:t>“Adenoid faces”</a:t>
            </a:r>
            <a:endParaRPr sz="1700"/>
          </a:p>
          <a:p>
            <a:pPr indent="-336550" lvl="0" marL="457200" rtl="0" algn="l">
              <a:spcBef>
                <a:spcPts val="0"/>
              </a:spcBef>
              <a:spcAft>
                <a:spcPts val="0"/>
              </a:spcAft>
              <a:buSzPts val="1700"/>
              <a:buChar char="●"/>
            </a:pPr>
            <a:r>
              <a:rPr lang="sk" sz="1700"/>
              <a:t>Sign. redukce prevalence “mouth - breathers” u kojených dětí (cca do 2 let)</a:t>
            </a:r>
            <a:endParaRPr sz="1700"/>
          </a:p>
        </p:txBody>
      </p:sp>
      <p:pic>
        <p:nvPicPr>
          <p:cNvPr id="245" name="Google Shape;245;p36"/>
          <p:cNvPicPr preferRelativeResize="0"/>
          <p:nvPr/>
        </p:nvPicPr>
        <p:blipFill>
          <a:blip r:embed="rId3">
            <a:alphaModFix/>
          </a:blip>
          <a:stretch>
            <a:fillRect/>
          </a:stretch>
        </p:blipFill>
        <p:spPr>
          <a:xfrm>
            <a:off x="5755275" y="1113250"/>
            <a:ext cx="2466975" cy="1847850"/>
          </a:xfrm>
          <a:prstGeom prst="rect">
            <a:avLst/>
          </a:prstGeom>
          <a:noFill/>
          <a:ln>
            <a:noFill/>
          </a:ln>
        </p:spPr>
      </p:pic>
      <p:pic>
        <p:nvPicPr>
          <p:cNvPr id="246" name="Google Shape;246;p36"/>
          <p:cNvPicPr preferRelativeResize="0"/>
          <p:nvPr/>
        </p:nvPicPr>
        <p:blipFill>
          <a:blip r:embed="rId4">
            <a:alphaModFix/>
          </a:blip>
          <a:stretch>
            <a:fillRect/>
          </a:stretch>
        </p:blipFill>
        <p:spPr>
          <a:xfrm>
            <a:off x="4813975" y="3021125"/>
            <a:ext cx="2771775" cy="1647825"/>
          </a:xfrm>
          <a:prstGeom prst="rect">
            <a:avLst/>
          </a:prstGeom>
          <a:noFill/>
          <a:ln>
            <a:noFill/>
          </a:ln>
        </p:spPr>
      </p:pic>
      <p:sp>
        <p:nvSpPr>
          <p:cNvPr id="247" name="Google Shape;247;p36"/>
          <p:cNvSpPr txBox="1"/>
          <p:nvPr/>
        </p:nvSpPr>
        <p:spPr>
          <a:xfrm>
            <a:off x="4699863" y="46458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https://www.tandfonline.com/doi/abs/10.1080/00325481.1956.11708293?journalCode=ipgm20</a:t>
            </a:r>
            <a:endParaRPr sz="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Inspiračně-exspirační synergismus</a:t>
            </a:r>
            <a:endParaRPr/>
          </a:p>
        </p:txBody>
      </p:sp>
      <p:pic>
        <p:nvPicPr>
          <p:cNvPr id="253" name="Google Shape;253;p37"/>
          <p:cNvPicPr preferRelativeResize="0"/>
          <p:nvPr/>
        </p:nvPicPr>
        <p:blipFill>
          <a:blip r:embed="rId3">
            <a:alphaModFix/>
          </a:blip>
          <a:stretch>
            <a:fillRect/>
          </a:stretch>
        </p:blipFill>
        <p:spPr>
          <a:xfrm>
            <a:off x="3238650" y="1008675"/>
            <a:ext cx="2667592" cy="3959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Vertebro-viscerální vztahy</a:t>
            </a:r>
            <a:endParaRPr/>
          </a:p>
        </p:txBody>
      </p:sp>
      <p:sp>
        <p:nvSpPr>
          <p:cNvPr id="259" name="Google Shape;259;p3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Mezi pohybovým systémem a vnitřními orgány existují:</a:t>
            </a:r>
            <a:endParaRPr sz="1500"/>
          </a:p>
          <a:p>
            <a:pPr indent="-323850" lvl="0" marL="457200" rtl="0" algn="l">
              <a:spcBef>
                <a:spcPts val="0"/>
              </a:spcBef>
              <a:spcAft>
                <a:spcPts val="0"/>
              </a:spcAft>
              <a:buSzPts val="1500"/>
              <a:buChar char="●"/>
            </a:pPr>
            <a:r>
              <a:rPr lang="sk" sz="1500"/>
              <a:t>funkčně-reciproční reflexní vztahy </a:t>
            </a:r>
            <a:endParaRPr sz="1500"/>
          </a:p>
          <a:p>
            <a:pPr indent="-323850" lvl="0" marL="457200" rtl="0" algn="l">
              <a:spcBef>
                <a:spcPts val="0"/>
              </a:spcBef>
              <a:spcAft>
                <a:spcPts val="0"/>
              </a:spcAft>
              <a:buSzPts val="1500"/>
              <a:buChar char="●"/>
            </a:pPr>
            <a:r>
              <a:rPr lang="sk" sz="1500"/>
              <a:t>biomechanické vztahy</a:t>
            </a:r>
            <a:endParaRPr sz="1500"/>
          </a:p>
          <a:p>
            <a:pPr indent="-323850" lvl="0" marL="457200" rtl="0" algn="l">
              <a:spcBef>
                <a:spcPts val="0"/>
              </a:spcBef>
              <a:spcAft>
                <a:spcPts val="0"/>
              </a:spcAft>
              <a:buSzPts val="1500"/>
              <a:buChar char="●"/>
            </a:pPr>
            <a:r>
              <a:rPr lang="sk" sz="1500"/>
              <a:t>Porucha funkce v jednom systému se odrazí ve změně (poruše) funkce systému druhého</a:t>
            </a:r>
            <a:endParaRPr sz="1500"/>
          </a:p>
          <a:p>
            <a:pPr indent="-323850" lvl="0" marL="457200" rtl="0" algn="l">
              <a:spcBef>
                <a:spcPts val="0"/>
              </a:spcBef>
              <a:spcAft>
                <a:spcPts val="0"/>
              </a:spcAft>
              <a:buSzPts val="1500"/>
              <a:buChar char="●"/>
            </a:pPr>
            <a:r>
              <a:rPr b="1" lang="sk" sz="1500"/>
              <a:t>Dysfunkce vycházející ze závěsů orgánů</a:t>
            </a:r>
            <a:endParaRPr b="1" sz="1500"/>
          </a:p>
          <a:p>
            <a:pPr indent="-323850" lvl="0" marL="457200" rtl="0" algn="l">
              <a:spcBef>
                <a:spcPts val="0"/>
              </a:spcBef>
              <a:spcAft>
                <a:spcPts val="0"/>
              </a:spcAft>
              <a:buSzPts val="1500"/>
              <a:buChar char="●"/>
            </a:pPr>
            <a:r>
              <a:rPr b="1" lang="sk" sz="1500"/>
              <a:t>Dysfunkce vycházející z hypertrofie orgánů</a:t>
            </a:r>
            <a:endParaRPr b="1" sz="1500"/>
          </a:p>
          <a:p>
            <a:pPr indent="-323850" lvl="0" marL="457200" rtl="0" algn="l">
              <a:spcBef>
                <a:spcPts val="0"/>
              </a:spcBef>
              <a:spcAft>
                <a:spcPts val="0"/>
              </a:spcAft>
              <a:buSzPts val="1500"/>
              <a:buChar char="●"/>
            </a:pPr>
            <a:r>
              <a:rPr b="1" lang="sk" sz="1500"/>
              <a:t>Dysfunkce vycházející z nocicepce/propriocepce</a:t>
            </a:r>
            <a:endParaRPr b="1" sz="1500"/>
          </a:p>
          <a:p>
            <a:pPr indent="-323850" lvl="0" marL="457200" rtl="0" algn="l">
              <a:spcBef>
                <a:spcPts val="0"/>
              </a:spcBef>
              <a:spcAft>
                <a:spcPts val="0"/>
              </a:spcAft>
              <a:buSzPts val="1500"/>
              <a:buChar char="●"/>
            </a:pPr>
            <a:r>
              <a:rPr b="1" lang="sk" sz="1500"/>
              <a:t>Dysfunkce vycházející z gravicepce </a:t>
            </a:r>
            <a:r>
              <a:rPr lang="sk" sz="1500"/>
              <a:t>(vjem gravitace)</a:t>
            </a:r>
            <a:endParaRPr sz="1500"/>
          </a:p>
          <a:p>
            <a:pPr indent="-323850" lvl="0" marL="457200" rtl="0" algn="l">
              <a:spcBef>
                <a:spcPts val="0"/>
              </a:spcBef>
              <a:spcAft>
                <a:spcPts val="0"/>
              </a:spcAft>
              <a:buSzPts val="1500"/>
              <a:buChar char="●"/>
            </a:pPr>
            <a:r>
              <a:rPr b="1" lang="sk" sz="1500"/>
              <a:t>Dysfunkce vycházející ze změny pozice orgánů (prolapsy, herniace, rotace)</a:t>
            </a:r>
            <a:endParaRPr b="1" sz="1500"/>
          </a:p>
          <a:p>
            <a:pPr indent="-323850" lvl="0" marL="457200" rtl="0" algn="l">
              <a:spcBef>
                <a:spcPts val="0"/>
              </a:spcBef>
              <a:spcAft>
                <a:spcPts val="0"/>
              </a:spcAft>
              <a:buSzPts val="1500"/>
              <a:buChar char="●"/>
            </a:pPr>
            <a:r>
              <a:rPr lang="sk" sz="1500"/>
              <a:t>Poruchy funkce svalového aparátu mohou mít vliv na změny funkce trávicího traktu</a:t>
            </a:r>
            <a:endParaRPr sz="1500"/>
          </a:p>
          <a:p>
            <a:pPr indent="0" lvl="0" marL="0" rtl="0" algn="l">
              <a:spcBef>
                <a:spcPts val="0"/>
              </a:spcBef>
              <a:spcAft>
                <a:spcPts val="0"/>
              </a:spcAft>
              <a:buClr>
                <a:schemeClr val="dk1"/>
              </a:buClr>
              <a:buSzPts val="1100"/>
              <a:buFont typeface="Arial"/>
              <a:buNone/>
            </a:pPr>
            <a:r>
              <a:rPr lang="sk" sz="1500"/>
              <a:t>Petr Bitnar (2017), Petr Pospíšil-Kineziologie (2020)</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None/>
            </a:pPr>
            <a:r>
              <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Funkce</a:t>
            </a:r>
            <a:endParaRPr/>
          </a:p>
        </p:txBody>
      </p:sp>
      <p:sp>
        <p:nvSpPr>
          <p:cNvPr id="136" name="Google Shape;136;p21"/>
          <p:cNvSpPr txBox="1"/>
          <p:nvPr>
            <p:ph idx="1" type="body"/>
          </p:nvPr>
        </p:nvSpPr>
        <p:spPr>
          <a:xfrm>
            <a:off x="540000" y="1269000"/>
            <a:ext cx="48198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Respirace a drenáž orgánů dutiny břišní </a:t>
            </a:r>
            <a:endParaRPr/>
          </a:p>
          <a:p>
            <a:pPr indent="-361950" lvl="0" marL="457200" rtl="0" algn="l">
              <a:spcBef>
                <a:spcPts val="0"/>
              </a:spcBef>
              <a:spcAft>
                <a:spcPts val="0"/>
              </a:spcAft>
              <a:buSzPts val="2100"/>
              <a:buChar char="●"/>
            </a:pPr>
            <a:r>
              <a:rPr lang="sk"/>
              <a:t>Ochrana vitálních orgánů</a:t>
            </a:r>
            <a:endParaRPr/>
          </a:p>
          <a:p>
            <a:pPr indent="-361950" lvl="0" marL="457200" rtl="0" algn="l">
              <a:spcBef>
                <a:spcPts val="0"/>
              </a:spcBef>
              <a:spcAft>
                <a:spcPts val="0"/>
              </a:spcAft>
              <a:buSzPts val="2100"/>
              <a:buChar char="●"/>
            </a:pPr>
            <a:r>
              <a:rPr lang="sk"/>
              <a:t>Základna pro horní končetinu (otevřený kin. řetězec) a generátor kinetické energie (rotace)</a:t>
            </a:r>
            <a:endParaRPr/>
          </a:p>
          <a:p>
            <a:pPr indent="0" lvl="0" marL="0" rtl="0" algn="l">
              <a:spcBef>
                <a:spcPts val="0"/>
              </a:spcBef>
              <a:spcAft>
                <a:spcPts val="0"/>
              </a:spcAft>
              <a:buNone/>
            </a:pPr>
            <a:r>
              <a:t/>
            </a:r>
            <a:endParaRPr/>
          </a:p>
        </p:txBody>
      </p:sp>
      <p:pic>
        <p:nvPicPr>
          <p:cNvPr id="137" name="Google Shape;137;p21"/>
          <p:cNvPicPr preferRelativeResize="0"/>
          <p:nvPr/>
        </p:nvPicPr>
        <p:blipFill>
          <a:blip r:embed="rId3">
            <a:alphaModFix/>
          </a:blip>
          <a:stretch>
            <a:fillRect/>
          </a:stretch>
        </p:blipFill>
        <p:spPr>
          <a:xfrm>
            <a:off x="5359800" y="876550"/>
            <a:ext cx="3479400" cy="3390402"/>
          </a:xfrm>
          <a:prstGeom prst="rect">
            <a:avLst/>
          </a:prstGeom>
          <a:noFill/>
          <a:ln>
            <a:noFill/>
          </a:ln>
        </p:spPr>
      </p:pic>
      <p:sp>
        <p:nvSpPr>
          <p:cNvPr id="138" name="Google Shape;138;p21"/>
          <p:cNvSpPr txBox="1"/>
          <p:nvPr/>
        </p:nvSpPr>
        <p:spPr>
          <a:xfrm>
            <a:off x="5698325" y="42329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https://www.earthslab.com/anatomy/thorax-and-its-functions/</a:t>
            </a:r>
            <a:endParaRPr sz="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Biomechanické vztahy</a:t>
            </a:r>
            <a:endParaRPr/>
          </a:p>
        </p:txBody>
      </p:sp>
      <p:sp>
        <p:nvSpPr>
          <p:cNvPr id="265" name="Google Shape;265;p39"/>
          <p:cNvSpPr txBox="1"/>
          <p:nvPr>
            <p:ph idx="1" type="body"/>
          </p:nvPr>
        </p:nvSpPr>
        <p:spPr>
          <a:xfrm>
            <a:off x="540000" y="1355900"/>
            <a:ext cx="4928400" cy="3018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400"/>
              <a:t>Fascie a závěsy vč. jizev:</a:t>
            </a:r>
            <a:endParaRPr b="1" sz="1400"/>
          </a:p>
          <a:p>
            <a:pPr indent="-317500" lvl="0" marL="457200" rtl="0" algn="l">
              <a:spcBef>
                <a:spcPts val="0"/>
              </a:spcBef>
              <a:spcAft>
                <a:spcPts val="0"/>
              </a:spcAft>
              <a:buSzPts val="1400"/>
              <a:buChar char="●"/>
            </a:pPr>
            <a:r>
              <a:rPr lang="sk" sz="1400"/>
              <a:t>závěs jater na bránici (projekce do šíje a k rameni l. dx.)</a:t>
            </a:r>
            <a:endParaRPr sz="1400"/>
          </a:p>
          <a:p>
            <a:pPr indent="-317500" lvl="0" marL="457200" rtl="0" algn="l">
              <a:spcBef>
                <a:spcPts val="0"/>
              </a:spcBef>
              <a:spcAft>
                <a:spcPts val="0"/>
              </a:spcAft>
              <a:buSzPts val="1400"/>
              <a:buChar char="●"/>
            </a:pPr>
            <a:r>
              <a:rPr lang="sk" sz="1400"/>
              <a:t>závěs mesenteria na ThL přechod až po Th10 (extenční blokády)</a:t>
            </a:r>
            <a:endParaRPr sz="1400"/>
          </a:p>
          <a:p>
            <a:pPr indent="-317500" lvl="0" marL="457200" rtl="0" algn="l">
              <a:spcBef>
                <a:spcPts val="0"/>
              </a:spcBef>
              <a:spcAft>
                <a:spcPts val="0"/>
              </a:spcAft>
              <a:buSzPts val="1400"/>
              <a:buChar char="●"/>
            </a:pPr>
            <a:r>
              <a:rPr b="1" lang="sk" sz="1400"/>
              <a:t>Lig. of Treitz – </a:t>
            </a:r>
            <a:r>
              <a:rPr lang="sk" sz="1400"/>
              <a:t>vazivový/svalový úpon části bránice do disků obl. Th10; formující závěs duodena a determinující flexuru duodenum – ileum (svěračová funkce)</a:t>
            </a:r>
            <a:endParaRPr sz="1400"/>
          </a:p>
          <a:p>
            <a:pPr indent="-317500" lvl="0" marL="457200" rtl="0" algn="l">
              <a:spcBef>
                <a:spcPts val="0"/>
              </a:spcBef>
              <a:spcAft>
                <a:spcPts val="0"/>
              </a:spcAft>
              <a:buSzPts val="1400"/>
              <a:buChar char="●"/>
            </a:pPr>
            <a:r>
              <a:rPr b="1" lang="sk" sz="1400"/>
              <a:t>závěs recta do obl. LS přechodu</a:t>
            </a:r>
            <a:r>
              <a:rPr lang="sk" sz="1400"/>
              <a:t> (dekomp. haemorrhoidy)</a:t>
            </a:r>
            <a:endParaRPr sz="1400"/>
          </a:p>
          <a:p>
            <a:pPr indent="-317500" lvl="0" marL="457200" rtl="0" algn="l">
              <a:spcBef>
                <a:spcPts val="0"/>
              </a:spcBef>
              <a:spcAft>
                <a:spcPts val="0"/>
              </a:spcAft>
              <a:buSzPts val="1400"/>
              <a:buChar char="●"/>
            </a:pPr>
            <a:r>
              <a:rPr b="1" lang="sk" sz="1400"/>
              <a:t>radix mesenterii</a:t>
            </a:r>
            <a:r>
              <a:rPr lang="sk" sz="1400"/>
              <a:t> (herniace disku-symptomatika)</a:t>
            </a:r>
            <a:endParaRPr sz="1400"/>
          </a:p>
          <a:p>
            <a:pPr indent="-317500" lvl="0" marL="457200" rtl="0" algn="l">
              <a:spcBef>
                <a:spcPts val="0"/>
              </a:spcBef>
              <a:spcAft>
                <a:spcPts val="0"/>
              </a:spcAft>
              <a:buSzPts val="1400"/>
              <a:buChar char="●"/>
            </a:pPr>
            <a:r>
              <a:rPr b="1" lang="sk" sz="1400"/>
              <a:t>závěs moč. měchýře do obl. umbiliku</a:t>
            </a:r>
            <a:r>
              <a:rPr lang="sk" sz="1400"/>
              <a:t> (omezení záklonu)</a:t>
            </a:r>
            <a:endParaRPr sz="1400"/>
          </a:p>
          <a:p>
            <a:pPr indent="0" lvl="0" marL="0" rtl="0" algn="l">
              <a:spcBef>
                <a:spcPts val="0"/>
              </a:spcBef>
              <a:spcAft>
                <a:spcPts val="0"/>
              </a:spcAft>
              <a:buNone/>
            </a:pPr>
            <a:r>
              <a:t/>
            </a:r>
            <a:endParaRPr sz="1400"/>
          </a:p>
        </p:txBody>
      </p:sp>
      <p:pic>
        <p:nvPicPr>
          <p:cNvPr descr="Video Dooley Noted: 11/20/15&#10;&#10;Diaphragm Connections to Organs &#10;&#10;In this video segment of Dooley Noted, I discuss the thoracic diaphragm's intense connections to the thoracic and abdominal viscera.&#10;&#10;From pleura to peritoneal ligaments to hiatuses, the thoracic diaphragm is a muscle with formidable affects to organ position. &#10;&#10;Since position affects function, diaphragm movement matters. &#10;&#10;Therefore, breathing matters. &#10;&#10;Study these connections and get yourself to a movement therapist to learn more about how this remarkable muscle affects organ health.&#10;&#10;As always, it's your call. &#10;&#10;- Dr. Kathy Dooley" id="266" name="Google Shape;266;p39" title="DOOLEY NOTED: Diaphragm Connections to Organs">
            <a:hlinkClick r:id="rId3"/>
          </p:cNvPr>
          <p:cNvPicPr preferRelativeResize="0"/>
          <p:nvPr/>
        </p:nvPicPr>
        <p:blipFill>
          <a:blip r:embed="rId4">
            <a:alphaModFix/>
          </a:blip>
          <a:stretch>
            <a:fillRect/>
          </a:stretch>
        </p:blipFill>
        <p:spPr>
          <a:xfrm>
            <a:off x="5542350" y="1400900"/>
            <a:ext cx="3370800" cy="2528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Biomechanické vztahy</a:t>
            </a:r>
            <a:endParaRPr/>
          </a:p>
        </p:txBody>
      </p:sp>
      <p:sp>
        <p:nvSpPr>
          <p:cNvPr id="272" name="Google Shape;272;p40"/>
          <p:cNvSpPr txBox="1"/>
          <p:nvPr>
            <p:ph idx="1" type="body"/>
          </p:nvPr>
        </p:nvSpPr>
        <p:spPr>
          <a:xfrm>
            <a:off x="540000" y="1269000"/>
            <a:ext cx="4300800" cy="3105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sk" sz="2000"/>
              <a:t>Spojení bránice a L1-2, bránice-Th12 přes </a:t>
            </a:r>
            <a:r>
              <a:rPr i="1" lang="sk" sz="2000"/>
              <a:t>ligg.arcuata</a:t>
            </a:r>
            <a:endParaRPr i="1" sz="2000"/>
          </a:p>
          <a:p>
            <a:pPr indent="-355600" lvl="0" marL="457200" rtl="0" algn="l">
              <a:spcBef>
                <a:spcPts val="0"/>
              </a:spcBef>
              <a:spcAft>
                <a:spcPts val="0"/>
              </a:spcAft>
              <a:buSzPts val="2000"/>
              <a:buChar char="●"/>
            </a:pPr>
            <a:r>
              <a:rPr lang="sk" sz="2000"/>
              <a:t>Stabilizace 12. žebra ve F rovině</a:t>
            </a:r>
            <a:endParaRPr sz="2000"/>
          </a:p>
          <a:p>
            <a:pPr indent="-355600" lvl="0" marL="457200" rtl="0" algn="l">
              <a:spcBef>
                <a:spcPts val="0"/>
              </a:spcBef>
              <a:spcAft>
                <a:spcPts val="0"/>
              </a:spcAft>
              <a:buSzPts val="2000"/>
              <a:buChar char="●"/>
            </a:pPr>
            <a:r>
              <a:rPr lang="sk" sz="2000"/>
              <a:t>Crus medial dextra L3-L4, crus medial sinistra Th12-L2</a:t>
            </a:r>
            <a:endParaRPr sz="2000"/>
          </a:p>
          <a:p>
            <a:pPr indent="-355600" lvl="0" marL="457200" rtl="0" algn="l">
              <a:spcBef>
                <a:spcPts val="0"/>
              </a:spcBef>
              <a:spcAft>
                <a:spcPts val="0"/>
              </a:spcAft>
              <a:buSzPts val="2000"/>
              <a:buChar char="●"/>
            </a:pPr>
            <a:r>
              <a:rPr lang="sk" sz="2000"/>
              <a:t>Hiatus oesophagus a aorticus úroveň Th12</a:t>
            </a:r>
            <a:endParaRPr sz="2000"/>
          </a:p>
          <a:p>
            <a:pPr indent="-355600" lvl="0" marL="457200" rtl="0" algn="l">
              <a:spcBef>
                <a:spcPts val="0"/>
              </a:spcBef>
              <a:spcAft>
                <a:spcPts val="0"/>
              </a:spcAft>
              <a:buSzPts val="2000"/>
              <a:buChar char="●"/>
            </a:pPr>
            <a:r>
              <a:rPr lang="sk" sz="2000"/>
              <a:t>Hernia - sekundární na dysfce v obl. ThL přechodu</a:t>
            </a:r>
            <a:endParaRPr sz="2000"/>
          </a:p>
        </p:txBody>
      </p:sp>
      <p:pic>
        <p:nvPicPr>
          <p:cNvPr id="273" name="Google Shape;273;p40"/>
          <p:cNvPicPr preferRelativeResize="0"/>
          <p:nvPr/>
        </p:nvPicPr>
        <p:blipFill rotWithShape="1">
          <a:blip r:embed="rId3">
            <a:alphaModFix/>
          </a:blip>
          <a:srcRect b="5391" l="40473" r="23373" t="34971"/>
          <a:stretch/>
        </p:blipFill>
        <p:spPr>
          <a:xfrm>
            <a:off x="5053850" y="781950"/>
            <a:ext cx="3471928" cy="3579600"/>
          </a:xfrm>
          <a:prstGeom prst="rect">
            <a:avLst/>
          </a:prstGeom>
          <a:noFill/>
          <a:ln>
            <a:noFill/>
          </a:ln>
        </p:spPr>
      </p:pic>
      <p:sp>
        <p:nvSpPr>
          <p:cNvPr id="274" name="Google Shape;274;p40"/>
          <p:cNvSpPr txBox="1"/>
          <p:nvPr/>
        </p:nvSpPr>
        <p:spPr>
          <a:xfrm>
            <a:off x="5525775" y="42582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37 Klein P. (1999): Biomechanik Skriptum an der Wiener Schule für Osteopathie</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41"/>
          <p:cNvPicPr preferRelativeResize="0"/>
          <p:nvPr/>
        </p:nvPicPr>
        <p:blipFill>
          <a:blip r:embed="rId3">
            <a:alphaModFix/>
          </a:blip>
          <a:stretch>
            <a:fillRect/>
          </a:stretch>
        </p:blipFill>
        <p:spPr>
          <a:xfrm>
            <a:off x="152400" y="152400"/>
            <a:ext cx="4049800" cy="4049800"/>
          </a:xfrm>
          <a:prstGeom prst="rect">
            <a:avLst/>
          </a:prstGeom>
          <a:noFill/>
          <a:ln>
            <a:noFill/>
          </a:ln>
        </p:spPr>
      </p:pic>
      <p:sp>
        <p:nvSpPr>
          <p:cNvPr id="280" name="Google Shape;280;p41"/>
          <p:cNvSpPr txBox="1"/>
          <p:nvPr/>
        </p:nvSpPr>
        <p:spPr>
          <a:xfrm>
            <a:off x="874050" y="42022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https://www.kenhub.com/en/library/anatomy/mesentery</a:t>
            </a:r>
            <a:endParaRPr sz="800"/>
          </a:p>
        </p:txBody>
      </p:sp>
      <p:pic>
        <p:nvPicPr>
          <p:cNvPr id="281" name="Google Shape;281;p41"/>
          <p:cNvPicPr preferRelativeResize="0"/>
          <p:nvPr/>
        </p:nvPicPr>
        <p:blipFill>
          <a:blip r:embed="rId4">
            <a:alphaModFix/>
          </a:blip>
          <a:stretch>
            <a:fillRect/>
          </a:stretch>
        </p:blipFill>
        <p:spPr>
          <a:xfrm>
            <a:off x="6096000" y="152400"/>
            <a:ext cx="2711826" cy="2766050"/>
          </a:xfrm>
          <a:prstGeom prst="rect">
            <a:avLst/>
          </a:prstGeom>
          <a:noFill/>
          <a:ln>
            <a:noFill/>
          </a:ln>
        </p:spPr>
      </p:pic>
      <p:pic>
        <p:nvPicPr>
          <p:cNvPr id="282" name="Google Shape;282;p41"/>
          <p:cNvPicPr preferRelativeResize="0"/>
          <p:nvPr/>
        </p:nvPicPr>
        <p:blipFill>
          <a:blip r:embed="rId5">
            <a:alphaModFix/>
          </a:blip>
          <a:stretch>
            <a:fillRect/>
          </a:stretch>
        </p:blipFill>
        <p:spPr>
          <a:xfrm>
            <a:off x="4161450" y="2571750"/>
            <a:ext cx="1969025" cy="2581825"/>
          </a:xfrm>
          <a:prstGeom prst="rect">
            <a:avLst/>
          </a:prstGeom>
          <a:noFill/>
          <a:ln>
            <a:noFill/>
          </a:ln>
        </p:spPr>
      </p:pic>
      <p:pic>
        <p:nvPicPr>
          <p:cNvPr id="283" name="Google Shape;283;p41"/>
          <p:cNvPicPr preferRelativeResize="0"/>
          <p:nvPr/>
        </p:nvPicPr>
        <p:blipFill>
          <a:blip r:embed="rId6">
            <a:alphaModFix/>
          </a:blip>
          <a:stretch>
            <a:fillRect/>
          </a:stretch>
        </p:blipFill>
        <p:spPr>
          <a:xfrm>
            <a:off x="3874050" y="315325"/>
            <a:ext cx="2256425" cy="2256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Urachus</a:t>
            </a:r>
            <a:endParaRPr/>
          </a:p>
        </p:txBody>
      </p:sp>
      <p:pic>
        <p:nvPicPr>
          <p:cNvPr id="289" name="Google Shape;289;p42"/>
          <p:cNvPicPr preferRelativeResize="0"/>
          <p:nvPr/>
        </p:nvPicPr>
        <p:blipFill>
          <a:blip r:embed="rId3">
            <a:alphaModFix/>
          </a:blip>
          <a:stretch>
            <a:fillRect/>
          </a:stretch>
        </p:blipFill>
        <p:spPr>
          <a:xfrm>
            <a:off x="522300" y="990750"/>
            <a:ext cx="4479029" cy="3960000"/>
          </a:xfrm>
          <a:prstGeom prst="rect">
            <a:avLst/>
          </a:prstGeom>
          <a:noFill/>
          <a:ln>
            <a:noFill/>
          </a:ln>
        </p:spPr>
      </p:pic>
      <p:pic>
        <p:nvPicPr>
          <p:cNvPr id="290" name="Google Shape;290;p42"/>
          <p:cNvPicPr preferRelativeResize="0"/>
          <p:nvPr/>
        </p:nvPicPr>
        <p:blipFill>
          <a:blip r:embed="rId4">
            <a:alphaModFix/>
          </a:blip>
          <a:stretch>
            <a:fillRect/>
          </a:stretch>
        </p:blipFill>
        <p:spPr>
          <a:xfrm>
            <a:off x="5052879" y="990750"/>
            <a:ext cx="3837871" cy="2807598"/>
          </a:xfrm>
          <a:prstGeom prst="rect">
            <a:avLst/>
          </a:prstGeom>
          <a:noFill/>
          <a:ln>
            <a:noFill/>
          </a:ln>
        </p:spPr>
      </p:pic>
      <p:sp>
        <p:nvSpPr>
          <p:cNvPr id="291" name="Google Shape;291;p42"/>
          <p:cNvSpPr txBox="1"/>
          <p:nvPr/>
        </p:nvSpPr>
        <p:spPr>
          <a:xfrm>
            <a:off x="4930600" y="3798350"/>
            <a:ext cx="4479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https://hermanwallace.com/blog/urachus-ligament-dysfunction-and-clinical-presentations</a:t>
            </a:r>
            <a:endParaRPr sz="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Osteopatický pohled</a:t>
            </a:r>
            <a:endParaRPr/>
          </a:p>
        </p:txBody>
      </p:sp>
      <p:sp>
        <p:nvSpPr>
          <p:cNvPr id="297" name="Google Shape;297;p4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b="1" lang="sk" sz="1700"/>
              <a:t>5 diaphragmas</a:t>
            </a:r>
            <a:r>
              <a:rPr lang="sk" sz="1700"/>
              <a:t> (tentorium cerebelli, jazyk, horní hrudní apertura, bránice a pánevní dno)</a:t>
            </a:r>
            <a:endParaRPr sz="1700"/>
          </a:p>
          <a:p>
            <a:pPr indent="-336550" lvl="0" marL="457200" rtl="0" algn="l">
              <a:spcBef>
                <a:spcPts val="0"/>
              </a:spcBef>
              <a:spcAft>
                <a:spcPts val="0"/>
              </a:spcAft>
              <a:buSzPts val="1700"/>
              <a:buChar char="●"/>
            </a:pPr>
            <a:r>
              <a:rPr lang="sk" sz="1700"/>
              <a:t>Suboccipitální svaly (hluboký list ThL fascie) jsou spojeny s durou mater </a:t>
            </a:r>
            <a:r>
              <a:rPr lang="sk" sz="1700">
                <a:solidFill>
                  <a:srgbClr val="222222"/>
                </a:solidFill>
                <a:highlight>
                  <a:srgbClr val="FFFFFF"/>
                </a:highlight>
              </a:rPr>
              <a:t>(rectus capitis posterior minor or RCPmi, rectus capitis posterior major or RCPma, oblique ThL fascie)</a:t>
            </a:r>
            <a:endParaRPr sz="1700"/>
          </a:p>
          <a:p>
            <a:pPr indent="-336550" lvl="0" marL="457200" rtl="0" algn="l">
              <a:spcBef>
                <a:spcPts val="0"/>
              </a:spcBef>
              <a:spcAft>
                <a:spcPts val="0"/>
              </a:spcAft>
              <a:buSzPts val="1700"/>
              <a:buChar char="●"/>
            </a:pPr>
            <a:r>
              <a:rPr lang="sk" sz="1700"/>
              <a:t>Hoffmanovo ligamentum (spojení s ligamentum longitudinale posterius - LPP) - spojení s míšními kořeny</a:t>
            </a:r>
            <a:endParaRPr sz="1700"/>
          </a:p>
          <a:p>
            <a:pPr indent="-336550" lvl="0" marL="457200" rtl="0" algn="l">
              <a:spcBef>
                <a:spcPts val="0"/>
              </a:spcBef>
              <a:spcAft>
                <a:spcPts val="0"/>
              </a:spcAft>
              <a:buSzPts val="1700"/>
              <a:buChar char="●"/>
            </a:pPr>
            <a:r>
              <a:rPr lang="sk" sz="1700"/>
              <a:t>Propojení na těla obratlů přes LPP od occiputu po sacrum</a:t>
            </a:r>
            <a:endParaRPr sz="1700"/>
          </a:p>
          <a:p>
            <a:pPr indent="-336550" lvl="0" marL="457200" rtl="0" algn="l">
              <a:spcBef>
                <a:spcPts val="0"/>
              </a:spcBef>
              <a:spcAft>
                <a:spcPts val="0"/>
              </a:spcAft>
              <a:buSzPts val="1700"/>
              <a:buChar char="●"/>
            </a:pPr>
            <a:r>
              <a:rPr lang="sk" sz="1700"/>
              <a:t>Pohyb obratlů - změna myofasciálního napětí - změna napětí v dura mater</a:t>
            </a:r>
            <a:endParaRPr sz="1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44"/>
          <p:cNvPicPr preferRelativeResize="0"/>
          <p:nvPr/>
        </p:nvPicPr>
        <p:blipFill rotWithShape="1">
          <a:blip r:embed="rId3">
            <a:alphaModFix/>
          </a:blip>
          <a:srcRect b="6111" l="45505" r="19032" t="18621"/>
          <a:stretch/>
        </p:blipFill>
        <p:spPr>
          <a:xfrm>
            <a:off x="2454099" y="0"/>
            <a:ext cx="3675525" cy="4875699"/>
          </a:xfrm>
          <a:prstGeom prst="rect">
            <a:avLst/>
          </a:prstGeom>
          <a:noFill/>
          <a:ln>
            <a:noFill/>
          </a:ln>
        </p:spPr>
      </p:pic>
      <p:sp>
        <p:nvSpPr>
          <p:cNvPr id="303" name="Google Shape;303;p44"/>
          <p:cNvSpPr txBox="1"/>
          <p:nvPr/>
        </p:nvSpPr>
        <p:spPr>
          <a:xfrm>
            <a:off x="2972700" y="4712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 Sommerfeld P. (2004): Klinische Osteopathie Lumbalgie. Skript an der Wiener Schule für Osteopathie.</a:t>
            </a:r>
            <a:endParaRPr sz="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Osteopatický pohled</a:t>
            </a:r>
            <a:endParaRPr/>
          </a:p>
        </p:txBody>
      </p:sp>
      <p:pic>
        <p:nvPicPr>
          <p:cNvPr id="309" name="Google Shape;309;p45"/>
          <p:cNvPicPr preferRelativeResize="0"/>
          <p:nvPr/>
        </p:nvPicPr>
        <p:blipFill rotWithShape="1">
          <a:blip r:embed="rId3">
            <a:alphaModFix/>
          </a:blip>
          <a:srcRect b="7750" l="40220" r="19984" t="38907"/>
          <a:stretch/>
        </p:blipFill>
        <p:spPr>
          <a:xfrm>
            <a:off x="4407051" y="1158074"/>
            <a:ext cx="4605599" cy="3858451"/>
          </a:xfrm>
          <a:prstGeom prst="rect">
            <a:avLst/>
          </a:prstGeom>
          <a:noFill/>
          <a:ln>
            <a:noFill/>
          </a:ln>
        </p:spPr>
      </p:pic>
      <p:sp>
        <p:nvSpPr>
          <p:cNvPr id="310" name="Google Shape;310;p45"/>
          <p:cNvSpPr txBox="1"/>
          <p:nvPr/>
        </p:nvSpPr>
        <p:spPr>
          <a:xfrm>
            <a:off x="6065525" y="6821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 Sommerfeld P. (2004): Klinische Osteopathie Lumbalgie. Skript an der Wiener Schule für Osteopathie.</a:t>
            </a:r>
            <a:endParaRPr sz="800"/>
          </a:p>
        </p:txBody>
      </p:sp>
      <p:sp>
        <p:nvSpPr>
          <p:cNvPr id="311" name="Google Shape;311;p45"/>
          <p:cNvSpPr txBox="1"/>
          <p:nvPr/>
        </p:nvSpPr>
        <p:spPr>
          <a:xfrm>
            <a:off x="549100" y="1176625"/>
            <a:ext cx="4134900" cy="3879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2"/>
              </a:buClr>
              <a:buSzPts val="1600"/>
              <a:buChar char="●"/>
            </a:pPr>
            <a:r>
              <a:rPr b="1" lang="sk" sz="1600"/>
              <a:t>Fascia thoracolumbalis superficialis: </a:t>
            </a:r>
            <a:r>
              <a:rPr lang="sk" sz="1600"/>
              <a:t>Začátek na proc. spinosus a zač. m.LD a m. Serratus posterior inferior, poté pokračuje jako hluboký list fascie. </a:t>
            </a:r>
            <a:endParaRPr sz="1600"/>
          </a:p>
          <a:p>
            <a:pPr indent="-330200" lvl="0" marL="457200" rtl="0" algn="l">
              <a:spcBef>
                <a:spcPts val="0"/>
              </a:spcBef>
              <a:spcAft>
                <a:spcPts val="0"/>
              </a:spcAft>
              <a:buClr>
                <a:schemeClr val="dk2"/>
              </a:buClr>
              <a:buSzPts val="1600"/>
              <a:buChar char="●"/>
            </a:pPr>
            <a:r>
              <a:rPr b="1" lang="sk" sz="1600"/>
              <a:t>Fascia thoracolumbalis profunda: </a:t>
            </a:r>
            <a:r>
              <a:rPr lang="sk" sz="1600"/>
              <a:t>V oblasti spojení povrchového a hlubokého listu fascie, dochází k formaci začátku m. OIA a m. TrA.</a:t>
            </a:r>
            <a:endParaRPr sz="1600"/>
          </a:p>
          <a:p>
            <a:pPr indent="-330200" lvl="0" marL="457200" rtl="0" algn="l">
              <a:spcBef>
                <a:spcPts val="0"/>
              </a:spcBef>
              <a:spcAft>
                <a:spcPts val="0"/>
              </a:spcAft>
              <a:buClr>
                <a:schemeClr val="dk2"/>
              </a:buClr>
              <a:buSzPts val="1600"/>
              <a:buChar char="●"/>
            </a:pPr>
            <a:r>
              <a:rPr lang="sk" sz="1600"/>
              <a:t>Kontrakce všech zmiňovaných svalů (kromě m. SPI), zabezpečuje přenos laterálně orientovaných sil přes šikmo orientované vlákna ThL fascie, výsledkem kterých je součet sil a napřímení (dekomprese) páteře.</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Přenesená bolest</a:t>
            </a:r>
            <a:endParaRPr/>
          </a:p>
        </p:txBody>
      </p:sp>
      <p:sp>
        <p:nvSpPr>
          <p:cNvPr id="317" name="Google Shape;317;p46"/>
          <p:cNvSpPr txBox="1"/>
          <p:nvPr>
            <p:ph idx="1" type="body"/>
          </p:nvPr>
        </p:nvSpPr>
        <p:spPr>
          <a:xfrm>
            <a:off x="540000" y="1269000"/>
            <a:ext cx="29673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sk" sz="1800"/>
              <a:t>30 % RHB pacientů je visceropatů.</a:t>
            </a:r>
            <a:endParaRPr sz="1800"/>
          </a:p>
          <a:p>
            <a:pPr indent="0" lvl="0" marL="0" rtl="0" algn="l">
              <a:lnSpc>
                <a:spcPct val="115000"/>
              </a:lnSpc>
              <a:spcBef>
                <a:spcPts val="0"/>
              </a:spcBef>
              <a:spcAft>
                <a:spcPts val="0"/>
              </a:spcAft>
              <a:buClr>
                <a:schemeClr val="dk1"/>
              </a:buClr>
              <a:buSzPts val="1100"/>
              <a:buFont typeface="Arial"/>
              <a:buNone/>
            </a:pPr>
            <a:r>
              <a:rPr lang="sk" sz="1800"/>
              <a:t>(Bitnar, 2017) </a:t>
            </a:r>
            <a:endParaRPr sz="1800"/>
          </a:p>
          <a:p>
            <a:pPr indent="0" lvl="0" marL="0" rtl="0" algn="l">
              <a:spcBef>
                <a:spcPts val="0"/>
              </a:spcBef>
              <a:spcAft>
                <a:spcPts val="0"/>
              </a:spcAft>
              <a:buNone/>
            </a:pPr>
            <a:r>
              <a:t/>
            </a:r>
            <a:endParaRPr sz="1800"/>
          </a:p>
        </p:txBody>
      </p:sp>
      <p:pic>
        <p:nvPicPr>
          <p:cNvPr id="318" name="Google Shape;318;p46"/>
          <p:cNvPicPr preferRelativeResize="0"/>
          <p:nvPr/>
        </p:nvPicPr>
        <p:blipFill>
          <a:blip r:embed="rId3">
            <a:alphaModFix/>
          </a:blip>
          <a:stretch>
            <a:fillRect/>
          </a:stretch>
        </p:blipFill>
        <p:spPr>
          <a:xfrm>
            <a:off x="3699200" y="0"/>
            <a:ext cx="5444799"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Reflexní vztahy</a:t>
            </a:r>
            <a:endParaRPr/>
          </a:p>
        </p:txBody>
      </p:sp>
      <p:sp>
        <p:nvSpPr>
          <p:cNvPr id="324" name="Google Shape;324;p47"/>
          <p:cNvSpPr txBox="1"/>
          <p:nvPr>
            <p:ph idx="1" type="body"/>
          </p:nvPr>
        </p:nvSpPr>
        <p:spPr>
          <a:xfrm>
            <a:off x="540000" y="1228800"/>
            <a:ext cx="3157800" cy="29286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b="1" lang="sk" sz="1200"/>
              <a:t>Nocicepce/proprio(viscero)cepce z fascií a závěsů</a:t>
            </a:r>
            <a:endParaRPr b="1" sz="1200"/>
          </a:p>
          <a:p>
            <a:pPr indent="-304800" lvl="0" marL="457200" rtl="0" algn="l">
              <a:spcBef>
                <a:spcPts val="0"/>
              </a:spcBef>
              <a:spcAft>
                <a:spcPts val="0"/>
              </a:spcAft>
              <a:buSzPts val="1200"/>
              <a:buChar char="●"/>
            </a:pPr>
            <a:r>
              <a:rPr lang="sk" sz="1200"/>
              <a:t>jizvy</a:t>
            </a:r>
            <a:endParaRPr sz="1200"/>
          </a:p>
          <a:p>
            <a:pPr indent="-304800" lvl="0" marL="457200" rtl="0" algn="l">
              <a:spcBef>
                <a:spcPts val="0"/>
              </a:spcBef>
              <a:spcAft>
                <a:spcPts val="0"/>
              </a:spcAft>
              <a:buSzPts val="1200"/>
              <a:buChar char="●"/>
            </a:pPr>
            <a:r>
              <a:rPr b="1" lang="sk" sz="1200"/>
              <a:t>dráždění při dilataci orgánů (gas bloat syndrom)</a:t>
            </a:r>
            <a:endParaRPr b="1" sz="1200"/>
          </a:p>
          <a:p>
            <a:pPr indent="-304800" lvl="0" marL="457200" rtl="0" algn="l">
              <a:spcBef>
                <a:spcPts val="0"/>
              </a:spcBef>
              <a:spcAft>
                <a:spcPts val="0"/>
              </a:spcAft>
              <a:buSzPts val="1200"/>
              <a:buChar char="●"/>
            </a:pPr>
            <a:r>
              <a:rPr lang="sk" sz="1200"/>
              <a:t>dráždění při rotacích orgánů, herniacích, prolapsech</a:t>
            </a:r>
            <a:endParaRPr sz="1200"/>
          </a:p>
          <a:p>
            <a:pPr indent="-304800" lvl="0" marL="457200" rtl="0" algn="l">
              <a:spcBef>
                <a:spcPts val="0"/>
              </a:spcBef>
              <a:spcAft>
                <a:spcPts val="0"/>
              </a:spcAft>
              <a:buSzPts val="1200"/>
              <a:buChar char="●"/>
            </a:pPr>
            <a:r>
              <a:rPr lang="sk" sz="1200"/>
              <a:t>Gravicepce</a:t>
            </a:r>
            <a:endParaRPr sz="1200"/>
          </a:p>
          <a:p>
            <a:pPr indent="-304800" lvl="0" marL="457200" rtl="0" algn="l">
              <a:spcBef>
                <a:spcPts val="0"/>
              </a:spcBef>
              <a:spcAft>
                <a:spcPts val="0"/>
              </a:spcAft>
              <a:buSzPts val="1200"/>
              <a:buChar char="●"/>
            </a:pPr>
            <a:r>
              <a:rPr b="1" lang="sk" sz="1200"/>
              <a:t>Autonomní rovnováha sympatovagální</a:t>
            </a:r>
            <a:endParaRPr b="1" sz="1200"/>
          </a:p>
          <a:p>
            <a:pPr indent="-304800" lvl="0" marL="457200" rtl="0" algn="l">
              <a:spcBef>
                <a:spcPts val="0"/>
              </a:spcBef>
              <a:spcAft>
                <a:spcPts val="0"/>
              </a:spcAft>
              <a:buSzPts val="1200"/>
              <a:buChar char="●"/>
            </a:pPr>
            <a:r>
              <a:rPr lang="sk" sz="1200"/>
              <a:t>Psychosomatické vlivy (Stres – žaludek, Úzkost  - ledviny, Deprese – plíce, tlusté střevo, Vztek - játra aj.)</a:t>
            </a:r>
            <a:endParaRPr sz="1200"/>
          </a:p>
          <a:p>
            <a:pPr indent="-304800" lvl="0" marL="457200" rtl="0" algn="l">
              <a:spcBef>
                <a:spcPts val="0"/>
              </a:spcBef>
              <a:spcAft>
                <a:spcPts val="0"/>
              </a:spcAft>
              <a:buSzPts val="1200"/>
              <a:buChar char="●"/>
            </a:pPr>
            <a:r>
              <a:rPr lang="sk" sz="1200"/>
              <a:t>Změny v pohybovém chování (ergonomie aj.)</a:t>
            </a:r>
            <a:endParaRPr sz="1200"/>
          </a:p>
          <a:p>
            <a:pPr indent="0" lvl="0" marL="0" rtl="0" algn="l">
              <a:spcBef>
                <a:spcPts val="0"/>
              </a:spcBef>
              <a:spcAft>
                <a:spcPts val="0"/>
              </a:spcAft>
              <a:buNone/>
            </a:pPr>
            <a:r>
              <a:t/>
            </a:r>
            <a:endParaRPr sz="1200"/>
          </a:p>
        </p:txBody>
      </p:sp>
      <p:pic>
        <p:nvPicPr>
          <p:cNvPr id="325" name="Google Shape;325;p47"/>
          <p:cNvPicPr preferRelativeResize="0"/>
          <p:nvPr/>
        </p:nvPicPr>
        <p:blipFill>
          <a:blip r:embed="rId3">
            <a:alphaModFix/>
          </a:blip>
          <a:stretch>
            <a:fillRect/>
          </a:stretch>
        </p:blipFill>
        <p:spPr>
          <a:xfrm>
            <a:off x="6514230" y="540000"/>
            <a:ext cx="2376519" cy="2031750"/>
          </a:xfrm>
          <a:prstGeom prst="rect">
            <a:avLst/>
          </a:prstGeom>
          <a:noFill/>
          <a:ln>
            <a:noFill/>
          </a:ln>
        </p:spPr>
      </p:pic>
      <p:sp>
        <p:nvSpPr>
          <p:cNvPr id="326" name="Google Shape;326;p47"/>
          <p:cNvSpPr txBox="1"/>
          <p:nvPr/>
        </p:nvSpPr>
        <p:spPr>
          <a:xfrm>
            <a:off x="6514188" y="2571750"/>
            <a:ext cx="2376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http://michiganclinicalsomatics.com/stuck-in-the-posture-of-depression/</a:t>
            </a:r>
            <a:endParaRPr sz="800"/>
          </a:p>
        </p:txBody>
      </p:sp>
      <p:pic>
        <p:nvPicPr>
          <p:cNvPr id="327" name="Google Shape;327;p47"/>
          <p:cNvPicPr preferRelativeResize="0"/>
          <p:nvPr/>
        </p:nvPicPr>
        <p:blipFill>
          <a:blip r:embed="rId4">
            <a:alphaModFix/>
          </a:blip>
          <a:stretch>
            <a:fillRect/>
          </a:stretch>
        </p:blipFill>
        <p:spPr>
          <a:xfrm>
            <a:off x="3697802" y="540000"/>
            <a:ext cx="2719075" cy="3560849"/>
          </a:xfrm>
          <a:prstGeom prst="rect">
            <a:avLst/>
          </a:prstGeom>
          <a:noFill/>
          <a:ln>
            <a:noFill/>
          </a:ln>
        </p:spPr>
      </p:pic>
      <p:sp>
        <p:nvSpPr>
          <p:cNvPr id="328" name="Google Shape;328;p47"/>
          <p:cNvSpPr txBox="1"/>
          <p:nvPr/>
        </p:nvSpPr>
        <p:spPr>
          <a:xfrm>
            <a:off x="3557338" y="4157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https://pocketmags.com/de/om-yoga-uk-magazine/aug-18/articles/400363/the-posture-of-happiness</a:t>
            </a:r>
            <a:endParaRPr sz="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Reflexní vztahy - kůže</a:t>
            </a:r>
            <a:endParaRPr/>
          </a:p>
        </p:txBody>
      </p:sp>
      <p:sp>
        <p:nvSpPr>
          <p:cNvPr id="334" name="Google Shape;334;p48"/>
          <p:cNvSpPr txBox="1"/>
          <p:nvPr>
            <p:ph idx="1" type="body"/>
          </p:nvPr>
        </p:nvSpPr>
        <p:spPr>
          <a:xfrm>
            <a:off x="540000" y="1277475"/>
            <a:ext cx="4760400" cy="30963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700"/>
              <a:t>Změny v kožní aktivitě:</a:t>
            </a:r>
            <a:endParaRPr b="1" sz="1700"/>
          </a:p>
          <a:p>
            <a:pPr indent="-336550" lvl="0" marL="457200" rtl="0" algn="l">
              <a:spcBef>
                <a:spcPts val="0"/>
              </a:spcBef>
              <a:spcAft>
                <a:spcPts val="0"/>
              </a:spcAft>
              <a:buSzPts val="1700"/>
              <a:buChar char="●"/>
            </a:pPr>
            <a:r>
              <a:rPr lang="sk" sz="1700"/>
              <a:t>Sudomotorika</a:t>
            </a:r>
            <a:endParaRPr sz="1700"/>
          </a:p>
          <a:p>
            <a:pPr indent="-336550" lvl="0" marL="457200" rtl="0" algn="l">
              <a:spcBef>
                <a:spcPts val="0"/>
              </a:spcBef>
              <a:spcAft>
                <a:spcPts val="0"/>
              </a:spcAft>
              <a:buSzPts val="1700"/>
              <a:buChar char="●"/>
            </a:pPr>
            <a:r>
              <a:rPr lang="sk" sz="1700"/>
              <a:t>Dermografismus</a:t>
            </a:r>
            <a:endParaRPr sz="1700"/>
          </a:p>
          <a:p>
            <a:pPr indent="0" lvl="0" marL="0" rtl="0" algn="l">
              <a:spcBef>
                <a:spcPts val="0"/>
              </a:spcBef>
              <a:spcAft>
                <a:spcPts val="0"/>
              </a:spcAft>
              <a:buClr>
                <a:schemeClr val="dk1"/>
              </a:buClr>
              <a:buSzPts val="1100"/>
              <a:buFont typeface="Arial"/>
              <a:buNone/>
            </a:pPr>
            <a:r>
              <a:rPr b="1" lang="sk" sz="1700"/>
              <a:t>Změny v aktivitě hladké svaloviny kůže (tonus, bariéra, errector pili, sudomotorika):</a:t>
            </a:r>
            <a:endParaRPr b="1" sz="1700"/>
          </a:p>
          <a:p>
            <a:pPr indent="-336550" lvl="0" marL="457200" rtl="0" algn="l">
              <a:spcBef>
                <a:spcPts val="0"/>
              </a:spcBef>
              <a:spcAft>
                <a:spcPts val="0"/>
              </a:spcAft>
              <a:buSzPts val="1700"/>
              <a:buChar char="●"/>
            </a:pPr>
            <a:r>
              <a:rPr lang="sk" sz="1700"/>
              <a:t>Hypersympatikotonie = </a:t>
            </a:r>
            <a:r>
              <a:rPr b="1" lang="sk" sz="1700"/>
              <a:t>senzitivizace rohů míšních - hyperalgický syndrom</a:t>
            </a:r>
            <a:r>
              <a:rPr lang="sk" sz="1700"/>
              <a:t> (Miranda 2004)</a:t>
            </a:r>
            <a:endParaRPr sz="1700"/>
          </a:p>
          <a:p>
            <a:pPr indent="-336550" lvl="0" marL="457200" rtl="0" algn="l">
              <a:spcBef>
                <a:spcPts val="0"/>
              </a:spcBef>
              <a:spcAft>
                <a:spcPts val="0"/>
              </a:spcAft>
              <a:buSzPts val="1700"/>
              <a:buChar char="●"/>
            </a:pPr>
            <a:r>
              <a:rPr lang="sk" sz="1700"/>
              <a:t>Vliv na dechové centrum a centrum krevního tlaku</a:t>
            </a:r>
            <a:endParaRPr sz="1700"/>
          </a:p>
          <a:p>
            <a:pPr indent="0" lvl="0" marL="0" rtl="0" algn="l">
              <a:spcBef>
                <a:spcPts val="0"/>
              </a:spcBef>
              <a:spcAft>
                <a:spcPts val="0"/>
              </a:spcAft>
              <a:buClr>
                <a:schemeClr val="dk1"/>
              </a:buClr>
              <a:buSzPts val="1100"/>
              <a:buFont typeface="Arial"/>
              <a:buNone/>
            </a:pPr>
            <a:r>
              <a:t/>
            </a:r>
            <a:endParaRPr sz="1700"/>
          </a:p>
          <a:p>
            <a:pPr indent="0" lvl="0" marL="0" rtl="0" algn="l">
              <a:spcBef>
                <a:spcPts val="0"/>
              </a:spcBef>
              <a:spcAft>
                <a:spcPts val="0"/>
              </a:spcAft>
              <a:buNone/>
            </a:pPr>
            <a:r>
              <a:t/>
            </a:r>
            <a:endParaRPr sz="1700"/>
          </a:p>
        </p:txBody>
      </p:sp>
      <p:pic>
        <p:nvPicPr>
          <p:cNvPr id="335" name="Google Shape;335;p48"/>
          <p:cNvPicPr preferRelativeResize="0"/>
          <p:nvPr/>
        </p:nvPicPr>
        <p:blipFill>
          <a:blip r:embed="rId3">
            <a:alphaModFix/>
          </a:blip>
          <a:stretch>
            <a:fillRect/>
          </a:stretch>
        </p:blipFill>
        <p:spPr>
          <a:xfrm>
            <a:off x="5300400" y="1031100"/>
            <a:ext cx="3538800" cy="2039725"/>
          </a:xfrm>
          <a:prstGeom prst="rect">
            <a:avLst/>
          </a:prstGeom>
          <a:noFill/>
          <a:ln>
            <a:noFill/>
          </a:ln>
        </p:spPr>
      </p:pic>
      <p:sp>
        <p:nvSpPr>
          <p:cNvPr id="336" name="Google Shape;336;p48"/>
          <p:cNvSpPr txBox="1"/>
          <p:nvPr/>
        </p:nvSpPr>
        <p:spPr>
          <a:xfrm>
            <a:off x="5569800" y="317127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https://my.clevelandclinic.org/health/diseases/17793-dermatographism-dermatographia</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2"/>
          <p:cNvPicPr preferRelativeResize="0"/>
          <p:nvPr/>
        </p:nvPicPr>
        <p:blipFill>
          <a:blip r:embed="rId3">
            <a:alphaModFix/>
          </a:blip>
          <a:stretch>
            <a:fillRect/>
          </a:stretch>
        </p:blipFill>
        <p:spPr>
          <a:xfrm>
            <a:off x="3704700" y="1268988"/>
            <a:ext cx="5218726" cy="2935525"/>
          </a:xfrm>
          <a:prstGeom prst="rect">
            <a:avLst/>
          </a:prstGeom>
          <a:noFill/>
          <a:ln>
            <a:noFill/>
          </a:ln>
        </p:spPr>
      </p:pic>
      <p:sp>
        <p:nvSpPr>
          <p:cNvPr id="144" name="Google Shape;144;p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Funkční závislost</a:t>
            </a:r>
            <a:endParaRPr/>
          </a:p>
        </p:txBody>
      </p:sp>
      <p:sp>
        <p:nvSpPr>
          <p:cNvPr id="145" name="Google Shape;145;p22"/>
          <p:cNvSpPr txBox="1"/>
          <p:nvPr>
            <p:ph idx="1" type="body"/>
          </p:nvPr>
        </p:nvSpPr>
        <p:spPr>
          <a:xfrm>
            <a:off x="540000" y="1269000"/>
            <a:ext cx="31647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na opoře o horní končetinu</a:t>
            </a:r>
            <a:endParaRPr sz="1800"/>
          </a:p>
          <a:p>
            <a:pPr indent="-342900" lvl="0" marL="457200" rtl="0" algn="l">
              <a:spcBef>
                <a:spcPts val="0"/>
              </a:spcBef>
              <a:spcAft>
                <a:spcPts val="0"/>
              </a:spcAft>
              <a:buSzPts val="1800"/>
              <a:buChar char="●"/>
            </a:pPr>
            <a:r>
              <a:rPr lang="sk" sz="1800"/>
              <a:t>na posturálním zajištění pánve a bederní páteře</a:t>
            </a:r>
            <a:endParaRPr sz="1800"/>
          </a:p>
          <a:p>
            <a:pPr indent="-342900" lvl="0" marL="457200" rtl="0" algn="l">
              <a:spcBef>
                <a:spcPts val="0"/>
              </a:spcBef>
              <a:spcAft>
                <a:spcPts val="0"/>
              </a:spcAft>
              <a:buSzPts val="1800"/>
              <a:buChar char="●"/>
            </a:pPr>
            <a:r>
              <a:rPr lang="sk" sz="1800"/>
              <a:t>na mechanizmu respirace vč. svěračové funkce hiatus oesophagealis aj.</a:t>
            </a:r>
            <a:endParaRPr sz="1800"/>
          </a:p>
          <a:p>
            <a:pPr indent="-342900" lvl="0" marL="457200" rtl="0" algn="l">
              <a:spcBef>
                <a:spcPts val="0"/>
              </a:spcBef>
              <a:spcAft>
                <a:spcPts val="0"/>
              </a:spcAft>
              <a:buSzPts val="1800"/>
              <a:buChar char="●"/>
            </a:pPr>
            <a:r>
              <a:rPr lang="sk" sz="1800"/>
              <a:t>na emočním stavu</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None/>
            </a:pPr>
            <a:r>
              <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Polykání</a:t>
            </a:r>
            <a:endParaRPr/>
          </a:p>
        </p:txBody>
      </p:sp>
      <p:sp>
        <p:nvSpPr>
          <p:cNvPr id="342" name="Google Shape;342;p49"/>
          <p:cNvSpPr txBox="1"/>
          <p:nvPr>
            <p:ph idx="1" type="body"/>
          </p:nvPr>
        </p:nvSpPr>
        <p:spPr>
          <a:xfrm>
            <a:off x="522300" y="1113250"/>
            <a:ext cx="24744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200"/>
              <a:t>Orální fáze</a:t>
            </a:r>
            <a:endParaRPr b="1" sz="1200"/>
          </a:p>
          <a:p>
            <a:pPr indent="-304800" lvl="0" marL="457200" rtl="0" algn="l">
              <a:spcBef>
                <a:spcPts val="0"/>
              </a:spcBef>
              <a:spcAft>
                <a:spcPts val="0"/>
              </a:spcAft>
              <a:buSzPts val="1200"/>
              <a:buChar char="●"/>
            </a:pPr>
            <a:r>
              <a:rPr lang="sk" sz="1200"/>
              <a:t>zvlhčení</a:t>
            </a:r>
            <a:endParaRPr sz="1200"/>
          </a:p>
          <a:p>
            <a:pPr indent="-304800" lvl="0" marL="457200" rtl="0" algn="l">
              <a:spcBef>
                <a:spcPts val="0"/>
              </a:spcBef>
              <a:spcAft>
                <a:spcPts val="0"/>
              </a:spcAft>
              <a:buSzPts val="1200"/>
              <a:buChar char="●"/>
            </a:pPr>
            <a:r>
              <a:rPr lang="sk" sz="1200"/>
              <a:t>mastikace</a:t>
            </a:r>
            <a:endParaRPr sz="1200"/>
          </a:p>
          <a:p>
            <a:pPr indent="-304800" lvl="0" marL="457200" rtl="0" algn="l">
              <a:spcBef>
                <a:spcPts val="0"/>
              </a:spcBef>
              <a:spcAft>
                <a:spcPts val="0"/>
              </a:spcAft>
              <a:buSzPts val="1200"/>
              <a:buChar char="●"/>
            </a:pPr>
            <a:r>
              <a:rPr lang="sk" sz="1200"/>
              <a:t>formování žlábku z jazyka pro posun sousta vzad</a:t>
            </a:r>
            <a:endParaRPr sz="1200"/>
          </a:p>
          <a:p>
            <a:pPr indent="-304800" lvl="0" marL="457200" rtl="0" algn="l">
              <a:spcBef>
                <a:spcPts val="0"/>
              </a:spcBef>
              <a:spcAft>
                <a:spcPts val="0"/>
              </a:spcAft>
              <a:buSzPts val="1200"/>
              <a:buChar char="●"/>
            </a:pPr>
            <a:r>
              <a:rPr lang="sk" sz="1200"/>
              <a:t>posun sousta vzad</a:t>
            </a:r>
            <a:endParaRPr sz="1200"/>
          </a:p>
          <a:p>
            <a:pPr indent="0" lvl="0" marL="0" rtl="0" algn="l">
              <a:spcBef>
                <a:spcPts val="0"/>
              </a:spcBef>
              <a:spcAft>
                <a:spcPts val="0"/>
              </a:spcAft>
              <a:buClr>
                <a:schemeClr val="dk1"/>
              </a:buClr>
              <a:buSzPts val="1100"/>
              <a:buFont typeface="Arial"/>
              <a:buNone/>
            </a:pPr>
            <a:r>
              <a:rPr b="1" lang="sk" sz="1200"/>
              <a:t>Pharyngeální fáze</a:t>
            </a:r>
            <a:endParaRPr b="1" sz="1200"/>
          </a:p>
          <a:p>
            <a:pPr indent="-304800" lvl="0" marL="457200" rtl="0" algn="l">
              <a:spcBef>
                <a:spcPts val="0"/>
              </a:spcBef>
              <a:spcAft>
                <a:spcPts val="0"/>
              </a:spcAft>
              <a:buSzPts val="1200"/>
              <a:buChar char="●"/>
            </a:pPr>
            <a:r>
              <a:rPr lang="sk" sz="1200"/>
              <a:t>uzávěr nasopharynxu</a:t>
            </a:r>
            <a:endParaRPr sz="1200"/>
          </a:p>
          <a:p>
            <a:pPr indent="-304800" lvl="0" marL="457200" rtl="0" algn="l">
              <a:spcBef>
                <a:spcPts val="0"/>
              </a:spcBef>
              <a:spcAft>
                <a:spcPts val="0"/>
              </a:spcAft>
              <a:buSzPts val="1200"/>
              <a:buChar char="●"/>
            </a:pPr>
            <a:r>
              <a:rPr lang="sk" sz="1200"/>
              <a:t>příprava na příjetí sousta</a:t>
            </a:r>
            <a:endParaRPr sz="1200"/>
          </a:p>
          <a:p>
            <a:pPr indent="-304800" lvl="0" marL="457200" rtl="0" algn="l">
              <a:spcBef>
                <a:spcPts val="0"/>
              </a:spcBef>
              <a:spcAft>
                <a:spcPts val="0"/>
              </a:spcAft>
              <a:buSzPts val="1200"/>
              <a:buChar char="●"/>
            </a:pPr>
            <a:r>
              <a:rPr lang="sk" sz="1200"/>
              <a:t>otevření Eustachovy trubice</a:t>
            </a:r>
            <a:endParaRPr sz="1200"/>
          </a:p>
          <a:p>
            <a:pPr indent="-304800" lvl="0" marL="457200" rtl="0" algn="l">
              <a:spcBef>
                <a:spcPts val="0"/>
              </a:spcBef>
              <a:spcAft>
                <a:spcPts val="0"/>
              </a:spcAft>
              <a:buSzPts val="1200"/>
              <a:buChar char="●"/>
            </a:pPr>
            <a:r>
              <a:rPr lang="sk" sz="1200"/>
              <a:t>uzávěr oropharynxu</a:t>
            </a:r>
            <a:endParaRPr sz="1200"/>
          </a:p>
          <a:p>
            <a:pPr indent="-304800" lvl="0" marL="457200" rtl="0" algn="l">
              <a:spcBef>
                <a:spcPts val="0"/>
              </a:spcBef>
              <a:spcAft>
                <a:spcPts val="0"/>
              </a:spcAft>
              <a:buSzPts val="1200"/>
              <a:buChar char="●"/>
            </a:pPr>
            <a:r>
              <a:rPr lang="sk" sz="1200"/>
              <a:t>uzávěr larynxu</a:t>
            </a:r>
            <a:endParaRPr sz="1200"/>
          </a:p>
          <a:p>
            <a:pPr indent="-304800" lvl="0" marL="457200" rtl="0" algn="l">
              <a:spcBef>
                <a:spcPts val="0"/>
              </a:spcBef>
              <a:spcAft>
                <a:spcPts val="0"/>
              </a:spcAft>
              <a:buSzPts val="1200"/>
              <a:buChar char="●"/>
            </a:pPr>
            <a:r>
              <a:rPr lang="sk" sz="1200"/>
              <a:t>elevace jazylky</a:t>
            </a:r>
            <a:endParaRPr sz="1200"/>
          </a:p>
          <a:p>
            <a:pPr indent="-304800" lvl="0" marL="457200" rtl="0" algn="l">
              <a:spcBef>
                <a:spcPts val="0"/>
              </a:spcBef>
              <a:spcAft>
                <a:spcPts val="0"/>
              </a:spcAft>
              <a:buSzPts val="1200"/>
              <a:buChar char="●"/>
            </a:pPr>
            <a:r>
              <a:rPr lang="sk" sz="1200"/>
              <a:t>transport bolu do pharynxu</a:t>
            </a:r>
            <a:endParaRPr sz="1200"/>
          </a:p>
          <a:p>
            <a:pPr indent="0" lvl="0" marL="0" rtl="0" algn="l">
              <a:spcBef>
                <a:spcPts val="0"/>
              </a:spcBef>
              <a:spcAft>
                <a:spcPts val="0"/>
              </a:spcAft>
              <a:buClr>
                <a:schemeClr val="dk1"/>
              </a:buClr>
              <a:buSzPts val="1100"/>
              <a:buFont typeface="Arial"/>
              <a:buNone/>
            </a:pPr>
            <a:r>
              <a:rPr b="1" lang="sk" sz="1200"/>
              <a:t>Oesophageální fáze</a:t>
            </a:r>
            <a:endParaRPr b="1" sz="1200"/>
          </a:p>
          <a:p>
            <a:pPr indent="-304800" lvl="0" marL="457200" rtl="0" algn="l">
              <a:spcBef>
                <a:spcPts val="0"/>
              </a:spcBef>
              <a:spcAft>
                <a:spcPts val="0"/>
              </a:spcAft>
              <a:buSzPts val="1200"/>
              <a:buChar char="●"/>
            </a:pPr>
            <a:r>
              <a:rPr lang="sk" sz="1200"/>
              <a:t>peristaltika</a:t>
            </a:r>
            <a:endParaRPr sz="1200"/>
          </a:p>
          <a:p>
            <a:pPr indent="-304800" lvl="0" marL="457200" rtl="0" algn="l">
              <a:spcBef>
                <a:spcPts val="0"/>
              </a:spcBef>
              <a:spcAft>
                <a:spcPts val="0"/>
              </a:spcAft>
              <a:buSzPts val="1200"/>
              <a:buChar char="●"/>
            </a:pPr>
            <a:r>
              <a:rPr lang="sk" sz="1200"/>
              <a:t>relaxace</a:t>
            </a:r>
            <a:endParaRPr sz="1200"/>
          </a:p>
          <a:p>
            <a:pPr indent="0" lvl="0" marL="0" rtl="0" algn="l">
              <a:spcBef>
                <a:spcPts val="0"/>
              </a:spcBef>
              <a:spcAft>
                <a:spcPts val="0"/>
              </a:spcAft>
              <a:buNone/>
            </a:pPr>
            <a:r>
              <a:t/>
            </a:r>
            <a:endParaRPr sz="1200"/>
          </a:p>
        </p:txBody>
      </p:sp>
      <p:pic>
        <p:nvPicPr>
          <p:cNvPr id="343" name="Google Shape;343;p49"/>
          <p:cNvPicPr preferRelativeResize="0"/>
          <p:nvPr/>
        </p:nvPicPr>
        <p:blipFill>
          <a:blip r:embed="rId3">
            <a:alphaModFix/>
          </a:blip>
          <a:stretch>
            <a:fillRect/>
          </a:stretch>
        </p:blipFill>
        <p:spPr>
          <a:xfrm>
            <a:off x="3413775" y="330125"/>
            <a:ext cx="5191124" cy="2394025"/>
          </a:xfrm>
          <a:prstGeom prst="rect">
            <a:avLst/>
          </a:prstGeom>
          <a:noFill/>
          <a:ln>
            <a:noFill/>
          </a:ln>
        </p:spPr>
      </p:pic>
      <p:sp>
        <p:nvSpPr>
          <p:cNvPr id="344" name="Google Shape;344;p49"/>
          <p:cNvSpPr txBox="1"/>
          <p:nvPr/>
        </p:nvSpPr>
        <p:spPr>
          <a:xfrm>
            <a:off x="4509338" y="27241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https://www.researchgate.net/figure/Normal-swallow-phases_fig2_288671760</a:t>
            </a:r>
            <a:endParaRPr sz="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Poruchy polykání (dysfagie) - příčiny</a:t>
            </a:r>
            <a:endParaRPr/>
          </a:p>
        </p:txBody>
      </p:sp>
      <p:sp>
        <p:nvSpPr>
          <p:cNvPr id="350" name="Google Shape;350;p50"/>
          <p:cNvSpPr txBox="1"/>
          <p:nvPr>
            <p:ph idx="1" type="body"/>
          </p:nvPr>
        </p:nvSpPr>
        <p:spPr>
          <a:xfrm>
            <a:off x="540000" y="1277475"/>
            <a:ext cx="5163900" cy="30963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b="1" lang="sk"/>
              <a:t>neurologické onemocnění </a:t>
            </a:r>
            <a:r>
              <a:rPr lang="sk"/>
              <a:t>(CMP, neurodegenerativní onemocnění - AMS, DMO, MP, kraniotraumata)</a:t>
            </a:r>
            <a:endParaRPr/>
          </a:p>
          <a:p>
            <a:pPr indent="-361950" lvl="0" marL="457200" rtl="0" algn="l">
              <a:spcBef>
                <a:spcPts val="0"/>
              </a:spcBef>
              <a:spcAft>
                <a:spcPts val="0"/>
              </a:spcAft>
              <a:buSzPts val="2100"/>
              <a:buChar char="●"/>
            </a:pPr>
            <a:r>
              <a:rPr lang="sk"/>
              <a:t>GIT onemocnění</a:t>
            </a:r>
            <a:endParaRPr/>
          </a:p>
          <a:p>
            <a:pPr indent="-361950" lvl="0" marL="457200" rtl="0" algn="l">
              <a:spcBef>
                <a:spcPts val="0"/>
              </a:spcBef>
              <a:spcAft>
                <a:spcPts val="0"/>
              </a:spcAft>
              <a:buSzPts val="2100"/>
              <a:buChar char="●"/>
            </a:pPr>
            <a:r>
              <a:rPr lang="sk"/>
              <a:t>onkologické onemocnění</a:t>
            </a:r>
            <a:endParaRPr/>
          </a:p>
          <a:p>
            <a:pPr indent="-361950" lvl="0" marL="457200" rtl="0" algn="l">
              <a:spcBef>
                <a:spcPts val="0"/>
              </a:spcBef>
              <a:spcAft>
                <a:spcPts val="0"/>
              </a:spcAft>
              <a:buSzPts val="2100"/>
              <a:buChar char="●"/>
            </a:pPr>
            <a:r>
              <a:rPr lang="sk"/>
              <a:t>senioři</a:t>
            </a:r>
            <a:endParaRPr/>
          </a:p>
          <a:p>
            <a:pPr indent="-361950" lvl="0" marL="457200" rtl="0" algn="l">
              <a:spcBef>
                <a:spcPts val="0"/>
              </a:spcBef>
              <a:spcAft>
                <a:spcPts val="0"/>
              </a:spcAft>
              <a:buSzPts val="2100"/>
              <a:buChar char="●"/>
            </a:pPr>
            <a:r>
              <a:rPr lang="sk"/>
              <a:t>psychogenní příčina</a:t>
            </a:r>
            <a:endParaRPr/>
          </a:p>
        </p:txBody>
      </p:sp>
      <p:pic>
        <p:nvPicPr>
          <p:cNvPr id="351" name="Google Shape;351;p50"/>
          <p:cNvPicPr preferRelativeResize="0"/>
          <p:nvPr/>
        </p:nvPicPr>
        <p:blipFill>
          <a:blip r:embed="rId3">
            <a:alphaModFix/>
          </a:blip>
          <a:stretch>
            <a:fillRect/>
          </a:stretch>
        </p:blipFill>
        <p:spPr>
          <a:xfrm>
            <a:off x="5856300" y="1031100"/>
            <a:ext cx="3135300" cy="2603818"/>
          </a:xfrm>
          <a:prstGeom prst="rect">
            <a:avLst/>
          </a:prstGeom>
          <a:noFill/>
          <a:ln>
            <a:noFill/>
          </a:ln>
        </p:spPr>
      </p:pic>
      <p:sp>
        <p:nvSpPr>
          <p:cNvPr id="352" name="Google Shape;352;p50"/>
          <p:cNvSpPr txBox="1"/>
          <p:nvPr/>
        </p:nvSpPr>
        <p:spPr>
          <a:xfrm>
            <a:off x="5856300" y="36349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https://www.researchgate.net/figure/Characteristics-of-dysphagia-in-patients-with-parkinsonism_tbl1_336104557</a:t>
            </a:r>
            <a:endParaRPr sz="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Polykání</a:t>
            </a:r>
            <a:endParaRPr/>
          </a:p>
        </p:txBody>
      </p:sp>
      <p:pic>
        <p:nvPicPr>
          <p:cNvPr id="358" name="Google Shape;358;p51"/>
          <p:cNvPicPr preferRelativeResize="0"/>
          <p:nvPr/>
        </p:nvPicPr>
        <p:blipFill>
          <a:blip r:embed="rId3">
            <a:alphaModFix/>
          </a:blip>
          <a:stretch>
            <a:fillRect/>
          </a:stretch>
        </p:blipFill>
        <p:spPr>
          <a:xfrm>
            <a:off x="540000" y="1164775"/>
            <a:ext cx="7288299" cy="3429800"/>
          </a:xfrm>
          <a:prstGeom prst="rect">
            <a:avLst/>
          </a:prstGeom>
          <a:noFill/>
          <a:ln>
            <a:noFill/>
          </a:ln>
        </p:spPr>
      </p:pic>
      <p:sp>
        <p:nvSpPr>
          <p:cNvPr id="359" name="Google Shape;359;p51"/>
          <p:cNvSpPr txBox="1"/>
          <p:nvPr/>
        </p:nvSpPr>
        <p:spPr>
          <a:xfrm>
            <a:off x="2958350" y="459457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https://www.researchgate.net/figure/Pharyngeal-shortening-in-the-pharyngeal-stage_fig7_288671760</a:t>
            </a:r>
            <a:endParaRPr sz="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Dysfagie-symptomy</a:t>
            </a:r>
            <a:endParaRPr/>
          </a:p>
        </p:txBody>
      </p:sp>
      <p:pic>
        <p:nvPicPr>
          <p:cNvPr id="365" name="Google Shape;365;p52"/>
          <p:cNvPicPr preferRelativeResize="0"/>
          <p:nvPr/>
        </p:nvPicPr>
        <p:blipFill>
          <a:blip r:embed="rId3">
            <a:alphaModFix/>
          </a:blip>
          <a:stretch>
            <a:fillRect/>
          </a:stretch>
        </p:blipFill>
        <p:spPr>
          <a:xfrm>
            <a:off x="1261750" y="1113250"/>
            <a:ext cx="6492699" cy="3185250"/>
          </a:xfrm>
          <a:prstGeom prst="rect">
            <a:avLst/>
          </a:prstGeom>
          <a:noFill/>
          <a:ln>
            <a:noFill/>
          </a:ln>
        </p:spPr>
      </p:pic>
      <p:sp>
        <p:nvSpPr>
          <p:cNvPr id="366" name="Google Shape;366;p52"/>
          <p:cNvSpPr txBox="1"/>
          <p:nvPr/>
        </p:nvSpPr>
        <p:spPr>
          <a:xfrm>
            <a:off x="3126425" y="42985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https://www.researchgate.net/figure/Major-symptoms-of-dysphagia_fig1_288671760</a:t>
            </a:r>
            <a:endParaRPr sz="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Polykání</a:t>
            </a:r>
            <a:endParaRPr/>
          </a:p>
        </p:txBody>
      </p:sp>
      <p:sp>
        <p:nvSpPr>
          <p:cNvPr id="372" name="Google Shape;372;p53"/>
          <p:cNvSpPr txBox="1"/>
          <p:nvPr>
            <p:ph idx="1" type="body"/>
          </p:nvPr>
        </p:nvSpPr>
        <p:spPr>
          <a:xfrm>
            <a:off x="540000" y="1269000"/>
            <a:ext cx="41553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600"/>
              <a:t>Tvar krční páteře</a:t>
            </a:r>
            <a:endParaRPr b="1" sz="1600"/>
          </a:p>
          <a:p>
            <a:pPr indent="-330200" lvl="0" marL="457200" rtl="0" algn="l">
              <a:spcBef>
                <a:spcPts val="0"/>
              </a:spcBef>
              <a:spcAft>
                <a:spcPts val="0"/>
              </a:spcAft>
              <a:buSzPts val="1600"/>
              <a:buChar char="●"/>
            </a:pPr>
            <a:r>
              <a:rPr lang="sk" sz="1600"/>
              <a:t>reciproční vztah (krátký jícen vede k deformitě krku)</a:t>
            </a:r>
            <a:endParaRPr sz="1600"/>
          </a:p>
          <a:p>
            <a:pPr indent="0" lvl="0" marL="0" rtl="0" algn="l">
              <a:spcBef>
                <a:spcPts val="0"/>
              </a:spcBef>
              <a:spcAft>
                <a:spcPts val="0"/>
              </a:spcAft>
              <a:buClr>
                <a:schemeClr val="dk1"/>
              </a:buClr>
              <a:buSzPts val="1100"/>
              <a:buFont typeface="Arial"/>
              <a:buNone/>
            </a:pPr>
            <a:r>
              <a:rPr b="1" lang="sk" sz="1600"/>
              <a:t>Kl. blokády/herniace disků</a:t>
            </a:r>
            <a:endParaRPr b="1" sz="1600"/>
          </a:p>
          <a:p>
            <a:pPr indent="-330200" lvl="0" marL="457200" rtl="0" algn="l">
              <a:spcBef>
                <a:spcPts val="0"/>
              </a:spcBef>
              <a:spcAft>
                <a:spcPts val="0"/>
              </a:spcAft>
              <a:buSzPts val="1600"/>
              <a:buChar char="●"/>
            </a:pPr>
            <a:r>
              <a:rPr lang="sk" sz="1600"/>
              <a:t>CC – CTh p. (pozitivní reakce na trakci Cp.)</a:t>
            </a:r>
            <a:endParaRPr sz="1600"/>
          </a:p>
          <a:p>
            <a:pPr indent="0" lvl="0" marL="0" rtl="0" algn="l">
              <a:spcBef>
                <a:spcPts val="0"/>
              </a:spcBef>
              <a:spcAft>
                <a:spcPts val="0"/>
              </a:spcAft>
              <a:buClr>
                <a:schemeClr val="dk1"/>
              </a:buClr>
              <a:buSzPts val="1100"/>
              <a:buFont typeface="Arial"/>
              <a:buNone/>
            </a:pPr>
            <a:r>
              <a:rPr b="1" lang="sk" sz="1600"/>
              <a:t>Svalová složka</a:t>
            </a:r>
            <a:endParaRPr b="1" sz="1600"/>
          </a:p>
          <a:p>
            <a:pPr indent="-330200" lvl="0" marL="457200" rtl="0" algn="l">
              <a:spcBef>
                <a:spcPts val="0"/>
              </a:spcBef>
              <a:spcAft>
                <a:spcPts val="0"/>
              </a:spcAft>
              <a:buSzPts val="1600"/>
              <a:buChar char="●"/>
            </a:pPr>
            <a:r>
              <a:rPr lang="sk" sz="1600"/>
              <a:t>oesophageální fáze volně těžko ovlivnitelná</a:t>
            </a:r>
            <a:endParaRPr sz="1600"/>
          </a:p>
          <a:p>
            <a:pPr indent="-330200" lvl="0" marL="457200" rtl="0" algn="l">
              <a:spcBef>
                <a:spcPts val="0"/>
              </a:spcBef>
              <a:spcAft>
                <a:spcPts val="0"/>
              </a:spcAft>
              <a:buSzPts val="1600"/>
              <a:buChar char="●"/>
            </a:pPr>
            <a:r>
              <a:rPr lang="sk" sz="1600"/>
              <a:t>svěračová funkce bránice</a:t>
            </a:r>
            <a:endParaRPr sz="1600"/>
          </a:p>
          <a:p>
            <a:pPr indent="-330200" lvl="0" marL="457200" rtl="0" algn="l">
              <a:spcBef>
                <a:spcPts val="0"/>
              </a:spcBef>
              <a:spcAft>
                <a:spcPts val="0"/>
              </a:spcAft>
              <a:buSzPts val="1600"/>
              <a:buChar char="●"/>
            </a:pPr>
            <a:r>
              <a:rPr lang="sk" sz="1600"/>
              <a:t>vysoké postavení bránice</a:t>
            </a:r>
            <a:endParaRPr sz="1600"/>
          </a:p>
          <a:p>
            <a:pPr indent="0" lvl="0" marL="0" rtl="0" algn="l">
              <a:spcBef>
                <a:spcPts val="0"/>
              </a:spcBef>
              <a:spcAft>
                <a:spcPts val="0"/>
              </a:spcAft>
              <a:buClr>
                <a:schemeClr val="dk1"/>
              </a:buClr>
              <a:buSzPts val="1100"/>
              <a:buFont typeface="Arial"/>
              <a:buNone/>
            </a:pPr>
            <a:r>
              <a:rPr b="1" lang="sk" sz="1600"/>
              <a:t>Sympatovagální rovnováha</a:t>
            </a:r>
            <a:endParaRPr b="1" sz="1600"/>
          </a:p>
          <a:p>
            <a:pPr indent="0" lvl="0" marL="0" rtl="0" algn="l">
              <a:spcBef>
                <a:spcPts val="0"/>
              </a:spcBef>
              <a:spcAft>
                <a:spcPts val="0"/>
              </a:spcAft>
              <a:buNone/>
            </a:pPr>
            <a:r>
              <a:t/>
            </a:r>
            <a:endParaRPr sz="1600"/>
          </a:p>
        </p:txBody>
      </p:sp>
      <p:pic>
        <p:nvPicPr>
          <p:cNvPr id="373" name="Google Shape;373;p53"/>
          <p:cNvPicPr preferRelativeResize="0"/>
          <p:nvPr/>
        </p:nvPicPr>
        <p:blipFill>
          <a:blip r:embed="rId3">
            <a:alphaModFix/>
          </a:blip>
          <a:stretch>
            <a:fillRect/>
          </a:stretch>
        </p:blipFill>
        <p:spPr>
          <a:xfrm>
            <a:off x="5087400" y="1308638"/>
            <a:ext cx="3751801" cy="2526213"/>
          </a:xfrm>
          <a:prstGeom prst="rect">
            <a:avLst/>
          </a:prstGeom>
          <a:noFill/>
          <a:ln>
            <a:noFill/>
          </a:ln>
        </p:spPr>
      </p:pic>
      <p:sp>
        <p:nvSpPr>
          <p:cNvPr id="374" name="Google Shape;374;p53"/>
          <p:cNvSpPr txBox="1"/>
          <p:nvPr/>
        </p:nvSpPr>
        <p:spPr>
          <a:xfrm>
            <a:off x="5558125" y="38348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https://rockymountainbrainandspineinstitute.com/minimally-invasive-surgery-cervical-spine/</a:t>
            </a:r>
            <a:endParaRPr sz="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Dysfagie - videofluoroskopie</a:t>
            </a:r>
            <a:endParaRPr/>
          </a:p>
        </p:txBody>
      </p:sp>
      <p:pic>
        <p:nvPicPr>
          <p:cNvPr id="380" name="Google Shape;380;p54"/>
          <p:cNvPicPr preferRelativeResize="0"/>
          <p:nvPr/>
        </p:nvPicPr>
        <p:blipFill>
          <a:blip r:embed="rId3">
            <a:alphaModFix/>
          </a:blip>
          <a:stretch>
            <a:fillRect/>
          </a:stretch>
        </p:blipFill>
        <p:spPr>
          <a:xfrm>
            <a:off x="645475" y="1031100"/>
            <a:ext cx="8096250" cy="2943225"/>
          </a:xfrm>
          <a:prstGeom prst="rect">
            <a:avLst/>
          </a:prstGeom>
          <a:noFill/>
          <a:ln>
            <a:noFill/>
          </a:ln>
        </p:spPr>
      </p:pic>
      <p:sp>
        <p:nvSpPr>
          <p:cNvPr id="381" name="Google Shape;381;p54"/>
          <p:cNvSpPr txBox="1"/>
          <p:nvPr/>
        </p:nvSpPr>
        <p:spPr>
          <a:xfrm>
            <a:off x="3193600" y="39743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https://www.researchgate.net/figure/Classifications-of-VFSS-image_fig10_288671760</a:t>
            </a:r>
            <a:endParaRPr sz="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Anamnéza - otázky</a:t>
            </a:r>
            <a:endParaRPr/>
          </a:p>
        </p:txBody>
      </p:sp>
      <p:pic>
        <p:nvPicPr>
          <p:cNvPr id="387" name="Google Shape;387;p55"/>
          <p:cNvPicPr preferRelativeResize="0"/>
          <p:nvPr/>
        </p:nvPicPr>
        <p:blipFill rotWithShape="1">
          <a:blip r:embed="rId3">
            <a:alphaModFix/>
          </a:blip>
          <a:srcRect b="5863" l="34206" r="16624" t="18670"/>
          <a:stretch/>
        </p:blipFill>
        <p:spPr>
          <a:xfrm>
            <a:off x="4425125" y="435525"/>
            <a:ext cx="4179773" cy="4009651"/>
          </a:xfrm>
          <a:prstGeom prst="rect">
            <a:avLst/>
          </a:prstGeom>
          <a:noFill/>
          <a:ln>
            <a:noFill/>
          </a:ln>
        </p:spPr>
      </p:pic>
      <p:sp>
        <p:nvSpPr>
          <p:cNvPr id="388" name="Google Shape;388;p55"/>
          <p:cNvSpPr txBox="1"/>
          <p:nvPr/>
        </p:nvSpPr>
        <p:spPr>
          <a:xfrm>
            <a:off x="4818500" y="444517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https://fnmotol.cz/wp-content/uploads/poruchy-polykani-v-dospelem-veku.pdf</a:t>
            </a:r>
            <a:endParaRPr sz="800"/>
          </a:p>
        </p:txBody>
      </p:sp>
      <p:pic>
        <p:nvPicPr>
          <p:cNvPr id="389" name="Google Shape;389;p55"/>
          <p:cNvPicPr preferRelativeResize="0"/>
          <p:nvPr/>
        </p:nvPicPr>
        <p:blipFill rotWithShape="1">
          <a:blip r:embed="rId4">
            <a:alphaModFix/>
          </a:blip>
          <a:srcRect b="26624" l="39001" r="22106" t="19847"/>
          <a:stretch/>
        </p:blipFill>
        <p:spPr>
          <a:xfrm>
            <a:off x="522300" y="1122913"/>
            <a:ext cx="3368852" cy="2897674"/>
          </a:xfrm>
          <a:prstGeom prst="rect">
            <a:avLst/>
          </a:prstGeom>
          <a:noFill/>
          <a:ln>
            <a:noFill/>
          </a:ln>
        </p:spPr>
      </p:pic>
      <p:sp>
        <p:nvSpPr>
          <p:cNvPr id="390" name="Google Shape;390;p55"/>
          <p:cNvSpPr txBox="1"/>
          <p:nvPr/>
        </p:nvSpPr>
        <p:spPr>
          <a:xfrm>
            <a:off x="611825" y="402057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https://fnmotol.cz/wp-content/uploads/poruchy-polykani-v-dospelem-veku.pdf</a:t>
            </a:r>
            <a:endParaRPr sz="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Kompenzační pomůcky</a:t>
            </a:r>
            <a:endParaRPr/>
          </a:p>
        </p:txBody>
      </p:sp>
      <p:pic>
        <p:nvPicPr>
          <p:cNvPr id="396" name="Google Shape;396;p56"/>
          <p:cNvPicPr preferRelativeResize="0"/>
          <p:nvPr/>
        </p:nvPicPr>
        <p:blipFill rotWithShape="1">
          <a:blip r:embed="rId3">
            <a:alphaModFix/>
          </a:blip>
          <a:srcRect b="24446" l="43222" r="20698" t="27448"/>
          <a:stretch/>
        </p:blipFill>
        <p:spPr>
          <a:xfrm>
            <a:off x="2510149" y="1057223"/>
            <a:ext cx="4684052" cy="3903376"/>
          </a:xfrm>
          <a:prstGeom prst="rect">
            <a:avLst/>
          </a:prstGeom>
          <a:noFill/>
          <a:ln>
            <a:noFill/>
          </a:ln>
        </p:spPr>
      </p:pic>
      <p:sp>
        <p:nvSpPr>
          <p:cNvPr id="397" name="Google Shape;397;p56"/>
          <p:cNvSpPr txBox="1"/>
          <p:nvPr/>
        </p:nvSpPr>
        <p:spPr>
          <a:xfrm>
            <a:off x="3072450" y="46593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https://fnmotol.cz/wp-content/uploads/poruchy-polykani-v-dospelem-veku.pdf</a:t>
            </a:r>
            <a:endParaRPr sz="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GERD</a:t>
            </a:r>
            <a:endParaRPr/>
          </a:p>
        </p:txBody>
      </p:sp>
      <p:sp>
        <p:nvSpPr>
          <p:cNvPr id="403" name="Google Shape;403;p57"/>
          <p:cNvSpPr txBox="1"/>
          <p:nvPr>
            <p:ph idx="1" type="body"/>
          </p:nvPr>
        </p:nvSpPr>
        <p:spPr>
          <a:xfrm>
            <a:off x="540000" y="117935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200"/>
              <a:t>Symptomatika:</a:t>
            </a:r>
            <a:endParaRPr b="1" sz="1200"/>
          </a:p>
          <a:p>
            <a:pPr indent="-304800" lvl="0" marL="457200" rtl="0" algn="l">
              <a:spcBef>
                <a:spcPts val="0"/>
              </a:spcBef>
              <a:spcAft>
                <a:spcPts val="0"/>
              </a:spcAft>
              <a:buSzPts val="1200"/>
              <a:buChar char="●"/>
            </a:pPr>
            <a:r>
              <a:rPr lang="sk" sz="1200"/>
              <a:t>bolest v krku nebo na hrudi</a:t>
            </a:r>
            <a:endParaRPr sz="1200"/>
          </a:p>
          <a:p>
            <a:pPr indent="-304800" lvl="0" marL="457200" rtl="0" algn="l">
              <a:spcBef>
                <a:spcPts val="0"/>
              </a:spcBef>
              <a:spcAft>
                <a:spcPts val="0"/>
              </a:spcAft>
              <a:buSzPts val="1200"/>
              <a:buChar char="●"/>
            </a:pPr>
            <a:r>
              <a:rPr lang="sk" sz="1200"/>
              <a:t>pálení žáhy</a:t>
            </a:r>
            <a:endParaRPr sz="1200"/>
          </a:p>
          <a:p>
            <a:pPr indent="-304800" lvl="0" marL="457200" rtl="0" algn="l">
              <a:spcBef>
                <a:spcPts val="0"/>
              </a:spcBef>
              <a:spcAft>
                <a:spcPts val="0"/>
              </a:spcAft>
              <a:buSzPts val="1200"/>
              <a:buChar char="●"/>
            </a:pPr>
            <a:r>
              <a:rPr lang="sk" sz="1200"/>
              <a:t>kyselá chuť nebo zápach z úst</a:t>
            </a:r>
            <a:endParaRPr sz="1200"/>
          </a:p>
          <a:p>
            <a:pPr indent="-304800" lvl="0" marL="457200" rtl="0" algn="l">
              <a:spcBef>
                <a:spcPts val="0"/>
              </a:spcBef>
              <a:spcAft>
                <a:spcPts val="0"/>
              </a:spcAft>
              <a:buSzPts val="1200"/>
              <a:buChar char="●"/>
            </a:pPr>
            <a:r>
              <a:rPr lang="sk" sz="1200"/>
              <a:t>nadýmání</a:t>
            </a:r>
            <a:endParaRPr sz="1200"/>
          </a:p>
          <a:p>
            <a:pPr indent="-304800" lvl="0" marL="457200" rtl="0" algn="l">
              <a:spcBef>
                <a:spcPts val="0"/>
              </a:spcBef>
              <a:spcAft>
                <a:spcPts val="0"/>
              </a:spcAft>
              <a:buSzPts val="1200"/>
              <a:buChar char="●"/>
            </a:pPr>
            <a:r>
              <a:rPr lang="sk" sz="1200"/>
              <a:t>zažívací potíže a dysfagie</a:t>
            </a:r>
            <a:endParaRPr sz="1200"/>
          </a:p>
          <a:p>
            <a:pPr indent="-304800" lvl="0" marL="457200" rtl="0" algn="l">
              <a:spcBef>
                <a:spcPts val="0"/>
              </a:spcBef>
              <a:spcAft>
                <a:spcPts val="0"/>
              </a:spcAft>
              <a:buSzPts val="1200"/>
              <a:buChar char="●"/>
            </a:pPr>
            <a:r>
              <a:rPr lang="sk" sz="1200"/>
              <a:t>excesivní salivace</a:t>
            </a:r>
            <a:endParaRPr sz="1200"/>
          </a:p>
          <a:p>
            <a:pPr indent="-304800" lvl="0" marL="457200" rtl="0" algn="l">
              <a:spcBef>
                <a:spcPts val="0"/>
              </a:spcBef>
              <a:spcAft>
                <a:spcPts val="0"/>
              </a:spcAft>
              <a:buSzPts val="1200"/>
              <a:buChar char="●"/>
            </a:pPr>
            <a:r>
              <a:rPr lang="sk" sz="1200"/>
              <a:t>říhání</a:t>
            </a:r>
            <a:endParaRPr sz="1200"/>
          </a:p>
          <a:p>
            <a:pPr indent="-304800" lvl="0" marL="457200" rtl="0" algn="l">
              <a:spcBef>
                <a:spcPts val="0"/>
              </a:spcBef>
              <a:spcAft>
                <a:spcPts val="0"/>
              </a:spcAft>
              <a:buSzPts val="1200"/>
              <a:buChar char="●"/>
            </a:pPr>
            <a:r>
              <a:rPr lang="sk" sz="1200"/>
              <a:t>chronický kašel, sýpot, Asthma bronch.</a:t>
            </a:r>
            <a:endParaRPr sz="1200"/>
          </a:p>
          <a:p>
            <a:pPr indent="-304800" lvl="0" marL="457200" rtl="0" algn="l">
              <a:spcBef>
                <a:spcPts val="0"/>
              </a:spcBef>
              <a:spcAft>
                <a:spcPts val="0"/>
              </a:spcAft>
              <a:buSzPts val="1200"/>
              <a:buChar char="●"/>
            </a:pPr>
            <a:r>
              <a:rPr lang="sk" sz="1200"/>
              <a:t>zubní eroze</a:t>
            </a:r>
            <a:endParaRPr sz="1200"/>
          </a:p>
          <a:p>
            <a:pPr indent="0" lvl="0" marL="0" rtl="0" algn="l">
              <a:spcBef>
                <a:spcPts val="0"/>
              </a:spcBef>
              <a:spcAft>
                <a:spcPts val="0"/>
              </a:spcAft>
              <a:buClr>
                <a:schemeClr val="dk1"/>
              </a:buClr>
              <a:buSzPts val="1100"/>
              <a:buFont typeface="Arial"/>
              <a:buNone/>
            </a:pPr>
            <a:r>
              <a:rPr b="1" lang="sk" sz="1200"/>
              <a:t>Terapie:</a:t>
            </a:r>
            <a:endParaRPr b="1" sz="1200"/>
          </a:p>
          <a:p>
            <a:pPr indent="-304800" lvl="0" marL="457200" rtl="0" algn="l">
              <a:spcBef>
                <a:spcPts val="0"/>
              </a:spcBef>
              <a:spcAft>
                <a:spcPts val="0"/>
              </a:spcAft>
              <a:buSzPts val="1200"/>
              <a:buChar char="●"/>
            </a:pPr>
            <a:r>
              <a:rPr lang="sk" sz="1200"/>
              <a:t>Fyzioterapie</a:t>
            </a:r>
            <a:endParaRPr sz="1200"/>
          </a:p>
          <a:p>
            <a:pPr indent="-304800" lvl="0" marL="457200" rtl="0" algn="l">
              <a:spcBef>
                <a:spcPts val="0"/>
              </a:spcBef>
              <a:spcAft>
                <a:spcPts val="0"/>
              </a:spcAft>
              <a:buSzPts val="1200"/>
              <a:buChar char="●"/>
            </a:pPr>
            <a:r>
              <a:rPr lang="sk" sz="1200"/>
              <a:t>Chirurgie</a:t>
            </a:r>
            <a:endParaRPr sz="1200"/>
          </a:p>
          <a:p>
            <a:pPr indent="0" lvl="0" marL="0" rtl="0" algn="l">
              <a:spcBef>
                <a:spcPts val="0"/>
              </a:spcBef>
              <a:spcAft>
                <a:spcPts val="0"/>
              </a:spcAft>
              <a:buNone/>
            </a:pPr>
            <a:r>
              <a:rPr b="1" lang="sk" sz="1200"/>
              <a:t>Farmakoterapie: </a:t>
            </a:r>
            <a:endParaRPr b="1" sz="1200"/>
          </a:p>
          <a:p>
            <a:pPr indent="-304800" lvl="0" marL="457200" rtl="0" algn="l">
              <a:spcBef>
                <a:spcPts val="0"/>
              </a:spcBef>
              <a:spcAft>
                <a:spcPts val="0"/>
              </a:spcAft>
              <a:buSzPts val="1200"/>
              <a:buChar char="●"/>
            </a:pPr>
            <a:r>
              <a:rPr lang="sk" sz="1200"/>
              <a:t>Antacida </a:t>
            </a:r>
            <a:endParaRPr sz="1200"/>
          </a:p>
          <a:p>
            <a:pPr indent="-304800" lvl="0" marL="457200" rtl="0" algn="l">
              <a:spcBef>
                <a:spcPts val="0"/>
              </a:spcBef>
              <a:spcAft>
                <a:spcPts val="0"/>
              </a:spcAft>
              <a:buSzPts val="1200"/>
              <a:buChar char="●"/>
            </a:pPr>
            <a:r>
              <a:rPr lang="sk" sz="1200"/>
              <a:t>Korekce motility žaludku</a:t>
            </a:r>
            <a:endParaRPr sz="1200"/>
          </a:p>
          <a:p>
            <a:pPr indent="0" lvl="0" marL="0" rtl="0" algn="l">
              <a:spcBef>
                <a:spcPts val="0"/>
              </a:spcBef>
              <a:spcAft>
                <a:spcPts val="0"/>
              </a:spcAft>
              <a:buNone/>
            </a:pPr>
            <a:r>
              <a:t/>
            </a:r>
            <a:endParaRPr sz="1200"/>
          </a:p>
        </p:txBody>
      </p:sp>
      <p:pic>
        <p:nvPicPr>
          <p:cNvPr id="404" name="Google Shape;404;p57"/>
          <p:cNvPicPr preferRelativeResize="0"/>
          <p:nvPr/>
        </p:nvPicPr>
        <p:blipFill>
          <a:blip r:embed="rId3">
            <a:alphaModFix/>
          </a:blip>
          <a:stretch>
            <a:fillRect/>
          </a:stretch>
        </p:blipFill>
        <p:spPr>
          <a:xfrm>
            <a:off x="3915325" y="1109500"/>
            <a:ext cx="4863875" cy="2924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Fyzioterapie u GERD</a:t>
            </a:r>
            <a:endParaRPr/>
          </a:p>
        </p:txBody>
      </p:sp>
      <p:sp>
        <p:nvSpPr>
          <p:cNvPr id="410" name="Google Shape;410;p58"/>
          <p:cNvSpPr txBox="1"/>
          <p:nvPr>
            <p:ph idx="1" type="body"/>
          </p:nvPr>
        </p:nvSpPr>
        <p:spPr>
          <a:xfrm>
            <a:off x="540000" y="1113250"/>
            <a:ext cx="32589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Vztah refluxu resp. dolního jícnového svěrače ke sfinkterové funkci bránice</a:t>
            </a:r>
            <a:endParaRPr sz="1500"/>
          </a:p>
          <a:p>
            <a:pPr indent="-323850" lvl="0" marL="457200" rtl="0" algn="l">
              <a:spcBef>
                <a:spcPts val="0"/>
              </a:spcBef>
              <a:spcAft>
                <a:spcPts val="0"/>
              </a:spcAft>
              <a:buSzPts val="1500"/>
              <a:buChar char="●"/>
            </a:pPr>
            <a:r>
              <a:rPr lang="sk" sz="1500"/>
              <a:t>Posturální korekce tlakových poměrů v obl. žaludku</a:t>
            </a:r>
            <a:endParaRPr sz="1500"/>
          </a:p>
          <a:p>
            <a:pPr indent="-323850" lvl="0" marL="457200" rtl="0" algn="l">
              <a:spcBef>
                <a:spcPts val="0"/>
              </a:spcBef>
              <a:spcAft>
                <a:spcPts val="0"/>
              </a:spcAft>
              <a:buSzPts val="1500"/>
              <a:buChar char="●"/>
            </a:pPr>
            <a:r>
              <a:rPr lang="sk" sz="1500"/>
              <a:t>Manuální ošetření hyátové hernie žaludku a refl. změn</a:t>
            </a:r>
            <a:endParaRPr sz="1500"/>
          </a:p>
          <a:p>
            <a:pPr indent="-323850" lvl="0" marL="457200" rtl="0" algn="l">
              <a:spcBef>
                <a:spcPts val="0"/>
              </a:spcBef>
              <a:spcAft>
                <a:spcPts val="0"/>
              </a:spcAft>
              <a:buSzPts val="1500"/>
              <a:buChar char="●"/>
            </a:pPr>
            <a:r>
              <a:rPr lang="sk" sz="1500"/>
              <a:t>Korekce životosprávy (dieta, pohybový a klidový režim)</a:t>
            </a:r>
            <a:endParaRPr sz="1500"/>
          </a:p>
          <a:p>
            <a:pPr indent="-323850" lvl="0" marL="457200" rtl="0" algn="l">
              <a:spcBef>
                <a:spcPts val="0"/>
              </a:spcBef>
              <a:spcAft>
                <a:spcPts val="0"/>
              </a:spcAft>
              <a:buSzPts val="1500"/>
              <a:buChar char="●"/>
            </a:pPr>
            <a:r>
              <a:rPr lang="sk" sz="1500"/>
              <a:t>Ergonomie práce, sedu</a:t>
            </a:r>
            <a:endParaRPr sz="1500"/>
          </a:p>
          <a:p>
            <a:pPr indent="-323850" lvl="0" marL="457200" rtl="0" algn="l">
              <a:spcBef>
                <a:spcPts val="0"/>
              </a:spcBef>
              <a:spcAft>
                <a:spcPts val="0"/>
              </a:spcAft>
              <a:buSzPts val="1500"/>
              <a:buChar char="●"/>
            </a:pPr>
            <a:r>
              <a:rPr lang="sk" sz="1500"/>
              <a:t>Komplikace oesophagitida, Barretův jícen (změna epitelu, prekanceróza)</a:t>
            </a:r>
            <a:endParaRPr sz="1500"/>
          </a:p>
          <a:p>
            <a:pPr indent="0" lvl="0" marL="0" rtl="0" algn="l">
              <a:spcBef>
                <a:spcPts val="0"/>
              </a:spcBef>
              <a:spcAft>
                <a:spcPts val="0"/>
              </a:spcAft>
              <a:buNone/>
            </a:pPr>
            <a:r>
              <a:t/>
            </a:r>
            <a:endParaRPr sz="1500"/>
          </a:p>
        </p:txBody>
      </p:sp>
      <p:pic>
        <p:nvPicPr>
          <p:cNvPr id="411" name="Google Shape;411;p58"/>
          <p:cNvPicPr preferRelativeResize="0"/>
          <p:nvPr/>
        </p:nvPicPr>
        <p:blipFill>
          <a:blip r:embed="rId3">
            <a:alphaModFix/>
          </a:blip>
          <a:stretch>
            <a:fillRect/>
          </a:stretch>
        </p:blipFill>
        <p:spPr>
          <a:xfrm>
            <a:off x="6219225" y="117149"/>
            <a:ext cx="2747375" cy="3105000"/>
          </a:xfrm>
          <a:prstGeom prst="rect">
            <a:avLst/>
          </a:prstGeom>
          <a:noFill/>
          <a:ln>
            <a:noFill/>
          </a:ln>
        </p:spPr>
      </p:pic>
      <p:pic>
        <p:nvPicPr>
          <p:cNvPr id="412" name="Google Shape;412;p58"/>
          <p:cNvPicPr preferRelativeResize="0"/>
          <p:nvPr/>
        </p:nvPicPr>
        <p:blipFill>
          <a:blip r:embed="rId4">
            <a:alphaModFix/>
          </a:blip>
          <a:stretch>
            <a:fillRect/>
          </a:stretch>
        </p:blipFill>
        <p:spPr>
          <a:xfrm>
            <a:off x="4123879" y="1022475"/>
            <a:ext cx="2658875" cy="3265349"/>
          </a:xfrm>
          <a:prstGeom prst="rect">
            <a:avLst/>
          </a:prstGeom>
          <a:noFill/>
          <a:ln>
            <a:noFill/>
          </a:ln>
        </p:spPr>
      </p:pic>
      <p:pic>
        <p:nvPicPr>
          <p:cNvPr id="413" name="Google Shape;413;p58"/>
          <p:cNvPicPr preferRelativeResize="0"/>
          <p:nvPr/>
        </p:nvPicPr>
        <p:blipFill>
          <a:blip r:embed="rId5">
            <a:alphaModFix/>
          </a:blip>
          <a:stretch>
            <a:fillRect/>
          </a:stretch>
        </p:blipFill>
        <p:spPr>
          <a:xfrm>
            <a:off x="6782752" y="2757725"/>
            <a:ext cx="2191625" cy="2309575"/>
          </a:xfrm>
          <a:prstGeom prst="rect">
            <a:avLst/>
          </a:prstGeom>
          <a:noFill/>
          <a:ln>
            <a:noFill/>
          </a:ln>
        </p:spPr>
      </p:pic>
      <p:sp>
        <p:nvSpPr>
          <p:cNvPr id="414" name="Google Shape;414;p58"/>
          <p:cNvSpPr txBox="1"/>
          <p:nvPr/>
        </p:nvSpPr>
        <p:spPr>
          <a:xfrm>
            <a:off x="4074925" y="4374000"/>
            <a:ext cx="2431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Postura, GERD pacienti: </a:t>
            </a:r>
            <a:endParaRPr sz="800"/>
          </a:p>
          <a:p>
            <a:pPr indent="0" lvl="0" marL="0" rtl="0" algn="l">
              <a:spcBef>
                <a:spcPts val="0"/>
              </a:spcBef>
              <a:spcAft>
                <a:spcPts val="0"/>
              </a:spcAft>
              <a:buNone/>
            </a:pPr>
            <a:r>
              <a:rPr lang="sk" sz="800">
                <a:solidFill>
                  <a:srgbClr val="222222"/>
                </a:solidFill>
                <a:highlight>
                  <a:srgbClr val="FFFFFF"/>
                </a:highlight>
              </a:rPr>
              <a:t>Kolář, P. (2009). </a:t>
            </a:r>
            <a:r>
              <a:rPr i="1" lang="sk" sz="800">
                <a:solidFill>
                  <a:srgbClr val="222222"/>
                </a:solidFill>
                <a:highlight>
                  <a:srgbClr val="FFFFFF"/>
                </a:highlight>
              </a:rPr>
              <a:t>Rehabilitace v klinické praxi</a:t>
            </a:r>
            <a:r>
              <a:rPr lang="sk" sz="800">
                <a:solidFill>
                  <a:srgbClr val="222222"/>
                </a:solidFill>
                <a:highlight>
                  <a:srgbClr val="FFFFFF"/>
                </a:highlight>
              </a:rPr>
              <a:t>. Galén. </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Hrudní obratel</a:t>
            </a:r>
            <a:endParaRPr/>
          </a:p>
        </p:txBody>
      </p:sp>
      <p:sp>
        <p:nvSpPr>
          <p:cNvPr id="151" name="Google Shape;151;p23"/>
          <p:cNvSpPr txBox="1"/>
          <p:nvPr>
            <p:ph idx="1" type="body"/>
          </p:nvPr>
        </p:nvSpPr>
        <p:spPr>
          <a:xfrm>
            <a:off x="540000" y="1269000"/>
            <a:ext cx="46980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a:t>Klíčové prvky:</a:t>
            </a:r>
            <a:endParaRPr b="1"/>
          </a:p>
          <a:p>
            <a:pPr indent="-361950" lvl="0" marL="457200" rtl="0" algn="l">
              <a:spcBef>
                <a:spcPts val="0"/>
              </a:spcBef>
              <a:spcAft>
                <a:spcPts val="0"/>
              </a:spcAft>
              <a:buSzPts val="2100"/>
              <a:buChar char="●"/>
            </a:pPr>
            <a:r>
              <a:rPr lang="sk"/>
              <a:t>Kostální facety na tělech</a:t>
            </a:r>
            <a:endParaRPr/>
          </a:p>
          <a:p>
            <a:pPr indent="-361950" lvl="0" marL="457200" rtl="0" algn="l">
              <a:spcBef>
                <a:spcPts val="0"/>
              </a:spcBef>
              <a:spcAft>
                <a:spcPts val="0"/>
              </a:spcAft>
              <a:buSzPts val="2100"/>
              <a:buChar char="●"/>
            </a:pPr>
            <a:r>
              <a:rPr lang="sk"/>
              <a:t>Kostální facety na proc. transversi</a:t>
            </a:r>
            <a:endParaRPr/>
          </a:p>
          <a:p>
            <a:pPr indent="-361950" lvl="0" marL="457200" rtl="0" algn="l">
              <a:spcBef>
                <a:spcPts val="0"/>
              </a:spcBef>
              <a:spcAft>
                <a:spcPts val="0"/>
              </a:spcAft>
              <a:buSzPts val="2100"/>
              <a:buChar char="●"/>
            </a:pPr>
            <a:r>
              <a:rPr lang="sk"/>
              <a:t>Sklon artikulárních výběžků – orientace ve frontální rovině se změnou na Th12 (spodní výběžky v sagitální rovině)</a:t>
            </a:r>
            <a:endParaRPr/>
          </a:p>
          <a:p>
            <a:pPr indent="-361950" lvl="0" marL="457200" rtl="0" algn="l">
              <a:spcBef>
                <a:spcPts val="0"/>
              </a:spcBef>
              <a:spcAft>
                <a:spcPts val="0"/>
              </a:spcAft>
              <a:buSzPts val="2100"/>
              <a:buChar char="●"/>
            </a:pPr>
            <a:r>
              <a:rPr lang="sk"/>
              <a:t>Poměr výšky těla / disku 1/5 vs. 2/5 Cp a 1/3 Lp.</a:t>
            </a:r>
            <a:endParaRPr/>
          </a:p>
          <a:p>
            <a:pPr indent="0" lvl="0" marL="0" rtl="0" algn="l">
              <a:spcBef>
                <a:spcPts val="0"/>
              </a:spcBef>
              <a:spcAft>
                <a:spcPts val="0"/>
              </a:spcAft>
              <a:buNone/>
            </a:pPr>
            <a:r>
              <a:t/>
            </a:r>
            <a:endParaRPr/>
          </a:p>
        </p:txBody>
      </p:sp>
      <p:pic>
        <p:nvPicPr>
          <p:cNvPr id="152" name="Google Shape;152;p23"/>
          <p:cNvPicPr preferRelativeResize="0"/>
          <p:nvPr/>
        </p:nvPicPr>
        <p:blipFill>
          <a:blip r:embed="rId3">
            <a:alphaModFix/>
          </a:blip>
          <a:stretch>
            <a:fillRect/>
          </a:stretch>
        </p:blipFill>
        <p:spPr>
          <a:xfrm>
            <a:off x="5631825" y="259197"/>
            <a:ext cx="2973075" cy="411480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Fyzioterapie u GERD</a:t>
            </a:r>
            <a:endParaRPr/>
          </a:p>
        </p:txBody>
      </p:sp>
      <p:sp>
        <p:nvSpPr>
          <p:cNvPr id="420" name="Google Shape;420;p5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Dolní jícnový svěrač je základem v antirefluxní bariéře, který dynamicky reaguje na stimuly z různých částí trávicího systému.</a:t>
            </a:r>
            <a:endParaRPr sz="1800"/>
          </a:p>
          <a:p>
            <a:pPr indent="-342900" lvl="0" marL="457200" rtl="0" algn="l">
              <a:spcBef>
                <a:spcPts val="0"/>
              </a:spcBef>
              <a:spcAft>
                <a:spcPts val="0"/>
              </a:spcAft>
              <a:buSzPts val="1800"/>
              <a:buChar char="●"/>
            </a:pPr>
            <a:r>
              <a:rPr lang="sk" sz="1800"/>
              <a:t>Reaguje jak relaxací, tak i kontrakcí. Kontrakcí reaguje na zvýšení intragastrického tlaku (po jídle, či při předklonu apod.), ale při dosažení určité „kritické“ hodnoty dojde relaxaci (Shaffik A, 2005). </a:t>
            </a:r>
            <a:endParaRPr sz="1800"/>
          </a:p>
          <a:p>
            <a:pPr indent="-342900" lvl="0" marL="457200" rtl="0" algn="l">
              <a:spcBef>
                <a:spcPts val="0"/>
              </a:spcBef>
              <a:spcAft>
                <a:spcPts val="0"/>
              </a:spcAft>
              <a:buSzPts val="1800"/>
              <a:buChar char="●"/>
            </a:pPr>
            <a:r>
              <a:rPr lang="sk" sz="1800"/>
              <a:t>Relaxace tak může být způsobena dilatací jícnu, hltanu či žaludku (v určité chvíli). Když nedochází k polykání, tlak v dolním jícnovém svěrači by měl být vyšší, než je tlak intragastrický, neboť jen v tuto chvíli slouží LES jako antirefluxní bariéra.</a:t>
            </a:r>
            <a:endParaRPr sz="1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Role bránice u GERD</a:t>
            </a:r>
            <a:endParaRPr/>
          </a:p>
        </p:txBody>
      </p:sp>
      <p:sp>
        <p:nvSpPr>
          <p:cNvPr id="426" name="Google Shape;426;p6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Sun et al. prokázal, že u pacientů trpících GERD, je tonus crur bránice oproti zdravým jedincům konstantně snížen. (Sun XH, 2002)</a:t>
            </a:r>
            <a:endParaRPr/>
          </a:p>
          <a:p>
            <a:pPr indent="-361950" lvl="0" marL="457200" rtl="0" algn="l">
              <a:spcBef>
                <a:spcPts val="0"/>
              </a:spcBef>
              <a:spcAft>
                <a:spcPts val="0"/>
              </a:spcAft>
              <a:buSzPts val="2100"/>
              <a:buChar char="●"/>
            </a:pPr>
            <a:r>
              <a:rPr lang="sk"/>
              <a:t>Provázanost bránice a jícnu-polknutí, kdy pars lumbalis bránice, stejně jako jícnový svěrač reagují na průchod bolusu svou relaxací (Mittal RK, 1988; Mittal RK, 1989, Liu J, 2000). </a:t>
            </a:r>
            <a:endParaRPr/>
          </a:p>
          <a:p>
            <a:pPr indent="-361950" lvl="0" marL="457200" rtl="0" algn="l">
              <a:spcBef>
                <a:spcPts val="0"/>
              </a:spcBef>
              <a:spcAft>
                <a:spcPts val="0"/>
              </a:spcAft>
              <a:buSzPts val="2100"/>
              <a:buChar char="●"/>
            </a:pPr>
            <a:r>
              <a:rPr lang="sk"/>
              <a:t>Mittala provedl myotomii bráničních crur u koček, a tím se významně a naprosto signifikantně zvýšil počet refluxních epizod u takto odoperovaných zvířat. (Mital RK, 1993)</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Role bránice u GERD</a:t>
            </a:r>
            <a:endParaRPr/>
          </a:p>
        </p:txBody>
      </p:sp>
      <p:sp>
        <p:nvSpPr>
          <p:cNvPr id="432" name="Google Shape;432;p61"/>
          <p:cNvSpPr txBox="1"/>
          <p:nvPr>
            <p:ph idx="1" type="body"/>
          </p:nvPr>
        </p:nvSpPr>
        <p:spPr>
          <a:xfrm>
            <a:off x="540000" y="1269000"/>
            <a:ext cx="47070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Anatomickým prvkem v antirefluxní bariéře je zejména </a:t>
            </a:r>
            <a:r>
              <a:rPr b="1" lang="sk" sz="1800"/>
              <a:t>Hissův úhel.</a:t>
            </a:r>
            <a:endParaRPr b="1" sz="1800"/>
          </a:p>
          <a:p>
            <a:pPr indent="-342900" lvl="0" marL="457200" rtl="0" algn="l">
              <a:spcBef>
                <a:spcPts val="0"/>
              </a:spcBef>
              <a:spcAft>
                <a:spcPts val="0"/>
              </a:spcAft>
              <a:buSzPts val="1800"/>
              <a:buChar char="●"/>
            </a:pPr>
            <a:r>
              <a:rPr lang="sk" sz="1800"/>
              <a:t>Ten svým zaúhlením funguje jako jednocestný ventil a může tak pomáhat proti refluxu (Kala Z, 2003; Lukáš K, 2003).</a:t>
            </a:r>
            <a:endParaRPr sz="1800"/>
          </a:p>
          <a:p>
            <a:pPr indent="-342900" lvl="0" marL="457200" rtl="0" algn="l">
              <a:spcBef>
                <a:spcPts val="0"/>
              </a:spcBef>
              <a:spcAft>
                <a:spcPts val="0"/>
              </a:spcAft>
              <a:buSzPts val="1800"/>
              <a:buChar char="●"/>
            </a:pPr>
            <a:r>
              <a:rPr lang="sk" sz="1800"/>
              <a:t>Otupění úhlu nacházíme u hiátové hernie, která je jedním z vysoce rizikových faktorů vzniku GERD (Kala Z, 2003).</a:t>
            </a:r>
            <a:endParaRPr sz="1800"/>
          </a:p>
        </p:txBody>
      </p:sp>
      <p:pic>
        <p:nvPicPr>
          <p:cNvPr id="433" name="Google Shape;433;p61"/>
          <p:cNvPicPr preferRelativeResize="0"/>
          <p:nvPr/>
        </p:nvPicPr>
        <p:blipFill>
          <a:blip r:embed="rId3">
            <a:alphaModFix/>
          </a:blip>
          <a:stretch>
            <a:fillRect/>
          </a:stretch>
        </p:blipFill>
        <p:spPr>
          <a:xfrm>
            <a:off x="5719100" y="372900"/>
            <a:ext cx="2705300" cy="2485650"/>
          </a:xfrm>
          <a:prstGeom prst="rect">
            <a:avLst/>
          </a:prstGeom>
          <a:noFill/>
          <a:ln>
            <a:noFill/>
          </a:ln>
        </p:spPr>
      </p:pic>
      <p:sp>
        <p:nvSpPr>
          <p:cNvPr id="434" name="Google Shape;434;p61"/>
          <p:cNvSpPr txBox="1"/>
          <p:nvPr/>
        </p:nvSpPr>
        <p:spPr>
          <a:xfrm>
            <a:off x="5571750" y="28585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https://anatomie.lf2.cuni.cz/files/page/files/2018/traveni_trubice.pdf</a:t>
            </a:r>
            <a:endParaRPr sz="800"/>
          </a:p>
        </p:txBody>
      </p:sp>
      <p:pic>
        <p:nvPicPr>
          <p:cNvPr id="435" name="Google Shape;435;p61"/>
          <p:cNvPicPr preferRelativeResize="0"/>
          <p:nvPr/>
        </p:nvPicPr>
        <p:blipFill>
          <a:blip r:embed="rId4">
            <a:alphaModFix/>
          </a:blip>
          <a:stretch>
            <a:fillRect/>
          </a:stretch>
        </p:blipFill>
        <p:spPr>
          <a:xfrm>
            <a:off x="5719100" y="3052275"/>
            <a:ext cx="1790425" cy="2091225"/>
          </a:xfrm>
          <a:prstGeom prst="rect">
            <a:avLst/>
          </a:prstGeom>
          <a:noFill/>
          <a:ln>
            <a:noFill/>
          </a:ln>
        </p:spPr>
      </p:pic>
      <p:sp>
        <p:nvSpPr>
          <p:cNvPr id="436" name="Google Shape;436;p61"/>
          <p:cNvSpPr txBox="1"/>
          <p:nvPr/>
        </p:nvSpPr>
        <p:spPr>
          <a:xfrm>
            <a:off x="2571750" y="46827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https://www.wikiskripta.eu/w/Hi%C3%A1tov%C3%A1_hernie</a:t>
            </a:r>
            <a:endParaRPr sz="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Role bránice u GERD</a:t>
            </a:r>
            <a:endParaRPr/>
          </a:p>
        </p:txBody>
      </p:sp>
      <p:sp>
        <p:nvSpPr>
          <p:cNvPr id="442" name="Google Shape;442;p6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lang="sk" sz="1900"/>
              <a:t>Pars sternalis, costalis (vazivová složka) a lumbalis (svalová složka - myoblasty)</a:t>
            </a:r>
            <a:endParaRPr sz="1900"/>
          </a:p>
          <a:p>
            <a:pPr indent="-349250" lvl="0" marL="457200" rtl="0" algn="l">
              <a:spcBef>
                <a:spcPts val="0"/>
              </a:spcBef>
              <a:spcAft>
                <a:spcPts val="0"/>
              </a:spcAft>
              <a:buSzPts val="1900"/>
              <a:buChar char="●"/>
            </a:pPr>
            <a:r>
              <a:rPr lang="sk" sz="1900"/>
              <a:t>Costální (dechová fce) a crurální (externí jícnový svěrač)</a:t>
            </a:r>
            <a:endParaRPr sz="1900"/>
          </a:p>
          <a:p>
            <a:pPr indent="-349250" lvl="0" marL="457200" rtl="0" algn="l">
              <a:spcBef>
                <a:spcPts val="0"/>
              </a:spcBef>
              <a:spcAft>
                <a:spcPts val="0"/>
              </a:spcAft>
              <a:buSzPts val="1900"/>
              <a:buChar char="●"/>
            </a:pPr>
            <a:r>
              <a:rPr lang="sk" sz="1900"/>
              <a:t>Rozdílný embryologický i fylogenetický vývoj</a:t>
            </a:r>
            <a:r>
              <a:rPr lang="sk" sz="1900"/>
              <a:t> (Pickering M, 2002).	</a:t>
            </a:r>
            <a:endParaRPr sz="1900"/>
          </a:p>
          <a:p>
            <a:pPr indent="-349250" lvl="0" marL="457200" rtl="0" algn="l">
              <a:spcBef>
                <a:spcPts val="0"/>
              </a:spcBef>
              <a:spcAft>
                <a:spcPts val="0"/>
              </a:spcAft>
              <a:buSzPts val="1900"/>
              <a:buChar char="●"/>
            </a:pPr>
            <a:r>
              <a:rPr lang="sk" sz="1900"/>
              <a:t>V průběhu polknutí dochází k relaxaci lumbální (crurální) části bránice a dech je udržován pokračujícími kontrakcemi části kostální (Altschuler SM, 1985). </a:t>
            </a:r>
            <a:endParaRPr sz="1900"/>
          </a:p>
          <a:p>
            <a:pPr indent="-349250" lvl="0" marL="457200" rtl="0" algn="l">
              <a:lnSpc>
                <a:spcPct val="115000"/>
              </a:lnSpc>
              <a:spcBef>
                <a:spcPts val="0"/>
              </a:spcBef>
              <a:spcAft>
                <a:spcPts val="0"/>
              </a:spcAft>
              <a:buSzPts val="1900"/>
              <a:buChar char="●"/>
            </a:pPr>
            <a:r>
              <a:rPr lang="sk" sz="1900"/>
              <a:t>Costální část-dechový sval a lumbální část (hlavně během polykání) je spíše součástí GIT.</a:t>
            </a:r>
            <a:endParaRPr sz="1900"/>
          </a:p>
          <a:p>
            <a:pPr indent="0" lvl="0" marL="0" rtl="0" algn="l">
              <a:spcBef>
                <a:spcPts val="1200"/>
              </a:spcBef>
              <a:spcAft>
                <a:spcPts val="0"/>
              </a:spcAft>
              <a:buNone/>
            </a:pPr>
            <a:r>
              <a:t/>
            </a:r>
            <a:endParaRPr sz="19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Role bránice u GERD</a:t>
            </a:r>
            <a:endParaRPr/>
          </a:p>
          <a:p>
            <a:pPr indent="0" lvl="0" marL="0" rtl="0" algn="l">
              <a:spcBef>
                <a:spcPts val="0"/>
              </a:spcBef>
              <a:spcAft>
                <a:spcPts val="0"/>
              </a:spcAft>
              <a:buNone/>
            </a:pPr>
            <a:r>
              <a:t/>
            </a:r>
            <a:endParaRPr/>
          </a:p>
        </p:txBody>
      </p:sp>
      <p:pic>
        <p:nvPicPr>
          <p:cNvPr descr="To learn more about Gastroesophageal Reflux (GERD), please visit https://cle.clinic/2O6FZrU&#10;&#10;Gastroesophageal Reflux Disease (GERD) occurs when the acid-containing contents of the stomach travel back up into the esophagus and cause the burning sensation more commonly known as heartburn." id="448" name="Google Shape;448;p63" title="Gastroesophageal Reflux (GERD)">
            <a:hlinkClick r:id="rId3"/>
          </p:cNvPr>
          <p:cNvPicPr preferRelativeResize="0"/>
          <p:nvPr/>
        </p:nvPicPr>
        <p:blipFill>
          <a:blip r:embed="rId4">
            <a:alphaModFix/>
          </a:blip>
          <a:stretch>
            <a:fillRect/>
          </a:stretch>
        </p:blipFill>
        <p:spPr>
          <a:xfrm>
            <a:off x="522300" y="1113250"/>
            <a:ext cx="4572000" cy="3429000"/>
          </a:xfrm>
          <a:prstGeom prst="rect">
            <a:avLst/>
          </a:prstGeom>
          <a:noFill/>
          <a:ln>
            <a:noFill/>
          </a:ln>
        </p:spPr>
      </p:pic>
      <p:pic>
        <p:nvPicPr>
          <p:cNvPr id="449" name="Google Shape;449;p63" title="Real time MRI of Breathing">
            <a:hlinkClick r:id="rId5"/>
          </p:cNvPr>
          <p:cNvPicPr preferRelativeResize="0"/>
          <p:nvPr/>
        </p:nvPicPr>
        <p:blipFill>
          <a:blip r:embed="rId6">
            <a:alphaModFix/>
          </a:blip>
          <a:stretch>
            <a:fillRect/>
          </a:stretch>
        </p:blipFill>
        <p:spPr>
          <a:xfrm>
            <a:off x="5246700" y="1113250"/>
            <a:ext cx="3744900" cy="2808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GERD</a:t>
            </a:r>
            <a:endParaRPr/>
          </a:p>
        </p:txBody>
      </p:sp>
      <p:sp>
        <p:nvSpPr>
          <p:cNvPr id="455" name="Google Shape;455;p6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400"/>
              <a:t>Mimojícnové projevy u GERD:</a:t>
            </a:r>
            <a:endParaRPr b="1" sz="1400"/>
          </a:p>
          <a:p>
            <a:pPr indent="-317500" lvl="0" marL="457200" rtl="0" algn="l">
              <a:spcBef>
                <a:spcPts val="0"/>
              </a:spcBef>
              <a:spcAft>
                <a:spcPts val="0"/>
              </a:spcAft>
              <a:buSzPts val="1400"/>
              <a:buChar char="●"/>
            </a:pPr>
            <a:r>
              <a:rPr lang="sk" sz="1400"/>
              <a:t>astma bronchiale</a:t>
            </a:r>
            <a:endParaRPr sz="1400"/>
          </a:p>
          <a:p>
            <a:pPr indent="-317500" lvl="0" marL="457200" rtl="0" algn="l">
              <a:spcBef>
                <a:spcPts val="0"/>
              </a:spcBef>
              <a:spcAft>
                <a:spcPts val="0"/>
              </a:spcAft>
              <a:buSzPts val="1400"/>
              <a:buChar char="●"/>
            </a:pPr>
            <a:r>
              <a:rPr lang="sk" sz="1400"/>
              <a:t>poškození hlasivek</a:t>
            </a:r>
            <a:endParaRPr sz="1400"/>
          </a:p>
          <a:p>
            <a:pPr indent="-317500" lvl="0" marL="457200" rtl="0" algn="l">
              <a:spcBef>
                <a:spcPts val="0"/>
              </a:spcBef>
              <a:spcAft>
                <a:spcPts val="0"/>
              </a:spcAft>
              <a:buSzPts val="1400"/>
              <a:buChar char="●"/>
            </a:pPr>
            <a:r>
              <a:rPr lang="sk" sz="1400"/>
              <a:t>poruchy srdečního rytmu</a:t>
            </a:r>
            <a:endParaRPr sz="1400"/>
          </a:p>
          <a:p>
            <a:pPr indent="-317500" lvl="0" marL="457200" rtl="0" algn="l">
              <a:spcBef>
                <a:spcPts val="0"/>
              </a:spcBef>
              <a:spcAft>
                <a:spcPts val="0"/>
              </a:spcAft>
              <a:buSzPts val="1400"/>
              <a:buChar char="●"/>
            </a:pPr>
            <a:r>
              <a:rPr lang="sk" sz="1400"/>
              <a:t>zvýšená kazivost zubů</a:t>
            </a:r>
            <a:endParaRPr sz="1400"/>
          </a:p>
          <a:p>
            <a:pPr indent="-317500" lvl="0" marL="457200" rtl="0" algn="l">
              <a:spcBef>
                <a:spcPts val="0"/>
              </a:spcBef>
              <a:spcAft>
                <a:spcPts val="0"/>
              </a:spcAft>
              <a:buSzPts val="1400"/>
              <a:buChar char="●"/>
            </a:pPr>
            <a:r>
              <a:rPr lang="sk" sz="1400"/>
              <a:t>páchnoucí dech</a:t>
            </a:r>
            <a:endParaRPr sz="1400"/>
          </a:p>
          <a:p>
            <a:pPr indent="0" lvl="0" marL="0" rtl="0" algn="l">
              <a:spcBef>
                <a:spcPts val="0"/>
              </a:spcBef>
              <a:spcAft>
                <a:spcPts val="0"/>
              </a:spcAft>
              <a:buNone/>
            </a:pPr>
            <a:r>
              <a:rPr b="1" lang="sk" sz="1400"/>
              <a:t>Vyšetření: </a:t>
            </a:r>
            <a:endParaRPr b="1" sz="1400"/>
          </a:p>
          <a:p>
            <a:pPr indent="-317500" lvl="0" marL="457200" rtl="0" algn="l">
              <a:spcBef>
                <a:spcPts val="0"/>
              </a:spcBef>
              <a:spcAft>
                <a:spcPts val="0"/>
              </a:spcAft>
              <a:buSzPts val="1400"/>
              <a:buChar char="●"/>
            </a:pPr>
            <a:r>
              <a:rPr lang="sk" sz="1400"/>
              <a:t>endoskopie</a:t>
            </a:r>
            <a:endParaRPr sz="1400"/>
          </a:p>
          <a:p>
            <a:pPr indent="-317500" lvl="0" marL="457200" rtl="0" algn="l">
              <a:spcBef>
                <a:spcPts val="0"/>
              </a:spcBef>
              <a:spcAft>
                <a:spcPts val="0"/>
              </a:spcAft>
              <a:buSzPts val="1400"/>
              <a:buChar char="●"/>
            </a:pPr>
            <a:r>
              <a:rPr b="1" lang="sk" sz="1400"/>
              <a:t>high-resolution manometrie jícnu </a:t>
            </a:r>
            <a:r>
              <a:rPr lang="sk" sz="1400"/>
              <a:t>(popisuje tlakové změny v oblasti horního a dolního jícnového svěrače a dále v těle jícnu při polknutí)</a:t>
            </a:r>
            <a:endParaRPr sz="1400"/>
          </a:p>
          <a:p>
            <a:pPr indent="-317500" lvl="0" marL="457200" rtl="0" algn="l">
              <a:spcBef>
                <a:spcPts val="0"/>
              </a:spcBef>
              <a:spcAft>
                <a:spcPts val="0"/>
              </a:spcAft>
              <a:buSzPts val="1400"/>
              <a:buChar char="●"/>
            </a:pPr>
            <a:r>
              <a:rPr lang="sk" sz="1400"/>
              <a:t>barevné mapy					</a:t>
            </a:r>
            <a:endParaRPr sz="1400"/>
          </a:p>
          <a:p>
            <a:pPr indent="-317500" lvl="0" marL="457200" rtl="0" algn="l">
              <a:lnSpc>
                <a:spcPct val="115000"/>
              </a:lnSpc>
              <a:spcBef>
                <a:spcPts val="0"/>
              </a:spcBef>
              <a:spcAft>
                <a:spcPts val="0"/>
              </a:spcAft>
              <a:buSzPts val="1400"/>
              <a:buChar char="●"/>
            </a:pPr>
            <a:r>
              <a:rPr lang="sk" sz="1400"/>
              <a:t>horního jícnový svěrač (UES) -dolní jícnový svěrač (LES) a proximální část žaludku současně a v reálném čase (Dolina J, 2009) </a:t>
            </a:r>
            <a:endParaRPr sz="1400"/>
          </a:p>
          <a:p>
            <a:pPr indent="-317500" lvl="0" marL="457200" rtl="0" algn="l">
              <a:lnSpc>
                <a:spcPct val="115000"/>
              </a:lnSpc>
              <a:spcBef>
                <a:spcPts val="0"/>
              </a:spcBef>
              <a:spcAft>
                <a:spcPts val="0"/>
              </a:spcAft>
              <a:buSzPts val="1400"/>
              <a:buChar char="●"/>
            </a:pPr>
            <a:r>
              <a:rPr lang="sk" sz="1400"/>
              <a:t>ambulantní 24-h ph metrie</a:t>
            </a:r>
            <a:endParaRPr sz="1400"/>
          </a:p>
          <a:p>
            <a:pPr indent="0" lvl="0" marL="0" rtl="0" algn="l">
              <a:spcBef>
                <a:spcPts val="1200"/>
              </a:spcBef>
              <a:spcAft>
                <a:spcPts val="0"/>
              </a:spcAft>
              <a:buNone/>
            </a:pPr>
            <a:r>
              <a:t/>
            </a:r>
            <a:endParaRPr sz="1700"/>
          </a:p>
        </p:txBody>
      </p:sp>
      <p:pic>
        <p:nvPicPr>
          <p:cNvPr id="456" name="Google Shape;456;p64"/>
          <p:cNvPicPr preferRelativeResize="0"/>
          <p:nvPr/>
        </p:nvPicPr>
        <p:blipFill>
          <a:blip r:embed="rId3">
            <a:alphaModFix/>
          </a:blip>
          <a:stretch>
            <a:fillRect/>
          </a:stretch>
        </p:blipFill>
        <p:spPr>
          <a:xfrm>
            <a:off x="5309850" y="540000"/>
            <a:ext cx="3295050" cy="2810575"/>
          </a:xfrm>
          <a:prstGeom prst="rect">
            <a:avLst/>
          </a:prstGeom>
          <a:noFill/>
          <a:ln>
            <a:noFill/>
          </a:ln>
        </p:spPr>
      </p:pic>
      <p:sp>
        <p:nvSpPr>
          <p:cNvPr id="457" name="Google Shape;457;p64"/>
          <p:cNvSpPr txBox="1"/>
          <p:nvPr/>
        </p:nvSpPr>
        <p:spPr>
          <a:xfrm>
            <a:off x="5604900" y="2886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https://en.wikipedia.org/wiki/High_resolution_manometry</a:t>
            </a:r>
            <a:endParaRPr sz="800"/>
          </a:p>
        </p:txBody>
      </p:sp>
      <p:pic>
        <p:nvPicPr>
          <p:cNvPr id="458" name="Google Shape;458;p64"/>
          <p:cNvPicPr preferRelativeResize="0"/>
          <p:nvPr/>
        </p:nvPicPr>
        <p:blipFill>
          <a:blip r:embed="rId4">
            <a:alphaModFix/>
          </a:blip>
          <a:stretch>
            <a:fillRect/>
          </a:stretch>
        </p:blipFill>
        <p:spPr>
          <a:xfrm>
            <a:off x="3091924" y="596425"/>
            <a:ext cx="1992392" cy="1698300"/>
          </a:xfrm>
          <a:prstGeom prst="rect">
            <a:avLst/>
          </a:prstGeom>
          <a:noFill/>
          <a:ln>
            <a:noFill/>
          </a:ln>
        </p:spPr>
      </p:pic>
      <p:sp>
        <p:nvSpPr>
          <p:cNvPr id="459" name="Google Shape;459;p64"/>
          <p:cNvSpPr txBox="1"/>
          <p:nvPr/>
        </p:nvSpPr>
        <p:spPr>
          <a:xfrm>
            <a:off x="3091925" y="2294725"/>
            <a:ext cx="2079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https://www.hey.nhs.uk/patient-leaflet/high-resolution-oesophageal-manometry/</a:t>
            </a:r>
            <a:endParaRPr sz="8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Léčba GERD</a:t>
            </a:r>
            <a:endParaRPr/>
          </a:p>
        </p:txBody>
      </p:sp>
      <p:sp>
        <p:nvSpPr>
          <p:cNvPr id="465" name="Google Shape;465;p6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Antacida</a:t>
            </a:r>
            <a:endParaRPr sz="1700"/>
          </a:p>
          <a:p>
            <a:pPr indent="-336550" lvl="0" marL="457200" rtl="0" algn="l">
              <a:spcBef>
                <a:spcPts val="0"/>
              </a:spcBef>
              <a:spcAft>
                <a:spcPts val="0"/>
              </a:spcAft>
              <a:buSzPts val="1700"/>
              <a:buChar char="●"/>
            </a:pPr>
            <a:r>
              <a:rPr lang="sk" sz="1700"/>
              <a:t>Antisekretorika, inhibitor protonové pumpy (prolongovaná 24-h inhibice kyselé sekrece) - postupně rezistence</a:t>
            </a:r>
            <a:endParaRPr sz="1700"/>
          </a:p>
          <a:p>
            <a:pPr indent="-336550" lvl="0" marL="457200" rtl="0" algn="l">
              <a:spcBef>
                <a:spcPts val="0"/>
              </a:spcBef>
              <a:spcAft>
                <a:spcPts val="0"/>
              </a:spcAft>
              <a:buSzPts val="1700"/>
              <a:buChar char="●"/>
            </a:pPr>
            <a:r>
              <a:rPr lang="sk" sz="1700"/>
              <a:t>Léčba chirurgická</a:t>
            </a:r>
            <a:endParaRPr sz="1700"/>
          </a:p>
          <a:p>
            <a:pPr indent="-336550" lvl="0" marL="457200" rtl="0" algn="l">
              <a:spcBef>
                <a:spcPts val="0"/>
              </a:spcBef>
              <a:spcAft>
                <a:spcPts val="0"/>
              </a:spcAft>
              <a:buSzPts val="1700"/>
              <a:buChar char="●"/>
            </a:pPr>
            <a:r>
              <a:rPr lang="sk" sz="1700"/>
              <a:t>Režimová opatření (dieta, poloha a pozice těla, menší porce a víckrát, dobře pokousat)</a:t>
            </a:r>
            <a:endParaRPr sz="1700"/>
          </a:p>
          <a:p>
            <a:pPr indent="-336550" lvl="0" marL="457200" rtl="0" algn="l">
              <a:spcBef>
                <a:spcPts val="0"/>
              </a:spcBef>
              <a:spcAft>
                <a:spcPts val="0"/>
              </a:spcAft>
              <a:buSzPts val="1700"/>
              <a:buChar char="●"/>
            </a:pPr>
            <a:r>
              <a:rPr lang="sk" sz="1700"/>
              <a:t>Konzumace posledního jídla mezi 17-18 hod. večer, ne méně než 4 hod. před ulehnutím</a:t>
            </a:r>
            <a:endParaRPr sz="1700"/>
          </a:p>
          <a:p>
            <a:pPr indent="-336550" lvl="0" marL="457200" rtl="0" algn="l">
              <a:spcBef>
                <a:spcPts val="0"/>
              </a:spcBef>
              <a:spcAft>
                <a:spcPts val="0"/>
              </a:spcAft>
              <a:buSzPts val="1700"/>
              <a:buChar char="●"/>
            </a:pPr>
            <a:r>
              <a:rPr lang="sk" sz="1700"/>
              <a:t>CAVE situace s prolongovaným zvýšením IAP (utažený pásek, opakovaná flexe, zvedání břemen, zvýšení hlavové části lůžka, apod.), spánek na levém boku</a:t>
            </a:r>
            <a:endParaRPr sz="17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Rehabilitace GERD: posturálně-respirační</a:t>
            </a:r>
            <a:endParaRPr/>
          </a:p>
        </p:txBody>
      </p:sp>
      <p:sp>
        <p:nvSpPr>
          <p:cNvPr id="471" name="Google Shape;471;p6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b="1" lang="sk" sz="1700"/>
              <a:t>ošetření bránice </a:t>
            </a:r>
            <a:r>
              <a:rPr lang="sk" sz="1700"/>
              <a:t>(GIT obtíže, abdominální migréna, apod.), </a:t>
            </a:r>
            <a:r>
              <a:rPr b="1" lang="sk" sz="1700"/>
              <a:t>hrudníku,</a:t>
            </a:r>
            <a:r>
              <a:rPr lang="sk" sz="1700"/>
              <a:t> </a:t>
            </a:r>
            <a:r>
              <a:rPr b="1" lang="sk" sz="1700"/>
              <a:t>žeber </a:t>
            </a:r>
            <a:r>
              <a:rPr lang="sk" sz="1700"/>
              <a:t>(blokády inhibují funkci bránice - snížení fce antirefluxní bariéry), </a:t>
            </a:r>
            <a:r>
              <a:rPr b="1" lang="sk" sz="1700"/>
              <a:t>hrudní a bederní páteře včetně ThL přechodu</a:t>
            </a:r>
            <a:r>
              <a:rPr lang="sk" sz="1700"/>
              <a:t> (často EXT blokády s ROT obratlového těla)</a:t>
            </a:r>
            <a:endParaRPr sz="1700"/>
          </a:p>
          <a:p>
            <a:pPr indent="-336550" lvl="0" marL="457200" rtl="0" algn="l">
              <a:spcBef>
                <a:spcPts val="0"/>
              </a:spcBef>
              <a:spcAft>
                <a:spcPts val="0"/>
              </a:spcAft>
              <a:buSzPts val="1700"/>
              <a:buChar char="●"/>
            </a:pPr>
            <a:r>
              <a:rPr b="1" lang="sk" sz="1700"/>
              <a:t>porucha stabilizace ThL přechodu </a:t>
            </a:r>
            <a:r>
              <a:rPr lang="sk" sz="1700"/>
              <a:t>(snížení síly punctum fixum crurální části bránice)</a:t>
            </a:r>
            <a:endParaRPr sz="1700"/>
          </a:p>
          <a:p>
            <a:pPr indent="-336550" lvl="0" marL="457200" rtl="0" algn="l">
              <a:spcBef>
                <a:spcPts val="0"/>
              </a:spcBef>
              <a:spcAft>
                <a:spcPts val="0"/>
              </a:spcAft>
              <a:buSzPts val="1700"/>
              <a:buChar char="●"/>
            </a:pPr>
            <a:r>
              <a:rPr lang="sk" sz="1700"/>
              <a:t>napřímení páteře, kaudalizace hrudníku, základ v léčbě jícnového refluxu</a:t>
            </a:r>
            <a:endParaRPr sz="1700"/>
          </a:p>
          <a:p>
            <a:pPr indent="-336550" lvl="0" marL="457200" rtl="0" algn="l">
              <a:spcBef>
                <a:spcPts val="0"/>
              </a:spcBef>
              <a:spcAft>
                <a:spcPts val="0"/>
              </a:spcAft>
              <a:buSzPts val="1700"/>
              <a:buChar char="●"/>
            </a:pPr>
            <a:r>
              <a:rPr b="1" lang="sk" sz="1700"/>
              <a:t>dechový vzor </a:t>
            </a:r>
            <a:r>
              <a:rPr lang="sk" sz="1700"/>
              <a:t>(horní hrudní typ dýchání, oslabení bránice a PI max a PE max)</a:t>
            </a:r>
            <a:endParaRPr sz="1700"/>
          </a:p>
          <a:p>
            <a:pPr indent="-336550" lvl="0" marL="457200" rtl="0" algn="l">
              <a:spcBef>
                <a:spcPts val="0"/>
              </a:spcBef>
              <a:spcAft>
                <a:spcPts val="0"/>
              </a:spcAft>
              <a:buSzPts val="1700"/>
              <a:buChar char="●"/>
            </a:pPr>
            <a:r>
              <a:rPr lang="sk" sz="1700"/>
              <a:t>zvýšení IAP (hypertonus břišní stěny - nevhodné posilování či obezita - kumulací viscerál. tuku)</a:t>
            </a:r>
            <a:endParaRPr sz="1700"/>
          </a:p>
          <a:p>
            <a:pPr indent="0" lvl="0" marL="457200" rtl="0" algn="l">
              <a:lnSpc>
                <a:spcPct val="115000"/>
              </a:lnSpc>
              <a:spcBef>
                <a:spcPts val="0"/>
              </a:spcBef>
              <a:spcAft>
                <a:spcPts val="0"/>
              </a:spcAft>
              <a:buNone/>
            </a:pPr>
            <a:r>
              <a:rPr lang="sk" sz="1700"/>
              <a:t>				</a:t>
            </a:r>
            <a:endParaRPr sz="1700"/>
          </a:p>
          <a:p>
            <a:pPr indent="0" lvl="0" marL="457200" rtl="0" algn="l">
              <a:spcBef>
                <a:spcPts val="0"/>
              </a:spcBef>
              <a:spcAft>
                <a:spcPts val="0"/>
              </a:spcAft>
              <a:buNone/>
            </a:pPr>
            <a:r>
              <a:rPr lang="sk" sz="1700"/>
              <a:t>			</a:t>
            </a:r>
            <a:endParaRPr sz="1700"/>
          </a:p>
          <a:p>
            <a:pPr indent="0" lvl="0" marL="457200" rtl="0" algn="l">
              <a:spcBef>
                <a:spcPts val="0"/>
              </a:spcBef>
              <a:spcAft>
                <a:spcPts val="0"/>
              </a:spcAft>
              <a:buNone/>
            </a:pPr>
            <a:r>
              <a:rPr lang="sk" sz="1700"/>
              <a:t>		</a:t>
            </a:r>
            <a:endParaRPr sz="1700"/>
          </a:p>
          <a:p>
            <a:pPr indent="0" lvl="0" marL="457200" rtl="0" algn="l">
              <a:spcBef>
                <a:spcPts val="0"/>
              </a:spcBef>
              <a:spcAft>
                <a:spcPts val="0"/>
              </a:spcAft>
              <a:buNone/>
            </a:pPr>
            <a:r>
              <a:t/>
            </a:r>
            <a:endParaRPr sz="17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Rehabilitace GERD: posturálně-respirační</a:t>
            </a:r>
            <a:endParaRPr/>
          </a:p>
          <a:p>
            <a:pPr indent="0" lvl="0" marL="0" rtl="0" algn="l">
              <a:spcBef>
                <a:spcPts val="0"/>
              </a:spcBef>
              <a:spcAft>
                <a:spcPts val="0"/>
              </a:spcAft>
              <a:buNone/>
            </a:pPr>
            <a:r>
              <a:t/>
            </a:r>
            <a:endParaRPr/>
          </a:p>
        </p:txBody>
      </p:sp>
      <p:sp>
        <p:nvSpPr>
          <p:cNvPr id="477" name="Google Shape;477;p67"/>
          <p:cNvSpPr txBox="1"/>
          <p:nvPr>
            <p:ph idx="1" type="body"/>
          </p:nvPr>
        </p:nvSpPr>
        <p:spPr>
          <a:xfrm>
            <a:off x="540000" y="1269000"/>
            <a:ext cx="50079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b="1" lang="sk" sz="1600"/>
              <a:t>Trénink inspiračních svalů</a:t>
            </a:r>
            <a:r>
              <a:rPr lang="sk" sz="1600"/>
              <a:t> ovlivňuje symptomy GERD. Signifikantní výsledky-progresivní trénink inspiračních svalů na 30 % MIP, také při odporu pouze 7 cmH2O. Výsledky prokázali zvýšený transdiaphragmatický tlak a eliminaci symptomů GERD (Carvalho de Miranda Chaves R1 et al., 2012; Nobre e Souza MÂ, 2013).</a:t>
            </a:r>
            <a:endParaRPr sz="1600"/>
          </a:p>
          <a:p>
            <a:pPr indent="-330200" lvl="0" marL="457200" rtl="0" algn="l">
              <a:spcBef>
                <a:spcPts val="0"/>
              </a:spcBef>
              <a:spcAft>
                <a:spcPts val="0"/>
              </a:spcAft>
              <a:buSzPts val="1600"/>
              <a:buChar char="●"/>
            </a:pPr>
            <a:r>
              <a:rPr lang="sk" sz="1600"/>
              <a:t>Posilování či fyzická práce se také podílejí na hypertrofii bránice či zvýšení MIP a MEP  (Al-Bilbeisi F, 2000; DePalo VA, 2004). 				</a:t>
            </a:r>
            <a:endParaRPr sz="1600"/>
          </a:p>
          <a:p>
            <a:pPr indent="0" lvl="0" marL="457200" rtl="0" algn="l">
              <a:spcBef>
                <a:spcPts val="0"/>
              </a:spcBef>
              <a:spcAft>
                <a:spcPts val="0"/>
              </a:spcAft>
              <a:buNone/>
            </a:pPr>
            <a:r>
              <a:rPr lang="sk" sz="1600"/>
              <a:t>			</a:t>
            </a:r>
            <a:endParaRPr sz="1600"/>
          </a:p>
          <a:p>
            <a:pPr indent="0" lvl="0" marL="457200" rtl="0" algn="l">
              <a:spcBef>
                <a:spcPts val="0"/>
              </a:spcBef>
              <a:spcAft>
                <a:spcPts val="0"/>
              </a:spcAft>
              <a:buNone/>
            </a:pPr>
            <a:r>
              <a:rPr lang="sk" sz="1600"/>
              <a:t>		</a:t>
            </a:r>
            <a:endParaRPr sz="1600"/>
          </a:p>
          <a:p>
            <a:pPr indent="0" lvl="0" marL="457200" rtl="0" algn="l">
              <a:spcBef>
                <a:spcPts val="0"/>
              </a:spcBef>
              <a:spcAft>
                <a:spcPts val="0"/>
              </a:spcAft>
              <a:buNone/>
            </a:pPr>
            <a:r>
              <a:t/>
            </a:r>
            <a:endParaRPr sz="1900"/>
          </a:p>
        </p:txBody>
      </p:sp>
      <p:pic>
        <p:nvPicPr>
          <p:cNvPr id="478" name="Google Shape;478;p67"/>
          <p:cNvPicPr preferRelativeResize="0"/>
          <p:nvPr/>
        </p:nvPicPr>
        <p:blipFill>
          <a:blip r:embed="rId3">
            <a:alphaModFix/>
          </a:blip>
          <a:stretch>
            <a:fillRect/>
          </a:stretch>
        </p:blipFill>
        <p:spPr>
          <a:xfrm>
            <a:off x="5782900" y="1031100"/>
            <a:ext cx="3208700" cy="3208700"/>
          </a:xfrm>
          <a:prstGeom prst="rect">
            <a:avLst/>
          </a:prstGeom>
          <a:noFill/>
          <a:ln>
            <a:noFill/>
          </a:ln>
        </p:spPr>
      </p:pic>
      <p:sp>
        <p:nvSpPr>
          <p:cNvPr id="479" name="Google Shape;479;p67"/>
          <p:cNvSpPr txBox="1"/>
          <p:nvPr/>
        </p:nvSpPr>
        <p:spPr>
          <a:xfrm>
            <a:off x="5670725" y="36296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https://eshop.sansimon.cz/dechova-rehabilitace/29923-threshold-imt-nadechovy-rehabilitacni-ventil.html</a:t>
            </a:r>
            <a:endParaRPr sz="8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Rehabilitace GERD: viscero-fasciální</a:t>
            </a:r>
            <a:endParaRPr/>
          </a:p>
        </p:txBody>
      </p:sp>
      <p:sp>
        <p:nvSpPr>
          <p:cNvPr id="485" name="Google Shape;485;p6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dyspeptický syndrom</a:t>
            </a:r>
            <a:endParaRPr sz="1800"/>
          </a:p>
          <a:p>
            <a:pPr indent="-342900" lvl="0" marL="457200" rtl="0" algn="l">
              <a:spcBef>
                <a:spcPts val="0"/>
              </a:spcBef>
              <a:spcAft>
                <a:spcPts val="0"/>
              </a:spcAft>
              <a:buSzPts val="1800"/>
              <a:buChar char="●"/>
            </a:pPr>
            <a:r>
              <a:rPr lang="sk" sz="1800"/>
              <a:t>globus faryngeus</a:t>
            </a:r>
            <a:endParaRPr sz="1800"/>
          </a:p>
          <a:p>
            <a:pPr indent="-342900" lvl="0" marL="457200" rtl="0" algn="l">
              <a:spcBef>
                <a:spcPts val="0"/>
              </a:spcBef>
              <a:spcAft>
                <a:spcPts val="0"/>
              </a:spcAft>
              <a:buSzPts val="1800"/>
              <a:buChar char="●"/>
            </a:pPr>
            <a:r>
              <a:rPr lang="sk" sz="1800"/>
              <a:t>syndrom dráždivého tračníku</a:t>
            </a:r>
            <a:endParaRPr sz="1800"/>
          </a:p>
          <a:p>
            <a:pPr indent="-342900" lvl="0" marL="457200" rtl="0" algn="l">
              <a:spcBef>
                <a:spcPts val="0"/>
              </a:spcBef>
              <a:spcAft>
                <a:spcPts val="0"/>
              </a:spcAft>
              <a:buSzPts val="1800"/>
              <a:buChar char="●"/>
            </a:pPr>
            <a:r>
              <a:rPr lang="sk" sz="1800"/>
              <a:t>gas-bloat syndrom</a:t>
            </a:r>
            <a:endParaRPr sz="1800"/>
          </a:p>
          <a:p>
            <a:pPr indent="-342900" lvl="0" marL="457200" rtl="0" algn="l">
              <a:spcBef>
                <a:spcPts val="0"/>
              </a:spcBef>
              <a:spcAft>
                <a:spcPts val="0"/>
              </a:spcAft>
              <a:buSzPts val="1800"/>
              <a:buChar char="●"/>
            </a:pPr>
            <a:r>
              <a:rPr lang="sk" sz="1800"/>
              <a:t>obstipace</a:t>
            </a:r>
            <a:endParaRPr sz="1800"/>
          </a:p>
          <a:p>
            <a:pPr indent="-342900" lvl="0" marL="457200" rtl="0" algn="l">
              <a:spcBef>
                <a:spcPts val="0"/>
              </a:spcBef>
              <a:spcAft>
                <a:spcPts val="0"/>
              </a:spcAft>
              <a:buSzPts val="1800"/>
              <a:buChar char="●"/>
            </a:pPr>
            <a:r>
              <a:rPr lang="sk" sz="1800"/>
              <a:t>syndrom m. levator ani </a:t>
            </a:r>
            <a:endParaRPr sz="1800"/>
          </a:p>
          <a:p>
            <a:pPr indent="-342900" lvl="0" marL="457200" rtl="0" algn="l">
              <a:spcBef>
                <a:spcPts val="0"/>
              </a:spcBef>
              <a:spcAft>
                <a:spcPts val="0"/>
              </a:spcAft>
              <a:buSzPts val="1800"/>
              <a:buChar char="●"/>
            </a:pPr>
            <a:r>
              <a:rPr lang="sk" sz="1800"/>
              <a:t>orgánové hyper/hypotonie a fasciální adheze závěsů orgánů </a:t>
            </a:r>
            <a:endParaRPr sz="1800"/>
          </a:p>
          <a:p>
            <a:pPr indent="-342900" lvl="0" marL="457200" rtl="0" algn="l">
              <a:spcBef>
                <a:spcPts val="0"/>
              </a:spcBef>
              <a:spcAft>
                <a:spcPts val="0"/>
              </a:spcAft>
              <a:buSzPts val="1800"/>
              <a:buFont typeface="Times New Roman"/>
              <a:buChar char="●"/>
            </a:pPr>
            <a:r>
              <a:rPr lang="sk" sz="1800"/>
              <a:t>V rámci komprehenzivního přistupu je tedy nutno využít taktéž práce s orgány tzv. </a:t>
            </a:r>
            <a:r>
              <a:rPr b="1" lang="sk" sz="1800"/>
              <a:t>viscerální rehabilitaci </a:t>
            </a:r>
            <a:r>
              <a:rPr lang="sk" sz="1800"/>
              <a:t>či viscerální terapii (Barral JP, Mercier P, 2006).  </a:t>
            </a:r>
            <a:endParaRPr sz="1800"/>
          </a:p>
          <a:p>
            <a:pPr indent="0" lvl="0" marL="0" rtl="0" algn="l">
              <a:lnSpc>
                <a:spcPct val="115000"/>
              </a:lnSpc>
              <a:spcBef>
                <a:spcPts val="0"/>
              </a:spcBef>
              <a:spcAft>
                <a:spcPts val="0"/>
              </a:spcAft>
              <a:buClr>
                <a:schemeClr val="dk1"/>
              </a:buClr>
              <a:buSzPts val="1100"/>
              <a:buFont typeface="Arial"/>
              <a:buNone/>
            </a:pPr>
            <a:r>
              <a:rPr lang="sk" sz="1300"/>
              <a:t>				</a:t>
            </a:r>
            <a:endParaRPr sz="1300"/>
          </a:p>
          <a:p>
            <a:pPr indent="0" lvl="0" marL="0" rtl="0" algn="l">
              <a:spcBef>
                <a:spcPts val="0"/>
              </a:spcBef>
              <a:spcAft>
                <a:spcPts val="0"/>
              </a:spcAft>
              <a:buClr>
                <a:schemeClr val="dk1"/>
              </a:buClr>
              <a:buSzPts val="1100"/>
              <a:buFont typeface="Arial"/>
              <a:buNone/>
            </a:pPr>
            <a:r>
              <a:rPr lang="sk" sz="1300"/>
              <a:t>			</a:t>
            </a:r>
            <a:endParaRPr sz="1300"/>
          </a:p>
          <a:p>
            <a:pPr indent="0" lvl="0" marL="0" rtl="0" algn="l">
              <a:spcBef>
                <a:spcPts val="0"/>
              </a:spcBef>
              <a:spcAft>
                <a:spcPts val="0"/>
              </a:spcAft>
              <a:buClr>
                <a:schemeClr val="dk1"/>
              </a:buClr>
              <a:buSzPts val="1100"/>
              <a:buFont typeface="Arial"/>
              <a:buNone/>
            </a:pPr>
            <a:r>
              <a:rPr lang="sk" sz="1300"/>
              <a:t>		</a:t>
            </a:r>
            <a:endParaRPr sz="1300"/>
          </a:p>
          <a:p>
            <a:pPr indent="0" lvl="0" marL="0" rtl="0" algn="l">
              <a:spcBef>
                <a:spcPts val="0"/>
              </a:spcBef>
              <a:spcAft>
                <a:spcPts val="0"/>
              </a:spcAft>
              <a:buNone/>
            </a:pPr>
            <a:r>
              <a:t/>
            </a:r>
            <a:endParaRPr sz="2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ROM</a:t>
            </a:r>
            <a:endParaRPr/>
          </a:p>
        </p:txBody>
      </p:sp>
      <p:sp>
        <p:nvSpPr>
          <p:cNvPr id="158" name="Google Shape;158;p2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500"/>
              <a:t>Pasivní limity:</a:t>
            </a:r>
            <a:endParaRPr b="1" sz="1500"/>
          </a:p>
          <a:p>
            <a:pPr indent="0" lvl="0" marL="0" rtl="0" algn="l">
              <a:spcBef>
                <a:spcPts val="0"/>
              </a:spcBef>
              <a:spcAft>
                <a:spcPts val="0"/>
              </a:spcAft>
              <a:buClr>
                <a:schemeClr val="dk1"/>
              </a:buClr>
              <a:buSzPts val="1100"/>
              <a:buFont typeface="Arial"/>
              <a:buNone/>
            </a:pPr>
            <a:r>
              <a:rPr lang="sk" sz="1500"/>
              <a:t>Ligamenta (LLP, LLA, lig. flava)</a:t>
            </a:r>
            <a:endParaRPr sz="1500"/>
          </a:p>
          <a:p>
            <a:pPr indent="0" lvl="0" marL="0" rtl="0" algn="l">
              <a:spcBef>
                <a:spcPts val="0"/>
              </a:spcBef>
              <a:spcAft>
                <a:spcPts val="0"/>
              </a:spcAft>
              <a:buClr>
                <a:schemeClr val="dk1"/>
              </a:buClr>
              <a:buSzPts val="1100"/>
              <a:buFont typeface="Arial"/>
              <a:buNone/>
            </a:pPr>
            <a:r>
              <a:rPr lang="sk" sz="1500"/>
              <a:t>Poměr výšky disku / k výšce obr.  těla</a:t>
            </a:r>
            <a:endParaRPr sz="1500"/>
          </a:p>
          <a:p>
            <a:pPr indent="0" lvl="0" marL="0" rtl="0" algn="l">
              <a:spcBef>
                <a:spcPts val="0"/>
              </a:spcBef>
              <a:spcAft>
                <a:spcPts val="0"/>
              </a:spcAft>
              <a:buClr>
                <a:schemeClr val="dk1"/>
              </a:buClr>
              <a:buSzPts val="1100"/>
              <a:buFont typeface="Arial"/>
              <a:buNone/>
            </a:pPr>
            <a:r>
              <a:rPr lang="sk" sz="1500"/>
              <a:t>S věkem omezení osifikací SC spojení</a:t>
            </a:r>
            <a:endParaRPr sz="1500"/>
          </a:p>
          <a:p>
            <a:pPr indent="0" lvl="0" marL="0" rtl="0" algn="l">
              <a:spcBef>
                <a:spcPts val="0"/>
              </a:spcBef>
              <a:spcAft>
                <a:spcPts val="0"/>
              </a:spcAft>
              <a:buClr>
                <a:schemeClr val="dk1"/>
              </a:buClr>
              <a:buSzPts val="1100"/>
              <a:buFont typeface="Arial"/>
              <a:buNone/>
            </a:pPr>
            <a:r>
              <a:rPr b="1" lang="sk" sz="1500"/>
              <a:t>ROM</a:t>
            </a:r>
            <a:endParaRPr b="1" sz="1500"/>
          </a:p>
          <a:p>
            <a:pPr indent="0" lvl="0" marL="0" rtl="0" algn="l">
              <a:spcBef>
                <a:spcPts val="0"/>
              </a:spcBef>
              <a:spcAft>
                <a:spcPts val="0"/>
              </a:spcAft>
              <a:buClr>
                <a:schemeClr val="dk1"/>
              </a:buClr>
              <a:buSzPts val="1100"/>
              <a:buFont typeface="Arial"/>
              <a:buNone/>
            </a:pPr>
            <a:r>
              <a:rPr lang="sk" sz="1500"/>
              <a:t>Axiální rotace: 45° na každou stranu</a:t>
            </a:r>
            <a:endParaRPr sz="1500"/>
          </a:p>
          <a:p>
            <a:pPr indent="0" lvl="0" marL="0" rtl="0" algn="l">
              <a:spcBef>
                <a:spcPts val="0"/>
              </a:spcBef>
              <a:spcAft>
                <a:spcPts val="0"/>
              </a:spcAft>
              <a:buClr>
                <a:schemeClr val="dk1"/>
              </a:buClr>
              <a:buSzPts val="1100"/>
              <a:buFont typeface="Arial"/>
              <a:buNone/>
            </a:pPr>
            <a:r>
              <a:rPr lang="sk" sz="1500"/>
              <a:t>(Gerhardt 1990)</a:t>
            </a:r>
            <a:endParaRPr sz="1500"/>
          </a:p>
          <a:p>
            <a:pPr indent="0" lvl="0" marL="0" rtl="0" algn="l">
              <a:spcBef>
                <a:spcPts val="0"/>
              </a:spcBef>
              <a:spcAft>
                <a:spcPts val="0"/>
              </a:spcAft>
              <a:buClr>
                <a:schemeClr val="dk1"/>
              </a:buClr>
              <a:buSzPts val="1100"/>
              <a:buFont typeface="Arial"/>
              <a:buNone/>
            </a:pPr>
            <a:r>
              <a:rPr lang="sk" sz="1500"/>
              <a:t>Flexe – extenze: 63°</a:t>
            </a:r>
            <a:endParaRPr sz="1500"/>
          </a:p>
          <a:p>
            <a:pPr indent="0" lvl="0" marL="0" rtl="0" algn="l">
              <a:spcBef>
                <a:spcPts val="0"/>
              </a:spcBef>
              <a:spcAft>
                <a:spcPts val="0"/>
              </a:spcAft>
              <a:buClr>
                <a:schemeClr val="dk1"/>
              </a:buClr>
              <a:buSzPts val="1100"/>
              <a:buFont typeface="Arial"/>
              <a:buNone/>
            </a:pPr>
            <a:r>
              <a:rPr lang="sk" sz="1500"/>
              <a:t>(Green 1994)</a:t>
            </a:r>
            <a:endParaRPr sz="1500"/>
          </a:p>
          <a:p>
            <a:pPr indent="0" lvl="0" marL="0" rtl="0" algn="l">
              <a:spcBef>
                <a:spcPts val="0"/>
              </a:spcBef>
              <a:spcAft>
                <a:spcPts val="0"/>
              </a:spcAft>
              <a:buClr>
                <a:schemeClr val="dk1"/>
              </a:buClr>
              <a:buSzPts val="1100"/>
              <a:buFont typeface="Arial"/>
              <a:buNone/>
            </a:pPr>
            <a:r>
              <a:rPr lang="sk" sz="1500"/>
              <a:t>Laterální flexe: 30° na každou stranu</a:t>
            </a:r>
            <a:endParaRPr sz="1500"/>
          </a:p>
          <a:p>
            <a:pPr indent="0" lvl="0" marL="0" rtl="0" algn="l">
              <a:spcBef>
                <a:spcPts val="0"/>
              </a:spcBef>
              <a:spcAft>
                <a:spcPts val="0"/>
              </a:spcAft>
              <a:buClr>
                <a:schemeClr val="dk1"/>
              </a:buClr>
              <a:buSzPts val="1100"/>
              <a:buFont typeface="Arial"/>
              <a:buNone/>
            </a:pPr>
            <a:r>
              <a:rPr lang="sk" sz="1500"/>
              <a:t>(Gerhardt 1990) </a:t>
            </a:r>
            <a:endParaRPr sz="1500"/>
          </a:p>
          <a:p>
            <a:pPr indent="0" lvl="0" marL="0" rtl="0" algn="l">
              <a:spcBef>
                <a:spcPts val="0"/>
              </a:spcBef>
              <a:spcAft>
                <a:spcPts val="0"/>
              </a:spcAft>
              <a:buClr>
                <a:schemeClr val="dk1"/>
              </a:buClr>
              <a:buSzPts val="1100"/>
              <a:buFont typeface="Arial"/>
              <a:buNone/>
            </a:pPr>
            <a:r>
              <a:rPr lang="sk" sz="1500"/>
              <a:t>Kloubní vzorec: Stejné omezení lateroflexe a rotace, extenze.</a:t>
            </a:r>
            <a:endParaRPr sz="1500"/>
          </a:p>
          <a:p>
            <a:pPr indent="0" lvl="0" marL="0" rtl="0" algn="l">
              <a:spcBef>
                <a:spcPts val="0"/>
              </a:spcBef>
              <a:spcAft>
                <a:spcPts val="0"/>
              </a:spcAft>
              <a:buNone/>
            </a:pPr>
            <a:r>
              <a:t/>
            </a:r>
            <a:endParaRPr sz="1500"/>
          </a:p>
        </p:txBody>
      </p:sp>
      <p:pic>
        <p:nvPicPr>
          <p:cNvPr id="159" name="Google Shape;159;p24"/>
          <p:cNvPicPr preferRelativeResize="0"/>
          <p:nvPr/>
        </p:nvPicPr>
        <p:blipFill>
          <a:blip r:embed="rId3">
            <a:alphaModFix/>
          </a:blip>
          <a:stretch>
            <a:fillRect/>
          </a:stretch>
        </p:blipFill>
        <p:spPr>
          <a:xfrm>
            <a:off x="5835196" y="0"/>
            <a:ext cx="3308809" cy="51435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Rehabilitace GERD: viscero-fasciální</a:t>
            </a:r>
            <a:endParaRPr/>
          </a:p>
          <a:p>
            <a:pPr indent="0" lvl="0" marL="0" rtl="0" algn="l">
              <a:spcBef>
                <a:spcPts val="0"/>
              </a:spcBef>
              <a:spcAft>
                <a:spcPts val="0"/>
              </a:spcAft>
              <a:buNone/>
            </a:pPr>
            <a:r>
              <a:t/>
            </a:r>
            <a:endParaRPr/>
          </a:p>
        </p:txBody>
      </p:sp>
      <p:sp>
        <p:nvSpPr>
          <p:cNvPr id="491" name="Google Shape;491;p69"/>
          <p:cNvSpPr txBox="1"/>
          <p:nvPr>
            <p:ph idx="1" type="body"/>
          </p:nvPr>
        </p:nvSpPr>
        <p:spPr>
          <a:xfrm>
            <a:off x="540000" y="1269000"/>
            <a:ext cx="34845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200"/>
              <a:t>U GERD nalézáme změny v napětí: </a:t>
            </a:r>
            <a:endParaRPr b="1" sz="1200"/>
          </a:p>
          <a:p>
            <a:pPr indent="-304800" lvl="0" marL="457200" rtl="0" algn="l">
              <a:spcBef>
                <a:spcPts val="0"/>
              </a:spcBef>
              <a:spcAft>
                <a:spcPts val="0"/>
              </a:spcAft>
              <a:buSzPts val="1200"/>
              <a:buChar char="●"/>
            </a:pPr>
            <a:r>
              <a:rPr lang="sk" sz="1200"/>
              <a:t>dvanáctníku a jím generované změny v napětí břišní stěny</a:t>
            </a:r>
            <a:endParaRPr sz="1200"/>
          </a:p>
          <a:p>
            <a:pPr indent="-304800" lvl="0" marL="457200" rtl="0" algn="l">
              <a:spcBef>
                <a:spcPts val="0"/>
              </a:spcBef>
              <a:spcAft>
                <a:spcPts val="0"/>
              </a:spcAft>
              <a:buSzPts val="1200"/>
              <a:buChar char="●"/>
            </a:pPr>
            <a:r>
              <a:rPr lang="sk" sz="1200"/>
              <a:t>v oblasti kardie</a:t>
            </a:r>
            <a:endParaRPr sz="1200"/>
          </a:p>
          <a:p>
            <a:pPr indent="-304800" lvl="0" marL="457200" rtl="0" algn="l">
              <a:spcBef>
                <a:spcPts val="0"/>
              </a:spcBef>
              <a:spcAft>
                <a:spcPts val="0"/>
              </a:spcAft>
              <a:buSzPts val="1200"/>
              <a:buChar char="●"/>
            </a:pPr>
            <a:r>
              <a:rPr lang="sk" sz="1200"/>
              <a:t>pyloru</a:t>
            </a:r>
            <a:endParaRPr sz="1200"/>
          </a:p>
          <a:p>
            <a:pPr indent="-304800" lvl="0" marL="457200" rtl="0" algn="l">
              <a:spcBef>
                <a:spcPts val="0"/>
              </a:spcBef>
              <a:spcAft>
                <a:spcPts val="0"/>
              </a:spcAft>
              <a:buSzPts val="1200"/>
              <a:buChar char="●"/>
            </a:pPr>
            <a:r>
              <a:rPr lang="sk" sz="1200"/>
              <a:t>duodenogastrické junkce</a:t>
            </a:r>
            <a:endParaRPr sz="1200"/>
          </a:p>
          <a:p>
            <a:pPr indent="-304800" lvl="0" marL="457200" rtl="0" algn="l">
              <a:spcBef>
                <a:spcPts val="0"/>
              </a:spcBef>
              <a:spcAft>
                <a:spcPts val="0"/>
              </a:spcAft>
              <a:buSzPts val="1200"/>
              <a:buChar char="●"/>
            </a:pPr>
            <a:r>
              <a:rPr lang="sk" sz="1200"/>
              <a:t>Treitzovo ligamentum</a:t>
            </a:r>
            <a:endParaRPr sz="1200"/>
          </a:p>
          <a:p>
            <a:pPr indent="-304800" lvl="0" marL="457200" rtl="0" algn="l">
              <a:spcBef>
                <a:spcPts val="0"/>
              </a:spcBef>
              <a:spcAft>
                <a:spcPts val="0"/>
              </a:spcAft>
              <a:buSzPts val="1200"/>
              <a:buChar char="●"/>
            </a:pPr>
            <a:r>
              <a:rPr lang="sk" sz="1200"/>
              <a:t>ileocekální junkce</a:t>
            </a:r>
            <a:endParaRPr sz="1200"/>
          </a:p>
          <a:p>
            <a:pPr indent="-304800" lvl="0" marL="457200" rtl="0" algn="l">
              <a:spcBef>
                <a:spcPts val="0"/>
              </a:spcBef>
              <a:spcAft>
                <a:spcPts val="0"/>
              </a:spcAft>
              <a:buSzPts val="1200"/>
              <a:buChar char="●"/>
            </a:pPr>
            <a:r>
              <a:rPr lang="sk" sz="1200"/>
              <a:t>Dané oblasti jsou palpačně tuhé a citlivé, to se mění při viscerální manipulaci. Obdobně jako se zkracuje vazivo v myoskletálním aparátu, můžeme retrakce nalézt i v oblasti viscerálních orgánů. (Barral JP, Mercier P, 2006) </a:t>
            </a:r>
            <a:endParaRPr sz="1200"/>
          </a:p>
          <a:p>
            <a:pPr indent="-304800" lvl="4" marL="2286000" rtl="0" algn="l">
              <a:lnSpc>
                <a:spcPct val="115000"/>
              </a:lnSpc>
              <a:spcBef>
                <a:spcPts val="0"/>
              </a:spcBef>
              <a:spcAft>
                <a:spcPts val="0"/>
              </a:spcAft>
              <a:buSzPts val="1200"/>
              <a:buChar char="○"/>
            </a:pPr>
            <a:r>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None/>
            </a:pPr>
            <a:r>
              <a:t/>
            </a:r>
            <a:endParaRPr sz="1200">
              <a:solidFill>
                <a:srgbClr val="202124"/>
              </a:solidFill>
              <a:highlight>
                <a:srgbClr val="FFFFFF"/>
              </a:highlight>
            </a:endParaRPr>
          </a:p>
        </p:txBody>
      </p:sp>
      <p:pic>
        <p:nvPicPr>
          <p:cNvPr id="492" name="Google Shape;492;p69"/>
          <p:cNvPicPr preferRelativeResize="0"/>
          <p:nvPr/>
        </p:nvPicPr>
        <p:blipFill>
          <a:blip r:embed="rId3">
            <a:alphaModFix/>
          </a:blip>
          <a:stretch>
            <a:fillRect/>
          </a:stretch>
        </p:blipFill>
        <p:spPr>
          <a:xfrm>
            <a:off x="6187250" y="1031100"/>
            <a:ext cx="2804350" cy="1604400"/>
          </a:xfrm>
          <a:prstGeom prst="rect">
            <a:avLst/>
          </a:prstGeom>
          <a:noFill/>
          <a:ln>
            <a:noFill/>
          </a:ln>
        </p:spPr>
      </p:pic>
      <p:sp>
        <p:nvSpPr>
          <p:cNvPr id="493" name="Google Shape;493;p69"/>
          <p:cNvSpPr txBox="1"/>
          <p:nvPr/>
        </p:nvSpPr>
        <p:spPr>
          <a:xfrm>
            <a:off x="6144000" y="26355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https://www.earthslab.com/anatomy/ligament-of-treitz-suspensory-muscle-of-duodenum/</a:t>
            </a:r>
            <a:endParaRPr sz="800"/>
          </a:p>
        </p:txBody>
      </p:sp>
      <p:pic>
        <p:nvPicPr>
          <p:cNvPr id="494" name="Google Shape;494;p69"/>
          <p:cNvPicPr preferRelativeResize="0"/>
          <p:nvPr/>
        </p:nvPicPr>
        <p:blipFill>
          <a:blip r:embed="rId4">
            <a:alphaModFix/>
          </a:blip>
          <a:stretch>
            <a:fillRect/>
          </a:stretch>
        </p:blipFill>
        <p:spPr>
          <a:xfrm>
            <a:off x="4024498" y="1268989"/>
            <a:ext cx="2125424" cy="3668438"/>
          </a:xfrm>
          <a:prstGeom prst="rect">
            <a:avLst/>
          </a:prstGeom>
          <a:noFill/>
          <a:ln>
            <a:noFill/>
          </a:ln>
        </p:spPr>
      </p:pic>
      <p:sp>
        <p:nvSpPr>
          <p:cNvPr id="495" name="Google Shape;495;p69"/>
          <p:cNvSpPr txBox="1"/>
          <p:nvPr/>
        </p:nvSpPr>
        <p:spPr>
          <a:xfrm>
            <a:off x="6144000" y="30666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https://www.semanticscholar.org/paper/The-Human-Ileocaecal-Junction%3A-An-Anatomical-Study-Pollard/d016567ca3fcc564fbc2af007a01f235b7c55b75/figure/3</a:t>
            </a:r>
            <a:endParaRPr sz="8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70"/>
          <p:cNvPicPr preferRelativeResize="0"/>
          <p:nvPr/>
        </p:nvPicPr>
        <p:blipFill>
          <a:blip r:embed="rId3">
            <a:alphaModFix/>
          </a:blip>
          <a:stretch>
            <a:fillRect/>
          </a:stretch>
        </p:blipFill>
        <p:spPr>
          <a:xfrm>
            <a:off x="2376563" y="77175"/>
            <a:ext cx="4390875" cy="4838701"/>
          </a:xfrm>
          <a:prstGeom prst="rect">
            <a:avLst/>
          </a:prstGeom>
          <a:noFill/>
          <a:ln>
            <a:noFill/>
          </a:ln>
        </p:spPr>
      </p:pic>
      <p:sp>
        <p:nvSpPr>
          <p:cNvPr id="501" name="Google Shape;501;p70"/>
          <p:cNvSpPr txBox="1"/>
          <p:nvPr/>
        </p:nvSpPr>
        <p:spPr>
          <a:xfrm>
            <a:off x="122250" y="45135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https://www.semanticscholar.org/paper/The-Human-Ileocaecal-Junction%3A-An-Anatomical-Study-Pollard/d016567ca3fcc564fbc2af007a01f235b7c55b75/figure/3</a:t>
            </a:r>
            <a:endParaRPr sz="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Rehabilitace GERD: viscero-fasciální</a:t>
            </a:r>
            <a:endParaRPr/>
          </a:p>
        </p:txBody>
      </p:sp>
      <p:sp>
        <p:nvSpPr>
          <p:cNvPr id="507" name="Google Shape;507;p71"/>
          <p:cNvSpPr txBox="1"/>
          <p:nvPr>
            <p:ph idx="1" type="body"/>
          </p:nvPr>
        </p:nvSpPr>
        <p:spPr>
          <a:xfrm>
            <a:off x="540000" y="1269000"/>
            <a:ext cx="51207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Font typeface="Times New Roman"/>
              <a:buChar char="●"/>
            </a:pPr>
            <a:r>
              <a:rPr lang="sk" sz="1800"/>
              <a:t>Změny napětí vaziv v oblasti </a:t>
            </a:r>
            <a:r>
              <a:rPr b="1" lang="sk" sz="1800"/>
              <a:t>Leimerovy membrány</a:t>
            </a:r>
            <a:r>
              <a:rPr lang="sk" sz="1800"/>
              <a:t> a </a:t>
            </a:r>
            <a:r>
              <a:rPr b="1" lang="sk" sz="1800"/>
              <a:t>Treitzeho ligamenta</a:t>
            </a:r>
            <a:r>
              <a:rPr lang="sk" sz="1800"/>
              <a:t> (svalové snopce z bránice), řadí se mezi velice dynamické ligamentum. </a:t>
            </a:r>
            <a:endParaRPr sz="1800"/>
          </a:p>
          <a:p>
            <a:pPr indent="-342900" lvl="0" marL="457200" rtl="0" algn="l">
              <a:spcBef>
                <a:spcPts val="0"/>
              </a:spcBef>
              <a:spcAft>
                <a:spcPts val="0"/>
              </a:spcAft>
              <a:buSzPts val="1800"/>
              <a:buChar char="●"/>
            </a:pPr>
            <a:r>
              <a:rPr lang="sk" sz="1800"/>
              <a:t>Viscerální závěsy jsou často palpačně přístupné a manuálně ošetřitelné, proto se při léčbě refluxní choroby jícnu zaměřujeme i na tuto oblast. </a:t>
            </a:r>
            <a:endParaRPr sz="1800"/>
          </a:p>
          <a:p>
            <a:pPr indent="-342900" lvl="0" marL="457200" rtl="0" algn="l">
              <a:spcBef>
                <a:spcPts val="0"/>
              </a:spcBef>
              <a:spcAft>
                <a:spcPts val="0"/>
              </a:spcAft>
              <a:buSzPts val="1800"/>
              <a:buChar char="●"/>
            </a:pPr>
            <a:r>
              <a:rPr lang="sk" sz="1800"/>
              <a:t>Časté problémy s defekací - viscerální abdominální masáž</a:t>
            </a:r>
            <a:endParaRPr sz="1800"/>
          </a:p>
          <a:p>
            <a:pPr indent="0" lvl="0" marL="0" rtl="0" algn="l">
              <a:lnSpc>
                <a:spcPct val="115000"/>
              </a:lnSpc>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None/>
            </a:pPr>
            <a:r>
              <a:t/>
            </a:r>
            <a:endParaRPr/>
          </a:p>
        </p:txBody>
      </p:sp>
      <p:pic>
        <p:nvPicPr>
          <p:cNvPr id="508" name="Google Shape;508;p71"/>
          <p:cNvPicPr preferRelativeResize="0"/>
          <p:nvPr/>
        </p:nvPicPr>
        <p:blipFill>
          <a:blip r:embed="rId3">
            <a:alphaModFix/>
          </a:blip>
          <a:stretch>
            <a:fillRect/>
          </a:stretch>
        </p:blipFill>
        <p:spPr>
          <a:xfrm>
            <a:off x="5587500" y="1031100"/>
            <a:ext cx="3404100" cy="1957358"/>
          </a:xfrm>
          <a:prstGeom prst="rect">
            <a:avLst/>
          </a:prstGeom>
          <a:noFill/>
          <a:ln>
            <a:noFill/>
          </a:ln>
        </p:spPr>
      </p:pic>
      <p:sp>
        <p:nvSpPr>
          <p:cNvPr id="509" name="Google Shape;509;p71"/>
          <p:cNvSpPr txBox="1"/>
          <p:nvPr/>
        </p:nvSpPr>
        <p:spPr>
          <a:xfrm>
            <a:off x="5991600" y="29884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https://en.wikipedia.org/wiki/Phrenoesophageal_ligament</a:t>
            </a:r>
            <a:endParaRPr sz="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000"/>
              <a:t>Viscero-somatické vztahy</a:t>
            </a:r>
            <a:endParaRPr sz="2000"/>
          </a:p>
        </p:txBody>
      </p:sp>
      <p:sp>
        <p:nvSpPr>
          <p:cNvPr id="515" name="Google Shape;515;p7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1400"/>
              <a:t>Dle primární příčiny se dělí na:</a:t>
            </a:r>
            <a:endParaRPr sz="1400"/>
          </a:p>
          <a:p>
            <a:pPr indent="0" lvl="0" marL="0" rtl="0" algn="l">
              <a:spcBef>
                <a:spcPts val="0"/>
              </a:spcBef>
              <a:spcAft>
                <a:spcPts val="0"/>
              </a:spcAft>
              <a:buClr>
                <a:schemeClr val="dk1"/>
              </a:buClr>
              <a:buSzPts val="1100"/>
              <a:buFont typeface="Arial"/>
              <a:buNone/>
            </a:pPr>
            <a:r>
              <a:rPr b="1" lang="sk" sz="1400"/>
              <a:t>1) vzt</a:t>
            </a:r>
            <a:r>
              <a:rPr b="1" lang="sk" sz="1400"/>
              <a:t>ahy viscero-somatické (viscero-vertebrální): </a:t>
            </a:r>
            <a:r>
              <a:rPr lang="sk" sz="1400"/>
              <a:t>porucha vnitřního orgánu-reflexní změny v páteři a celém pohybovém aparátu.</a:t>
            </a:r>
            <a:endParaRPr sz="1400"/>
          </a:p>
          <a:p>
            <a:pPr indent="0" lvl="0" marL="0" rtl="0" algn="l">
              <a:lnSpc>
                <a:spcPct val="115000"/>
              </a:lnSpc>
              <a:spcBef>
                <a:spcPts val="0"/>
              </a:spcBef>
              <a:spcAft>
                <a:spcPts val="0"/>
              </a:spcAft>
              <a:buClr>
                <a:schemeClr val="dk1"/>
              </a:buClr>
              <a:buSzPts val="1100"/>
              <a:buFont typeface="Arial"/>
              <a:buNone/>
            </a:pPr>
            <a:r>
              <a:rPr b="1" lang="sk" sz="1400"/>
              <a:t>2) vztahy somato-viscerální (vertebro-viscerální): </a:t>
            </a:r>
            <a:r>
              <a:rPr lang="sk" sz="1400"/>
              <a:t>porucha pohybového aparátu (kloubů, svalů atd.) a tím vyvolaná </a:t>
            </a:r>
            <a:r>
              <a:rPr b="1" lang="sk" sz="1400"/>
              <a:t>nociceptivní reakce</a:t>
            </a:r>
            <a:r>
              <a:rPr lang="sk" sz="1400"/>
              <a:t> se promítá do oblasti orgánu a dochází ke:</a:t>
            </a:r>
            <a:endParaRPr sz="1400"/>
          </a:p>
          <a:p>
            <a:pPr indent="0" lvl="0" marL="0" rtl="0" algn="l">
              <a:lnSpc>
                <a:spcPct val="115000"/>
              </a:lnSpc>
              <a:spcBef>
                <a:spcPts val="1200"/>
              </a:spcBef>
              <a:spcAft>
                <a:spcPts val="0"/>
              </a:spcAft>
              <a:buNone/>
            </a:pPr>
            <a:r>
              <a:rPr lang="sk" sz="1400"/>
              <a:t>a)</a:t>
            </a:r>
            <a:r>
              <a:rPr lang="sk" sz="1400"/>
              <a:t> </a:t>
            </a:r>
            <a:r>
              <a:rPr lang="sk" sz="1400"/>
              <a:t>bolest z pohybového aparátu imituje bolest vnitřního orgánu;</a:t>
            </a:r>
            <a:endParaRPr sz="1400"/>
          </a:p>
          <a:p>
            <a:pPr indent="0" lvl="0" marL="0" rtl="0" algn="l">
              <a:lnSpc>
                <a:spcPct val="115000"/>
              </a:lnSpc>
              <a:spcBef>
                <a:spcPts val="1200"/>
              </a:spcBef>
              <a:spcAft>
                <a:spcPts val="0"/>
              </a:spcAft>
              <a:buNone/>
            </a:pPr>
            <a:r>
              <a:rPr lang="sk" sz="1400"/>
              <a:t>b) možností zatím spíše v teoretické úrovni je počátek onemocnění vnitřního orgánu po somatickém podnětu např. spodylogenním </a:t>
            </a:r>
            <a:endParaRPr sz="1400"/>
          </a:p>
          <a:p>
            <a:pPr indent="0" lvl="0" marL="0" rtl="0" algn="l">
              <a:lnSpc>
                <a:spcPct val="115000"/>
              </a:lnSpc>
              <a:spcBef>
                <a:spcPts val="1200"/>
              </a:spcBef>
              <a:spcAft>
                <a:spcPts val="0"/>
              </a:spcAft>
              <a:buClr>
                <a:schemeClr val="dk1"/>
              </a:buClr>
              <a:buSzPts val="1100"/>
              <a:buFont typeface="Arial"/>
              <a:buNone/>
            </a:pPr>
            <a:r>
              <a:rPr lang="sk" sz="1400"/>
              <a:t>c) možnost ovlivnění poškozené funkce vnitřního orgánu léčbou pohybového systému. </a:t>
            </a:r>
            <a:endParaRPr sz="1400"/>
          </a:p>
          <a:p>
            <a:pPr indent="0" lvl="0" marL="0" rtl="0" algn="l">
              <a:lnSpc>
                <a:spcPct val="115000"/>
              </a:lnSpc>
              <a:spcBef>
                <a:spcPts val="120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Viscero-somatické vztahy</a:t>
            </a:r>
            <a:endParaRPr/>
          </a:p>
        </p:txBody>
      </p:sp>
      <p:sp>
        <p:nvSpPr>
          <p:cNvPr id="521" name="Google Shape;521;p73"/>
          <p:cNvSpPr txBox="1"/>
          <p:nvPr>
            <p:ph idx="1" type="body"/>
          </p:nvPr>
        </p:nvSpPr>
        <p:spPr>
          <a:xfrm>
            <a:off x="540000" y="1269000"/>
            <a:ext cx="51396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1400"/>
              <a:t>Každý orgán má svůj typický </a:t>
            </a:r>
            <a:r>
              <a:rPr b="1" lang="sk" sz="1400"/>
              <a:t>viscerální vzorec </a:t>
            </a:r>
            <a:r>
              <a:rPr lang="sk" sz="1400"/>
              <a:t>zahrnující množství reflexních změn v systému somatickém. </a:t>
            </a:r>
            <a:endParaRPr sz="1400"/>
          </a:p>
          <a:p>
            <a:pPr indent="0" lvl="0" marL="0" rtl="0" algn="l">
              <a:spcBef>
                <a:spcPts val="0"/>
              </a:spcBef>
              <a:spcAft>
                <a:spcPts val="0"/>
              </a:spcAft>
              <a:buNone/>
            </a:pPr>
            <a:r>
              <a:rPr b="1" lang="sk" sz="1400"/>
              <a:t>Na kůži:</a:t>
            </a:r>
            <a:endParaRPr b="1" sz="1400"/>
          </a:p>
          <a:p>
            <a:pPr indent="-317500" lvl="0" marL="457200" rtl="0" algn="l">
              <a:spcBef>
                <a:spcPts val="0"/>
              </a:spcBef>
              <a:spcAft>
                <a:spcPts val="0"/>
              </a:spcAft>
              <a:buSzPts val="1400"/>
              <a:buChar char="●"/>
            </a:pPr>
            <a:r>
              <a:rPr lang="sk" sz="1400"/>
              <a:t>Headovy zóny (Čihák R, 1997)</a:t>
            </a:r>
            <a:endParaRPr sz="1400"/>
          </a:p>
          <a:p>
            <a:pPr indent="0" lvl="0" marL="0" rtl="0" algn="l">
              <a:spcBef>
                <a:spcPts val="0"/>
              </a:spcBef>
              <a:spcAft>
                <a:spcPts val="0"/>
              </a:spcAft>
              <a:buNone/>
            </a:pPr>
            <a:r>
              <a:rPr b="1" lang="sk" sz="1400"/>
              <a:t>V podkoží:</a:t>
            </a:r>
            <a:endParaRPr b="1" sz="1400"/>
          </a:p>
          <a:p>
            <a:pPr indent="-317500" lvl="0" marL="457200" rtl="0" algn="l">
              <a:spcBef>
                <a:spcPts val="0"/>
              </a:spcBef>
              <a:spcAft>
                <a:spcPts val="0"/>
              </a:spcAft>
              <a:buSzPts val="1400"/>
              <a:buChar char="●"/>
            </a:pPr>
            <a:r>
              <a:rPr lang="sk" sz="1400"/>
              <a:t>prosak a změny v dilataci cév</a:t>
            </a:r>
            <a:endParaRPr sz="1400"/>
          </a:p>
          <a:p>
            <a:pPr indent="0" lvl="0" marL="0" rtl="0" algn="l">
              <a:spcBef>
                <a:spcPts val="0"/>
              </a:spcBef>
              <a:spcAft>
                <a:spcPts val="0"/>
              </a:spcAft>
              <a:buNone/>
            </a:pPr>
            <a:r>
              <a:rPr b="1" lang="sk" sz="1400"/>
              <a:t>Ve svalovém systému:</a:t>
            </a:r>
            <a:endParaRPr b="1" sz="1400"/>
          </a:p>
          <a:p>
            <a:pPr indent="-317500" lvl="0" marL="457200" rtl="0" algn="l">
              <a:spcBef>
                <a:spcPts val="0"/>
              </a:spcBef>
              <a:spcAft>
                <a:spcPts val="0"/>
              </a:spcAft>
              <a:buSzPts val="1400"/>
              <a:buChar char="●"/>
            </a:pPr>
            <a:r>
              <a:rPr lang="sk" sz="1400"/>
              <a:t>hypertonus, typické intercostální triggerpointy (Smejkal M, Bitnar P, 2014)</a:t>
            </a:r>
            <a:endParaRPr sz="1400"/>
          </a:p>
          <a:p>
            <a:pPr indent="0" lvl="0" marL="0" rtl="0" algn="l">
              <a:spcBef>
                <a:spcPts val="0"/>
              </a:spcBef>
              <a:spcAft>
                <a:spcPts val="0"/>
              </a:spcAft>
              <a:buNone/>
            </a:pPr>
            <a:r>
              <a:rPr b="1" lang="sk" sz="1400"/>
              <a:t>Na periostu žeber a obratlů:</a:t>
            </a:r>
            <a:endParaRPr b="1" sz="1400"/>
          </a:p>
          <a:p>
            <a:pPr indent="-317500" lvl="0" marL="457200" rtl="0" algn="l">
              <a:spcBef>
                <a:spcPts val="0"/>
              </a:spcBef>
              <a:spcAft>
                <a:spcPts val="0"/>
              </a:spcAft>
              <a:buSzPts val="1400"/>
              <a:buChar char="●"/>
            </a:pPr>
            <a:r>
              <a:rPr lang="sk" sz="1400"/>
              <a:t>Chapmanovy body (Washington K, 2003; Stubblefield a O’Dell, 2004)</a:t>
            </a:r>
            <a:endParaRPr sz="1400"/>
          </a:p>
          <a:p>
            <a:pPr indent="0" lvl="0" marL="0" rtl="0" algn="l">
              <a:spcBef>
                <a:spcPts val="0"/>
              </a:spcBef>
              <a:spcAft>
                <a:spcPts val="0"/>
              </a:spcAft>
              <a:buNone/>
            </a:pPr>
            <a:r>
              <a:rPr b="1" lang="sk" sz="1400"/>
              <a:t>Přenesená bolest </a:t>
            </a:r>
            <a:r>
              <a:rPr lang="sk" sz="1400"/>
              <a:t>(Ganong WF, 2002). </a:t>
            </a:r>
            <a:endParaRPr sz="1400"/>
          </a:p>
          <a:p>
            <a:pPr indent="0" lvl="0" marL="0" rtl="0" algn="l">
              <a:lnSpc>
                <a:spcPct val="115000"/>
              </a:lnSpc>
              <a:spcBef>
                <a:spcPts val="0"/>
              </a:spcBef>
              <a:spcAft>
                <a:spcPts val="0"/>
              </a:spcAft>
              <a:buClr>
                <a:schemeClr val="dk1"/>
              </a:buClr>
              <a:buSzPts val="1100"/>
              <a:buFont typeface="Arial"/>
              <a:buNone/>
            </a:pPr>
            <a:r>
              <a:rPr lang="sk" sz="1300"/>
              <a:t>				</a:t>
            </a:r>
            <a:endParaRPr sz="1300"/>
          </a:p>
          <a:p>
            <a:pPr indent="0" lvl="0" marL="0" rtl="0" algn="l">
              <a:spcBef>
                <a:spcPts val="0"/>
              </a:spcBef>
              <a:spcAft>
                <a:spcPts val="0"/>
              </a:spcAft>
              <a:buClr>
                <a:schemeClr val="dk1"/>
              </a:buClr>
              <a:buSzPts val="1100"/>
              <a:buFont typeface="Arial"/>
              <a:buNone/>
            </a:pPr>
            <a:r>
              <a:rPr lang="sk" sz="1300"/>
              <a:t>			</a:t>
            </a:r>
            <a:endParaRPr sz="1300"/>
          </a:p>
          <a:p>
            <a:pPr indent="0" lvl="0" marL="0" rtl="0" algn="l">
              <a:spcBef>
                <a:spcPts val="0"/>
              </a:spcBef>
              <a:spcAft>
                <a:spcPts val="0"/>
              </a:spcAft>
              <a:buClr>
                <a:schemeClr val="dk1"/>
              </a:buClr>
              <a:buSzPts val="1100"/>
              <a:buFont typeface="Arial"/>
              <a:buNone/>
            </a:pPr>
            <a:r>
              <a:rPr lang="sk" sz="1300"/>
              <a:t>		</a:t>
            </a:r>
            <a:endParaRPr sz="1300"/>
          </a:p>
          <a:p>
            <a:pPr indent="0" lvl="0" marL="0" rtl="0" algn="l">
              <a:spcBef>
                <a:spcPts val="0"/>
              </a:spcBef>
              <a:spcAft>
                <a:spcPts val="0"/>
              </a:spcAft>
              <a:buNone/>
            </a:pPr>
            <a:r>
              <a:t/>
            </a:r>
            <a:endParaRPr sz="2300"/>
          </a:p>
        </p:txBody>
      </p:sp>
      <p:pic>
        <p:nvPicPr>
          <p:cNvPr id="522" name="Google Shape;522;p73"/>
          <p:cNvPicPr preferRelativeResize="0"/>
          <p:nvPr/>
        </p:nvPicPr>
        <p:blipFill rotWithShape="1">
          <a:blip r:embed="rId3">
            <a:alphaModFix/>
          </a:blip>
          <a:srcRect b="24604" l="33859" r="27154" t="34229"/>
          <a:stretch/>
        </p:blipFill>
        <p:spPr>
          <a:xfrm>
            <a:off x="5395950" y="705250"/>
            <a:ext cx="3405348" cy="22473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74"/>
          <p:cNvPicPr preferRelativeResize="0"/>
          <p:nvPr/>
        </p:nvPicPr>
        <p:blipFill rotWithShape="1">
          <a:blip r:embed="rId3">
            <a:alphaModFix/>
          </a:blip>
          <a:srcRect b="7929" l="32771" r="21438" t="27554"/>
          <a:stretch/>
        </p:blipFill>
        <p:spPr>
          <a:xfrm>
            <a:off x="522300" y="622750"/>
            <a:ext cx="3967227" cy="3493699"/>
          </a:xfrm>
          <a:prstGeom prst="rect">
            <a:avLst/>
          </a:prstGeom>
          <a:noFill/>
          <a:ln>
            <a:noFill/>
          </a:ln>
        </p:spPr>
      </p:pic>
      <p:pic>
        <p:nvPicPr>
          <p:cNvPr id="528" name="Google Shape;528;p74"/>
          <p:cNvPicPr preferRelativeResize="0"/>
          <p:nvPr/>
        </p:nvPicPr>
        <p:blipFill rotWithShape="1">
          <a:blip r:embed="rId4">
            <a:alphaModFix/>
          </a:blip>
          <a:srcRect b="3766" l="33630" r="13853" t="18582"/>
          <a:stretch/>
        </p:blipFill>
        <p:spPr>
          <a:xfrm>
            <a:off x="5087075" y="622750"/>
            <a:ext cx="3828577" cy="35385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7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Viscero-somatické vztahy </a:t>
            </a:r>
            <a:endParaRPr/>
          </a:p>
        </p:txBody>
      </p:sp>
      <p:sp>
        <p:nvSpPr>
          <p:cNvPr id="534" name="Google Shape;534;p7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15000"/>
              </a:lnSpc>
              <a:spcBef>
                <a:spcPts val="1200"/>
              </a:spcBef>
              <a:spcAft>
                <a:spcPts val="0"/>
              </a:spcAft>
              <a:buSzPts val="1400"/>
              <a:buChar char="●"/>
            </a:pPr>
            <a:r>
              <a:rPr lang="sk" sz="1400"/>
              <a:t>Ve své typické anatomické pozici jsou orgány fixovány prostřednictvím </a:t>
            </a:r>
            <a:r>
              <a:rPr b="1" lang="sk" sz="1400"/>
              <a:t>závěsného vazivového aparátu </a:t>
            </a:r>
            <a:r>
              <a:rPr lang="sk" sz="1400"/>
              <a:t>(např. mesenterium, mesocolon, Treitzeho ligamentum, lig, teres uteri, lig. teres hepatis, atd.).</a:t>
            </a:r>
            <a:endParaRPr sz="1400"/>
          </a:p>
          <a:p>
            <a:pPr indent="-317500" lvl="0" marL="457200" rtl="0" algn="l">
              <a:lnSpc>
                <a:spcPct val="115000"/>
              </a:lnSpc>
              <a:spcBef>
                <a:spcPts val="0"/>
              </a:spcBef>
              <a:spcAft>
                <a:spcPts val="0"/>
              </a:spcAft>
              <a:buSzPts val="1400"/>
              <a:buChar char="●"/>
            </a:pPr>
            <a:r>
              <a:rPr lang="sk" sz="1400"/>
              <a:t>Tyto struktury obsahují </a:t>
            </a:r>
            <a:r>
              <a:rPr b="1" lang="sk" sz="1400"/>
              <a:t>množství cév, nervových struktur a kolagenních vláken a množství myofibroblastických buněk,</a:t>
            </a:r>
            <a:r>
              <a:rPr lang="sk" sz="1400"/>
              <a:t> které jsou </a:t>
            </a:r>
            <a:r>
              <a:rPr b="1" lang="sk" sz="1400"/>
              <a:t>schopny aktivní kontrakce</a:t>
            </a:r>
            <a:r>
              <a:rPr lang="sk" sz="1400"/>
              <a:t> nejčastěji na základě </a:t>
            </a:r>
            <a:r>
              <a:rPr b="1" lang="sk" sz="1400"/>
              <a:t>zánětlivých působků a mechanického dráždění </a:t>
            </a:r>
            <a:r>
              <a:rPr lang="sk" sz="1400"/>
              <a:t>(Kwong EH, Findley TW, 2014).</a:t>
            </a:r>
            <a:endParaRPr sz="1400"/>
          </a:p>
          <a:p>
            <a:pPr indent="-317500" lvl="0" marL="457200" rtl="0" algn="l">
              <a:lnSpc>
                <a:spcPct val="115000"/>
              </a:lnSpc>
              <a:spcBef>
                <a:spcPts val="0"/>
              </a:spcBef>
              <a:spcAft>
                <a:spcPts val="0"/>
              </a:spcAft>
              <a:buSzPts val="1400"/>
              <a:buChar char="●"/>
            </a:pPr>
            <a:r>
              <a:rPr lang="sk" sz="1400"/>
              <a:t>Změna v tahu a anatomii závěsného aparátu vnitřních orgánů vede ke </a:t>
            </a:r>
            <a:r>
              <a:rPr b="1" lang="sk" sz="1400"/>
              <a:t>změně jejich pozice (příp. tvaru),</a:t>
            </a:r>
            <a:r>
              <a:rPr lang="sk" sz="1400"/>
              <a:t> a také k</a:t>
            </a:r>
            <a:r>
              <a:rPr b="1" lang="sk" sz="1400"/>
              <a:t> mechanickému dráždění v místě jejich úponů (páteř, žebra a pánev).</a:t>
            </a:r>
            <a:endParaRPr b="1" sz="1400"/>
          </a:p>
          <a:p>
            <a:pPr indent="-317500" lvl="0" marL="457200" rtl="0" algn="l">
              <a:lnSpc>
                <a:spcPct val="115000"/>
              </a:lnSpc>
              <a:spcBef>
                <a:spcPts val="0"/>
              </a:spcBef>
              <a:spcAft>
                <a:spcPts val="0"/>
              </a:spcAft>
              <a:buSzPts val="1400"/>
              <a:buChar char="●"/>
            </a:pPr>
            <a:r>
              <a:rPr lang="sk" sz="1400"/>
              <a:t>To vede ke zvýšení tzv. </a:t>
            </a:r>
            <a:r>
              <a:rPr b="1" lang="sk" sz="1400"/>
              <a:t>mechanických vnitřních sil</a:t>
            </a:r>
            <a:r>
              <a:rPr lang="sk" sz="1400"/>
              <a:t> a poté k nadměrnému zatěžování hybného aparátu, dálé ke změně reflexní aktivity a plánování pohybu (extenční blokády obratlů, změna osy páteře, blokády žeber či SI, omezení pohybu, např. bránice a protektivní chování, např. kulhání). </a:t>
            </a:r>
            <a:endParaRPr sz="1400"/>
          </a:p>
          <a:p>
            <a:pPr indent="0" lvl="0" marL="0" rtl="0" algn="l">
              <a:lnSpc>
                <a:spcPct val="115000"/>
              </a:lnSpc>
              <a:spcBef>
                <a:spcPts val="1200"/>
              </a:spcBef>
              <a:spcAft>
                <a:spcPts val="0"/>
              </a:spcAft>
              <a:buNone/>
            </a:pPr>
            <a:r>
              <a:rPr lang="sk" sz="1000"/>
              <a:t>			</a:t>
            </a:r>
            <a:endParaRPr sz="20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Viscero-somatické vztahy </a:t>
            </a:r>
            <a:endParaRPr/>
          </a:p>
        </p:txBody>
      </p:sp>
      <p:sp>
        <p:nvSpPr>
          <p:cNvPr id="540" name="Google Shape;540;p76"/>
          <p:cNvSpPr txBox="1"/>
          <p:nvPr>
            <p:ph idx="1" type="body"/>
          </p:nvPr>
        </p:nvSpPr>
        <p:spPr>
          <a:xfrm>
            <a:off x="540000" y="1260025"/>
            <a:ext cx="4622400" cy="28317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sk" sz="1400"/>
              <a:t>Změny v elasticitě závěsného aparátu </a:t>
            </a:r>
            <a:r>
              <a:rPr lang="sk" sz="1400"/>
              <a:t>jsou časté po operacích (tzv. srůsty), jizvu tedy nenalezneme jen v kůži, podkoží a svalech, ale též v interních fasciích.</a:t>
            </a:r>
            <a:endParaRPr sz="1400"/>
          </a:p>
          <a:p>
            <a:pPr indent="-317500" lvl="0" marL="457200" rtl="0" algn="l">
              <a:lnSpc>
                <a:spcPct val="115000"/>
              </a:lnSpc>
              <a:spcBef>
                <a:spcPts val="0"/>
              </a:spcBef>
              <a:spcAft>
                <a:spcPts val="0"/>
              </a:spcAft>
              <a:buSzPts val="1400"/>
              <a:buFont typeface="Times New Roman"/>
              <a:buChar char="●"/>
            </a:pPr>
            <a:r>
              <a:rPr lang="sk" sz="1400"/>
              <a:t>Dané reaktivní změny závěsného aparátu nejsou dobře farmakologicky ovlivnitelné a jedinou kauzální léčbou je jejich mechanické “rozrušení” ať už cestou chirurgické intervence (těžké případy), lépe však cestou </a:t>
            </a:r>
            <a:r>
              <a:rPr b="1" lang="sk" sz="1400"/>
              <a:t>fyzioterapeutické intervence, </a:t>
            </a:r>
            <a:r>
              <a:rPr lang="sk" sz="1400"/>
              <a:t>a to k rozrušení či protažení vnitřních srůstů a adhezí </a:t>
            </a:r>
            <a:r>
              <a:rPr b="1" lang="sk" sz="1400"/>
              <a:t>mechanickým a fyzikálním působením. </a:t>
            </a:r>
            <a:r>
              <a:rPr lang="sk" sz="1400"/>
              <a:t>Mnoho funkčních poruch hybného systému vzniká jako následek změny tahu vazivových struktur vnitřních orgánů. </a:t>
            </a:r>
            <a:endParaRPr sz="1400"/>
          </a:p>
          <a:p>
            <a:pPr indent="0" lvl="0" marL="0" rtl="0" algn="l">
              <a:lnSpc>
                <a:spcPct val="115000"/>
              </a:lnSpc>
              <a:spcBef>
                <a:spcPts val="0"/>
              </a:spcBef>
              <a:spcAft>
                <a:spcPts val="0"/>
              </a:spcAft>
              <a:buClr>
                <a:schemeClr val="dk1"/>
              </a:buClr>
              <a:buSzPts val="1100"/>
              <a:buFont typeface="Arial"/>
              <a:buNone/>
            </a:pPr>
            <a:r>
              <a:rPr lang="sk" sz="700"/>
              <a:t>				</a:t>
            </a:r>
            <a:endParaRPr sz="700"/>
          </a:p>
          <a:p>
            <a:pPr indent="0" lvl="0" marL="0" rtl="0" algn="l">
              <a:spcBef>
                <a:spcPts val="0"/>
              </a:spcBef>
              <a:spcAft>
                <a:spcPts val="0"/>
              </a:spcAft>
              <a:buClr>
                <a:schemeClr val="dk1"/>
              </a:buClr>
              <a:buSzPts val="1100"/>
              <a:buFont typeface="Arial"/>
              <a:buNone/>
            </a:pPr>
            <a:r>
              <a:rPr lang="sk" sz="700"/>
              <a:t>			</a:t>
            </a:r>
            <a:endParaRPr sz="700"/>
          </a:p>
          <a:p>
            <a:pPr indent="0" lvl="0" marL="0" rtl="0" algn="l">
              <a:spcBef>
                <a:spcPts val="0"/>
              </a:spcBef>
              <a:spcAft>
                <a:spcPts val="0"/>
              </a:spcAft>
              <a:buClr>
                <a:schemeClr val="dk1"/>
              </a:buClr>
              <a:buSzPts val="1100"/>
              <a:buFont typeface="Arial"/>
              <a:buNone/>
            </a:pPr>
            <a:r>
              <a:rPr lang="sk" sz="700"/>
              <a:t>		</a:t>
            </a:r>
            <a:endParaRPr sz="700"/>
          </a:p>
          <a:p>
            <a:pPr indent="0" lvl="0" marL="0" rtl="0" algn="l">
              <a:spcBef>
                <a:spcPts val="0"/>
              </a:spcBef>
              <a:spcAft>
                <a:spcPts val="0"/>
              </a:spcAft>
              <a:buNone/>
            </a:pPr>
            <a:r>
              <a:t/>
            </a:r>
            <a:endParaRPr sz="1700"/>
          </a:p>
        </p:txBody>
      </p:sp>
      <p:pic>
        <p:nvPicPr>
          <p:cNvPr id="541" name="Google Shape;541;p76"/>
          <p:cNvPicPr preferRelativeResize="0"/>
          <p:nvPr/>
        </p:nvPicPr>
        <p:blipFill>
          <a:blip r:embed="rId3">
            <a:alphaModFix/>
          </a:blip>
          <a:stretch>
            <a:fillRect/>
          </a:stretch>
        </p:blipFill>
        <p:spPr>
          <a:xfrm>
            <a:off x="5162400" y="2495632"/>
            <a:ext cx="1243200" cy="1829817"/>
          </a:xfrm>
          <a:prstGeom prst="rect">
            <a:avLst/>
          </a:prstGeom>
          <a:noFill/>
          <a:ln>
            <a:noFill/>
          </a:ln>
        </p:spPr>
      </p:pic>
      <p:pic>
        <p:nvPicPr>
          <p:cNvPr id="542" name="Google Shape;542;p76"/>
          <p:cNvPicPr preferRelativeResize="0"/>
          <p:nvPr/>
        </p:nvPicPr>
        <p:blipFill>
          <a:blip r:embed="rId4">
            <a:alphaModFix/>
          </a:blip>
          <a:stretch>
            <a:fillRect/>
          </a:stretch>
        </p:blipFill>
        <p:spPr>
          <a:xfrm>
            <a:off x="6405600" y="1031100"/>
            <a:ext cx="2586000" cy="1938305"/>
          </a:xfrm>
          <a:prstGeom prst="rect">
            <a:avLst/>
          </a:prstGeom>
          <a:noFill/>
          <a:ln>
            <a:noFill/>
          </a:ln>
        </p:spPr>
      </p:pic>
      <p:sp>
        <p:nvSpPr>
          <p:cNvPr id="543" name="Google Shape;543;p76"/>
          <p:cNvSpPr txBox="1"/>
          <p:nvPr/>
        </p:nvSpPr>
        <p:spPr>
          <a:xfrm>
            <a:off x="6377400" y="2969400"/>
            <a:ext cx="2642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https://www.miklosandmoore.com/abdominal-adhesions-atlanta/</a:t>
            </a:r>
            <a:endParaRPr sz="800"/>
          </a:p>
        </p:txBody>
      </p:sp>
      <p:sp>
        <p:nvSpPr>
          <p:cNvPr id="544" name="Google Shape;544;p76"/>
          <p:cNvSpPr txBox="1"/>
          <p:nvPr/>
        </p:nvSpPr>
        <p:spPr>
          <a:xfrm>
            <a:off x="5162400" y="4325450"/>
            <a:ext cx="2586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https://www.inertiaphysiomt.com/visceral-manipulation-missoula</a:t>
            </a:r>
            <a:endParaRPr sz="8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7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Viscero-somatické vztahy</a:t>
            </a:r>
            <a:endParaRPr/>
          </a:p>
        </p:txBody>
      </p:sp>
      <p:sp>
        <p:nvSpPr>
          <p:cNvPr id="550" name="Google Shape;550;p7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Orgány jsou fixovány ve svých pozicích závěsným aparátem, nitrobřišním tlakem, tukovou tkání (např. ledvina) a aktivitou kosterní svaloviny (bránice, musculus TrA, svaly PD).	</a:t>
            </a:r>
            <a:endParaRPr sz="1800"/>
          </a:p>
          <a:p>
            <a:pPr indent="-342900" lvl="0" marL="457200" rtl="0" algn="l">
              <a:spcBef>
                <a:spcPts val="0"/>
              </a:spcBef>
              <a:spcAft>
                <a:spcPts val="0"/>
              </a:spcAft>
              <a:buSzPts val="1800"/>
              <a:buChar char="●"/>
            </a:pPr>
            <a:r>
              <a:rPr lang="sk" sz="1800"/>
              <a:t>Při nedostatečné aktivitě těchto svalů dochází např. k prolapsům a herniacím orgánů, což recipročně ovlivňuje aktivitu zmiňovaných svalů (prolaps dělohy, tříselná kýla, brániční kýla).</a:t>
            </a:r>
            <a:endParaRPr sz="1800"/>
          </a:p>
          <a:p>
            <a:pPr indent="-342900" lvl="0" marL="457200" rtl="0" algn="l">
              <a:spcBef>
                <a:spcPts val="0"/>
              </a:spcBef>
              <a:spcAft>
                <a:spcPts val="0"/>
              </a:spcAft>
              <a:buSzPts val="1800"/>
              <a:buChar char="●"/>
            </a:pPr>
            <a:r>
              <a:rPr lang="sk" sz="1800"/>
              <a:t>Vliv anatomické změny polohy orgánů na svaly (zmenšení sv. síly, zmenšení kontrakční aktivity).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700"/>
              <a:t>Možnosti viscer. léčby skrze pohybový aparát</a:t>
            </a:r>
            <a:endParaRPr sz="2700"/>
          </a:p>
        </p:txBody>
      </p:sp>
      <p:sp>
        <p:nvSpPr>
          <p:cNvPr id="556" name="Google Shape;556;p7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b="1" lang="sk"/>
              <a:t>Léčbou reflexních změn (poruch) pohybového aparátu</a:t>
            </a:r>
            <a:r>
              <a:rPr lang="sk"/>
              <a:t> můžeme pomoci v léčbě chorob vnitřního orgánu. 				</a:t>
            </a:r>
            <a:endParaRPr/>
          </a:p>
          <a:p>
            <a:pPr indent="-361950" lvl="0" marL="457200" rtl="0" algn="l">
              <a:lnSpc>
                <a:spcPct val="115000"/>
              </a:lnSpc>
              <a:spcBef>
                <a:spcPts val="0"/>
              </a:spcBef>
              <a:spcAft>
                <a:spcPts val="0"/>
              </a:spcAft>
              <a:buSzPts val="2100"/>
              <a:buChar char="●"/>
            </a:pPr>
            <a:r>
              <a:rPr lang="sk"/>
              <a:t>Pravděpodobný mechanismus léčebného působení je </a:t>
            </a:r>
            <a:r>
              <a:rPr b="1" lang="sk"/>
              <a:t>snížení celkové sumy nocicepce a tím dráždění CNS, ANS a tak viscery</a:t>
            </a:r>
            <a:r>
              <a:rPr lang="sk"/>
              <a:t> – zlepšujeme např. prokrvení, normalizuje se inervace (Čelko J, 1996), či tonus hladké svaloviny viscery (DeJung B, 2001). </a:t>
            </a:r>
            <a:endParaRPr/>
          </a:p>
          <a:p>
            <a:pPr indent="0" lvl="0" marL="0" rtl="0" algn="l">
              <a:lnSpc>
                <a:spcPct val="115000"/>
              </a:lnSpc>
              <a:spcBef>
                <a:spcPts val="120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Kostovertebrální spojení</a:t>
            </a:r>
            <a:endParaRPr/>
          </a:p>
        </p:txBody>
      </p:sp>
      <p:sp>
        <p:nvSpPr>
          <p:cNvPr id="165" name="Google Shape;165;p25"/>
          <p:cNvSpPr txBox="1"/>
          <p:nvPr>
            <p:ph idx="1" type="body"/>
          </p:nvPr>
        </p:nvSpPr>
        <p:spPr>
          <a:xfrm>
            <a:off x="540000" y="1269000"/>
            <a:ext cx="45615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Spojení intermediální části lig. interosseum s anulus fibrosus intervertebrálního disku determinuje vztah mezi distenzemi žeber v SC spojení a problematikou Thp.</a:t>
            </a:r>
            <a:endParaRPr sz="1800"/>
          </a:p>
          <a:p>
            <a:pPr indent="-342900" lvl="0" marL="457200" rtl="0" algn="l">
              <a:spcBef>
                <a:spcPts val="0"/>
              </a:spcBef>
              <a:spcAft>
                <a:spcPts val="0"/>
              </a:spcAft>
              <a:buSzPts val="1800"/>
              <a:buChar char="●"/>
            </a:pPr>
            <a:r>
              <a:rPr lang="sk" sz="1800"/>
              <a:t>Dále se na ní podílí vazivové spojení capitulum costae s těly obratlů a costotransverzální spojení.</a:t>
            </a:r>
            <a:endParaRPr sz="1800"/>
          </a:p>
          <a:p>
            <a:pPr indent="-342900" lvl="0" marL="457200" rtl="0" algn="l">
              <a:spcBef>
                <a:spcPts val="0"/>
              </a:spcBef>
              <a:spcAft>
                <a:spcPts val="0"/>
              </a:spcAft>
              <a:buSzPts val="1800"/>
              <a:buChar char="●"/>
            </a:pPr>
            <a:r>
              <a:rPr lang="sk" sz="1800"/>
              <a:t>Svalové faktory …</a:t>
            </a:r>
            <a:endParaRPr sz="1800"/>
          </a:p>
          <a:p>
            <a:pPr indent="0" lvl="0" marL="0" rtl="0" algn="l">
              <a:spcBef>
                <a:spcPts val="0"/>
              </a:spcBef>
              <a:spcAft>
                <a:spcPts val="0"/>
              </a:spcAft>
              <a:buNone/>
            </a:pPr>
            <a:r>
              <a:t/>
            </a:r>
            <a:endParaRPr sz="1800"/>
          </a:p>
        </p:txBody>
      </p:sp>
      <p:pic>
        <p:nvPicPr>
          <p:cNvPr id="166" name="Google Shape;166;p25"/>
          <p:cNvPicPr preferRelativeResize="0"/>
          <p:nvPr/>
        </p:nvPicPr>
        <p:blipFill>
          <a:blip r:embed="rId3">
            <a:alphaModFix/>
          </a:blip>
          <a:stretch>
            <a:fillRect/>
          </a:stretch>
        </p:blipFill>
        <p:spPr>
          <a:xfrm>
            <a:off x="5315525" y="-26237"/>
            <a:ext cx="3591849" cy="519597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7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Viscerální vzorce u vybraných orgánů</a:t>
            </a:r>
            <a:endParaRPr/>
          </a:p>
        </p:txBody>
      </p:sp>
      <p:sp>
        <p:nvSpPr>
          <p:cNvPr id="562" name="Google Shape;562;p7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400"/>
              <a:t>Viscerální vzorec jícnu</a:t>
            </a:r>
            <a:r>
              <a:rPr lang="sk" sz="1400"/>
              <a:t>					</a:t>
            </a:r>
            <a:endParaRPr sz="1400"/>
          </a:p>
          <a:p>
            <a:pPr indent="-317500" lvl="0" marL="457200" rtl="0" algn="l">
              <a:lnSpc>
                <a:spcPct val="115000"/>
              </a:lnSpc>
              <a:spcBef>
                <a:spcPts val="1200"/>
              </a:spcBef>
              <a:spcAft>
                <a:spcPts val="0"/>
              </a:spcAft>
              <a:buSzPts val="1400"/>
              <a:buChar char="●"/>
            </a:pPr>
            <a:r>
              <a:rPr lang="sk" sz="1400"/>
              <a:t>Dlouhý orgán (délka trubice asi 25cm), začátek navazuje na hltan ve výši C6 a ústí do žaludku v oblasti kolem Th11.				</a:t>
            </a:r>
            <a:endParaRPr sz="1400"/>
          </a:p>
          <a:p>
            <a:pPr indent="-317500" lvl="0" marL="457200" rtl="0" algn="l">
              <a:lnSpc>
                <a:spcPct val="115000"/>
              </a:lnSpc>
              <a:spcBef>
                <a:spcPts val="0"/>
              </a:spcBef>
              <a:spcAft>
                <a:spcPts val="0"/>
              </a:spcAft>
              <a:buSzPts val="1400"/>
              <a:buChar char="●"/>
            </a:pPr>
            <a:r>
              <a:rPr lang="sk" sz="1400"/>
              <a:t>Funkční poruchy páteře v segmentech C2–Th1 (Jandová J, 2001). </a:t>
            </a:r>
            <a:endParaRPr sz="1400"/>
          </a:p>
          <a:p>
            <a:pPr indent="-317500" lvl="0" marL="457200" rtl="0" algn="l">
              <a:lnSpc>
                <a:spcPct val="115000"/>
              </a:lnSpc>
              <a:spcBef>
                <a:spcPts val="0"/>
              </a:spcBef>
              <a:spcAft>
                <a:spcPts val="0"/>
              </a:spcAft>
              <a:buSzPts val="1400"/>
              <a:buChar char="●"/>
            </a:pPr>
            <a:r>
              <a:rPr lang="sk" sz="1400"/>
              <a:t>Mikula popisuje RZ v segmentu Th 4–5 (Mikula J, 2002). </a:t>
            </a:r>
            <a:endParaRPr sz="1400"/>
          </a:p>
          <a:p>
            <a:pPr indent="0" lvl="0" marL="0" rtl="0" algn="l">
              <a:lnSpc>
                <a:spcPct val="115000"/>
              </a:lnSpc>
              <a:spcBef>
                <a:spcPts val="1200"/>
              </a:spcBef>
              <a:spcAft>
                <a:spcPts val="0"/>
              </a:spcAft>
              <a:buNone/>
            </a:pPr>
            <a:r>
              <a:rPr b="1" lang="sk" sz="1400"/>
              <a:t>Viscerální vzorec žaludku</a:t>
            </a:r>
            <a:endParaRPr b="1" sz="1400"/>
          </a:p>
          <a:p>
            <a:pPr indent="-317500" lvl="0" marL="457200" rtl="0" algn="l">
              <a:lnSpc>
                <a:spcPct val="115000"/>
              </a:lnSpc>
              <a:spcBef>
                <a:spcPts val="1200"/>
              </a:spcBef>
              <a:spcAft>
                <a:spcPts val="0"/>
              </a:spcAft>
              <a:buSzPts val="1400"/>
              <a:buChar char="●"/>
            </a:pPr>
            <a:r>
              <a:rPr lang="sk" sz="1400"/>
              <a:t>RZ v segmentu Th4-6 (Lewit K, 1996; Koronthályová M, 1994).		</a:t>
            </a:r>
            <a:endParaRPr sz="1400"/>
          </a:p>
          <a:p>
            <a:pPr indent="-317500" lvl="0" marL="457200" rtl="0" algn="l">
              <a:lnSpc>
                <a:spcPct val="115000"/>
              </a:lnSpc>
              <a:spcBef>
                <a:spcPts val="0"/>
              </a:spcBef>
              <a:spcAft>
                <a:spcPts val="0"/>
              </a:spcAft>
              <a:buSzPts val="1400"/>
              <a:buChar char="●"/>
            </a:pPr>
            <a:r>
              <a:rPr lang="sk" sz="1400"/>
              <a:t>Blokády intervertebrálních kloubů jsou v oblasti Th 4–8 s maximem v segmentu Th 5–6. Dále je u nemocných zvýšen výskyt blokád hlavových kloubů a SI posun (u mladistvých) či SI blokáda (u starších). (Lewit K, 1996)		</a:t>
            </a:r>
            <a:endParaRPr sz="1400"/>
          </a:p>
          <a:p>
            <a:pPr indent="-317500" lvl="0" marL="457200" rtl="0" algn="l">
              <a:lnSpc>
                <a:spcPct val="115000"/>
              </a:lnSpc>
              <a:spcBef>
                <a:spcPts val="0"/>
              </a:spcBef>
              <a:spcAft>
                <a:spcPts val="0"/>
              </a:spcAft>
              <a:buSzPts val="1400"/>
              <a:buChar char="●"/>
            </a:pPr>
            <a:r>
              <a:rPr lang="sk" sz="1400"/>
              <a:t>Svalové spasmy nacházíme nejčastěji v paravertebrálních svalech a to nejčastěji v oblasti Th 5–9 (Velecká M, 1995).</a:t>
            </a:r>
            <a:endParaRPr sz="14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8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Viscerální vzorce u vybraných orgánů</a:t>
            </a:r>
            <a:endParaRPr/>
          </a:p>
          <a:p>
            <a:pPr indent="0" lvl="0" marL="0" rtl="0" algn="l">
              <a:spcBef>
                <a:spcPts val="0"/>
              </a:spcBef>
              <a:spcAft>
                <a:spcPts val="0"/>
              </a:spcAft>
              <a:buNone/>
            </a:pPr>
            <a:r>
              <a:t/>
            </a:r>
            <a:endParaRPr/>
          </a:p>
        </p:txBody>
      </p:sp>
      <p:sp>
        <p:nvSpPr>
          <p:cNvPr id="568" name="Google Shape;568;p8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None/>
            </a:pPr>
            <a:r>
              <a:rPr b="1" lang="sk" sz="1100"/>
              <a:t>Viscerální vzorec žaludku</a:t>
            </a:r>
            <a:endParaRPr sz="1100"/>
          </a:p>
          <a:p>
            <a:pPr indent="-298450" lvl="0" marL="457200" rtl="0" algn="l">
              <a:spcBef>
                <a:spcPts val="1200"/>
              </a:spcBef>
              <a:spcAft>
                <a:spcPts val="0"/>
              </a:spcAft>
              <a:buSzPts val="1100"/>
              <a:buChar char="●"/>
            </a:pPr>
            <a:r>
              <a:rPr lang="sk" sz="1100"/>
              <a:t>RZ svalů nacházíme hlavně v horní části m. trapezius (Mikula J, 2002), v dolní části m. SCM a v mm. recti abdominis (Rychlíková E, 1987).</a:t>
            </a:r>
            <a:endParaRPr sz="1100"/>
          </a:p>
          <a:p>
            <a:pPr indent="-298450" lvl="0" marL="457200" rtl="0" algn="l">
              <a:lnSpc>
                <a:spcPct val="115000"/>
              </a:lnSpc>
              <a:spcBef>
                <a:spcPts val="0"/>
              </a:spcBef>
              <a:spcAft>
                <a:spcPts val="0"/>
              </a:spcAft>
              <a:buSzPts val="1100"/>
              <a:buChar char="●"/>
            </a:pPr>
            <a:r>
              <a:rPr lang="sk" sz="1100"/>
              <a:t>Bolestivé periostální body nacházíme nejvíce na costotranzverzálních kloubech (zde i blokády), na žebrech a na mečíku (Mikula J, 2002).</a:t>
            </a:r>
            <a:endParaRPr sz="1100"/>
          </a:p>
          <a:p>
            <a:pPr indent="-298450" lvl="0" marL="457200" rtl="0" algn="l">
              <a:lnSpc>
                <a:spcPct val="115000"/>
              </a:lnSpc>
              <a:spcBef>
                <a:spcPts val="0"/>
              </a:spcBef>
              <a:spcAft>
                <a:spcPts val="0"/>
              </a:spcAft>
              <a:buSzPts val="1100"/>
              <a:buChar char="●"/>
            </a:pPr>
            <a:r>
              <a:rPr lang="sk" sz="1100"/>
              <a:t>Většina autorů uvádí, že se při nemocech žaludku nacházejí RZ v PS více vpravo (Lewit K, 1996; Jandová J, 2001; Koronthályová M, 1995). Dle autorů Mikula a Capko je zvýšený výskyt RZ více vlevo (Mikula J, 2002; Capko J, 1998). </a:t>
            </a:r>
            <a:endParaRPr sz="1100"/>
          </a:p>
          <a:p>
            <a:pPr indent="0" lvl="0" marL="0" rtl="0" algn="l">
              <a:lnSpc>
                <a:spcPct val="115000"/>
              </a:lnSpc>
              <a:spcBef>
                <a:spcPts val="1200"/>
              </a:spcBef>
              <a:spcAft>
                <a:spcPts val="0"/>
              </a:spcAft>
              <a:buNone/>
            </a:pPr>
            <a:r>
              <a:rPr b="1" lang="sk" sz="1100"/>
              <a:t>Viscerální vzorec u dysfunkce gastroesofageální junkce</a:t>
            </a:r>
            <a:endParaRPr b="1" sz="1100"/>
          </a:p>
          <a:p>
            <a:pPr indent="0" lvl="0" marL="0" rtl="0" algn="l">
              <a:lnSpc>
                <a:spcPct val="115000"/>
              </a:lnSpc>
              <a:spcBef>
                <a:spcPts val="1200"/>
              </a:spcBef>
              <a:spcAft>
                <a:spcPts val="0"/>
              </a:spcAft>
              <a:buNone/>
            </a:pPr>
            <a:r>
              <a:rPr lang="sk" sz="1100"/>
              <a:t>U GERD nacházíme tyto nejčastější RZ:				</a:t>
            </a:r>
            <a:endParaRPr sz="1100"/>
          </a:p>
          <a:p>
            <a:pPr indent="-298450" lvl="0" marL="457200" rtl="0" algn="l">
              <a:lnSpc>
                <a:spcPct val="115000"/>
              </a:lnSpc>
              <a:spcBef>
                <a:spcPts val="1200"/>
              </a:spcBef>
              <a:spcAft>
                <a:spcPts val="0"/>
              </a:spcAft>
              <a:buSzPts val="1100"/>
              <a:buChar char="●"/>
            </a:pPr>
            <a:r>
              <a:rPr lang="sk" sz="1100"/>
              <a:t>blokády Cp více vlevo, blokády SC skloubení. </a:t>
            </a:r>
            <a:endParaRPr sz="1100"/>
          </a:p>
          <a:p>
            <a:pPr indent="-298450" lvl="0" marL="457200" rtl="0" algn="l">
              <a:lnSpc>
                <a:spcPct val="115000"/>
              </a:lnSpc>
              <a:spcBef>
                <a:spcPts val="0"/>
              </a:spcBef>
              <a:spcAft>
                <a:spcPts val="0"/>
              </a:spcAft>
              <a:buSzPts val="1100"/>
              <a:buChar char="●"/>
            </a:pPr>
            <a:r>
              <a:rPr lang="sk" sz="1100"/>
              <a:t>Palpační citlivost (či blokáda) 11. costovertebrálního spojení vlevo, 7. žebro vlevo </a:t>
            </a:r>
            <a:endParaRPr sz="1100"/>
          </a:p>
          <a:p>
            <a:pPr indent="-298450" lvl="0" marL="457200" rtl="0" algn="l">
              <a:lnSpc>
                <a:spcPct val="115000"/>
              </a:lnSpc>
              <a:spcBef>
                <a:spcPts val="0"/>
              </a:spcBef>
              <a:spcAft>
                <a:spcPts val="0"/>
              </a:spcAft>
              <a:buSzPts val="1100"/>
              <a:buChar char="●"/>
            </a:pPr>
            <a:r>
              <a:rPr lang="sk" sz="1100"/>
              <a:t>Blokáda segmentů Th 12, L1, L2, L3 v důsledku mechanické iritace a korespondují s crura diaphragmatica. </a:t>
            </a:r>
            <a:endParaRPr sz="1100"/>
          </a:p>
          <a:p>
            <a:pPr indent="-298450" lvl="0" marL="457200" rtl="0" algn="l">
              <a:lnSpc>
                <a:spcPct val="115000"/>
              </a:lnSpc>
              <a:spcBef>
                <a:spcPts val="0"/>
              </a:spcBef>
              <a:spcAft>
                <a:spcPts val="0"/>
              </a:spcAft>
              <a:buSzPts val="1100"/>
              <a:buChar char="●"/>
            </a:pPr>
            <a:r>
              <a:rPr lang="sk" sz="1100"/>
              <a:t>FP v oblasti kardie a ge junkce v obl. SI skloubení vlevo (Barral JP, 2006).</a:t>
            </a:r>
            <a:endParaRPr sz="1100"/>
          </a:p>
          <a:p>
            <a:pPr indent="0" lvl="0" marL="0" rtl="0" algn="l">
              <a:lnSpc>
                <a:spcPct val="115000"/>
              </a:lnSpc>
              <a:spcBef>
                <a:spcPts val="120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None/>
            </a:pPr>
            <a:r>
              <a:t/>
            </a:r>
            <a:endParaRPr sz="11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Viscerální vzorce u vybraných orgánů</a:t>
            </a:r>
            <a:endParaRPr/>
          </a:p>
        </p:txBody>
      </p:sp>
      <p:sp>
        <p:nvSpPr>
          <p:cNvPr id="574" name="Google Shape;574;p8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TrPs v horní části m. rectus abdominis a v šikmých břišních svalech.</a:t>
            </a:r>
            <a:endParaRPr/>
          </a:p>
          <a:p>
            <a:pPr indent="-361950" lvl="0" marL="457200" rtl="0" algn="l">
              <a:lnSpc>
                <a:spcPct val="115000"/>
              </a:lnSpc>
              <a:spcBef>
                <a:spcPts val="0"/>
              </a:spcBef>
              <a:spcAft>
                <a:spcPts val="0"/>
              </a:spcAft>
              <a:buSzPts val="2100"/>
              <a:buChar char="●"/>
            </a:pPr>
            <a:r>
              <a:rPr b="1" lang="sk"/>
              <a:t>TrP v horní části m. RA: </a:t>
            </a:r>
            <a:r>
              <a:rPr lang="sk"/>
              <a:t>pálení žáhy, nauseu, vomitus, prekardiální bolest (Travell JC, 1993).</a:t>
            </a:r>
            <a:endParaRPr/>
          </a:p>
          <a:p>
            <a:pPr indent="-361950" lvl="0" marL="457200" rtl="0" algn="l">
              <a:lnSpc>
                <a:spcPct val="115000"/>
              </a:lnSpc>
              <a:spcBef>
                <a:spcPts val="0"/>
              </a:spcBef>
              <a:spcAft>
                <a:spcPts val="0"/>
              </a:spcAft>
              <a:buSzPts val="2100"/>
              <a:buChar char="●"/>
            </a:pPr>
            <a:r>
              <a:rPr b="1" lang="sk"/>
              <a:t>Konkrétně TrP v m. obliqus abdominal externus</a:t>
            </a:r>
            <a:r>
              <a:rPr lang="sk"/>
              <a:t>-refluxní oesophagitidou a GERD (Magown VL, 2005; Travell JC, 1993).</a:t>
            </a:r>
            <a:endParaRPr/>
          </a:p>
          <a:p>
            <a:pPr indent="-361950" lvl="0" marL="457200" rtl="0" algn="l">
              <a:lnSpc>
                <a:spcPct val="115000"/>
              </a:lnSpc>
              <a:spcBef>
                <a:spcPts val="0"/>
              </a:spcBef>
              <a:spcAft>
                <a:spcPts val="0"/>
              </a:spcAft>
              <a:buSzPts val="2100"/>
              <a:buChar char="●"/>
            </a:pPr>
            <a:r>
              <a:rPr b="1" lang="sk"/>
              <a:t>M. TrA-symptomy GERD a spoušťový bod: </a:t>
            </a:r>
            <a:r>
              <a:rPr lang="sk"/>
              <a:t>říhání (také jeden ze symptomů GERD). </a:t>
            </a:r>
            <a:endParaRPr/>
          </a:p>
          <a:p>
            <a:pPr indent="0" lvl="0" marL="0" rtl="0" algn="l">
              <a:lnSpc>
                <a:spcPct val="115000"/>
              </a:lnSpc>
              <a:spcBef>
                <a:spcPts val="0"/>
              </a:spcBef>
              <a:spcAft>
                <a:spcPts val="0"/>
              </a:spcAft>
              <a:buClr>
                <a:schemeClr val="dk1"/>
              </a:buClr>
              <a:buSzPts val="1100"/>
              <a:buFont typeface="Arial"/>
              <a:buNone/>
            </a:pPr>
            <a:r>
              <a:rPr lang="sk"/>
              <a:t>				</a:t>
            </a:r>
            <a:endParaRPr/>
          </a:p>
          <a:p>
            <a:pPr indent="0" lvl="0" marL="0" rtl="0" algn="l">
              <a:spcBef>
                <a:spcPts val="0"/>
              </a:spcBef>
              <a:spcAft>
                <a:spcPts val="0"/>
              </a:spcAft>
              <a:buClr>
                <a:schemeClr val="dk1"/>
              </a:buClr>
              <a:buSzPts val="1100"/>
              <a:buFont typeface="Arial"/>
              <a:buNone/>
            </a:pPr>
            <a:r>
              <a:rPr lang="sk"/>
              <a:t>			</a:t>
            </a:r>
            <a:endParaRPr/>
          </a:p>
          <a:p>
            <a:pPr indent="0" lvl="0" marL="0" rtl="0" algn="l">
              <a:spcBef>
                <a:spcPts val="0"/>
              </a:spcBef>
              <a:spcAft>
                <a:spcPts val="0"/>
              </a:spcAft>
              <a:buClr>
                <a:schemeClr val="dk1"/>
              </a:buClr>
              <a:buSzPts val="1100"/>
              <a:buFont typeface="Arial"/>
              <a:buNone/>
            </a:pPr>
            <a:r>
              <a:rPr lang="sk"/>
              <a:t>		</a:t>
            </a:r>
            <a:endParaRPr/>
          </a:p>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8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 </a:t>
            </a:r>
            <a:endParaRPr/>
          </a:p>
        </p:txBody>
      </p:sp>
      <p:sp>
        <p:nvSpPr>
          <p:cNvPr id="580" name="Google Shape;580;p82"/>
          <p:cNvSpPr txBox="1"/>
          <p:nvPr>
            <p:ph idx="1" type="body"/>
          </p:nvPr>
        </p:nvSpPr>
        <p:spPr>
          <a:xfrm>
            <a:off x="539550" y="1113252"/>
            <a:ext cx="8064900" cy="31050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lang="sk" sz="1200">
                <a:solidFill>
                  <a:srgbClr val="222222"/>
                </a:solidFill>
                <a:highlight>
                  <a:srgbClr val="FFFFFF"/>
                </a:highlight>
              </a:rPr>
              <a:t>Allen, R. (2017). The health benefits of nose breathing: </a:t>
            </a:r>
            <a:endParaRPr sz="1200">
              <a:solidFill>
                <a:srgbClr val="222222"/>
              </a:solidFill>
              <a:highlight>
                <a:srgbClr val="FFFFFF"/>
              </a:highlight>
            </a:endParaRPr>
          </a:p>
          <a:p>
            <a:pPr indent="-304800" lvl="0" marL="457200" rtl="0" algn="l">
              <a:spcBef>
                <a:spcPts val="0"/>
              </a:spcBef>
              <a:spcAft>
                <a:spcPts val="0"/>
              </a:spcAft>
              <a:buSzPts val="1200"/>
              <a:buChar char="●"/>
            </a:pPr>
            <a:r>
              <a:rPr lang="sk" sz="1200">
                <a:solidFill>
                  <a:srgbClr val="222222"/>
                </a:solidFill>
                <a:highlight>
                  <a:srgbClr val="FFFFFF"/>
                </a:highlight>
              </a:rPr>
              <a:t>Bitnar, P. (2019). Bránice v roli jícnového svěrače a možnosti léčby refluxní choroby jícnu pomocí fyzioterapeutických postupů. Dostupná z:</a:t>
            </a:r>
            <a:r>
              <a:rPr lang="sk" sz="1200" u="sng">
                <a:solidFill>
                  <a:schemeClr val="hlink"/>
                </a:solidFill>
                <a:highlight>
                  <a:srgbClr val="FFFFFF"/>
                </a:highlight>
                <a:hlinkClick r:id="rId3"/>
              </a:rPr>
              <a:t>https://dspace.cuni.cz/handle/20.500.11956/105517</a:t>
            </a:r>
            <a:r>
              <a:rPr lang="sk" sz="1200">
                <a:solidFill>
                  <a:srgbClr val="222222"/>
                </a:solidFill>
                <a:highlight>
                  <a:srgbClr val="FFFFFF"/>
                </a:highlight>
              </a:rPr>
              <a:t> </a:t>
            </a:r>
            <a:endParaRPr sz="1200">
              <a:solidFill>
                <a:srgbClr val="222222"/>
              </a:solidFill>
              <a:highlight>
                <a:srgbClr val="FFFFFF"/>
              </a:highlight>
            </a:endParaRPr>
          </a:p>
          <a:p>
            <a:pPr indent="-304800" lvl="0" marL="457200" rtl="0" algn="l">
              <a:spcBef>
                <a:spcPts val="0"/>
              </a:spcBef>
              <a:spcAft>
                <a:spcPts val="0"/>
              </a:spcAft>
              <a:buSzPts val="1200"/>
              <a:buChar char="●"/>
            </a:pPr>
            <a:r>
              <a:rPr lang="sk" sz="1200" u="sng">
                <a:solidFill>
                  <a:schemeClr val="hlink"/>
                </a:solidFill>
                <a:highlight>
                  <a:srgbClr val="FFFFFF"/>
                </a:highlight>
                <a:hlinkClick r:id="rId4"/>
              </a:rPr>
              <a:t>https://www.lenus.ie/bitstream/handle/10147/559021/JAN15Art7.pdf;jsessionid=823524D87957B1481D87B40089DACD2F?sequence=1</a:t>
            </a:r>
            <a:r>
              <a:rPr lang="sk" sz="1200">
                <a:solidFill>
                  <a:srgbClr val="222222"/>
                </a:solidFill>
                <a:highlight>
                  <a:srgbClr val="FFFFFF"/>
                </a:highlight>
              </a:rPr>
              <a:t> </a:t>
            </a:r>
            <a:endParaRPr sz="1200">
              <a:solidFill>
                <a:srgbClr val="222222"/>
              </a:solidFill>
              <a:highlight>
                <a:srgbClr val="FFFFFF"/>
              </a:highlight>
            </a:endParaRPr>
          </a:p>
          <a:p>
            <a:pPr indent="-304800" lvl="0" marL="457200" rtl="0" algn="l">
              <a:spcBef>
                <a:spcPts val="0"/>
              </a:spcBef>
              <a:spcAft>
                <a:spcPts val="0"/>
              </a:spcAft>
              <a:buSzPts val="1200"/>
              <a:buChar char="●"/>
            </a:pPr>
            <a:r>
              <a:rPr lang="sk" sz="1200">
                <a:solidFill>
                  <a:srgbClr val="222222"/>
                </a:solidFill>
                <a:highlight>
                  <a:srgbClr val="FFFFFF"/>
                </a:highlight>
              </a:rPr>
              <a:t>Zhao, Z., Zheng, L., Huang, X., Li, C., Liu, J., &amp; Hu, Y. (2021). Effects of mouth breathing on facial skeletal development in children: a systematic review and meta-analysis. </a:t>
            </a:r>
            <a:r>
              <a:rPr i="1" lang="sk" sz="1200">
                <a:solidFill>
                  <a:srgbClr val="222222"/>
                </a:solidFill>
                <a:highlight>
                  <a:srgbClr val="FFFFFF"/>
                </a:highlight>
              </a:rPr>
              <a:t>BMC oral health</a:t>
            </a:r>
            <a:r>
              <a:rPr lang="sk" sz="1200">
                <a:solidFill>
                  <a:srgbClr val="222222"/>
                </a:solidFill>
                <a:highlight>
                  <a:srgbClr val="FFFFFF"/>
                </a:highlight>
              </a:rPr>
              <a:t>, </a:t>
            </a:r>
            <a:r>
              <a:rPr i="1" lang="sk" sz="1200">
                <a:solidFill>
                  <a:srgbClr val="222222"/>
                </a:solidFill>
                <a:highlight>
                  <a:srgbClr val="FFFFFF"/>
                </a:highlight>
              </a:rPr>
              <a:t>21</a:t>
            </a:r>
            <a:r>
              <a:rPr lang="sk" sz="1200">
                <a:solidFill>
                  <a:srgbClr val="222222"/>
                </a:solidFill>
                <a:highlight>
                  <a:srgbClr val="FFFFFF"/>
                </a:highlight>
              </a:rPr>
              <a:t>(1), 1-14.: </a:t>
            </a:r>
            <a:r>
              <a:rPr lang="sk" sz="1200" u="sng">
                <a:solidFill>
                  <a:schemeClr val="hlink"/>
                </a:solidFill>
                <a:hlinkClick r:id="rId5"/>
              </a:rPr>
              <a:t>https://link.springer.com/content/pdf/10.1186/s12903-021-01458-7.pdf</a:t>
            </a:r>
            <a:r>
              <a:rPr lang="sk" sz="1200"/>
              <a:t>  </a:t>
            </a:r>
            <a:endParaRPr sz="1200"/>
          </a:p>
          <a:p>
            <a:pPr indent="-304800" lvl="0" marL="457200" rtl="0" algn="l">
              <a:spcBef>
                <a:spcPts val="0"/>
              </a:spcBef>
              <a:spcAft>
                <a:spcPts val="0"/>
              </a:spcAft>
              <a:buSzPts val="1200"/>
              <a:buChar char="●"/>
            </a:pPr>
            <a:r>
              <a:rPr lang="sk" sz="1200" u="sng">
                <a:solidFill>
                  <a:schemeClr val="dk2"/>
                </a:solidFill>
                <a:hlinkClick r:id="rId6">
                  <a:extLst>
                    <a:ext uri="{A12FA001-AC4F-418D-AE19-62706E023703}">
                      <ahyp:hlinkClr val="tx"/>
                    </a:ext>
                  </a:extLst>
                </a:hlinkClick>
              </a:rPr>
              <a:t>https://www.researchgate.net/profile/Raghavendran-M-2/publication/359686450_Buteyko_Breathing_Technique/links/62482bbd21077329f2eb7df0/Buteyko-Breathing-Technique.pdf</a:t>
            </a:r>
            <a:endParaRPr sz="1200"/>
          </a:p>
          <a:p>
            <a:pPr indent="-304800" lvl="0" marL="457200" rtl="0" algn="l">
              <a:lnSpc>
                <a:spcPct val="124000"/>
              </a:lnSpc>
              <a:spcBef>
                <a:spcPts val="0"/>
              </a:spcBef>
              <a:spcAft>
                <a:spcPts val="0"/>
              </a:spcAft>
              <a:buSzPts val="1200"/>
              <a:buChar char="●"/>
            </a:pPr>
            <a:r>
              <a:rPr lang="sk" sz="1200">
                <a:solidFill>
                  <a:srgbClr val="222222"/>
                </a:solidFill>
                <a:highlight>
                  <a:srgbClr val="FFFFFF"/>
                </a:highlight>
              </a:rPr>
              <a:t>Savian, C. M., Bolsson, G. B., Botton, G., Antoniazzi, R. P., de Oliveira Rocha, R., Zanatta, F. B., &amp; Santos, B. Z. (2021). Do breastfed children have a lower chance of developing mouth breathing? A systematic review and meta-analysis. </a:t>
            </a:r>
            <a:r>
              <a:rPr i="1" lang="sk" sz="1200">
                <a:solidFill>
                  <a:srgbClr val="222222"/>
                </a:solidFill>
                <a:highlight>
                  <a:srgbClr val="FFFFFF"/>
                </a:highlight>
              </a:rPr>
              <a:t>Clinical Oral Investigations</a:t>
            </a:r>
            <a:r>
              <a:rPr lang="sk" sz="1200">
                <a:solidFill>
                  <a:srgbClr val="222222"/>
                </a:solidFill>
                <a:highlight>
                  <a:srgbClr val="FFFFFF"/>
                </a:highlight>
              </a:rPr>
              <a:t>, </a:t>
            </a:r>
            <a:r>
              <a:rPr i="1" lang="sk" sz="1200">
                <a:solidFill>
                  <a:srgbClr val="222222"/>
                </a:solidFill>
                <a:highlight>
                  <a:srgbClr val="FFFFFF"/>
                </a:highlight>
              </a:rPr>
              <a:t>25</a:t>
            </a:r>
            <a:r>
              <a:rPr lang="sk" sz="1200">
                <a:solidFill>
                  <a:srgbClr val="222222"/>
                </a:solidFill>
                <a:highlight>
                  <a:srgbClr val="FFFFFF"/>
                </a:highlight>
              </a:rPr>
              <a:t>(4), 1641-1654: </a:t>
            </a:r>
            <a:r>
              <a:rPr lang="sk" sz="1200" u="sng">
                <a:solidFill>
                  <a:schemeClr val="hlink"/>
                </a:solidFill>
                <a:hlinkClick r:id="rId7"/>
              </a:rPr>
              <a:t>https://link.springer.com/article/10.1007/s00784-021-03791-1</a:t>
            </a:r>
            <a:r>
              <a:rPr lang="sk" sz="1200"/>
              <a:t> </a:t>
            </a:r>
            <a:endParaRPr sz="1200"/>
          </a:p>
          <a:p>
            <a:pPr indent="-304800" lvl="0" marL="457200" rtl="0" algn="l">
              <a:lnSpc>
                <a:spcPct val="124000"/>
              </a:lnSpc>
              <a:spcBef>
                <a:spcPts val="0"/>
              </a:spcBef>
              <a:spcAft>
                <a:spcPts val="0"/>
              </a:spcAft>
              <a:buSzPts val="1200"/>
              <a:buChar char="●"/>
            </a:pPr>
            <a:r>
              <a:rPr lang="sk" sz="1200" u="sng">
                <a:solidFill>
                  <a:schemeClr val="hlink"/>
                </a:solidFill>
                <a:hlinkClick r:id="rId8"/>
              </a:rPr>
              <a:t>https://fnmotol.cz/wp-content/uploads/poruchy-polykani-v-dospelem-veku.pdf</a:t>
            </a:r>
            <a:r>
              <a:rPr lang="sk" sz="1200"/>
              <a:t> </a:t>
            </a:r>
            <a:endParaRPr sz="1200"/>
          </a:p>
          <a:p>
            <a:pPr indent="0" lvl="0" marL="0" rtl="0" algn="l">
              <a:lnSpc>
                <a:spcPct val="124000"/>
              </a:lnSpc>
              <a:spcBef>
                <a:spcPts val="0"/>
              </a:spcBef>
              <a:spcAft>
                <a:spcPts val="0"/>
              </a:spcAft>
              <a:buNone/>
            </a:pPr>
            <a:r>
              <a:t/>
            </a:r>
            <a:endParaRPr sz="12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8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Děkuji za pozornost!</a:t>
            </a:r>
            <a:endParaRPr/>
          </a:p>
        </p:txBody>
      </p:sp>
      <p:pic>
        <p:nvPicPr>
          <p:cNvPr id="586" name="Google Shape;586;p83"/>
          <p:cNvPicPr preferRelativeResize="0"/>
          <p:nvPr/>
        </p:nvPicPr>
        <p:blipFill>
          <a:blip r:embed="rId3">
            <a:alphaModFix/>
          </a:blip>
          <a:stretch>
            <a:fillRect/>
          </a:stretch>
        </p:blipFill>
        <p:spPr>
          <a:xfrm>
            <a:off x="540000" y="1232800"/>
            <a:ext cx="3236375" cy="3398925"/>
          </a:xfrm>
          <a:prstGeom prst="rect">
            <a:avLst/>
          </a:prstGeom>
          <a:noFill/>
          <a:ln>
            <a:noFill/>
          </a:ln>
        </p:spPr>
      </p:pic>
      <p:pic>
        <p:nvPicPr>
          <p:cNvPr id="587" name="Google Shape;587;p83"/>
          <p:cNvPicPr preferRelativeResize="0"/>
          <p:nvPr/>
        </p:nvPicPr>
        <p:blipFill>
          <a:blip r:embed="rId4">
            <a:alphaModFix/>
          </a:blip>
          <a:stretch>
            <a:fillRect/>
          </a:stretch>
        </p:blipFill>
        <p:spPr>
          <a:xfrm>
            <a:off x="4707725" y="540000"/>
            <a:ext cx="3960000" cy="396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žeber</a:t>
            </a:r>
            <a:endParaRPr/>
          </a:p>
        </p:txBody>
      </p:sp>
      <p:sp>
        <p:nvSpPr>
          <p:cNvPr id="172" name="Google Shape;172;p26"/>
          <p:cNvSpPr txBox="1"/>
          <p:nvPr>
            <p:ph idx="1" type="body"/>
          </p:nvPr>
        </p:nvSpPr>
        <p:spPr>
          <a:xfrm>
            <a:off x="540000" y="1269000"/>
            <a:ext cx="50550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lang="sk" sz="1900"/>
              <a:t>Osa pohybu dolních žeber probíhá více anteroposteriorně než osa pohybu horních žeber probíhající více lateromediálně. Z toho vyplývá </a:t>
            </a:r>
            <a:r>
              <a:rPr b="1" lang="sk" sz="1900"/>
              <a:t>r</a:t>
            </a:r>
            <a:r>
              <a:rPr b="1" lang="sk" sz="1900"/>
              <a:t>ozšíření lateromediálního rozměru dolní části hrudníku v inspiriu a anteroposteriorní u horní části hrudníku.</a:t>
            </a:r>
            <a:endParaRPr b="1" sz="1900"/>
          </a:p>
          <a:p>
            <a:pPr indent="-349250" lvl="0" marL="457200" rtl="0" algn="l">
              <a:spcBef>
                <a:spcPts val="0"/>
              </a:spcBef>
              <a:spcAft>
                <a:spcPts val="0"/>
              </a:spcAft>
              <a:buSzPts val="1900"/>
              <a:buChar char="●"/>
            </a:pPr>
            <a:r>
              <a:rPr lang="sk" sz="1900"/>
              <a:t>V inspiriu dochází současně k rozšíření interkostálních prostor.</a:t>
            </a:r>
            <a:endParaRPr sz="1900"/>
          </a:p>
          <a:p>
            <a:pPr indent="0" lvl="0" marL="0" rtl="0" algn="l">
              <a:spcBef>
                <a:spcPts val="0"/>
              </a:spcBef>
              <a:spcAft>
                <a:spcPts val="0"/>
              </a:spcAft>
              <a:buNone/>
            </a:pPr>
            <a:r>
              <a:t/>
            </a:r>
            <a:endParaRPr sz="1900"/>
          </a:p>
        </p:txBody>
      </p:sp>
      <p:pic>
        <p:nvPicPr>
          <p:cNvPr id="173" name="Google Shape;173;p26"/>
          <p:cNvPicPr preferRelativeResize="0"/>
          <p:nvPr/>
        </p:nvPicPr>
        <p:blipFill>
          <a:blip r:embed="rId3">
            <a:alphaModFix/>
          </a:blip>
          <a:stretch>
            <a:fillRect/>
          </a:stretch>
        </p:blipFill>
        <p:spPr>
          <a:xfrm>
            <a:off x="5652950" y="267330"/>
            <a:ext cx="3396601" cy="47342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Respirace</a:t>
            </a:r>
            <a:endParaRPr/>
          </a:p>
        </p:txBody>
      </p:sp>
      <p:sp>
        <p:nvSpPr>
          <p:cNvPr id="179" name="Google Shape;179;p2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a:t>HLUBOKÁ VRSTVA:</a:t>
            </a:r>
            <a:endParaRPr b="1"/>
          </a:p>
          <a:p>
            <a:pPr indent="0" lvl="0" marL="0" rtl="0" algn="l">
              <a:spcBef>
                <a:spcPts val="0"/>
              </a:spcBef>
              <a:spcAft>
                <a:spcPts val="0"/>
              </a:spcAft>
              <a:buClr>
                <a:schemeClr val="dk1"/>
              </a:buClr>
              <a:buSzPts val="1100"/>
              <a:buFont typeface="Arial"/>
              <a:buNone/>
            </a:pPr>
            <a:r>
              <a:rPr b="1" lang="sk"/>
              <a:t>Exspirium = Neutrální poloha</a:t>
            </a:r>
            <a:endParaRPr b="1"/>
          </a:p>
          <a:p>
            <a:pPr indent="0" lvl="0" marL="0" rtl="0" algn="l">
              <a:spcBef>
                <a:spcPts val="0"/>
              </a:spcBef>
              <a:spcAft>
                <a:spcPts val="0"/>
              </a:spcAft>
              <a:buClr>
                <a:schemeClr val="dk1"/>
              </a:buClr>
              <a:buSzPts val="1100"/>
              <a:buFont typeface="Arial"/>
              <a:buNone/>
            </a:pPr>
            <a:r>
              <a:rPr lang="sk"/>
              <a:t>mm. intercostales interni</a:t>
            </a:r>
            <a:endParaRPr/>
          </a:p>
          <a:p>
            <a:pPr indent="0" lvl="0" marL="0" rtl="0" algn="l">
              <a:spcBef>
                <a:spcPts val="0"/>
              </a:spcBef>
              <a:spcAft>
                <a:spcPts val="0"/>
              </a:spcAft>
              <a:buClr>
                <a:schemeClr val="dk1"/>
              </a:buClr>
              <a:buSzPts val="1100"/>
              <a:buFont typeface="Arial"/>
              <a:buNone/>
            </a:pPr>
            <a:r>
              <a:rPr lang="sk"/>
              <a:t>m. sternocostalis</a:t>
            </a:r>
            <a:endParaRPr/>
          </a:p>
          <a:p>
            <a:pPr indent="0" lvl="0" marL="0" rtl="0" algn="l">
              <a:spcBef>
                <a:spcPts val="0"/>
              </a:spcBef>
              <a:spcAft>
                <a:spcPts val="0"/>
              </a:spcAft>
              <a:buClr>
                <a:schemeClr val="dk1"/>
              </a:buClr>
              <a:buSzPts val="1100"/>
              <a:buFont typeface="Arial"/>
              <a:buNone/>
            </a:pPr>
            <a:r>
              <a:rPr b="1" lang="sk"/>
              <a:t>Inspirium</a:t>
            </a:r>
            <a:endParaRPr b="1"/>
          </a:p>
          <a:p>
            <a:pPr indent="0" lvl="0" marL="0" rtl="0" algn="l">
              <a:spcBef>
                <a:spcPts val="0"/>
              </a:spcBef>
              <a:spcAft>
                <a:spcPts val="0"/>
              </a:spcAft>
              <a:buClr>
                <a:schemeClr val="dk1"/>
              </a:buClr>
              <a:buSzPts val="1100"/>
              <a:buFont typeface="Arial"/>
              <a:buNone/>
            </a:pPr>
            <a:r>
              <a:rPr lang="sk"/>
              <a:t>Torzní napružení SC chrupavek v inspiriu</a:t>
            </a:r>
            <a:endParaRPr/>
          </a:p>
          <a:p>
            <a:pPr indent="0" lvl="0" marL="0" rtl="0" algn="l">
              <a:spcBef>
                <a:spcPts val="0"/>
              </a:spcBef>
              <a:spcAft>
                <a:spcPts val="0"/>
              </a:spcAft>
              <a:buClr>
                <a:schemeClr val="dk1"/>
              </a:buClr>
              <a:buSzPts val="1100"/>
              <a:buFont typeface="Arial"/>
              <a:buNone/>
            </a:pPr>
            <a:r>
              <a:rPr lang="sk"/>
              <a:t>m. levator costae</a:t>
            </a:r>
            <a:endParaRPr/>
          </a:p>
          <a:p>
            <a:pPr indent="0" lvl="0" marL="0" rtl="0" algn="l">
              <a:spcBef>
                <a:spcPts val="0"/>
              </a:spcBef>
              <a:spcAft>
                <a:spcPts val="0"/>
              </a:spcAft>
              <a:buClr>
                <a:schemeClr val="dk1"/>
              </a:buClr>
              <a:buSzPts val="1100"/>
              <a:buFont typeface="Arial"/>
              <a:buNone/>
            </a:pPr>
            <a:r>
              <a:rPr lang="sk"/>
              <a:t>mm. intercostales externi</a:t>
            </a:r>
            <a:endParaRPr/>
          </a:p>
          <a:p>
            <a:pPr indent="0" lvl="0" marL="0" rtl="0" algn="l">
              <a:spcBef>
                <a:spcPts val="0"/>
              </a:spcBef>
              <a:spcAft>
                <a:spcPts val="0"/>
              </a:spcAft>
              <a:buNone/>
            </a:pPr>
            <a:r>
              <a:t/>
            </a:r>
            <a:endParaRPr/>
          </a:p>
        </p:txBody>
      </p:sp>
      <p:pic>
        <p:nvPicPr>
          <p:cNvPr id="180" name="Google Shape;180;p27"/>
          <p:cNvPicPr preferRelativeResize="0"/>
          <p:nvPr/>
        </p:nvPicPr>
        <p:blipFill>
          <a:blip r:embed="rId3">
            <a:alphaModFix/>
          </a:blip>
          <a:stretch>
            <a:fillRect/>
          </a:stretch>
        </p:blipFill>
        <p:spPr>
          <a:xfrm>
            <a:off x="5502168" y="0"/>
            <a:ext cx="3325164"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Respirace</a:t>
            </a:r>
            <a:endParaRPr/>
          </a:p>
        </p:txBody>
      </p:sp>
      <p:sp>
        <p:nvSpPr>
          <p:cNvPr id="186" name="Google Shape;186;p28"/>
          <p:cNvSpPr txBox="1"/>
          <p:nvPr>
            <p:ph idx="1" type="body"/>
          </p:nvPr>
        </p:nvSpPr>
        <p:spPr>
          <a:xfrm>
            <a:off x="540000" y="1174527"/>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500"/>
              <a:t>Pomocné inspirační svaly</a:t>
            </a:r>
            <a:endParaRPr b="1" sz="1500"/>
          </a:p>
          <a:p>
            <a:pPr indent="0" lvl="0" marL="0" rtl="0" algn="l">
              <a:spcBef>
                <a:spcPts val="0"/>
              </a:spcBef>
              <a:spcAft>
                <a:spcPts val="0"/>
              </a:spcAft>
              <a:buClr>
                <a:schemeClr val="dk1"/>
              </a:buClr>
              <a:buSzPts val="1100"/>
              <a:buFont typeface="Arial"/>
              <a:buNone/>
            </a:pPr>
            <a:r>
              <a:rPr lang="sk" sz="1500"/>
              <a:t>m. STCM</a:t>
            </a:r>
            <a:endParaRPr sz="1500"/>
          </a:p>
          <a:p>
            <a:pPr indent="0" lvl="0" marL="0" rtl="0" algn="l">
              <a:spcBef>
                <a:spcPts val="0"/>
              </a:spcBef>
              <a:spcAft>
                <a:spcPts val="0"/>
              </a:spcAft>
              <a:buClr>
                <a:schemeClr val="dk1"/>
              </a:buClr>
              <a:buSzPts val="1100"/>
              <a:buFont typeface="Arial"/>
              <a:buNone/>
            </a:pPr>
            <a:r>
              <a:rPr lang="sk" sz="1500"/>
              <a:t>m. pectoralis maior</a:t>
            </a:r>
            <a:endParaRPr sz="1500"/>
          </a:p>
          <a:p>
            <a:pPr indent="0" lvl="0" marL="0" rtl="0" algn="l">
              <a:spcBef>
                <a:spcPts val="0"/>
              </a:spcBef>
              <a:spcAft>
                <a:spcPts val="0"/>
              </a:spcAft>
              <a:buClr>
                <a:schemeClr val="dk1"/>
              </a:buClr>
              <a:buSzPts val="1100"/>
              <a:buFont typeface="Arial"/>
              <a:buNone/>
            </a:pPr>
            <a:r>
              <a:rPr lang="sk" sz="1500"/>
              <a:t>m. serratus anterior (mm. rhomboidei)</a:t>
            </a:r>
            <a:endParaRPr sz="1500"/>
          </a:p>
          <a:p>
            <a:pPr indent="0" lvl="0" marL="0" rtl="0" algn="l">
              <a:spcBef>
                <a:spcPts val="0"/>
              </a:spcBef>
              <a:spcAft>
                <a:spcPts val="0"/>
              </a:spcAft>
              <a:buClr>
                <a:schemeClr val="dk1"/>
              </a:buClr>
              <a:buSzPts val="1100"/>
              <a:buFont typeface="Arial"/>
              <a:buNone/>
            </a:pPr>
            <a:r>
              <a:rPr lang="sk" sz="1500"/>
              <a:t>m. latissimus dorsi</a:t>
            </a:r>
            <a:endParaRPr sz="1500"/>
          </a:p>
          <a:p>
            <a:pPr indent="0" lvl="0" marL="0" rtl="0" algn="l">
              <a:spcBef>
                <a:spcPts val="0"/>
              </a:spcBef>
              <a:spcAft>
                <a:spcPts val="0"/>
              </a:spcAft>
              <a:buClr>
                <a:schemeClr val="dk1"/>
              </a:buClr>
              <a:buSzPts val="1100"/>
              <a:buFont typeface="Arial"/>
              <a:buNone/>
            </a:pPr>
            <a:r>
              <a:rPr lang="sk" sz="1500"/>
              <a:t>m. serratus post. sup.</a:t>
            </a:r>
            <a:endParaRPr sz="1500"/>
          </a:p>
          <a:p>
            <a:pPr indent="0" lvl="0" marL="0" rtl="0" algn="l">
              <a:spcBef>
                <a:spcPts val="0"/>
              </a:spcBef>
              <a:spcAft>
                <a:spcPts val="0"/>
              </a:spcAft>
              <a:buClr>
                <a:schemeClr val="dk1"/>
              </a:buClr>
              <a:buSzPts val="1100"/>
              <a:buFont typeface="Arial"/>
              <a:buNone/>
            </a:pPr>
            <a:r>
              <a:rPr lang="sk" sz="1500"/>
              <a:t>m. iliocostalis cervicis</a:t>
            </a:r>
            <a:endParaRPr sz="1500"/>
          </a:p>
          <a:p>
            <a:pPr indent="0" lvl="0" marL="0" rtl="0" algn="l">
              <a:spcBef>
                <a:spcPts val="0"/>
              </a:spcBef>
              <a:spcAft>
                <a:spcPts val="0"/>
              </a:spcAft>
              <a:buClr>
                <a:schemeClr val="dk1"/>
              </a:buClr>
              <a:buSzPts val="1100"/>
              <a:buFont typeface="Arial"/>
              <a:buNone/>
            </a:pPr>
            <a:r>
              <a:rPr b="1" lang="sk" sz="1500"/>
              <a:t>Pomocné exspirační svaly</a:t>
            </a:r>
            <a:endParaRPr b="1" sz="1500"/>
          </a:p>
          <a:p>
            <a:pPr indent="0" lvl="0" marL="0" rtl="0" algn="l">
              <a:spcBef>
                <a:spcPts val="0"/>
              </a:spcBef>
              <a:spcAft>
                <a:spcPts val="0"/>
              </a:spcAft>
              <a:buClr>
                <a:schemeClr val="dk1"/>
              </a:buClr>
              <a:buSzPts val="1100"/>
              <a:buFont typeface="Arial"/>
              <a:buNone/>
            </a:pPr>
            <a:r>
              <a:rPr lang="sk" sz="1500"/>
              <a:t>mm. abdominis</a:t>
            </a:r>
            <a:endParaRPr sz="1500"/>
          </a:p>
          <a:p>
            <a:pPr indent="0" lvl="0" marL="0" rtl="0" algn="l">
              <a:spcBef>
                <a:spcPts val="0"/>
              </a:spcBef>
              <a:spcAft>
                <a:spcPts val="0"/>
              </a:spcAft>
              <a:buClr>
                <a:schemeClr val="dk1"/>
              </a:buClr>
              <a:buSzPts val="1100"/>
              <a:buFont typeface="Arial"/>
              <a:buNone/>
            </a:pPr>
            <a:r>
              <a:rPr lang="sk" sz="1500"/>
              <a:t>m. iliocostalis thoracis</a:t>
            </a:r>
            <a:endParaRPr sz="1500"/>
          </a:p>
          <a:p>
            <a:pPr indent="0" lvl="0" marL="0" rtl="0" algn="l">
              <a:spcBef>
                <a:spcPts val="0"/>
              </a:spcBef>
              <a:spcAft>
                <a:spcPts val="0"/>
              </a:spcAft>
              <a:buClr>
                <a:schemeClr val="dk1"/>
              </a:buClr>
              <a:buSzPts val="1100"/>
              <a:buFont typeface="Arial"/>
              <a:buNone/>
            </a:pPr>
            <a:r>
              <a:rPr lang="sk" sz="1500"/>
              <a:t>m. longissimus</a:t>
            </a:r>
            <a:endParaRPr sz="1500"/>
          </a:p>
          <a:p>
            <a:pPr indent="0" lvl="0" marL="0" rtl="0" algn="l">
              <a:spcBef>
                <a:spcPts val="0"/>
              </a:spcBef>
              <a:spcAft>
                <a:spcPts val="0"/>
              </a:spcAft>
              <a:buClr>
                <a:schemeClr val="dk1"/>
              </a:buClr>
              <a:buSzPts val="1100"/>
              <a:buFont typeface="Arial"/>
              <a:buNone/>
            </a:pPr>
            <a:r>
              <a:rPr lang="sk" sz="1500"/>
              <a:t>m. serratus posterior inf.</a:t>
            </a:r>
            <a:endParaRPr sz="1500"/>
          </a:p>
          <a:p>
            <a:pPr indent="0" lvl="0" marL="0" rtl="0" algn="l">
              <a:spcBef>
                <a:spcPts val="0"/>
              </a:spcBef>
              <a:spcAft>
                <a:spcPts val="0"/>
              </a:spcAft>
              <a:buClr>
                <a:schemeClr val="dk1"/>
              </a:buClr>
              <a:buSzPts val="1100"/>
              <a:buFont typeface="Arial"/>
              <a:buNone/>
            </a:pPr>
            <a:r>
              <a:rPr lang="sk" sz="1500"/>
              <a:t>m. quadratus lumborum</a:t>
            </a:r>
            <a:endParaRPr sz="1500"/>
          </a:p>
          <a:p>
            <a:pPr indent="0" lvl="0" marL="0" rtl="0" algn="l">
              <a:spcBef>
                <a:spcPts val="0"/>
              </a:spcBef>
              <a:spcAft>
                <a:spcPts val="0"/>
              </a:spcAft>
              <a:buNone/>
            </a:pPr>
            <a:r>
              <a:t/>
            </a:r>
            <a:endParaRPr sz="1500"/>
          </a:p>
        </p:txBody>
      </p:sp>
      <p:pic>
        <p:nvPicPr>
          <p:cNvPr id="187" name="Google Shape;187;p28"/>
          <p:cNvPicPr preferRelativeResize="0"/>
          <p:nvPr/>
        </p:nvPicPr>
        <p:blipFill>
          <a:blip r:embed="rId3">
            <a:alphaModFix/>
          </a:blip>
          <a:stretch>
            <a:fillRect/>
          </a:stretch>
        </p:blipFill>
        <p:spPr>
          <a:xfrm>
            <a:off x="5115819" y="0"/>
            <a:ext cx="3824911"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