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Lst>
  <p:sldSz cy="5143500" cx="9144000"/>
  <p:notesSz cx="6858000" cy="9144000"/>
  <p:embeddedFontLst>
    <p:embeddedFont>
      <p:font typeface="Roboto"/>
      <p:regular r:id="rId58"/>
      <p:bold r:id="rId59"/>
      <p:italic r:id="rId60"/>
      <p:boldItalic r:id="rId61"/>
    </p:embeddedFont>
    <p:embeddedFont>
      <p:font typeface="Lato"/>
      <p:regular r:id="rId62"/>
      <p:bold r:id="rId63"/>
      <p:italic r:id="rId64"/>
      <p:boldItalic r:id="rId65"/>
    </p:embeddedFont>
    <p:embeddedFont>
      <p:font typeface="Tahoma"/>
      <p:regular r:id="rId66"/>
      <p:bold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Lato-regular.fntdata"/><Relationship Id="rId61" Type="http://schemas.openxmlformats.org/officeDocument/2006/relationships/font" Target="fonts/Roboto-boldItalic.fntdata"/><Relationship Id="rId20" Type="http://schemas.openxmlformats.org/officeDocument/2006/relationships/slide" Target="slides/slide15.xml"/><Relationship Id="rId64" Type="http://schemas.openxmlformats.org/officeDocument/2006/relationships/font" Target="fonts/Lato-italic.fntdata"/><Relationship Id="rId63" Type="http://schemas.openxmlformats.org/officeDocument/2006/relationships/font" Target="fonts/Lato-bold.fntdata"/><Relationship Id="rId22" Type="http://schemas.openxmlformats.org/officeDocument/2006/relationships/slide" Target="slides/slide17.xml"/><Relationship Id="rId66" Type="http://schemas.openxmlformats.org/officeDocument/2006/relationships/font" Target="fonts/Tahoma-regular.fntdata"/><Relationship Id="rId21" Type="http://schemas.openxmlformats.org/officeDocument/2006/relationships/slide" Target="slides/slide16.xml"/><Relationship Id="rId65" Type="http://schemas.openxmlformats.org/officeDocument/2006/relationships/font" Target="fonts/Lato-boldItalic.fntdata"/><Relationship Id="rId24" Type="http://schemas.openxmlformats.org/officeDocument/2006/relationships/slide" Target="slides/slide19.xml"/><Relationship Id="rId23" Type="http://schemas.openxmlformats.org/officeDocument/2006/relationships/slide" Target="slides/slide18.xml"/><Relationship Id="rId67" Type="http://schemas.openxmlformats.org/officeDocument/2006/relationships/font" Target="fonts/Tahoma-bold.fntdata"/><Relationship Id="rId60" Type="http://schemas.openxmlformats.org/officeDocument/2006/relationships/font" Target="fonts/Roboto-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Roboto-bold.fntdata"/><Relationship Id="rId14" Type="http://schemas.openxmlformats.org/officeDocument/2006/relationships/slide" Target="slides/slide9.xml"/><Relationship Id="rId58" Type="http://schemas.openxmlformats.org/officeDocument/2006/relationships/font" Target="fonts/Roboto-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ikiskripta.eu/w/Syndrom_epikonu" TargetMode="External"/><Relationship Id="rId3" Type="http://schemas.openxmlformats.org/officeDocument/2006/relationships/hyperlink" Target="https://www.wikiskripta.eu/w/Sy_konu"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0" Type="http://schemas.openxmlformats.org/officeDocument/2006/relationships/hyperlink" Target="https://cs.wikipedia.org/wiki/Anal%C3%BDza" TargetMode="External"/><Relationship Id="rId22" Type="http://schemas.openxmlformats.org/officeDocument/2006/relationships/hyperlink" Target="https://cs.wikipedia.org/wiki/Zrcadlov%C3%BD_test_sebeuv%C4%9Bdom%C4%9Bn%C3%AD" TargetMode="External"/><Relationship Id="rId21" Type="http://schemas.openxmlformats.org/officeDocument/2006/relationships/hyperlink" Target="https://cs.wikipedia.org/wiki/Osobnost" TargetMode="External"/><Relationship Id="rId24" Type="http://schemas.openxmlformats.org/officeDocument/2006/relationships/hyperlink" Target="https://www.britannica.com/dictionary/primitive" TargetMode="External"/><Relationship Id="rId23" Type="http://schemas.openxmlformats.org/officeDocument/2006/relationships/hyperlink" Target="https://cs.wikipedia.org/wiki/Hominid%C3%A9#cite_note-2" TargetMode="External"/><Relationship Id="rId1" Type="http://schemas.openxmlformats.org/officeDocument/2006/relationships/notesMaster" Target="../notesMasters/notesMaster1.xml"/><Relationship Id="rId2" Type="http://schemas.openxmlformats.org/officeDocument/2006/relationships/hyperlink" Target="https://cs.wikipedia.org/wiki/Gibon" TargetMode="External"/><Relationship Id="rId3" Type="http://schemas.openxmlformats.org/officeDocument/2006/relationships/hyperlink" Target="https://cs.wikipedia.org/wiki/Orangutan" TargetMode="External"/><Relationship Id="rId4" Type="http://schemas.openxmlformats.org/officeDocument/2006/relationships/hyperlink" Target="https://cs.wikipedia.org/wiki/Gorila" TargetMode="External"/><Relationship Id="rId9" Type="http://schemas.openxmlformats.org/officeDocument/2006/relationships/hyperlink" Target="https://cs.wikipedia.org/wiki/Plod_(botanika)" TargetMode="External"/><Relationship Id="rId26" Type="http://schemas.openxmlformats.org/officeDocument/2006/relationships/hyperlink" Target="https://www.britannica.com/animal/amphibian" TargetMode="External"/><Relationship Id="rId25" Type="http://schemas.openxmlformats.org/officeDocument/2006/relationships/hyperlink" Target="https://www.britannica.com/animal/bony-fish" TargetMode="External"/><Relationship Id="rId28" Type="http://schemas.openxmlformats.org/officeDocument/2006/relationships/hyperlink" Target="https://www.britannica.com/science/Devonian-Period" TargetMode="External"/><Relationship Id="rId27" Type="http://schemas.openxmlformats.org/officeDocument/2006/relationships/hyperlink" Target="https://www.britannica.com/animal/vertebrate" TargetMode="External"/><Relationship Id="rId5" Type="http://schemas.openxmlformats.org/officeDocument/2006/relationships/hyperlink" Target="https://cs.wikipedia.org/wiki/%C5%A0impanz" TargetMode="External"/><Relationship Id="rId6" Type="http://schemas.openxmlformats.org/officeDocument/2006/relationships/hyperlink" Target="https://cs.wikipedia.org/wiki/%C4%8Clov%C4%9Bk" TargetMode="External"/><Relationship Id="rId29" Type="http://schemas.openxmlformats.org/officeDocument/2006/relationships/hyperlink" Target="https://www.britannica.com/animal/coelacanth" TargetMode="External"/><Relationship Id="rId7" Type="http://schemas.openxmlformats.org/officeDocument/2006/relationships/hyperlink" Target="https://cs.wikipedia.org/wiki/Savci" TargetMode="External"/><Relationship Id="rId8" Type="http://schemas.openxmlformats.org/officeDocument/2006/relationships/hyperlink" Target="https://cs.wikipedia.org/wiki/Pohlavn%C3%AD_dimorfismus" TargetMode="External"/><Relationship Id="rId11" Type="http://schemas.openxmlformats.org/officeDocument/2006/relationships/hyperlink" Target="https://cs.wikipedia.org/wiki/Vegetace" TargetMode="External"/><Relationship Id="rId10" Type="http://schemas.openxmlformats.org/officeDocument/2006/relationships/hyperlink" Target="https://cs.wikipedia.org/wiki/List" TargetMode="External"/><Relationship Id="rId13" Type="http://schemas.openxmlformats.org/officeDocument/2006/relationships/hyperlink" Target="https://cs.wikipedia.org/wiki/Lidsk%C3%A1_v%C3%BD%C5%BEiva" TargetMode="External"/><Relationship Id="rId12" Type="http://schemas.openxmlformats.org/officeDocument/2006/relationships/hyperlink" Target="https://cs.wikipedia.org/wiki/%C5%BDivo%C4%8Dichov%C3%A9" TargetMode="External"/><Relationship Id="rId15" Type="http://schemas.openxmlformats.org/officeDocument/2006/relationships/hyperlink" Target="https://cs.wikipedia.org/wiki/Ekosyst%C3%A9m" TargetMode="External"/><Relationship Id="rId14" Type="http://schemas.openxmlformats.org/officeDocument/2006/relationships/hyperlink" Target="https://cs.wikipedia.org/wiki/Adaptace" TargetMode="External"/><Relationship Id="rId17" Type="http://schemas.openxmlformats.org/officeDocument/2006/relationships/hyperlink" Target="https://cs.wikipedia.org/wiki/Druh" TargetMode="External"/><Relationship Id="rId16" Type="http://schemas.openxmlformats.org/officeDocument/2006/relationships/hyperlink" Target="https://cs.wikipedia.org/wiki/Srst" TargetMode="External"/><Relationship Id="rId19" Type="http://schemas.openxmlformats.org/officeDocument/2006/relationships/hyperlink" Target="https://cs.wikipedia.org/wiki/Brachiace" TargetMode="External"/><Relationship Id="rId18" Type="http://schemas.openxmlformats.org/officeDocument/2006/relationships/hyperlink" Target="https://cs.wikipedia.org/wiki/Bipedie"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ikiskripta.eu/w/Osifikace" TargetMode="External"/><Relationship Id="rId3" Type="http://schemas.openxmlformats.org/officeDocument/2006/relationships/hyperlink" Target="https://www.wikiskripta.eu/w/Hernie"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ikiskripta.eu/w/K%C5%AF%C5%BEe"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k.wikipedia.org/w/index.php?title=Prechord%C3%A1lna_platni%C4%8Dka&amp;action=edit&amp;redlink=1" TargetMode="External"/><Relationship Id="rId3" Type="http://schemas.openxmlformats.org/officeDocument/2006/relationships/hyperlink" Target="https://sk.wikipedia.org/w/index.php?title=Hensenov_uzol&amp;action=edit&amp;redlink=1" TargetMode="External"/><Relationship Id="rId4" Type="http://schemas.openxmlformats.org/officeDocument/2006/relationships/hyperlink" Target="https://sk.wikipedia.org/w/index.php?title=Neur%C3%A1lna_indukcia&amp;action=edit&amp;redlink=1" TargetMode="External"/><Relationship Id="rId5" Type="http://schemas.openxmlformats.org/officeDocument/2006/relationships/hyperlink" Target="https://sk.wikipedia.org/wiki/Neur%C3%A1lna_trubica"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5110699e3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5110699e3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5110699e33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5110699e33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5110699e33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15110699e33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5110699e33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5110699e33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solidFill>
                  <a:srgbClr val="212529"/>
                </a:solidFill>
                <a:highlight>
                  <a:srgbClr val="FFFFFF"/>
                </a:highlight>
              </a:rPr>
              <a:t>Syndrom kaudy je častější než </a:t>
            </a:r>
            <a:r>
              <a:rPr lang="sk">
                <a:solidFill>
                  <a:srgbClr val="007BFF"/>
                </a:solidFill>
                <a:highlight>
                  <a:srgbClr val="FFFFFF"/>
                </a:highlight>
                <a:uFill>
                  <a:noFill/>
                </a:uFill>
                <a:hlinkClick r:id="rId2">
                  <a:extLst>
                    <a:ext uri="{A12FA001-AC4F-418D-AE19-62706E023703}">
                      <ahyp:hlinkClr val="tx"/>
                    </a:ext>
                  </a:extLst>
                </a:hlinkClick>
              </a:rPr>
              <a:t>syndrom epikonu</a:t>
            </a:r>
            <a:r>
              <a:rPr lang="sk">
                <a:solidFill>
                  <a:srgbClr val="212529"/>
                </a:solidFill>
                <a:highlight>
                  <a:srgbClr val="FFFFFF"/>
                </a:highlight>
              </a:rPr>
              <a:t> či </a:t>
            </a:r>
            <a:r>
              <a:rPr lang="sk">
                <a:solidFill>
                  <a:srgbClr val="007BFF"/>
                </a:solidFill>
                <a:highlight>
                  <a:srgbClr val="FFFFFF"/>
                </a:highlight>
                <a:uFill>
                  <a:noFill/>
                </a:uFill>
                <a:hlinkClick r:id="rId3">
                  <a:extLst>
                    <a:ext uri="{A12FA001-AC4F-418D-AE19-62706E023703}">
                      <ahyp:hlinkClr val="tx"/>
                    </a:ext>
                  </a:extLst>
                </a:hlinkClick>
              </a:rPr>
              <a:t>konu</a:t>
            </a:r>
            <a:r>
              <a:rPr lang="sk">
                <a:solidFill>
                  <a:srgbClr val="212529"/>
                </a:solidFill>
                <a:highlight>
                  <a:srgbClr val="FFFFFF"/>
                </a:highlight>
              </a:rPr>
              <a:t> míšního. Je způsoben lézí nervových kořenů distální míchy, uspořádaných v durálním vaku do tvaru cauda equina (tedy koňského ocasu). Nejedná se tedy o míšní lézi, ale lézi kořenovou (periferní), pod úrovní obratle L2 a níže. NEJČASTĚJI L4/L5 VÝHŘEZ, ABSOLUTNÍ INDIKACE K OPERACI, HROZÍ TRVALÁ PORUCHA SFINKTERŮ A IMPOTENCE.</a:t>
            </a:r>
            <a:endParaRPr>
              <a:solidFill>
                <a:srgbClr val="212529"/>
              </a:solidFill>
              <a:highlight>
                <a:srgbClr val="FFFFFF"/>
              </a:highlight>
            </a:endParaRPr>
          </a:p>
          <a:p>
            <a:pPr indent="0" lvl="0" marL="0" rtl="0" algn="l">
              <a:spcBef>
                <a:spcPts val="0"/>
              </a:spcBef>
              <a:spcAft>
                <a:spcPts val="0"/>
              </a:spcAft>
              <a:buNone/>
            </a:pPr>
            <a:r>
              <a:rPr lang="sk">
                <a:solidFill>
                  <a:srgbClr val="212529"/>
                </a:solidFill>
                <a:highlight>
                  <a:srgbClr val="FFFFFF"/>
                </a:highlight>
              </a:rPr>
              <a:t>Filum terminale pia mater - propojuje conus medullaris a sakrum.</a:t>
            </a:r>
            <a:endParaRPr>
              <a:solidFill>
                <a:srgbClr val="212529"/>
              </a:solidFill>
              <a:highlight>
                <a:srgbClr val="FFFFFF"/>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5110699e33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5110699e33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5110699e33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5110699e33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Sakrální - A konkávní, L - P konkávní, Th-A konkávní, C-P konkávní.</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5110699e33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5110699e33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sk"/>
              <a:t>napřímení, 2. inverze původně A-konkávní bederní křivky (inverze - konkávní posteriorně). A - konkávní L křivka mizí až ve 13. měsíci. 3R - L lordóza se poprvé objevuje, 8 rokov - očividná, definitivní tvar 10 let. Kvadruped - komprese i ramenních kloubů, poté přesun - komprese DKK (SI) a dekomprese ramenních kloubů.</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5110699e33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5110699e33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5110699e33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5110699e33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5110699e33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5110699e33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laminy - laminektomie (expanzivní intraspinální procesy), u spinálních stenóz pro rozšíření páteřního kanále.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5110699e33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5110699e33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5110699e3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5110699e3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139700" rtl="0" algn="l">
              <a:lnSpc>
                <a:spcPct val="115000"/>
              </a:lnSpc>
              <a:spcBef>
                <a:spcPts val="1000"/>
              </a:spcBef>
              <a:spcAft>
                <a:spcPts val="0"/>
              </a:spcAft>
              <a:buNone/>
            </a:pPr>
            <a:r>
              <a:rPr lang="sk" sz="1200">
                <a:solidFill>
                  <a:schemeClr val="dk1"/>
                </a:solidFill>
                <a:highlight>
                  <a:srgbClr val="FFFFFF"/>
                </a:highlight>
              </a:rPr>
              <a:t>Obratlovci jsou podkmen strunatců, u kterých došlo k vytvoření vnitřní chrupavčité nebo později kostěné kostry přítomné alespoň ve formě lebky a obratlů.</a:t>
            </a:r>
            <a:endParaRPr sz="1200">
              <a:solidFill>
                <a:schemeClr val="dk1"/>
              </a:solidFill>
              <a:highlight>
                <a:srgbClr val="FFFFFF"/>
              </a:highlight>
            </a:endParaRPr>
          </a:p>
          <a:p>
            <a:pPr indent="-298450" lvl="0" marL="685800" rtl="0" algn="l">
              <a:lnSpc>
                <a:spcPct val="115000"/>
              </a:lnSpc>
              <a:spcBef>
                <a:spcPts val="600"/>
              </a:spcBef>
              <a:spcAft>
                <a:spcPts val="0"/>
              </a:spcAft>
              <a:buClr>
                <a:srgbClr val="202122"/>
              </a:buClr>
              <a:buSzPts val="1100"/>
              <a:buChar char="●"/>
            </a:pPr>
            <a:r>
              <a:rPr b="1" lang="sk">
                <a:solidFill>
                  <a:srgbClr val="202122"/>
                </a:solidFill>
              </a:rPr>
              <a:t>Hominoidi</a:t>
            </a:r>
            <a:r>
              <a:rPr lang="sk">
                <a:solidFill>
                  <a:srgbClr val="202122"/>
                </a:solidFill>
              </a:rPr>
              <a:t> (</a:t>
            </a:r>
            <a:r>
              <a:rPr b="1" i="1" lang="sk">
                <a:solidFill>
                  <a:srgbClr val="202122"/>
                </a:solidFill>
              </a:rPr>
              <a:t>Hominoidea</a:t>
            </a:r>
            <a:r>
              <a:rPr lang="sk">
                <a:solidFill>
                  <a:srgbClr val="202122"/>
                </a:solidFill>
              </a:rPr>
              <a:t>) – skupina spojující </a:t>
            </a:r>
            <a:r>
              <a:rPr lang="sk">
                <a:solidFill>
                  <a:srgbClr val="0645AD"/>
                </a:solidFill>
                <a:uFill>
                  <a:noFill/>
                </a:uFill>
                <a:hlinkClick r:id="rId2">
                  <a:extLst>
                    <a:ext uri="{A12FA001-AC4F-418D-AE19-62706E023703}">
                      <ahyp:hlinkClr val="tx"/>
                    </a:ext>
                  </a:extLst>
                </a:hlinkClick>
              </a:rPr>
              <a:t>gibony</a:t>
            </a:r>
            <a:r>
              <a:rPr lang="sk">
                <a:solidFill>
                  <a:srgbClr val="202122"/>
                </a:solidFill>
              </a:rPr>
              <a:t> a hominidy.</a:t>
            </a:r>
            <a:endParaRPr>
              <a:solidFill>
                <a:srgbClr val="202122"/>
              </a:solidFill>
            </a:endParaRPr>
          </a:p>
          <a:p>
            <a:pPr indent="-298450" lvl="0" marL="685800" rtl="0" algn="l">
              <a:lnSpc>
                <a:spcPct val="115000"/>
              </a:lnSpc>
              <a:spcBef>
                <a:spcPts val="0"/>
              </a:spcBef>
              <a:spcAft>
                <a:spcPts val="0"/>
              </a:spcAft>
              <a:buClr>
                <a:srgbClr val="202122"/>
              </a:buClr>
              <a:buSzPts val="1100"/>
              <a:buChar char="●"/>
            </a:pPr>
            <a:r>
              <a:rPr b="1" lang="sk">
                <a:solidFill>
                  <a:srgbClr val="202122"/>
                </a:solidFill>
              </a:rPr>
              <a:t>Hominidé</a:t>
            </a:r>
            <a:r>
              <a:rPr lang="sk">
                <a:solidFill>
                  <a:srgbClr val="202122"/>
                </a:solidFill>
              </a:rPr>
              <a:t> (</a:t>
            </a:r>
            <a:r>
              <a:rPr b="1" i="1" lang="sk">
                <a:solidFill>
                  <a:srgbClr val="202122"/>
                </a:solidFill>
              </a:rPr>
              <a:t>Hominidae</a:t>
            </a:r>
            <a:r>
              <a:rPr lang="sk">
                <a:solidFill>
                  <a:srgbClr val="202122"/>
                </a:solidFill>
              </a:rPr>
              <a:t>) – skupina spojující </a:t>
            </a:r>
            <a:r>
              <a:rPr lang="sk">
                <a:solidFill>
                  <a:srgbClr val="0645AD"/>
                </a:solidFill>
                <a:uFill>
                  <a:noFill/>
                </a:uFill>
                <a:hlinkClick r:id="rId3">
                  <a:extLst>
                    <a:ext uri="{A12FA001-AC4F-418D-AE19-62706E023703}">
                      <ahyp:hlinkClr val="tx"/>
                    </a:ext>
                  </a:extLst>
                </a:hlinkClick>
              </a:rPr>
              <a:t>orangutany</a:t>
            </a:r>
            <a:r>
              <a:rPr lang="sk">
                <a:solidFill>
                  <a:srgbClr val="202122"/>
                </a:solidFill>
              </a:rPr>
              <a:t>, </a:t>
            </a:r>
            <a:r>
              <a:rPr lang="sk">
                <a:solidFill>
                  <a:srgbClr val="0645AD"/>
                </a:solidFill>
                <a:uFill>
                  <a:noFill/>
                </a:uFill>
                <a:hlinkClick r:id="rId4">
                  <a:extLst>
                    <a:ext uri="{A12FA001-AC4F-418D-AE19-62706E023703}">
                      <ahyp:hlinkClr val="tx"/>
                    </a:ext>
                  </a:extLst>
                </a:hlinkClick>
              </a:rPr>
              <a:t>gorily</a:t>
            </a:r>
            <a:r>
              <a:rPr lang="sk">
                <a:solidFill>
                  <a:srgbClr val="202122"/>
                </a:solidFill>
              </a:rPr>
              <a:t>, </a:t>
            </a:r>
            <a:r>
              <a:rPr lang="sk">
                <a:solidFill>
                  <a:srgbClr val="0645AD"/>
                </a:solidFill>
                <a:uFill>
                  <a:noFill/>
                </a:uFill>
                <a:hlinkClick r:id="rId5">
                  <a:extLst>
                    <a:ext uri="{A12FA001-AC4F-418D-AE19-62706E023703}">
                      <ahyp:hlinkClr val="tx"/>
                    </a:ext>
                  </a:extLst>
                </a:hlinkClick>
              </a:rPr>
              <a:t>šimpanze</a:t>
            </a:r>
            <a:r>
              <a:rPr lang="sk">
                <a:solidFill>
                  <a:srgbClr val="202122"/>
                </a:solidFill>
              </a:rPr>
              <a:t> a </a:t>
            </a:r>
            <a:r>
              <a:rPr lang="sk">
                <a:solidFill>
                  <a:srgbClr val="0645AD"/>
                </a:solidFill>
                <a:uFill>
                  <a:noFill/>
                </a:uFill>
                <a:hlinkClick r:id="rId6">
                  <a:extLst>
                    <a:ext uri="{A12FA001-AC4F-418D-AE19-62706E023703}">
                      <ahyp:hlinkClr val="tx"/>
                    </a:ext>
                  </a:extLst>
                </a:hlinkClick>
              </a:rPr>
              <a:t>lidi</a:t>
            </a:r>
            <a:endParaRPr>
              <a:solidFill>
                <a:srgbClr val="0645AD"/>
              </a:solidFill>
            </a:endParaRPr>
          </a:p>
          <a:p>
            <a:pPr indent="0" lvl="0" marL="0" marR="139700" rtl="0" algn="l">
              <a:lnSpc>
                <a:spcPct val="115000"/>
              </a:lnSpc>
              <a:spcBef>
                <a:spcPts val="1000"/>
              </a:spcBef>
              <a:spcAft>
                <a:spcPts val="0"/>
              </a:spcAft>
              <a:buNone/>
            </a:pPr>
            <a:r>
              <a:rPr lang="sk">
                <a:solidFill>
                  <a:srgbClr val="202122"/>
                </a:solidFill>
              </a:rPr>
              <a:t>Hominidé jsou středně velcí až velcí </a:t>
            </a:r>
            <a:r>
              <a:rPr lang="sk">
                <a:solidFill>
                  <a:srgbClr val="0645AD"/>
                </a:solidFill>
                <a:uFill>
                  <a:noFill/>
                </a:uFill>
                <a:hlinkClick r:id="rId7">
                  <a:extLst>
                    <a:ext uri="{A12FA001-AC4F-418D-AE19-62706E023703}">
                      <ahyp:hlinkClr val="tx"/>
                    </a:ext>
                  </a:extLst>
                </a:hlinkClick>
              </a:rPr>
              <a:t>savci</a:t>
            </a:r>
            <a:r>
              <a:rPr lang="sk">
                <a:solidFill>
                  <a:srgbClr val="202122"/>
                </a:solidFill>
              </a:rPr>
              <a:t> s výrazným </a:t>
            </a:r>
            <a:r>
              <a:rPr lang="sk">
                <a:solidFill>
                  <a:srgbClr val="0645AD"/>
                </a:solidFill>
                <a:uFill>
                  <a:noFill/>
                </a:uFill>
                <a:hlinkClick r:id="rId8">
                  <a:extLst>
                    <a:ext uri="{A12FA001-AC4F-418D-AE19-62706E023703}">
                      <ahyp:hlinkClr val="tx"/>
                    </a:ext>
                  </a:extLst>
                </a:hlinkClick>
              </a:rPr>
              <a:t>pohlavním dimorfismem</a:t>
            </a:r>
            <a:r>
              <a:rPr lang="sk">
                <a:solidFill>
                  <a:srgbClr val="202122"/>
                </a:solidFill>
              </a:rPr>
              <a:t> u orangutanů a goril a méně zřetelným u šimpanzů a lidí. Živí se </a:t>
            </a:r>
            <a:r>
              <a:rPr lang="sk">
                <a:solidFill>
                  <a:srgbClr val="0645AD"/>
                </a:solidFill>
                <a:uFill>
                  <a:noFill/>
                </a:uFill>
                <a:hlinkClick r:id="rId9">
                  <a:extLst>
                    <a:ext uri="{A12FA001-AC4F-418D-AE19-62706E023703}">
                      <ahyp:hlinkClr val="tx"/>
                    </a:ext>
                  </a:extLst>
                </a:hlinkClick>
              </a:rPr>
              <a:t>plody</a:t>
            </a:r>
            <a:r>
              <a:rPr lang="sk">
                <a:solidFill>
                  <a:srgbClr val="202122"/>
                </a:solidFill>
              </a:rPr>
              <a:t>, </a:t>
            </a:r>
            <a:r>
              <a:rPr lang="sk">
                <a:solidFill>
                  <a:srgbClr val="0645AD"/>
                </a:solidFill>
                <a:uFill>
                  <a:noFill/>
                </a:uFill>
                <a:hlinkClick r:id="rId10">
                  <a:extLst>
                    <a:ext uri="{A12FA001-AC4F-418D-AE19-62706E023703}">
                      <ahyp:hlinkClr val="tx"/>
                    </a:ext>
                  </a:extLst>
                </a:hlinkClick>
              </a:rPr>
              <a:t>listy</a:t>
            </a:r>
            <a:r>
              <a:rPr lang="sk">
                <a:solidFill>
                  <a:srgbClr val="202122"/>
                </a:solidFill>
              </a:rPr>
              <a:t>, pozemní </a:t>
            </a:r>
            <a:r>
              <a:rPr lang="sk">
                <a:solidFill>
                  <a:srgbClr val="0645AD"/>
                </a:solidFill>
                <a:uFill>
                  <a:noFill/>
                </a:uFill>
                <a:hlinkClick r:id="rId11">
                  <a:extLst>
                    <a:ext uri="{A12FA001-AC4F-418D-AE19-62706E023703}">
                      <ahyp:hlinkClr val="tx"/>
                    </a:ext>
                  </a:extLst>
                </a:hlinkClick>
              </a:rPr>
              <a:t>vegetací</a:t>
            </a:r>
            <a:r>
              <a:rPr lang="sk">
                <a:solidFill>
                  <a:srgbClr val="202122"/>
                </a:solidFill>
              </a:rPr>
              <a:t> a často i </a:t>
            </a:r>
            <a:r>
              <a:rPr lang="sk">
                <a:solidFill>
                  <a:srgbClr val="0645AD"/>
                </a:solidFill>
                <a:uFill>
                  <a:noFill/>
                </a:uFill>
                <a:hlinkClick r:id="rId12">
                  <a:extLst>
                    <a:ext uri="{A12FA001-AC4F-418D-AE19-62706E023703}">
                      <ahyp:hlinkClr val="tx"/>
                    </a:ext>
                  </a:extLst>
                </a:hlinkClick>
              </a:rPr>
              <a:t>živočišnou</a:t>
            </a:r>
            <a:r>
              <a:rPr lang="sk">
                <a:solidFill>
                  <a:srgbClr val="202122"/>
                </a:solidFill>
              </a:rPr>
              <a:t> </a:t>
            </a:r>
            <a:r>
              <a:rPr lang="sk">
                <a:solidFill>
                  <a:srgbClr val="0645AD"/>
                </a:solidFill>
                <a:uFill>
                  <a:noFill/>
                </a:uFill>
                <a:hlinkClick r:id="rId13">
                  <a:extLst>
                    <a:ext uri="{A12FA001-AC4F-418D-AE19-62706E023703}">
                      <ahyp:hlinkClr val="tx"/>
                    </a:ext>
                  </a:extLst>
                </a:hlinkClick>
              </a:rPr>
              <a:t>stravou</a:t>
            </a:r>
            <a:r>
              <a:rPr lang="sk">
                <a:solidFill>
                  <a:srgbClr val="202122"/>
                </a:solidFill>
              </a:rPr>
              <a:t>. Jsou schopni se </a:t>
            </a:r>
            <a:r>
              <a:rPr lang="sk">
                <a:solidFill>
                  <a:srgbClr val="0645AD"/>
                </a:solidFill>
                <a:uFill>
                  <a:noFill/>
                </a:uFill>
                <a:hlinkClick r:id="rId14">
                  <a:extLst>
                    <a:ext uri="{A12FA001-AC4F-418D-AE19-62706E023703}">
                      <ahyp:hlinkClr val="tx"/>
                    </a:ext>
                  </a:extLst>
                </a:hlinkClick>
              </a:rPr>
              <a:t>adaptovat</a:t>
            </a:r>
            <a:r>
              <a:rPr lang="sk">
                <a:solidFill>
                  <a:srgbClr val="202122"/>
                </a:solidFill>
              </a:rPr>
              <a:t> k životu v různých typech </a:t>
            </a:r>
            <a:r>
              <a:rPr lang="sk">
                <a:solidFill>
                  <a:srgbClr val="0645AD"/>
                </a:solidFill>
                <a:uFill>
                  <a:noFill/>
                </a:uFill>
                <a:hlinkClick r:id="rId15">
                  <a:extLst>
                    <a:ext uri="{A12FA001-AC4F-418D-AE19-62706E023703}">
                      <ahyp:hlinkClr val="tx"/>
                    </a:ext>
                  </a:extLst>
                </a:hlinkClick>
              </a:rPr>
              <a:t>ekosystémů</a:t>
            </a:r>
            <a:r>
              <a:rPr lang="sk">
                <a:solidFill>
                  <a:srgbClr val="202122"/>
                </a:solidFill>
              </a:rPr>
              <a:t>. Jsou typičtí poměrně řídkou </a:t>
            </a:r>
            <a:r>
              <a:rPr lang="sk">
                <a:solidFill>
                  <a:srgbClr val="0645AD"/>
                </a:solidFill>
                <a:uFill>
                  <a:noFill/>
                </a:uFill>
                <a:hlinkClick r:id="rId16">
                  <a:extLst>
                    <a:ext uri="{A12FA001-AC4F-418D-AE19-62706E023703}">
                      <ahyp:hlinkClr val="tx"/>
                    </a:ext>
                  </a:extLst>
                </a:hlinkClick>
              </a:rPr>
              <a:t>srstí</a:t>
            </a:r>
            <a:r>
              <a:rPr lang="sk">
                <a:solidFill>
                  <a:srgbClr val="202122"/>
                </a:solidFill>
              </a:rPr>
              <a:t>. Všechny </a:t>
            </a:r>
            <a:r>
              <a:rPr lang="sk">
                <a:solidFill>
                  <a:srgbClr val="0645AD"/>
                </a:solidFill>
                <a:uFill>
                  <a:noFill/>
                </a:uFill>
                <a:hlinkClick r:id="rId17">
                  <a:extLst>
                    <a:ext uri="{A12FA001-AC4F-418D-AE19-62706E023703}">
                      <ahyp:hlinkClr val="tx"/>
                    </a:ext>
                  </a:extLst>
                </a:hlinkClick>
              </a:rPr>
              <a:t>druhy</a:t>
            </a:r>
            <a:r>
              <a:rPr lang="sk">
                <a:solidFill>
                  <a:srgbClr val="202122"/>
                </a:solidFill>
              </a:rPr>
              <a:t> používají alespoň částečnou </a:t>
            </a:r>
            <a:r>
              <a:rPr lang="sk">
                <a:solidFill>
                  <a:srgbClr val="0645AD"/>
                </a:solidFill>
                <a:uFill>
                  <a:noFill/>
                </a:uFill>
                <a:hlinkClick r:id="rId18">
                  <a:extLst>
                    <a:ext uri="{A12FA001-AC4F-418D-AE19-62706E023703}">
                      <ahyp:hlinkClr val="tx"/>
                    </a:ext>
                  </a:extLst>
                </a:hlinkClick>
              </a:rPr>
              <a:t>bipedii</a:t>
            </a:r>
            <a:r>
              <a:rPr lang="sk">
                <a:solidFill>
                  <a:srgbClr val="202122"/>
                </a:solidFill>
              </a:rPr>
              <a:t> a </a:t>
            </a:r>
            <a:r>
              <a:rPr lang="sk">
                <a:solidFill>
                  <a:srgbClr val="0645AD"/>
                </a:solidFill>
                <a:uFill>
                  <a:noFill/>
                </a:uFill>
                <a:hlinkClick r:id="rId19">
                  <a:extLst>
                    <a:ext uri="{A12FA001-AC4F-418D-AE19-62706E023703}">
                      <ahyp:hlinkClr val="tx"/>
                    </a:ext>
                  </a:extLst>
                </a:hlinkClick>
              </a:rPr>
              <a:t>brachiaci</a:t>
            </a:r>
            <a:r>
              <a:rPr lang="sk">
                <a:solidFill>
                  <a:srgbClr val="202122"/>
                </a:solidFill>
              </a:rPr>
              <a:t>. Většina zástupců čeledi Hominidae umí velmi dobře manipulovat s nástroji a často je i vyrábět. Mnozí hominidé mají </a:t>
            </a:r>
            <a:r>
              <a:rPr lang="sk">
                <a:solidFill>
                  <a:srgbClr val="0645AD"/>
                </a:solidFill>
                <a:uFill>
                  <a:noFill/>
                </a:uFill>
                <a:hlinkClick r:id="rId20">
                  <a:extLst>
                    <a:ext uri="{A12FA001-AC4F-418D-AE19-62706E023703}">
                      <ahyp:hlinkClr val="tx"/>
                    </a:ext>
                  </a:extLst>
                </a:hlinkClick>
              </a:rPr>
              <a:t>analytické</a:t>
            </a:r>
            <a:r>
              <a:rPr lang="sk">
                <a:solidFill>
                  <a:srgbClr val="202122"/>
                </a:solidFill>
              </a:rPr>
              <a:t> schopnosti, umí napodobovat a uvědomují si vlastní </a:t>
            </a:r>
            <a:r>
              <a:rPr lang="sk">
                <a:solidFill>
                  <a:srgbClr val="0645AD"/>
                </a:solidFill>
                <a:uFill>
                  <a:noFill/>
                </a:uFill>
                <a:hlinkClick r:id="rId21">
                  <a:extLst>
                    <a:ext uri="{A12FA001-AC4F-418D-AE19-62706E023703}">
                      <ahyp:hlinkClr val="tx"/>
                    </a:ext>
                  </a:extLst>
                </a:hlinkClick>
              </a:rPr>
              <a:t>osobnost</a:t>
            </a:r>
            <a:r>
              <a:rPr lang="sk">
                <a:solidFill>
                  <a:srgbClr val="202122"/>
                </a:solidFill>
              </a:rPr>
              <a:t>. Zvládají </a:t>
            </a:r>
            <a:r>
              <a:rPr lang="sk">
                <a:solidFill>
                  <a:srgbClr val="0645AD"/>
                </a:solidFill>
                <a:uFill>
                  <a:noFill/>
                </a:uFill>
                <a:hlinkClick r:id="rId22">
                  <a:extLst>
                    <a:ext uri="{A12FA001-AC4F-418D-AE19-62706E023703}">
                      <ahyp:hlinkClr val="tx"/>
                    </a:ext>
                  </a:extLst>
                </a:hlinkClick>
              </a:rPr>
              <a:t>zrcadlový test sebeuvědomění</a:t>
            </a:r>
            <a:r>
              <a:rPr lang="sk">
                <a:solidFill>
                  <a:srgbClr val="202122"/>
                </a:solidFill>
              </a:rPr>
              <a:t>. Rozpoznávají směr pohledu ostatních.</a:t>
            </a:r>
            <a:r>
              <a:rPr baseline="30000" lang="sk">
                <a:solidFill>
                  <a:srgbClr val="0645AD"/>
                </a:solidFill>
                <a:uFill>
                  <a:noFill/>
                </a:uFill>
                <a:hlinkClick r:id="rId23">
                  <a:extLst>
                    <a:ext uri="{A12FA001-AC4F-418D-AE19-62706E023703}">
                      <ahyp:hlinkClr val="tx"/>
                    </a:ext>
                  </a:extLst>
                </a:hlinkClick>
              </a:rPr>
              <a:t>[2]</a:t>
            </a:r>
            <a:endParaRPr>
              <a:solidFill>
                <a:schemeClr val="dk1"/>
              </a:solidFill>
            </a:endParaRPr>
          </a:p>
          <a:p>
            <a:pPr indent="0" lvl="0" marL="0" marR="139700" rtl="0" algn="l">
              <a:lnSpc>
                <a:spcPct val="115000"/>
              </a:lnSpc>
              <a:spcBef>
                <a:spcPts val="1000"/>
              </a:spcBef>
              <a:spcAft>
                <a:spcPts val="0"/>
              </a:spcAft>
              <a:buClr>
                <a:schemeClr val="dk1"/>
              </a:buClr>
              <a:buSzPts val="1100"/>
              <a:buFont typeface="Arial"/>
              <a:buNone/>
            </a:pPr>
            <a:r>
              <a:rPr b="1" lang="sk">
                <a:solidFill>
                  <a:srgbClr val="1A1A1A"/>
                </a:solidFill>
              </a:rPr>
              <a:t>crossopterygian</a:t>
            </a:r>
            <a:r>
              <a:rPr lang="sk">
                <a:solidFill>
                  <a:srgbClr val="1A1A1A"/>
                </a:solidFill>
              </a:rPr>
              <a:t>, (subclass Crossopterygii), any member of a group of </a:t>
            </a:r>
            <a:r>
              <a:rPr lang="sk" u="sng">
                <a:solidFill>
                  <a:srgbClr val="14599D"/>
                </a:solidFill>
                <a:hlinkClick r:id="rId24">
                  <a:extLst>
                    <a:ext uri="{A12FA001-AC4F-418D-AE19-62706E023703}">
                      <ahyp:hlinkClr val="tx"/>
                    </a:ext>
                  </a:extLst>
                </a:hlinkClick>
              </a:rPr>
              <a:t>primitive</a:t>
            </a:r>
            <a:r>
              <a:rPr lang="sk">
                <a:solidFill>
                  <a:srgbClr val="1A1A1A"/>
                </a:solidFill>
              </a:rPr>
              <a:t>, lobe-finned, </a:t>
            </a:r>
            <a:r>
              <a:rPr lang="sk">
                <a:solidFill>
                  <a:srgbClr val="14599D"/>
                </a:solidFill>
                <a:uFill>
                  <a:noFill/>
                </a:uFill>
                <a:hlinkClick r:id="rId25">
                  <a:extLst>
                    <a:ext uri="{A12FA001-AC4F-418D-AE19-62706E023703}">
                      <ahyp:hlinkClr val="tx"/>
                    </a:ext>
                  </a:extLst>
                </a:hlinkClick>
              </a:rPr>
              <a:t>bony fishes</a:t>
            </a:r>
            <a:r>
              <a:rPr lang="sk">
                <a:solidFill>
                  <a:srgbClr val="1A1A1A"/>
                </a:solidFill>
              </a:rPr>
              <a:t> believed to have given rise to the </a:t>
            </a:r>
            <a:r>
              <a:rPr lang="sk">
                <a:solidFill>
                  <a:srgbClr val="14599D"/>
                </a:solidFill>
                <a:uFill>
                  <a:noFill/>
                </a:uFill>
                <a:hlinkClick r:id="rId26">
                  <a:extLst>
                    <a:ext uri="{A12FA001-AC4F-418D-AE19-62706E023703}">
                      <ahyp:hlinkClr val="tx"/>
                    </a:ext>
                  </a:extLst>
                </a:hlinkClick>
              </a:rPr>
              <a:t>amphibians</a:t>
            </a:r>
            <a:r>
              <a:rPr lang="sk">
                <a:solidFill>
                  <a:srgbClr val="1A1A1A"/>
                </a:solidFill>
              </a:rPr>
              <a:t> and all other land </a:t>
            </a:r>
            <a:r>
              <a:rPr lang="sk">
                <a:solidFill>
                  <a:srgbClr val="14599D"/>
                </a:solidFill>
                <a:uFill>
                  <a:noFill/>
                </a:uFill>
                <a:hlinkClick r:id="rId27">
                  <a:extLst>
                    <a:ext uri="{A12FA001-AC4F-418D-AE19-62706E023703}">
                      <ahyp:hlinkClr val="tx"/>
                    </a:ext>
                  </a:extLst>
                </a:hlinkClick>
              </a:rPr>
              <a:t>vertebrates</a:t>
            </a:r>
            <a:r>
              <a:rPr lang="sk">
                <a:solidFill>
                  <a:srgbClr val="1A1A1A"/>
                </a:solidFill>
              </a:rPr>
              <a:t>. They appeared at the beginning of the </a:t>
            </a:r>
            <a:r>
              <a:rPr lang="sk">
                <a:solidFill>
                  <a:srgbClr val="14599D"/>
                </a:solidFill>
                <a:uFill>
                  <a:noFill/>
                </a:uFill>
                <a:hlinkClick r:id="rId28">
                  <a:extLst>
                    <a:ext uri="{A12FA001-AC4F-418D-AE19-62706E023703}">
                      <ahyp:hlinkClr val="tx"/>
                    </a:ext>
                  </a:extLst>
                </a:hlinkClick>
              </a:rPr>
              <a:t>Devonian Period</a:t>
            </a:r>
            <a:r>
              <a:rPr lang="sk">
                <a:solidFill>
                  <a:srgbClr val="1A1A1A"/>
                </a:solidFill>
              </a:rPr>
              <a:t> (about 416 million years ago) but are now represented by only two species of </a:t>
            </a:r>
            <a:r>
              <a:rPr lang="sk">
                <a:solidFill>
                  <a:srgbClr val="14599D"/>
                </a:solidFill>
                <a:uFill>
                  <a:noFill/>
                </a:uFill>
                <a:hlinkClick r:id="rId29">
                  <a:extLst>
                    <a:ext uri="{A12FA001-AC4F-418D-AE19-62706E023703}">
                      <ahyp:hlinkClr val="tx"/>
                    </a:ext>
                  </a:extLst>
                </a:hlinkClick>
              </a:rPr>
              <a:t>coelacanths</a:t>
            </a:r>
            <a:r>
              <a:rPr lang="sk">
                <a:solidFill>
                  <a:srgbClr val="1A1A1A"/>
                </a:solidFill>
              </a:rPr>
              <a:t> (</a:t>
            </a:r>
            <a:r>
              <a:rPr i="1" lang="sk">
                <a:solidFill>
                  <a:srgbClr val="1A1A1A"/>
                </a:solidFill>
              </a:rPr>
              <a:t>Latimeria</a:t>
            </a:r>
            <a:r>
              <a:rPr lang="sk">
                <a:solidFill>
                  <a:srgbClr val="1A1A1A"/>
                </a:solidFill>
              </a:rPr>
              <a:t>).</a:t>
            </a:r>
            <a:endParaRPr>
              <a:solidFill>
                <a:schemeClr val="dk1"/>
              </a:solidFill>
            </a:endParaRPr>
          </a:p>
          <a:p>
            <a:pPr indent="0" lvl="0" marL="0" rtl="0" algn="l">
              <a:spcBef>
                <a:spcPts val="50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5110699e33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5110699e33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rameno tíhové síly Fg a šlachové/vazivové síly Fšla. </a:t>
            </a:r>
            <a:r>
              <a:rPr lang="sk">
                <a:solidFill>
                  <a:schemeClr val="dk1"/>
                </a:solidFill>
              </a:rPr>
              <a:t>Otáčivý účinek síly závisí na velikosti síly, ale také na vzdálenosti od osy otáčení (Moment síly - Ncm).</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5110699e33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5110699e33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Bod otáčení se nachází mezi působícími silami. Při pohybu dochází k neustálým změnám velikosti ramene tíhové i šlachové síly, které se projevují na změnách velikosti působících momentů. Moment síly  Otáčivý účinek síly závisí na velikosti síly, ale také na vzdálenosti od osy otáčení.  Pro popis otáčivého účinku síly používáme fyzikální veličinu moment síly.  Moment síly je součin síly (F) a vzdálenosti od osy otáčení (a).  Moment síly značíme M.  Vztah pro výpočet M = a . F  Základní jednotka je newtonmetr (N . m)  Odvozená jednotka je newtoncentimetr (N . cm)</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5110699e33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5110699e33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solidFill>
                  <a:srgbClr val="212529"/>
                </a:solidFill>
                <a:highlight>
                  <a:srgbClr val="FFFFFF"/>
                </a:highlight>
                <a:latin typeface="Roboto"/>
                <a:ea typeface="Roboto"/>
                <a:cs typeface="Roboto"/>
                <a:sym typeface="Roboto"/>
              </a:rPr>
              <a:t>Nemoc je multifaktoriálního původu na výrazném genetickém podkladě s dědičností 0.74. Dědičnost probíhá dominantně autozomálním způsobem. Jde o poruchu enchondrální </a:t>
            </a:r>
            <a:r>
              <a:rPr lang="sk">
                <a:solidFill>
                  <a:srgbClr val="007BFF"/>
                </a:solidFill>
                <a:highlight>
                  <a:srgbClr val="FFFFFF"/>
                </a:highlight>
                <a:uFill>
                  <a:noFill/>
                </a:uFill>
                <a:latin typeface="Roboto"/>
                <a:ea typeface="Roboto"/>
                <a:cs typeface="Roboto"/>
                <a:sym typeface="Roboto"/>
                <a:hlinkClick r:id="rId2">
                  <a:extLst>
                    <a:ext uri="{A12FA001-AC4F-418D-AE19-62706E023703}">
                      <ahyp:hlinkClr val="tx"/>
                    </a:ext>
                  </a:extLst>
                </a:hlinkClick>
              </a:rPr>
              <a:t>osifikace</a:t>
            </a:r>
            <a:r>
              <a:rPr lang="sk">
                <a:solidFill>
                  <a:srgbClr val="212529"/>
                </a:solidFill>
                <a:highlight>
                  <a:srgbClr val="FFFFFF"/>
                </a:highlight>
                <a:latin typeface="Roboto"/>
                <a:ea typeface="Roboto"/>
                <a:cs typeface="Roboto"/>
                <a:sym typeface="Roboto"/>
              </a:rPr>
              <a:t> v období růstu (9–18 let), kdy v průběhu 3–6 měsíců jedinec prudce naroste až o 5 % své výšky. V tomto období dochází k postižení krycích plotének obratlových těl, ploténky jsou nerovné, vytvářejí se tzv. Schmorlovy uzly (intraspongiózní chrupavčité </a:t>
            </a:r>
            <a:r>
              <a:rPr lang="sk">
                <a:solidFill>
                  <a:srgbClr val="007BFF"/>
                </a:solidFill>
                <a:highlight>
                  <a:srgbClr val="FFFFFF"/>
                </a:highlight>
                <a:uFill>
                  <a:noFill/>
                </a:uFill>
                <a:latin typeface="Roboto"/>
                <a:ea typeface="Roboto"/>
                <a:cs typeface="Roboto"/>
                <a:sym typeface="Roboto"/>
                <a:hlinkClick r:id="rId3">
                  <a:extLst>
                    <a:ext uri="{A12FA001-AC4F-418D-AE19-62706E023703}">
                      <ahyp:hlinkClr val="tx"/>
                    </a:ext>
                  </a:extLst>
                </a:hlinkClick>
              </a:rPr>
              <a:t>hernie</a:t>
            </a:r>
            <a:r>
              <a:rPr lang="sk">
                <a:solidFill>
                  <a:srgbClr val="212529"/>
                </a:solidFill>
                <a:highlight>
                  <a:srgbClr val="FFFFFF"/>
                </a:highlight>
                <a:latin typeface="Roboto"/>
                <a:ea typeface="Roboto"/>
                <a:cs typeface="Roboto"/>
                <a:sym typeface="Roboto"/>
              </a:rPr>
              <a:t> z intervertebrálních disků do obratlových těl). Intervertebrální disky jsou zúžené a nepravidelné. Typický je klínovitý tvar obratlových těl, který je dobře patrný na bočném RTG snímku páteře). Dochází ke snížení přední části obratlů, výsledkem může být až obraz kulatých zad. Příčina se lokalizuje v oblasti dolní hrudní páteře, méně často postihuje i horní hrudní či bederní úsek (od Th</a:t>
            </a:r>
            <a:r>
              <a:rPr lang="sk" sz="800">
                <a:solidFill>
                  <a:srgbClr val="212529"/>
                </a:solidFill>
                <a:highlight>
                  <a:srgbClr val="FFFFFF"/>
                </a:highlight>
                <a:latin typeface="Roboto"/>
                <a:ea typeface="Roboto"/>
                <a:cs typeface="Roboto"/>
                <a:sym typeface="Roboto"/>
              </a:rPr>
              <a:t>3</a:t>
            </a:r>
            <a:r>
              <a:rPr lang="sk">
                <a:solidFill>
                  <a:srgbClr val="212529"/>
                </a:solidFill>
                <a:highlight>
                  <a:srgbClr val="FFFFFF"/>
                </a:highlight>
                <a:latin typeface="Roboto"/>
                <a:ea typeface="Roboto"/>
                <a:cs typeface="Roboto"/>
                <a:sym typeface="Roboto"/>
              </a:rPr>
              <a:t> po L</a:t>
            </a:r>
            <a:r>
              <a:rPr lang="sk" sz="800">
                <a:solidFill>
                  <a:srgbClr val="212529"/>
                </a:solidFill>
                <a:highlight>
                  <a:srgbClr val="FFFFFF"/>
                </a:highlight>
                <a:latin typeface="Roboto"/>
                <a:ea typeface="Roboto"/>
                <a:cs typeface="Roboto"/>
                <a:sym typeface="Roboto"/>
              </a:rPr>
              <a:t>2</a:t>
            </a:r>
            <a:r>
              <a:rPr lang="sk">
                <a:solidFill>
                  <a:srgbClr val="212529"/>
                </a:solidFill>
                <a:highlight>
                  <a:srgbClr val="FFFFFF"/>
                </a:highlight>
                <a:latin typeface="Roboto"/>
                <a:ea typeface="Roboto"/>
                <a:cs typeface="Roboto"/>
                <a:sym typeface="Roboto"/>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5110699e33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15110699e33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sz="1150">
                <a:solidFill>
                  <a:srgbClr val="333333"/>
                </a:solidFill>
                <a:latin typeface="Roboto"/>
                <a:ea typeface="Roboto"/>
                <a:cs typeface="Roboto"/>
                <a:sym typeface="Roboto"/>
              </a:rPr>
              <a:t>Za fyziologických okolností je každá kost lidského skeletu tvořena dvěma histologickými typy kosti – kostí trámčitou (trabecularis) a kostí kompaktní neboli kortikální (corticalis; 1, 2). Kost kortikální představuje 80 % celkové hmoty skeletu a propůjčuje mu tuhost potřebnou v zátěži. Části skeletu bohaté na trámčinu (zbývajících 20 % skeletální masy) zajišťují pružnost těch částí skeletu, které jsou vystaveny nárazům (obratle, juxtaartikulární úseky dlouhých kostí) a umožňují jejich absorpci. Dlouhé kosti jsou tvořeny převážně kortikální, těla obratlů trámčitou kostí. Přístupnější studiu je trámčitá kost, která je metabolicky podstatně aktivnější a která na negativní i pozitivní stimuly reaguje rychleji než kost kortikální. Koordinovaná činnost osteoklastů a osteoblastů zajišťuje trvale probíhající proces kostní remodelace. Jeho cílem je jednak zachování biomechanické kompetence skeletu náhradou úseků starší kostní tkáně novou, vč. adaptace na změny působících sil, jednak zajištění metabolických funkcí skeletu.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52cc067d5e_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52cc067d5e_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5110699e33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5110699e33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5110699e33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15110699e33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solidFill>
                  <a:schemeClr val="dk1"/>
                </a:solidFill>
                <a:highlight>
                  <a:srgbClr val="FFFFFF"/>
                </a:highlight>
              </a:rPr>
              <a:t>A symphysis (fibrocartilaginous joint) is a joint in which the body (physis) of one bone meets the body of another. All but two of the symphyses lie in the vertebral (spinal) column, and all but one contain fibrocartilage as a constituent tissue (another is pubic bone). </a:t>
            </a:r>
            <a:endParaRPr>
              <a:solidFill>
                <a:schemeClr val="dk1"/>
              </a:solidFill>
              <a:highlight>
                <a:srgbClr val="FFFFFF"/>
              </a:highlight>
            </a:endParaRPr>
          </a:p>
          <a:p>
            <a:pPr indent="0" lvl="0" marL="0" rtl="0" algn="l">
              <a:spcBef>
                <a:spcPts val="0"/>
              </a:spcBef>
              <a:spcAft>
                <a:spcPts val="0"/>
              </a:spcAft>
              <a:buNone/>
            </a:pPr>
            <a:r>
              <a:rPr lang="sk">
                <a:solidFill>
                  <a:schemeClr val="dk1"/>
                </a:solidFill>
                <a:highlight>
                  <a:srgbClr val="FFFFFF"/>
                </a:highlight>
              </a:rPr>
              <a:t>lig. longitudinale anterius – probíhá po přední straně obratlových těl od </a:t>
            </a:r>
            <a:r>
              <a:rPr b="1" lang="sk">
                <a:solidFill>
                  <a:schemeClr val="dk1"/>
                </a:solidFill>
                <a:highlight>
                  <a:srgbClr val="FFFFFF"/>
                </a:highlight>
              </a:rPr>
              <a:t>arcus anterior atlantis až po facies pelvica ossis sacri, </a:t>
            </a:r>
            <a:r>
              <a:rPr lang="sk">
                <a:solidFill>
                  <a:schemeClr val="dk1"/>
                </a:solidFill>
                <a:highlight>
                  <a:srgbClr val="FFFFFF"/>
                </a:highlight>
              </a:rPr>
              <a:t>je pevněji připojen k obratlovým tělům, k destičkám přiléhá volněji; lig. longitudinale posterius – je analogický přednímu podélnému vazu, probíhá však po zadní straně obratlových těl </a:t>
            </a:r>
            <a:r>
              <a:rPr b="1" lang="sk">
                <a:solidFill>
                  <a:schemeClr val="dk1"/>
                </a:solidFill>
                <a:highlight>
                  <a:srgbClr val="FFFFFF"/>
                </a:highlight>
              </a:rPr>
              <a:t>uvnitř canalis vertebralis </a:t>
            </a:r>
            <a:r>
              <a:rPr lang="sk">
                <a:solidFill>
                  <a:schemeClr val="dk1"/>
                </a:solidFill>
                <a:highlight>
                  <a:srgbClr val="FFFFFF"/>
                </a:highlight>
              </a:rPr>
              <a:t>od </a:t>
            </a:r>
            <a:r>
              <a:rPr b="1" lang="sk">
                <a:solidFill>
                  <a:schemeClr val="dk1"/>
                </a:solidFill>
                <a:highlight>
                  <a:srgbClr val="FFFFFF"/>
                </a:highlight>
              </a:rPr>
              <a:t>kosti týlní až po zadní stranu kosti křížové,</a:t>
            </a:r>
            <a:r>
              <a:rPr lang="sk">
                <a:solidFill>
                  <a:schemeClr val="dk1"/>
                </a:solidFill>
                <a:highlight>
                  <a:srgbClr val="FFFFFF"/>
                </a:highlight>
              </a:rPr>
              <a:t> uvnitř canalis sacralis, lne více k destičkám než k tělům obratlů (sakrální část “nese” váhu těla); ligg. interarcualia (ligg. flava) – makroskopicky žlutého zbarvení díky vysokému podílu elastinu, který těmto vazům dodává potřebnou pružnost, ligg. flava se nacházejí mezi oblouky obratlů v páteřním kanálu, který tímto uzavírají, umožňují pružné oddalování obratlových oblouků při ventrální flexi;</a:t>
            </a:r>
            <a:endParaRPr>
              <a:solidFill>
                <a:schemeClr val="dk1"/>
              </a:solidFill>
              <a:highlight>
                <a:srgbClr val="FFFFFF"/>
              </a:highlight>
            </a:endParaRPr>
          </a:p>
          <a:p>
            <a:pPr indent="-298450" lvl="0" marL="685800" rtl="0" algn="l">
              <a:lnSpc>
                <a:spcPct val="115000"/>
              </a:lnSpc>
              <a:spcBef>
                <a:spcPts val="0"/>
              </a:spcBef>
              <a:spcAft>
                <a:spcPts val="0"/>
              </a:spcAft>
              <a:buClr>
                <a:schemeClr val="dk1"/>
              </a:buClr>
              <a:buSzPts val="1100"/>
              <a:buFont typeface="Arial"/>
              <a:buChar char="●"/>
            </a:pPr>
            <a:r>
              <a:rPr lang="sk">
                <a:solidFill>
                  <a:schemeClr val="dk1"/>
                </a:solidFill>
                <a:highlight>
                  <a:srgbClr val="FFFFFF"/>
                </a:highlight>
              </a:rPr>
              <a:t>ligg. interspinalia – krátké vazy mezi trny, probíhající v celé délce páteře. V horním hrudním a v krčním úseku jsou zesíleny v </a:t>
            </a:r>
            <a:r>
              <a:rPr b="1" lang="sk">
                <a:solidFill>
                  <a:schemeClr val="dk1"/>
                </a:solidFill>
                <a:highlight>
                  <a:srgbClr val="FFFFFF"/>
                </a:highlight>
              </a:rPr>
              <a:t>ligg. supraspinalia a v lig. nuchae, </a:t>
            </a:r>
            <a:r>
              <a:rPr lang="sk">
                <a:solidFill>
                  <a:schemeClr val="dk1"/>
                </a:solidFill>
                <a:highlight>
                  <a:srgbClr val="FFFFFF"/>
                </a:highlight>
              </a:rPr>
              <a:t>brání nadměrnému rozevírání obratlových trnů při ventrální flexi;</a:t>
            </a:r>
            <a:endParaRPr>
              <a:solidFill>
                <a:schemeClr val="dk1"/>
              </a:solidFill>
              <a:highlight>
                <a:srgbClr val="FFFFFF"/>
              </a:highlight>
            </a:endParaRPr>
          </a:p>
          <a:p>
            <a:pPr indent="-298450" lvl="0" marL="685800" rtl="0" algn="l">
              <a:lnSpc>
                <a:spcPct val="115000"/>
              </a:lnSpc>
              <a:spcBef>
                <a:spcPts val="0"/>
              </a:spcBef>
              <a:spcAft>
                <a:spcPts val="0"/>
              </a:spcAft>
              <a:buClr>
                <a:schemeClr val="dk1"/>
              </a:buClr>
              <a:buSzPts val="1100"/>
              <a:buFont typeface="Arial"/>
              <a:buChar char="●"/>
            </a:pPr>
            <a:r>
              <a:rPr lang="sk">
                <a:solidFill>
                  <a:schemeClr val="dk1"/>
                </a:solidFill>
                <a:highlight>
                  <a:srgbClr val="FFFFFF"/>
                </a:highlight>
              </a:rPr>
              <a:t>ligg. intertrasversaria – mezi příčnými výběžky obratlů, omezují lateroflexi a rotaci;</a:t>
            </a:r>
            <a:endParaRPr>
              <a:solidFill>
                <a:schemeClr val="dk1"/>
              </a:solidFill>
              <a:highlight>
                <a:srgbClr val="FFFFFF"/>
              </a:highlight>
            </a:endParaRPr>
          </a:p>
          <a:p>
            <a:pPr indent="-298450" lvl="0" marL="685800" rtl="0" algn="l">
              <a:lnSpc>
                <a:spcPct val="115000"/>
              </a:lnSpc>
              <a:spcBef>
                <a:spcPts val="0"/>
              </a:spcBef>
              <a:spcAft>
                <a:spcPts val="0"/>
              </a:spcAft>
              <a:buClr>
                <a:schemeClr val="dk1"/>
              </a:buClr>
              <a:buSzPts val="1100"/>
              <a:buFont typeface="Arial"/>
              <a:buChar char="●"/>
            </a:pPr>
            <a:r>
              <a:rPr lang="sk">
                <a:solidFill>
                  <a:schemeClr val="dk1"/>
                </a:solidFill>
                <a:highlight>
                  <a:srgbClr val="FFFFFF"/>
                </a:highlight>
              </a:rPr>
              <a:t>retinaculum caudale cutis – drobný vaz jdoucí od kostrče a upínající se do </a:t>
            </a:r>
            <a:r>
              <a:rPr lang="sk">
                <a:solidFill>
                  <a:schemeClr val="dk1"/>
                </a:solidFill>
                <a:highlight>
                  <a:srgbClr val="FFFFFF"/>
                </a:highlight>
                <a:uFill>
                  <a:noFill/>
                </a:uFill>
                <a:hlinkClick r:id="rId2">
                  <a:extLst>
                    <a:ext uri="{A12FA001-AC4F-418D-AE19-62706E023703}">
                      <ahyp:hlinkClr val="tx"/>
                    </a:ext>
                  </a:extLst>
                </a:hlinkClick>
              </a:rPr>
              <a:t>kůže</a:t>
            </a:r>
            <a:r>
              <a:rPr lang="sk">
                <a:solidFill>
                  <a:schemeClr val="dk1"/>
                </a:solidFill>
                <a:highlight>
                  <a:srgbClr val="FFFFFF"/>
                </a:highlight>
              </a:rPr>
              <a:t>, čímž vytváří mělkou jamku – foveola coccygea.</a:t>
            </a:r>
            <a:endParaRPr>
              <a:solidFill>
                <a:schemeClr val="dk1"/>
              </a:solidFill>
              <a:highlight>
                <a:srgbClr val="FFFFFF"/>
              </a:highlight>
            </a:endParaRPr>
          </a:p>
          <a:p>
            <a:pPr indent="0" lvl="0" marL="0" rtl="0" algn="l">
              <a:spcBef>
                <a:spcPts val="1300"/>
              </a:spcBef>
              <a:spcAft>
                <a:spcPts val="0"/>
              </a:spcAft>
              <a:buNone/>
            </a:pPr>
            <a:r>
              <a:t/>
            </a:r>
            <a:endParaRPr>
              <a:solidFill>
                <a:srgbClr val="212529"/>
              </a:solidFill>
              <a:highlight>
                <a:srgbClr val="FFFFFF"/>
              </a:highlight>
              <a:latin typeface="Roboto"/>
              <a:ea typeface="Roboto"/>
              <a:cs typeface="Roboto"/>
              <a:sym typeface="Robot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5110699e33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5110699e33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5110699e33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5110699e33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Nucleus pulposus je z 88% tvořen vodou, je silně hydrofilní a tvořen mucopolysacharidovou matrix obsahující proteiny-navazující chondroitin-sulfát a keratansulfát, kyseliny hyalurónovou.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52c2a1e40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152c2a1e40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k" sz="1000">
                <a:solidFill>
                  <a:schemeClr val="dk1"/>
                </a:solidFill>
                <a:highlight>
                  <a:srgbClr val="FFFFFF"/>
                </a:highlight>
              </a:rPr>
              <a:t>Struna hřbetní</a:t>
            </a:r>
            <a:r>
              <a:rPr lang="sk" sz="1000">
                <a:solidFill>
                  <a:schemeClr val="dk1"/>
                </a:solidFill>
                <a:highlight>
                  <a:srgbClr val="FFFFFF"/>
                </a:highlight>
              </a:rPr>
              <a:t> (chorda dorsalis, též notochord) je společný znak strunatců. Vzniká z entodermu, tzv. chordomezodermu, a tvoří ji pružná chondroidní tkáň, která připomíná chrupavku. Během embryonálního vývoje se jedná o významné indukční centrum, jelikož stimuluje vývoj osových součástí zárodku.Časť buniek vnikajúcich do spodnej časti embrya primitívnym prúžkom sa stáča smerom k tzv. </a:t>
            </a:r>
            <a:r>
              <a:rPr lang="sk" sz="1000">
                <a:solidFill>
                  <a:schemeClr val="dk1"/>
                </a:solidFill>
                <a:highlight>
                  <a:srgbClr val="FFFFFF"/>
                </a:highlight>
                <a:uFill>
                  <a:noFill/>
                </a:uFill>
                <a:hlinkClick r:id="rId2">
                  <a:extLst>
                    <a:ext uri="{A12FA001-AC4F-418D-AE19-62706E023703}">
                      <ahyp:hlinkClr val="tx"/>
                    </a:ext>
                  </a:extLst>
                </a:hlinkClick>
              </a:rPr>
              <a:t>prechordálnej platničke</a:t>
            </a:r>
            <a:r>
              <a:rPr lang="sk" sz="1000">
                <a:solidFill>
                  <a:schemeClr val="dk1"/>
                </a:solidFill>
                <a:highlight>
                  <a:srgbClr val="FFFFFF"/>
                </a:highlight>
              </a:rPr>
              <a:t>, o tú sa zastaví a vytvorí hlavový úsek notochordy. Následne síce nakrátko zaniká, ale neskôr sa opäť zvýrazňuje a tvorí pevnú os vedúcu od </a:t>
            </a:r>
            <a:r>
              <a:rPr lang="sk" sz="1000">
                <a:solidFill>
                  <a:schemeClr val="dk1"/>
                </a:solidFill>
                <a:highlight>
                  <a:srgbClr val="FFFFFF"/>
                </a:highlight>
                <a:uFill>
                  <a:noFill/>
                </a:uFill>
                <a:hlinkClick r:id="rId3">
                  <a:extLst>
                    <a:ext uri="{A12FA001-AC4F-418D-AE19-62706E023703}">
                      <ahyp:hlinkClr val="tx"/>
                    </a:ext>
                  </a:extLst>
                </a:hlinkClick>
              </a:rPr>
              <a:t>Hensenovho uzla</a:t>
            </a:r>
            <a:r>
              <a:rPr lang="sk" sz="1000">
                <a:solidFill>
                  <a:schemeClr val="dk1"/>
                </a:solidFill>
                <a:highlight>
                  <a:srgbClr val="FFFFFF"/>
                </a:highlight>
              </a:rPr>
              <a:t> (na jednom konci primitívneho prúžku) až po prechordálnu platničku. Vďaka procesu </a:t>
            </a:r>
            <a:r>
              <a:rPr lang="sk" sz="1000">
                <a:solidFill>
                  <a:schemeClr val="dk1"/>
                </a:solidFill>
                <a:highlight>
                  <a:srgbClr val="FFFFFF"/>
                </a:highlight>
                <a:uFill>
                  <a:noFill/>
                </a:uFill>
                <a:hlinkClick r:id="rId4">
                  <a:extLst>
                    <a:ext uri="{A12FA001-AC4F-418D-AE19-62706E023703}">
                      <ahyp:hlinkClr val="tx"/>
                    </a:ext>
                  </a:extLst>
                </a:hlinkClick>
              </a:rPr>
              <a:t>neurálnej indukcie</a:t>
            </a:r>
            <a:r>
              <a:rPr lang="sk" sz="1000">
                <a:solidFill>
                  <a:schemeClr val="dk1"/>
                </a:solidFill>
                <a:highlight>
                  <a:srgbClr val="FFFFFF"/>
                </a:highlight>
              </a:rPr>
              <a:t> neskôr nad chordou vznikne </a:t>
            </a:r>
            <a:r>
              <a:rPr lang="sk" sz="1000">
                <a:solidFill>
                  <a:schemeClr val="dk1"/>
                </a:solidFill>
                <a:highlight>
                  <a:srgbClr val="FFFFFF"/>
                </a:highlight>
                <a:uFill>
                  <a:noFill/>
                </a:uFill>
                <a:hlinkClick r:id="rId5">
                  <a:extLst>
                    <a:ext uri="{A12FA001-AC4F-418D-AE19-62706E023703}">
                      <ahyp:hlinkClr val="tx"/>
                    </a:ext>
                  </a:extLst>
                </a:hlinkClick>
              </a:rPr>
              <a:t>neurálna trubica</a:t>
            </a:r>
            <a:r>
              <a:rPr lang="sk" sz="1000">
                <a:solidFill>
                  <a:schemeClr val="dk1"/>
                </a:solidFill>
                <a:highlight>
                  <a:srgbClr val="FFFFFF"/>
                </a:highlight>
              </a:rPr>
              <a:t> (os nervovej sústavy) a následne aj základy ďalších štruktúr.</a:t>
            </a:r>
            <a:endParaRPr sz="10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5110699e33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5110699e3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Odlišení velikost HKK - částečná bipedální lokomoce, brachiace. Velikost lebky a obličejové/čelistní části. Není lordotická bederní křivka - A KONKÁVNÍ, z důvodu částéčné bipedální lokomoce a zachování i kvadrupedální lokomoce. Postavení krční páteře - je mohutná pro udržení váhy lebky ve horizontálne, také je A - konkávní, člověk P konkávní.</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5110699e33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15110699e33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míček mezi 2 rovinami, 6 stupňů volnosti: flexe, extenze, rotace P a L, lateroflexe, klouzání S rovina, F rovina. Malé RP, větší (zaznamenatelný) RP s pohybem intervertebrálních kloubů.</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5110699e33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15110699e33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5110699e33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15110699e33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nucleus pulposus a anulus fibrosus jsou “nerozlučná dvojka”. centrum nucleus pulposus není nikdy bez napětí. Vždy je ve stavu tkzv. pre-loadingu (přednapětí), které je dáno silnou hydrofilní vlastností nucleu (schopností vázat vodu), ale zároveň s nízkou  schopností strukturální roztažitelnosti této jelly-like struktury. Tím vzniká jakési přednapětí, které zabezpečuje ochranu disku vůči lateroflexím či kompresním axiálním silám. V případě asymetrického zatížení disku, dochází na základě této vlastnosti také k návratu nucleu pulposus zpátky do centra (horní vertebrální plató se u takto působící síly nakloní na stranu zatížení a svírá úhel s horizontálou.Preloading navrátí plató zpátky a tím uvolní napětí annulus fibrosus.Věkem se ztráci hydrofilní vlastnost nucleus pulposus a zhoršuje se schopnost této “self-stabilisation” mechanismu a páteř tuhne - tím se jakoby “stabilizuje”. Zdravý diskus se při zatížení 100 kg rozšíří zhruba o 1.4 mm a po odeznění zátéže se navráti do původního stavu. U deg. disku je to o 1,4 mm a nenavrátí se již do původně hydratovaného stavu nukleu - reaktivní osteoartritické změny.</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5110699e33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5110699e33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Částečně ráno tužší, ale celkově pre-loading stav a hydrofilní schopnost nucleu udržuje páteř flexibilní ve všech směrech. Během stoje, dochází ke signifikantnímu působení axiálních sil, při kterých dochází postupně přes pórovité spojení s vertebrální chrupavčitou ploténkou (plateau), k přesunu vody z nukleu do spongiózního těla obratle. Během spánku, jsou axiální síly insignifikantní (jen menší síly sv. tonu paravertebrálních svalů) a dochází tedy ke zpětnému “vytažení”, díky svým hydrofilním vlastnostem, nucleu zpátky do meziobratlového disku.</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5110699e33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15110699e33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krátce působící axiální síly - voda se “vytlačí” a zpátky nasaje opakovaně- diskus ale nemá čas navrátít objem nukleu do původní velikosti, u prolongovaného působení dochází k dehydrataci disku nejprve exponencionálně, ne lineárně. Po eliminaci kompresního zatížení dochází k návratu objemu nucleu nejdříve exponenciálně, až do definitivního obnovení původního objemu (trvá delší dobu). V případě přerušovaného, ale dlouhodobě působícího repetitivního zatížení (komprese-dekomprese), nedochází u nukleu k obnovení původního objemu, jak je tomu u prolongovaného působení komprese.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5110699e33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5110699e33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75% axiálního zatížení připadá na nucleus pulposus a 15% na anulus fibrosus, napr. z 20 kg axiál. zaťaženia vertebrálneho platéau na disk je 15 kg nucleus a 5 kg anulus fibrosus. Příliš velké axiální zatížení disku “rozvibruje” nucleus pulposus a v případě přesáhnutí meze resistence, dochází přenosem sil k narušení struktury anulus fibrosus a vytečení části obsahu nucleus pulposus do trhliny - snížení výšky disku, změna v postavení kloubních ploch - repetitivně buď diskopatie a radikuár. sy či reaktivní chondróza, artrotické změny.</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52cc067d5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152cc067d5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52cc067d5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52cc067d5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5110699e33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15110699e33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15110699e33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15110699e33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5110699e3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5110699e3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5110699e33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15110699e33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5110699e33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15110699e33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52cc067d5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152cc067d5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Jakákoliv síla (kromě dekomprese), má tendenci diskus komprimovat, annulus fibrosus natahovat - navrácení vláken do původního klidového stavu.</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152cc067d5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152cc067d5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52cc067d5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152cc067d5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Pohled zezadu u Adamsova testu - konvex a rotace na stranu.</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5110699e33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15110699e33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5110699e33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15110699e33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disk je nejširší v bederním úseku páteře, má zhruba šířku až 9 mm, v hrudním úseku zhruba 5 mm, v krčním asi 3 mm. Důležitější než šíře disku je ale poměr tloušťky disku k výšce obratlového těla. Větší poměr výška a disk - větší mobilita (přímoúměrně).</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5110699e33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15110699e33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Páteř jako celek od sacra po lebku je ekvivalentem kloubu se 3 volnostmi pohybu: flexe a extenze, lateroflexe vpravo a vlevo a axiální rotace. RP jednotlivých kloubů obratlů je vcelku malý, ale kumulativní efekt má na tento RP signifikantní vliv. 250 st. rozsah extrémních pozic, bederní úsek 60 flexe a 35 extenze, ThL region jako celek - flexe 105, extenze 60. Krční úsek - flexe 40, extenze 75 stupňů. Celkový RP celé páteře flexe 110 stupňů, extenze 140 stupňů. Čísla jsou pouze odhady a autoři se v různých částech v odhadech liší. Krom toho se tyto čísla významně odlišují také s věkem, proto tady uvádíme pouze možná maxima hodnot.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5110699e33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15110699e33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sk" sz="900">
                <a:solidFill>
                  <a:srgbClr val="333333"/>
                </a:solidFill>
              </a:rPr>
              <a:t>Obratel je tvořen tělem v přední části, ze kterého dozadu (dorzálně) „vybíhá“ obratlový oblouk. Mezi těmito strukturami je prostor, kterým probíhá mícha, míšní kanál. Spondylozýzou označujeme stav, kdy je přerušen oblouk obratlový v zúženém místě tzv. istmu obratlového oblouku.</a:t>
            </a:r>
            <a:endParaRPr sz="900">
              <a:solidFill>
                <a:srgbClr val="333333"/>
              </a:solidFill>
            </a:endParaRPr>
          </a:p>
          <a:p>
            <a:pPr indent="0" lvl="0" marL="0" rtl="0" algn="just">
              <a:lnSpc>
                <a:spcPct val="115000"/>
              </a:lnSpc>
              <a:spcBef>
                <a:spcPts val="500"/>
              </a:spcBef>
              <a:spcAft>
                <a:spcPts val="0"/>
              </a:spcAft>
              <a:buNone/>
            </a:pPr>
            <a:r>
              <a:rPr lang="sk" sz="900">
                <a:solidFill>
                  <a:srgbClr val="333333"/>
                </a:solidFill>
              </a:rPr>
              <a:t> </a:t>
            </a:r>
            <a:endParaRPr sz="900">
              <a:solidFill>
                <a:srgbClr val="333333"/>
              </a:solidFill>
            </a:endParaRPr>
          </a:p>
          <a:p>
            <a:pPr indent="0" lvl="0" marL="0" rtl="0" algn="just">
              <a:lnSpc>
                <a:spcPct val="115000"/>
              </a:lnSpc>
              <a:spcBef>
                <a:spcPts val="500"/>
              </a:spcBef>
              <a:spcAft>
                <a:spcPts val="0"/>
              </a:spcAft>
              <a:buNone/>
            </a:pPr>
            <a:r>
              <a:rPr lang="sk" sz="900">
                <a:solidFill>
                  <a:srgbClr val="333333"/>
                </a:solidFill>
              </a:rPr>
              <a:t> </a:t>
            </a:r>
            <a:endParaRPr sz="900">
              <a:solidFill>
                <a:srgbClr val="333333"/>
              </a:solidFill>
            </a:endParaRPr>
          </a:p>
          <a:p>
            <a:pPr indent="0" lvl="0" marL="0" rtl="0" algn="just">
              <a:lnSpc>
                <a:spcPct val="115000"/>
              </a:lnSpc>
              <a:spcBef>
                <a:spcPts val="500"/>
              </a:spcBef>
              <a:spcAft>
                <a:spcPts val="0"/>
              </a:spcAft>
              <a:buNone/>
            </a:pPr>
            <a:r>
              <a:rPr lang="sk" sz="900" u="sng">
                <a:solidFill>
                  <a:srgbClr val="333333"/>
                </a:solidFill>
              </a:rPr>
              <a:t>Příčiny:</a:t>
            </a:r>
            <a:r>
              <a:rPr lang="sk" sz="900">
                <a:solidFill>
                  <a:srgbClr val="333333"/>
                </a:solidFill>
              </a:rPr>
              <a:t> Příčina vzniku spondylolýzy není známa. Může být vrozená, ale častěji se setkáváme s tzv. získanou formou, na kterou má vliv dlouhodobé přetěžování zvláště v období růstu. Je zjištěno, častější výskyt u gymnastek, kde dochází k dlouhodobému, opakovanému cvičení k dosažení co největšího rozsahu pohybů (hypermobilitě páteře). Jednostranná spondylolýza byla popsána u hráčů basseballu.</a:t>
            </a:r>
            <a:endParaRPr sz="900">
              <a:solidFill>
                <a:srgbClr val="333333"/>
              </a:solidFill>
            </a:endParaRPr>
          </a:p>
          <a:p>
            <a:pPr indent="0" lvl="0" marL="0" rtl="0" algn="just">
              <a:lnSpc>
                <a:spcPct val="115000"/>
              </a:lnSpc>
              <a:spcBef>
                <a:spcPts val="500"/>
              </a:spcBef>
              <a:spcAft>
                <a:spcPts val="0"/>
              </a:spcAft>
              <a:buNone/>
            </a:pPr>
            <a:r>
              <a:rPr lang="sk" sz="900">
                <a:solidFill>
                  <a:srgbClr val="333333"/>
                </a:solidFill>
              </a:rPr>
              <a:t> </a:t>
            </a:r>
            <a:endParaRPr sz="900">
              <a:solidFill>
                <a:srgbClr val="333333"/>
              </a:solidFill>
            </a:endParaRPr>
          </a:p>
          <a:p>
            <a:pPr indent="0" lvl="0" marL="0" rtl="0" algn="just">
              <a:lnSpc>
                <a:spcPct val="115000"/>
              </a:lnSpc>
              <a:spcBef>
                <a:spcPts val="500"/>
              </a:spcBef>
              <a:spcAft>
                <a:spcPts val="0"/>
              </a:spcAft>
              <a:buNone/>
            </a:pPr>
            <a:r>
              <a:rPr lang="sk" sz="900" u="sng">
                <a:solidFill>
                  <a:srgbClr val="333333"/>
                </a:solidFill>
              </a:rPr>
              <a:t>Příznaky:</a:t>
            </a:r>
            <a:r>
              <a:rPr lang="sk" sz="900">
                <a:solidFill>
                  <a:srgbClr val="333333"/>
                </a:solidFill>
              </a:rPr>
              <a:t> Příznakem jsou bolesti v oblasti postiženého obratle, nejčastěji v oblasti bederního obratle L5, méně často L3, L4. Často jsou pacienti bez obtíží sponylolýza je náhodným nálezem při RTG vyšetření.  Spondylolýza je prokazatelná na bočném RTG snímku páteře, kde je patrný tzv. obraz psa s obojkem, což je znamení přerušení isthmu.  Na šikmých</a:t>
            </a:r>
            <a:endParaRPr sz="900">
              <a:solidFill>
                <a:srgbClr val="333333"/>
              </a:solidFill>
            </a:endParaRPr>
          </a:p>
          <a:p>
            <a:pPr indent="0" lvl="0" marL="0" rtl="0" algn="just">
              <a:lnSpc>
                <a:spcPct val="115000"/>
              </a:lnSpc>
              <a:spcBef>
                <a:spcPts val="500"/>
              </a:spcBef>
              <a:spcAft>
                <a:spcPts val="0"/>
              </a:spcAft>
              <a:buNone/>
            </a:pPr>
            <a:r>
              <a:rPr lang="sk" sz="900">
                <a:solidFill>
                  <a:srgbClr val="333333"/>
                </a:solidFill>
              </a:rPr>
              <a:t>RTG snímcích může posoudit, zda jde o nález na jedné či obou stranách oblouku. Nejpřesnější obraz nám prokáže CT vyšetření.</a:t>
            </a:r>
            <a:endParaRPr sz="900">
              <a:solidFill>
                <a:srgbClr val="333333"/>
              </a:solidFill>
            </a:endParaRPr>
          </a:p>
          <a:p>
            <a:pPr indent="0" lvl="0" marL="0" rtl="0" algn="just">
              <a:lnSpc>
                <a:spcPct val="115000"/>
              </a:lnSpc>
              <a:spcBef>
                <a:spcPts val="500"/>
              </a:spcBef>
              <a:spcAft>
                <a:spcPts val="0"/>
              </a:spcAft>
              <a:buClr>
                <a:schemeClr val="dk1"/>
              </a:buClr>
              <a:buSzPts val="1100"/>
              <a:buFont typeface="Arial"/>
              <a:buNone/>
            </a:pPr>
            <a:r>
              <a:rPr lang="sk" sz="900">
                <a:solidFill>
                  <a:srgbClr val="333333"/>
                </a:solidFill>
              </a:rPr>
              <a:t> </a:t>
            </a:r>
            <a:endParaRPr sz="900">
              <a:solidFill>
                <a:srgbClr val="333333"/>
              </a:solidFill>
            </a:endParaRPr>
          </a:p>
          <a:p>
            <a:pPr indent="0" lvl="0" marL="0" rtl="0" algn="just">
              <a:lnSpc>
                <a:spcPct val="115000"/>
              </a:lnSpc>
              <a:spcBef>
                <a:spcPts val="500"/>
              </a:spcBef>
              <a:spcAft>
                <a:spcPts val="0"/>
              </a:spcAft>
              <a:buClr>
                <a:schemeClr val="dk1"/>
              </a:buClr>
              <a:buSzPts val="1100"/>
              <a:buFont typeface="Arial"/>
              <a:buNone/>
            </a:pPr>
            <a:r>
              <a:rPr lang="sk" sz="900">
                <a:solidFill>
                  <a:srgbClr val="333333"/>
                </a:solidFill>
              </a:rPr>
              <a:t> </a:t>
            </a:r>
            <a:endParaRPr sz="900">
              <a:solidFill>
                <a:srgbClr val="333333"/>
              </a:solidFill>
            </a:endParaRPr>
          </a:p>
          <a:p>
            <a:pPr indent="0" lvl="0" marL="0" rtl="0" algn="just">
              <a:lnSpc>
                <a:spcPct val="115000"/>
              </a:lnSpc>
              <a:spcBef>
                <a:spcPts val="500"/>
              </a:spcBef>
              <a:spcAft>
                <a:spcPts val="0"/>
              </a:spcAft>
              <a:buClr>
                <a:schemeClr val="dk1"/>
              </a:buClr>
              <a:buSzPts val="1100"/>
              <a:buFont typeface="Arial"/>
              <a:buNone/>
            </a:pPr>
            <a:r>
              <a:rPr lang="sk" sz="900" u="sng">
                <a:solidFill>
                  <a:srgbClr val="333333"/>
                </a:solidFill>
              </a:rPr>
              <a:t>Příčiny:</a:t>
            </a:r>
            <a:r>
              <a:rPr lang="sk" sz="900">
                <a:solidFill>
                  <a:srgbClr val="333333"/>
                </a:solidFill>
              </a:rPr>
              <a:t> Příčina vzniku spondylolýzy není známa. Může být vrozená, ale častěji se setkáváme s tzv. získanou formou, na kterou má vliv dlouhodobé přetěžování zvláště v období růstu. Je zjištěno, častější výskyt u gymnastek, kde dochází k dlouhodobému, opakovanému cvičení k dosažení co největšího rozsahu pohybů (hypermobilitě páteře). Jednostranná spondylolýza byla popsána u hráčů basseballu.</a:t>
            </a:r>
            <a:endParaRPr sz="900">
              <a:solidFill>
                <a:srgbClr val="333333"/>
              </a:solidFill>
            </a:endParaRPr>
          </a:p>
          <a:p>
            <a:pPr indent="0" lvl="0" marL="0" rtl="0" algn="just">
              <a:lnSpc>
                <a:spcPct val="115000"/>
              </a:lnSpc>
              <a:spcBef>
                <a:spcPts val="500"/>
              </a:spcBef>
              <a:spcAft>
                <a:spcPts val="0"/>
              </a:spcAft>
              <a:buClr>
                <a:schemeClr val="dk1"/>
              </a:buClr>
              <a:buSzPts val="1100"/>
              <a:buFont typeface="Arial"/>
              <a:buNone/>
            </a:pPr>
            <a:r>
              <a:rPr lang="sk" sz="900">
                <a:solidFill>
                  <a:srgbClr val="333333"/>
                </a:solidFill>
              </a:rPr>
              <a:t> </a:t>
            </a:r>
            <a:endParaRPr sz="900">
              <a:solidFill>
                <a:srgbClr val="333333"/>
              </a:solidFill>
            </a:endParaRPr>
          </a:p>
          <a:p>
            <a:pPr indent="0" lvl="0" marL="0" rtl="0" algn="just">
              <a:lnSpc>
                <a:spcPct val="115000"/>
              </a:lnSpc>
              <a:spcBef>
                <a:spcPts val="500"/>
              </a:spcBef>
              <a:spcAft>
                <a:spcPts val="0"/>
              </a:spcAft>
              <a:buClr>
                <a:schemeClr val="dk1"/>
              </a:buClr>
              <a:buSzPts val="1100"/>
              <a:buFont typeface="Arial"/>
              <a:buNone/>
            </a:pPr>
            <a:r>
              <a:rPr lang="sk" sz="900" u="sng">
                <a:solidFill>
                  <a:srgbClr val="333333"/>
                </a:solidFill>
              </a:rPr>
              <a:t>Příznaky:</a:t>
            </a:r>
            <a:r>
              <a:rPr lang="sk" sz="900">
                <a:solidFill>
                  <a:srgbClr val="333333"/>
                </a:solidFill>
              </a:rPr>
              <a:t> Příznakem jsou bolesti v oblasti postiženého obratle, nejčastěji v oblasti bederního obratle L5, méně často L3, L4. Často jsou pacienti bez obtíží sponylolýza je náhodným nálezem při RTG vyšetření.  Spondylolýza je prokazatelná na bočném RTG snímku páteře, kde je patrný tzv. obraz psa s obojkem, což je znamení přerušení isthmu.  Na šikmých</a:t>
            </a:r>
            <a:endParaRPr sz="900">
              <a:solidFill>
                <a:srgbClr val="333333"/>
              </a:solidFill>
            </a:endParaRPr>
          </a:p>
          <a:p>
            <a:pPr indent="0" lvl="0" marL="0" rtl="0" algn="just">
              <a:lnSpc>
                <a:spcPct val="115000"/>
              </a:lnSpc>
              <a:spcBef>
                <a:spcPts val="500"/>
              </a:spcBef>
              <a:spcAft>
                <a:spcPts val="0"/>
              </a:spcAft>
              <a:buClr>
                <a:schemeClr val="dk1"/>
              </a:buClr>
              <a:buSzPts val="1100"/>
              <a:buFont typeface="Arial"/>
              <a:buNone/>
            </a:pPr>
            <a:r>
              <a:rPr lang="sk" sz="900">
                <a:solidFill>
                  <a:srgbClr val="333333"/>
                </a:solidFill>
              </a:rPr>
              <a:t>RTG snímcích může posoudit, zda jde o nález na jedné či obou stranách oblouku. Nejpřesnější obraz nám prokáže CT vyšetření.</a:t>
            </a:r>
            <a:endParaRPr sz="900">
              <a:solidFill>
                <a:srgbClr val="333333"/>
              </a:solidFill>
            </a:endParaRPr>
          </a:p>
          <a:p>
            <a:pPr indent="0" lvl="0" marL="0" rtl="0" algn="l">
              <a:lnSpc>
                <a:spcPct val="115000"/>
              </a:lnSpc>
              <a:spcBef>
                <a:spcPts val="500"/>
              </a:spcBef>
              <a:spcAft>
                <a:spcPts val="0"/>
              </a:spcAft>
              <a:buClr>
                <a:schemeClr val="dk1"/>
              </a:buClr>
              <a:buSzPts val="1100"/>
              <a:buFont typeface="Arial"/>
              <a:buNone/>
            </a:pPr>
            <a:r>
              <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sk" sz="900">
                <a:solidFill>
                  <a:srgbClr val="333333"/>
                </a:solidFill>
              </a:rPr>
              <a:t>Obratel je tvořen tělem v přední části, ze kterého dozadu (dorzálně) „vybíhá“ obratlový oblouk. Mezi těmito strukturami je prostor, kterým probíhá mícha, míšní kanál. Spondylozýzou označujeme stav, kdy je přerušen oblouk obratlový v zúženém místě tzv. istmu obratlového oblouku.</a:t>
            </a:r>
            <a:endParaRPr sz="900">
              <a:solidFill>
                <a:srgbClr val="333333"/>
              </a:solidFill>
            </a:endParaRPr>
          </a:p>
          <a:p>
            <a:pPr indent="0" lvl="0" marL="0" rtl="0" algn="just">
              <a:lnSpc>
                <a:spcPct val="115000"/>
              </a:lnSpc>
              <a:spcBef>
                <a:spcPts val="500"/>
              </a:spcBef>
              <a:spcAft>
                <a:spcPts val="0"/>
              </a:spcAft>
              <a:buClr>
                <a:schemeClr val="dk1"/>
              </a:buClr>
              <a:buSzPts val="1100"/>
              <a:buFont typeface="Arial"/>
              <a:buNone/>
            </a:pPr>
            <a:r>
              <a:rPr lang="sk" sz="900">
                <a:solidFill>
                  <a:srgbClr val="333333"/>
                </a:solidFill>
              </a:rPr>
              <a:t> </a:t>
            </a:r>
            <a:endParaRPr sz="900">
              <a:solidFill>
                <a:srgbClr val="333333"/>
              </a:solidFill>
            </a:endParaRPr>
          </a:p>
          <a:p>
            <a:pPr indent="0" lvl="0" marL="0" rtl="0" algn="just">
              <a:lnSpc>
                <a:spcPct val="115000"/>
              </a:lnSpc>
              <a:spcBef>
                <a:spcPts val="500"/>
              </a:spcBef>
              <a:spcAft>
                <a:spcPts val="0"/>
              </a:spcAft>
              <a:buClr>
                <a:schemeClr val="dk1"/>
              </a:buClr>
              <a:buSzPts val="1100"/>
              <a:buFont typeface="Arial"/>
              <a:buNone/>
            </a:pPr>
            <a:r>
              <a:rPr lang="sk" sz="900">
                <a:solidFill>
                  <a:srgbClr val="333333"/>
                </a:solidFill>
              </a:rPr>
              <a:t> </a:t>
            </a:r>
            <a:endParaRPr sz="900">
              <a:solidFill>
                <a:srgbClr val="333333"/>
              </a:solidFill>
            </a:endParaRPr>
          </a:p>
          <a:p>
            <a:pPr indent="0" lvl="0" marL="0" rtl="0" algn="just">
              <a:lnSpc>
                <a:spcPct val="115000"/>
              </a:lnSpc>
              <a:spcBef>
                <a:spcPts val="500"/>
              </a:spcBef>
              <a:spcAft>
                <a:spcPts val="0"/>
              </a:spcAft>
              <a:buClr>
                <a:schemeClr val="dk1"/>
              </a:buClr>
              <a:buSzPts val="1100"/>
              <a:buFont typeface="Arial"/>
              <a:buNone/>
            </a:pPr>
            <a:r>
              <a:rPr lang="sk" sz="900" u="sng">
                <a:solidFill>
                  <a:srgbClr val="333333"/>
                </a:solidFill>
              </a:rPr>
              <a:t>Příčiny:</a:t>
            </a:r>
            <a:r>
              <a:rPr lang="sk" sz="900">
                <a:solidFill>
                  <a:srgbClr val="333333"/>
                </a:solidFill>
              </a:rPr>
              <a:t> Příčina vzniku spondylolýzy není známa. Může být vrozená, ale častěji se setkáváme s tzv. získanou formou, na kterou má vliv dlouhodobé přetěžování zvláště v období růstu. Je zjištěno, častější výskyt u gymnastek, kde dochází k dlouhodobému, opakovanému cvičení k dosažení co největšího rozsahu pohybů (hypermobilitě páteře). Jednostranná spondylolýza byla popsána u hráčů basseballu.</a:t>
            </a:r>
            <a:endParaRPr sz="900">
              <a:solidFill>
                <a:srgbClr val="333333"/>
              </a:solidFill>
            </a:endParaRPr>
          </a:p>
          <a:p>
            <a:pPr indent="0" lvl="0" marL="0" rtl="0" algn="just">
              <a:lnSpc>
                <a:spcPct val="115000"/>
              </a:lnSpc>
              <a:spcBef>
                <a:spcPts val="500"/>
              </a:spcBef>
              <a:spcAft>
                <a:spcPts val="0"/>
              </a:spcAft>
              <a:buClr>
                <a:schemeClr val="dk1"/>
              </a:buClr>
              <a:buSzPts val="1100"/>
              <a:buFont typeface="Arial"/>
              <a:buNone/>
            </a:pPr>
            <a:r>
              <a:rPr lang="sk" sz="900">
                <a:solidFill>
                  <a:srgbClr val="333333"/>
                </a:solidFill>
              </a:rPr>
              <a:t> </a:t>
            </a:r>
            <a:endParaRPr sz="900">
              <a:solidFill>
                <a:srgbClr val="333333"/>
              </a:solidFill>
            </a:endParaRPr>
          </a:p>
          <a:p>
            <a:pPr indent="0" lvl="0" marL="0" rtl="0" algn="just">
              <a:lnSpc>
                <a:spcPct val="115000"/>
              </a:lnSpc>
              <a:spcBef>
                <a:spcPts val="500"/>
              </a:spcBef>
              <a:spcAft>
                <a:spcPts val="0"/>
              </a:spcAft>
              <a:buClr>
                <a:schemeClr val="dk1"/>
              </a:buClr>
              <a:buSzPts val="1100"/>
              <a:buFont typeface="Arial"/>
              <a:buNone/>
            </a:pPr>
            <a:r>
              <a:rPr lang="sk" sz="900" u="sng">
                <a:solidFill>
                  <a:srgbClr val="333333"/>
                </a:solidFill>
              </a:rPr>
              <a:t>Příznaky:</a:t>
            </a:r>
            <a:r>
              <a:rPr lang="sk" sz="900">
                <a:solidFill>
                  <a:srgbClr val="333333"/>
                </a:solidFill>
              </a:rPr>
              <a:t> Příznakem jsou bolesti v oblasti postiženého obratle, nejčastěji v oblasti bederního obratle L5, méně často L3, L4. Často jsou pacienti bez obtíží sponylolýza je náhodným nálezem při RTG vyšetření.  Spondylolýza je prokazatelná na bočném RTG snímku páteře, kde je patrný tzv. obraz psa s obojkem, což je znamení přerušení isthmu.  Na šikmých</a:t>
            </a:r>
            <a:endParaRPr sz="900">
              <a:solidFill>
                <a:srgbClr val="333333"/>
              </a:solidFill>
            </a:endParaRPr>
          </a:p>
          <a:p>
            <a:pPr indent="0" lvl="0" marL="0" rtl="0" algn="just">
              <a:lnSpc>
                <a:spcPct val="115000"/>
              </a:lnSpc>
              <a:spcBef>
                <a:spcPts val="500"/>
              </a:spcBef>
              <a:spcAft>
                <a:spcPts val="0"/>
              </a:spcAft>
              <a:buClr>
                <a:schemeClr val="dk1"/>
              </a:buClr>
              <a:buSzPts val="1100"/>
              <a:buFont typeface="Arial"/>
              <a:buNone/>
            </a:pPr>
            <a:r>
              <a:rPr lang="sk" sz="900">
                <a:solidFill>
                  <a:srgbClr val="333333"/>
                </a:solidFill>
              </a:rPr>
              <a:t>RTG snímcích může posoudit, zda jde o nález na jedné či obou stranách oblouku. Nejpřesnější obraz nám prokáže CT vyšetření.</a:t>
            </a:r>
            <a:endParaRPr sz="900">
              <a:solidFill>
                <a:srgbClr val="333333"/>
              </a:solidFill>
            </a:endParaRPr>
          </a:p>
          <a:p>
            <a:pPr indent="0" lvl="0" marL="0" rtl="0" algn="l">
              <a:lnSpc>
                <a:spcPct val="115000"/>
              </a:lnSpc>
              <a:spcBef>
                <a:spcPts val="5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5110699e33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15110699e33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5110699e33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5110699e33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Dysfunkce laterálního systému (abd/add stojné a m.quadratus lumborum opačné strany) spolupracují pro zachování stability ve F rovině. Dysfce lat. systému často vyústí v LBP, SI skl., či potíží v oblasti stojné DK (odporová rotace pánve dysfce rotátorů trup vs DKK jinak - gluteii, m. TFL - nebývá často přetížený, furt se roluje, problém jinde v laterální linii, vs. adductores) - často subsystém lat. ADD.magnus a kontralat. m. QL., anebo ant. subsystém s EXT. OBLIQUII - rotace pánve vpřed swing phase.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5110699e33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15110699e33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Lateroflexe bederního úseku je 20, hrudního 20, krčního 35-40 st., celkový RP páteře do LFX od sacra ke kraniu je 75-85st.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15110699e33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15110699e33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axiální rotace bederního obratle je velmi malá, jen zhruba 5 st., axiální rotace hrudní páteře je větší - asi 35 st. ( dáno sklonem processi articulares) a axiální rotace páteře od pánve ke kraniu by měla být přes 90 st. AO skloubení pár stupňů rotace přispívá, ale často je rozsah rotace v ThL přechodu menší, než je udáváno, a proto celkový rozsah pohybu páteře do rotace často v realitě 90st. nepřesahuje.</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15110699e33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15110699e33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52cc067d5e_4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52cc067d5e_4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5110699e33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5110699e33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5110699e33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5110699e33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5110699e33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5110699e33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p:cSld name="Úvodní snímek">
    <p:spTree>
      <p:nvGrpSpPr>
        <p:cNvPr id="10" name="Shape 10"/>
        <p:cNvGrpSpPr/>
        <p:nvPr/>
      </p:nvGrpSpPr>
      <p:grpSpPr>
        <a:xfrm>
          <a:off x="0" y="0"/>
          <a:ext cx="0" cy="0"/>
          <a:chOff x="0" y="0"/>
          <a:chExt cx="0" cy="0"/>
        </a:xfrm>
      </p:grpSpPr>
      <p:sp>
        <p:nvSpPr>
          <p:cNvPr id="11" name="Google Shape;11;p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 name="Google Shape;12;p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13" name="Google Shape;13;p2"/>
          <p:cNvSpPr txBox="1"/>
          <p:nvPr>
            <p:ph type="title"/>
          </p:nvPr>
        </p:nvSpPr>
        <p:spPr>
          <a:xfrm>
            <a:off x="298876"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 name="Google Shape;14;p2"/>
          <p:cNvSpPr txBox="1"/>
          <p:nvPr>
            <p:ph idx="1" type="subTitle"/>
          </p:nvPr>
        </p:nvSpPr>
        <p:spPr>
          <a:xfrm>
            <a:off x="298876"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dk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5" name="Google Shape;15;p2"/>
          <p:cNvPicPr preferRelativeResize="0"/>
          <p:nvPr/>
        </p:nvPicPr>
        <p:blipFill rotWithShape="1">
          <a:blip r:embed="rId2">
            <a:alphaModFix/>
          </a:blip>
          <a:srcRect b="0" l="0" r="0" t="0"/>
          <a:stretch/>
        </p:blipFill>
        <p:spPr>
          <a:xfrm>
            <a:off x="310499" y="310500"/>
            <a:ext cx="1514518" cy="799201"/>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ky, text - dva sloupce">
  <p:cSld name="Obrázky, text - dva sloupce">
    <p:spTree>
      <p:nvGrpSpPr>
        <p:cNvPr id="78" name="Shape 78"/>
        <p:cNvGrpSpPr/>
        <p:nvPr/>
      </p:nvGrpSpPr>
      <p:grpSpPr>
        <a:xfrm>
          <a:off x="0" y="0"/>
          <a:ext cx="0" cy="0"/>
          <a:chOff x="0" y="0"/>
          <a:chExt cx="0" cy="0"/>
        </a:xfrm>
      </p:grpSpPr>
      <p:sp>
        <p:nvSpPr>
          <p:cNvPr id="79" name="Google Shape;79;p11"/>
          <p:cNvSpPr txBox="1"/>
          <p:nvPr>
            <p:ph idx="1" type="body"/>
          </p:nvPr>
        </p:nvSpPr>
        <p:spPr>
          <a:xfrm>
            <a:off x="539998" y="539034"/>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0" name="Google Shape;80;p1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1" name="Google Shape;81;p1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2" name="Google Shape;82;p11"/>
          <p:cNvSpPr txBox="1"/>
          <p:nvPr>
            <p:ph idx="2" type="body"/>
          </p:nvPr>
        </p:nvSpPr>
        <p:spPr>
          <a:xfrm>
            <a:off x="539999"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3" name="Google Shape;83;p11"/>
          <p:cNvSpPr txBox="1"/>
          <p:nvPr>
            <p:ph idx="3" type="body"/>
          </p:nvPr>
        </p:nvSpPr>
        <p:spPr>
          <a:xfrm>
            <a:off x="540543"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00"/>
              <a:buFont typeface="Arial"/>
              <a:buNone/>
              <a:defRPr b="1"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4" name="Google Shape;84;p11"/>
          <p:cNvSpPr txBox="1"/>
          <p:nvPr>
            <p:ph idx="4" type="body"/>
          </p:nvPr>
        </p:nvSpPr>
        <p:spPr>
          <a:xfrm>
            <a:off x="4688458"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5" name="Google Shape;85;p11"/>
          <p:cNvSpPr txBox="1"/>
          <p:nvPr>
            <p:ph idx="5" type="body"/>
          </p:nvPr>
        </p:nvSpPr>
        <p:spPr>
          <a:xfrm>
            <a:off x="4689002"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00"/>
              <a:buFont typeface="Arial"/>
              <a:buNone/>
              <a:defRPr b="1"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6" name="Google Shape;86;p11"/>
          <p:cNvSpPr txBox="1"/>
          <p:nvPr>
            <p:ph idx="6" type="body"/>
          </p:nvPr>
        </p:nvSpPr>
        <p:spPr>
          <a:xfrm>
            <a:off x="4688458" y="539034"/>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87" name="Google Shape;87;p11"/>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p:cSld name="Prázdný">
    <p:spTree>
      <p:nvGrpSpPr>
        <p:cNvPr id="88" name="Shape 88"/>
        <p:cNvGrpSpPr/>
        <p:nvPr/>
      </p:nvGrpSpPr>
      <p:grpSpPr>
        <a:xfrm>
          <a:off x="0" y="0"/>
          <a:ext cx="0" cy="0"/>
          <a:chOff x="0" y="0"/>
          <a:chExt cx="0" cy="0"/>
        </a:xfrm>
      </p:grpSpPr>
      <p:sp>
        <p:nvSpPr>
          <p:cNvPr id="89" name="Google Shape;89;p1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0" name="Google Shape;90;p1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pic>
        <p:nvPicPr>
          <p:cNvPr id="91" name="Google Shape;91;p12"/>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1" showMasterSp="0">
  <p:cSld name="Rozdělovník (alternativní) 1">
    <p:spTree>
      <p:nvGrpSpPr>
        <p:cNvPr id="92" name="Shape 92"/>
        <p:cNvGrpSpPr/>
        <p:nvPr/>
      </p:nvGrpSpPr>
      <p:grpSpPr>
        <a:xfrm>
          <a:off x="0" y="0"/>
          <a:ext cx="0" cy="0"/>
          <a:chOff x="0" y="0"/>
          <a:chExt cx="0" cy="0"/>
        </a:xfrm>
      </p:grpSpPr>
      <p:sp>
        <p:nvSpPr>
          <p:cNvPr id="93" name="Google Shape;93;p1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94" name="Google Shape;94;p13"/>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rgbClr val="0000D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 name="Google Shape;95;p13"/>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rgbClr val="0000DC"/>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96" name="Google Shape;96;p13"/>
          <p:cNvSpPr/>
          <p:nvPr>
            <p:ph idx="2" type="pic"/>
          </p:nvPr>
        </p:nvSpPr>
        <p:spPr>
          <a:xfrm>
            <a:off x="4572000" y="0"/>
            <a:ext cx="4572000" cy="5143500"/>
          </a:xfrm>
          <a:prstGeom prst="rect">
            <a:avLst/>
          </a:prstGeom>
          <a:noFill/>
          <a:ln>
            <a:noFill/>
          </a:ln>
        </p:spPr>
      </p:sp>
      <p:sp>
        <p:nvSpPr>
          <p:cNvPr id="97" name="Google Shape;97;p13"/>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98" name="Google Shape;98;p13"/>
          <p:cNvPicPr preferRelativeResize="0"/>
          <p:nvPr/>
        </p:nvPicPr>
        <p:blipFill rotWithShape="1">
          <a:blip r:embed="rId2">
            <a:alphaModFix/>
          </a:blip>
          <a:srcRect b="0" l="0" r="0" t="0"/>
          <a:stretch/>
        </p:blipFill>
        <p:spPr>
          <a:xfrm>
            <a:off x="310499" y="310500"/>
            <a:ext cx="1514518" cy="799201"/>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 inverzní" showMasterSp="0">
  <p:cSld name="Úvodní snímek - inverzní">
    <p:bg>
      <p:bgPr>
        <a:solidFill>
          <a:srgbClr val="5AC8AF"/>
        </a:solidFill>
      </p:bgPr>
    </p:bg>
    <p:spTree>
      <p:nvGrpSpPr>
        <p:cNvPr id="99" name="Shape 99"/>
        <p:cNvGrpSpPr/>
        <p:nvPr/>
      </p:nvGrpSpPr>
      <p:grpSpPr>
        <a:xfrm>
          <a:off x="0" y="0"/>
          <a:ext cx="0" cy="0"/>
          <a:chOff x="0" y="0"/>
          <a:chExt cx="0" cy="0"/>
        </a:xfrm>
      </p:grpSpPr>
      <p:sp>
        <p:nvSpPr>
          <p:cNvPr id="100" name="Google Shape;100;p1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1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2" name="Google Shape;102;p14"/>
          <p:cNvSpPr txBox="1"/>
          <p:nvPr>
            <p:ph type="title"/>
          </p:nvPr>
        </p:nvSpPr>
        <p:spPr>
          <a:xfrm>
            <a:off x="298876"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3" name="Google Shape;103;p14"/>
          <p:cNvSpPr txBox="1"/>
          <p:nvPr>
            <p:ph idx="1" type="subTitle"/>
          </p:nvPr>
        </p:nvSpPr>
        <p:spPr>
          <a:xfrm>
            <a:off x="298876"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04" name="Google Shape;104;p14"/>
          <p:cNvPicPr preferRelativeResize="0"/>
          <p:nvPr/>
        </p:nvPicPr>
        <p:blipFill rotWithShape="1">
          <a:blip r:embed="rId2">
            <a:alphaModFix/>
          </a:blip>
          <a:srcRect b="0" l="0" r="0" t="0"/>
          <a:stretch/>
        </p:blipFill>
        <p:spPr>
          <a:xfrm>
            <a:off x="310499" y="311886"/>
            <a:ext cx="1514518" cy="796427"/>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2" showMasterSp="0">
  <p:cSld name="Rozdělovník (alternativní) 2">
    <p:bg>
      <p:bgPr>
        <a:solidFill>
          <a:srgbClr val="5AC8AF"/>
        </a:solidFill>
      </p:bgPr>
    </p:bg>
    <p:spTree>
      <p:nvGrpSpPr>
        <p:cNvPr id="105" name="Shape 105"/>
        <p:cNvGrpSpPr/>
        <p:nvPr/>
      </p:nvGrpSpPr>
      <p:grpSpPr>
        <a:xfrm>
          <a:off x="0" y="0"/>
          <a:ext cx="0" cy="0"/>
          <a:chOff x="0" y="0"/>
          <a:chExt cx="0" cy="0"/>
        </a:xfrm>
      </p:grpSpPr>
      <p:sp>
        <p:nvSpPr>
          <p:cNvPr id="106" name="Google Shape;106;p1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7" name="Google Shape;107;p15"/>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15"/>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109" name="Google Shape;109;p15"/>
          <p:cNvSpPr/>
          <p:nvPr>
            <p:ph idx="2" type="pic"/>
          </p:nvPr>
        </p:nvSpPr>
        <p:spPr>
          <a:xfrm>
            <a:off x="4572000" y="0"/>
            <a:ext cx="4572000" cy="5143500"/>
          </a:xfrm>
          <a:prstGeom prst="rect">
            <a:avLst/>
          </a:prstGeom>
          <a:noFill/>
          <a:ln>
            <a:noFill/>
          </a:ln>
        </p:spPr>
      </p:sp>
      <p:sp>
        <p:nvSpPr>
          <p:cNvPr id="110" name="Google Shape;110;p15"/>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111" name="Google Shape;111;p15"/>
          <p:cNvPicPr preferRelativeResize="0"/>
          <p:nvPr/>
        </p:nvPicPr>
        <p:blipFill rotWithShape="1">
          <a:blip r:embed="rId2">
            <a:alphaModFix/>
          </a:blip>
          <a:srcRect b="0" l="0" r="0" t="0"/>
          <a:stretch/>
        </p:blipFill>
        <p:spPr>
          <a:xfrm>
            <a:off x="310499" y="311886"/>
            <a:ext cx="1514518" cy="796427"/>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verzní s obrázkem">
  <p:cSld name="Inverzní s obrázkem">
    <p:bg>
      <p:bgPr>
        <a:solidFill>
          <a:srgbClr val="5AC8AF"/>
        </a:solidFill>
      </p:bgPr>
    </p:bg>
    <p:spTree>
      <p:nvGrpSpPr>
        <p:cNvPr id="112" name="Shape 112"/>
        <p:cNvGrpSpPr/>
        <p:nvPr/>
      </p:nvGrpSpPr>
      <p:grpSpPr>
        <a:xfrm>
          <a:off x="0" y="0"/>
          <a:ext cx="0" cy="0"/>
          <a:chOff x="0" y="0"/>
          <a:chExt cx="0" cy="0"/>
        </a:xfrm>
      </p:grpSpPr>
      <p:sp>
        <p:nvSpPr>
          <p:cNvPr id="113" name="Google Shape;113;p16"/>
          <p:cNvSpPr/>
          <p:nvPr>
            <p:ph idx="2" type="pic"/>
          </p:nvPr>
        </p:nvSpPr>
        <p:spPr>
          <a:xfrm>
            <a:off x="0" y="1"/>
            <a:ext cx="9144000" cy="4381500"/>
          </a:xfrm>
          <a:prstGeom prst="rect">
            <a:avLst/>
          </a:prstGeom>
          <a:noFill/>
          <a:ln>
            <a:noFill/>
          </a:ln>
        </p:spPr>
      </p:sp>
      <p:sp>
        <p:nvSpPr>
          <p:cNvPr id="114" name="Google Shape;114;p16"/>
          <p:cNvSpPr txBox="1"/>
          <p:nvPr>
            <p:ph idx="1" type="body"/>
          </p:nvPr>
        </p:nvSpPr>
        <p:spPr>
          <a:xfrm>
            <a:off x="540000" y="4530596"/>
            <a:ext cx="6417000" cy="383100"/>
          </a:xfrm>
          <a:prstGeom prst="rect">
            <a:avLst/>
          </a:prstGeom>
          <a:noFill/>
          <a:ln>
            <a:noFill/>
          </a:ln>
        </p:spPr>
        <p:txBody>
          <a:bodyPr anchorCtr="0" anchor="t" bIns="0" lIns="0" spcFirstLastPara="1" rIns="0" wrap="square" tIns="0">
            <a:noAutofit/>
          </a:bodyPr>
          <a:lstStyle>
            <a:lvl1pPr indent="-228600" lvl="0" marL="457200" marR="0" algn="l">
              <a:lnSpc>
                <a:spcPct val="120000"/>
              </a:lnSpc>
              <a:spcBef>
                <a:spcPts val="0"/>
              </a:spcBef>
              <a:spcAft>
                <a:spcPts val="0"/>
              </a:spcAft>
              <a:buClr>
                <a:schemeClr val="dk2"/>
              </a:buClr>
              <a:buSzPts val="1100"/>
              <a:buFont typeface="Arial"/>
              <a:buNone/>
              <a:defRPr b="0" sz="1100">
                <a:solidFill>
                  <a:schemeClr val="lt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115" name="Google Shape;115;p16"/>
          <p:cNvPicPr preferRelativeResize="0"/>
          <p:nvPr/>
        </p:nvPicPr>
        <p:blipFill rotWithShape="1">
          <a:blip r:embed="rId2">
            <a:alphaModFix/>
          </a:blip>
          <a:srcRect b="0" l="0" r="0" t="0"/>
          <a:stretch/>
        </p:blipFill>
        <p:spPr>
          <a:xfrm>
            <a:off x="8160958" y="4536185"/>
            <a:ext cx="849358" cy="44782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PORT slide">
  <p:cSld name="MUNI SPORT slide">
    <p:bg>
      <p:bgPr>
        <a:solidFill>
          <a:srgbClr val="5AC8AF"/>
        </a:solidFill>
      </p:bgPr>
    </p:bg>
    <p:spTree>
      <p:nvGrpSpPr>
        <p:cNvPr id="116" name="Shape 116"/>
        <p:cNvGrpSpPr/>
        <p:nvPr/>
      </p:nvGrpSpPr>
      <p:grpSpPr>
        <a:xfrm>
          <a:off x="0" y="0"/>
          <a:ext cx="0" cy="0"/>
          <a:chOff x="0" y="0"/>
          <a:chExt cx="0" cy="0"/>
        </a:xfrm>
      </p:grpSpPr>
      <p:pic>
        <p:nvPicPr>
          <p:cNvPr id="117" name="Google Shape;117;p17"/>
          <p:cNvPicPr preferRelativeResize="0"/>
          <p:nvPr/>
        </p:nvPicPr>
        <p:blipFill rotWithShape="1">
          <a:blip r:embed="rId2">
            <a:alphaModFix/>
          </a:blip>
          <a:srcRect b="0" l="0" r="0" t="0"/>
          <a:stretch/>
        </p:blipFill>
        <p:spPr>
          <a:xfrm>
            <a:off x="2559508" y="1510650"/>
            <a:ext cx="4024985" cy="21222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lide">
  <p:cSld name="MUNI slide">
    <p:bg>
      <p:bgPr>
        <a:solidFill>
          <a:schemeClr val="dk2"/>
        </a:solidFill>
      </p:bgPr>
    </p:bg>
    <p:spTree>
      <p:nvGrpSpPr>
        <p:cNvPr id="118" name="Shape 118"/>
        <p:cNvGrpSpPr/>
        <p:nvPr/>
      </p:nvGrpSpPr>
      <p:grpSpPr>
        <a:xfrm>
          <a:off x="0" y="0"/>
          <a:ext cx="0" cy="0"/>
          <a:chOff x="0" y="0"/>
          <a:chExt cx="0" cy="0"/>
        </a:xfrm>
      </p:grpSpPr>
      <p:pic>
        <p:nvPicPr>
          <p:cNvPr id="119" name="Google Shape;119;p18"/>
          <p:cNvPicPr preferRelativeResize="0"/>
          <p:nvPr/>
        </p:nvPicPr>
        <p:blipFill rotWithShape="1">
          <a:blip r:embed="rId2">
            <a:alphaModFix/>
          </a:blip>
          <a:srcRect b="0" l="0" r="0" t="0"/>
          <a:stretch/>
        </p:blipFill>
        <p:spPr>
          <a:xfrm>
            <a:off x="1238217" y="1724200"/>
            <a:ext cx="6543763" cy="16951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0" name="Shape 120"/>
        <p:cNvGrpSpPr/>
        <p:nvPr/>
      </p:nvGrpSpPr>
      <p:grpSpPr>
        <a:xfrm>
          <a:off x="0" y="0"/>
          <a:ext cx="0" cy="0"/>
          <a:chOff x="0" y="0"/>
          <a:chExt cx="0" cy="0"/>
        </a:xfrm>
      </p:grpSpPr>
      <p:sp>
        <p:nvSpPr>
          <p:cNvPr id="121" name="Google Shape;121;p19"/>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rtl="0">
              <a:spcBef>
                <a:spcPts val="0"/>
              </a:spcBef>
              <a:spcAft>
                <a:spcPts val="0"/>
              </a:spcAft>
              <a:buSzPts val="1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2" name="Google Shape;122;p19"/>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228600" lvl="0" marL="457200" rtl="0">
              <a:spcBef>
                <a:spcPts val="0"/>
              </a:spcBef>
              <a:spcAft>
                <a:spcPts val="0"/>
              </a:spcAft>
              <a:buSzPts val="2100"/>
              <a:buNone/>
              <a:defRPr/>
            </a:lvl1pPr>
            <a:lvl2pPr indent="-228600" lvl="1" marL="914400" rtl="0">
              <a:spcBef>
                <a:spcPts val="0"/>
              </a:spcBef>
              <a:spcAft>
                <a:spcPts val="0"/>
              </a:spcAft>
              <a:buSzPts val="1100"/>
              <a:buNone/>
              <a:defRPr/>
            </a:lvl2pPr>
            <a:lvl3pPr indent="-228600" lvl="2" marL="1371600" rtl="0">
              <a:spcBef>
                <a:spcPts val="0"/>
              </a:spcBef>
              <a:spcAft>
                <a:spcPts val="0"/>
              </a:spcAft>
              <a:buSzPts val="900"/>
              <a:buNone/>
              <a:defRPr/>
            </a:lvl3pPr>
            <a:lvl4pPr indent="-228600" lvl="3" marL="1828800" rtl="0">
              <a:spcBef>
                <a:spcPts val="0"/>
              </a:spcBef>
              <a:spcAft>
                <a:spcPts val="0"/>
              </a:spcAft>
              <a:buSzPts val="1000"/>
              <a:buNone/>
              <a:defRPr/>
            </a:lvl4pPr>
            <a:lvl5pPr indent="-228600" lvl="4" marL="2286000" rtl="0">
              <a:spcBef>
                <a:spcPts val="0"/>
              </a:spcBef>
              <a:spcAft>
                <a:spcPts val="0"/>
              </a:spcAft>
              <a:buSzPts val="1100"/>
              <a:buNone/>
              <a:defRPr/>
            </a:lvl5pPr>
            <a:lvl6pPr indent="-317500" lvl="5" marL="2743200" rtl="0">
              <a:spcBef>
                <a:spcPts val="300"/>
              </a:spcBef>
              <a:spcAft>
                <a:spcPts val="0"/>
              </a:spcAft>
              <a:buSzPts val="1400"/>
              <a:buChar char="•"/>
              <a:defRPr/>
            </a:lvl6pPr>
            <a:lvl7pPr indent="-228600" lvl="6" marL="3200400" rtl="0">
              <a:spcBef>
                <a:spcPts val="0"/>
              </a:spcBef>
              <a:spcAft>
                <a:spcPts val="0"/>
              </a:spcAft>
              <a:buSzPts val="1400"/>
              <a:buNone/>
              <a:defRPr/>
            </a:lvl7pPr>
            <a:lvl8pPr indent="-228600" lvl="7" marL="3657600" rtl="0">
              <a:spcBef>
                <a:spcPts val="0"/>
              </a:spcBef>
              <a:spcAft>
                <a:spcPts val="0"/>
              </a:spcAft>
              <a:buSzPts val="1400"/>
              <a:buNone/>
              <a:defRPr/>
            </a:lvl8pPr>
            <a:lvl9pPr indent="-228600" lvl="8" marL="4114800" rtl="0">
              <a:spcBef>
                <a:spcPts val="0"/>
              </a:spcBef>
              <a:spcAft>
                <a:spcPts val="0"/>
              </a:spcAft>
              <a:buSzPts val="1400"/>
              <a:buNone/>
              <a:defRPr/>
            </a:lvl9pPr>
          </a:lstStyle>
          <a:p/>
        </p:txBody>
      </p:sp>
      <p:sp>
        <p:nvSpPr>
          <p:cNvPr id="123" name="Google Shape;123;p19"/>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p:cSld name="Nadpis a obsah">
    <p:spTree>
      <p:nvGrpSpPr>
        <p:cNvPr id="16" name="Shape 16"/>
        <p:cNvGrpSpPr/>
        <p:nvPr/>
      </p:nvGrpSpPr>
      <p:grpSpPr>
        <a:xfrm>
          <a:off x="0" y="0"/>
          <a:ext cx="0" cy="0"/>
          <a:chOff x="0" y="0"/>
          <a:chExt cx="0" cy="0"/>
        </a:xfrm>
      </p:grpSpPr>
      <p:sp>
        <p:nvSpPr>
          <p:cNvPr id="17" name="Google Shape;17;p3"/>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 name="Google Shape;18;p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9" name="Google Shape;19;p3"/>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 name="Google Shape;20;p3"/>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21" name="Google Shape;21;p3"/>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998">
          <p15:clr>
            <a:srgbClr val="FBAE40"/>
          </p15:clr>
        </p15:guide>
        <p15:guide id="2" pos="3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obsah">
  <p:cSld name="Nadpis, podnadpis a obsah">
    <p:spTree>
      <p:nvGrpSpPr>
        <p:cNvPr id="22" name="Shape 22"/>
        <p:cNvGrpSpPr/>
        <p:nvPr/>
      </p:nvGrpSpPr>
      <p:grpSpPr>
        <a:xfrm>
          <a:off x="0" y="0"/>
          <a:ext cx="0" cy="0"/>
          <a:chOff x="0" y="0"/>
          <a:chExt cx="0" cy="0"/>
        </a:xfrm>
      </p:grpSpPr>
      <p:sp>
        <p:nvSpPr>
          <p:cNvPr id="23" name="Google Shape;23;p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 name="Google Shape;24;p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25" name="Google Shape;25;p4"/>
          <p:cNvSpPr txBox="1"/>
          <p:nvPr>
            <p:ph idx="1"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6" name="Google Shape;26;p4"/>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 name="Google Shape;27;p4"/>
          <p:cNvSpPr txBox="1"/>
          <p:nvPr>
            <p:ph idx="2"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28" name="Google Shape;28;p4"/>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porovnání">
  <p:cSld name="Nadpis a porovnání">
    <p:spTree>
      <p:nvGrpSpPr>
        <p:cNvPr id="29" name="Shape 29"/>
        <p:cNvGrpSpPr/>
        <p:nvPr/>
      </p:nvGrpSpPr>
      <p:grpSpPr>
        <a:xfrm>
          <a:off x="0" y="0"/>
          <a:ext cx="0" cy="0"/>
          <a:chOff x="0" y="0"/>
          <a:chExt cx="0" cy="0"/>
        </a:xfrm>
      </p:grpSpPr>
      <p:sp>
        <p:nvSpPr>
          <p:cNvPr id="30" name="Google Shape;30;p5"/>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 name="Google Shape;31;p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2" name="Google Shape;32;p5"/>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 name="Google Shape;33;p5"/>
          <p:cNvSpPr txBox="1"/>
          <p:nvPr>
            <p:ph idx="1"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4" name="Google Shape;34;p5"/>
          <p:cNvSpPr txBox="1"/>
          <p:nvPr>
            <p:ph idx="2"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35" name="Google Shape;35;p5"/>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743">
          <p15:clr>
            <a:srgbClr val="FBAE40"/>
          </p15:clr>
        </p15:guide>
        <p15:guide id="2" pos="543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porovnání">
  <p:cSld name="Nadpis, podnadpis a porovnání">
    <p:spTree>
      <p:nvGrpSpPr>
        <p:cNvPr id="36" name="Shape 36"/>
        <p:cNvGrpSpPr/>
        <p:nvPr/>
      </p:nvGrpSpPr>
      <p:grpSpPr>
        <a:xfrm>
          <a:off x="0" y="0"/>
          <a:ext cx="0" cy="0"/>
          <a:chOff x="0" y="0"/>
          <a:chExt cx="0" cy="0"/>
        </a:xfrm>
      </p:grpSpPr>
      <p:sp>
        <p:nvSpPr>
          <p:cNvPr id="37" name="Google Shape;37;p6"/>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 name="Google Shape;38;p6"/>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9" name="Google Shape;39;p6"/>
          <p:cNvSpPr txBox="1"/>
          <p:nvPr>
            <p:ph idx="1" type="body"/>
          </p:nvPr>
        </p:nvSpPr>
        <p:spPr>
          <a:xfrm>
            <a:off x="540544" y="972001"/>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0" name="Google Shape;40;p6"/>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 name="Google Shape;41;p6"/>
          <p:cNvSpPr txBox="1"/>
          <p:nvPr>
            <p:ph idx="2" type="body"/>
          </p:nvPr>
        </p:nvSpPr>
        <p:spPr>
          <a:xfrm>
            <a:off x="4688458" y="967886"/>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2" name="Google Shape;42;p6"/>
          <p:cNvSpPr txBox="1"/>
          <p:nvPr>
            <p:ph idx="3"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3" name="Google Shape;43;p6"/>
          <p:cNvSpPr txBox="1"/>
          <p:nvPr>
            <p:ph idx="4"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44" name="Google Shape;44;p6"/>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165">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extem">
  <p:cSld name="Obrázek s textem">
    <p:spTree>
      <p:nvGrpSpPr>
        <p:cNvPr id="45" name="Shape 45"/>
        <p:cNvGrpSpPr/>
        <p:nvPr/>
      </p:nvGrpSpPr>
      <p:grpSpPr>
        <a:xfrm>
          <a:off x="0" y="0"/>
          <a:ext cx="0" cy="0"/>
          <a:chOff x="0" y="0"/>
          <a:chExt cx="0" cy="0"/>
        </a:xfrm>
      </p:grpSpPr>
      <p:sp>
        <p:nvSpPr>
          <p:cNvPr id="46" name="Google Shape;46;p7"/>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7" name="Google Shape;47;p7"/>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 name="Google Shape;48;p7"/>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49" name="Google Shape;49;p7"/>
          <p:cNvSpPr txBox="1"/>
          <p:nvPr>
            <p:ph idx="1" type="body"/>
          </p:nvPr>
        </p:nvSpPr>
        <p:spPr>
          <a:xfrm>
            <a:off x="5510801" y="1947634"/>
            <a:ext cx="3094200" cy="2406300"/>
          </a:xfrm>
          <a:prstGeom prst="rect">
            <a:avLst/>
          </a:prstGeom>
          <a:noFill/>
          <a:ln>
            <a:noFill/>
          </a:ln>
        </p:spPr>
        <p:txBody>
          <a:bodyPr anchorCtr="0" anchor="t" bIns="0" lIns="0" spcFirstLastPara="1" rIns="0" wrap="square" tIns="0">
            <a:noAutofit/>
          </a:bodyPr>
          <a:lstStyle>
            <a:lvl1pPr indent="-323850" lvl="0" marL="457200" algn="l">
              <a:lnSpc>
                <a:spcPct val="180000"/>
              </a:lnSpc>
              <a:spcBef>
                <a:spcPts val="0"/>
              </a:spcBef>
              <a:spcAft>
                <a:spcPts val="0"/>
              </a:spcAft>
              <a:buClr>
                <a:schemeClr val="dk2"/>
              </a:buClr>
              <a:buSzPts val="1500"/>
              <a:buFont typeface="Arial"/>
              <a:buChar char="̶"/>
              <a:defRPr b="0" sz="150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0" name="Google Shape;50;p7"/>
          <p:cNvSpPr/>
          <p:nvPr>
            <p:ph idx="2" type="pic"/>
          </p:nvPr>
        </p:nvSpPr>
        <p:spPr>
          <a:xfrm>
            <a:off x="547132" y="1248966"/>
            <a:ext cx="4655700" cy="3105000"/>
          </a:xfrm>
          <a:prstGeom prst="rect">
            <a:avLst/>
          </a:prstGeom>
          <a:noFill/>
          <a:ln>
            <a:noFill/>
          </a:ln>
        </p:spPr>
      </p:sp>
      <p:sp>
        <p:nvSpPr>
          <p:cNvPr id="51" name="Google Shape;51;p7"/>
          <p:cNvSpPr txBox="1"/>
          <p:nvPr>
            <p:ph idx="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52" name="Google Shape;52;p7"/>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tři sloupce">
  <p:cSld name="Nadpis, podnadpis a tři sloupce">
    <p:spTree>
      <p:nvGrpSpPr>
        <p:cNvPr id="53" name="Shape 53"/>
        <p:cNvGrpSpPr/>
        <p:nvPr/>
      </p:nvGrpSpPr>
      <p:grpSpPr>
        <a:xfrm>
          <a:off x="0" y="0"/>
          <a:ext cx="0" cy="0"/>
          <a:chOff x="0" y="0"/>
          <a:chExt cx="0" cy="0"/>
        </a:xfrm>
      </p:grpSpPr>
      <p:sp>
        <p:nvSpPr>
          <p:cNvPr id="54" name="Google Shape;54;p8"/>
          <p:cNvSpPr txBox="1"/>
          <p:nvPr>
            <p:ph idx="1" type="body"/>
          </p:nvPr>
        </p:nvSpPr>
        <p:spPr>
          <a:xfrm>
            <a:off x="3330000"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5" name="Google Shape;55;p8"/>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 name="Google Shape;56;p8"/>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57" name="Google Shape;57;p8"/>
          <p:cNvSpPr txBox="1"/>
          <p:nvPr>
            <p:ph idx="2" type="body"/>
          </p:nvPr>
        </p:nvSpPr>
        <p:spPr>
          <a:xfrm>
            <a:off x="539999"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8" name="Google Shape;58;p8"/>
          <p:cNvSpPr txBox="1"/>
          <p:nvPr>
            <p:ph idx="3" type="body"/>
          </p:nvPr>
        </p:nvSpPr>
        <p:spPr>
          <a:xfrm>
            <a:off x="33300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9" name="Google Shape;59;p8"/>
          <p:cNvSpPr txBox="1"/>
          <p:nvPr>
            <p:ph idx="4" type="body"/>
          </p:nvPr>
        </p:nvSpPr>
        <p:spPr>
          <a:xfrm>
            <a:off x="61209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0" name="Google Shape;60;p8"/>
          <p:cNvSpPr txBox="1"/>
          <p:nvPr>
            <p:ph idx="5" type="body"/>
          </p:nvPr>
        </p:nvSpPr>
        <p:spPr>
          <a:xfrm>
            <a:off x="540544"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1" name="Google Shape;61;p8"/>
          <p:cNvSpPr txBox="1"/>
          <p:nvPr>
            <p:ph idx="6" type="body"/>
          </p:nvPr>
        </p:nvSpPr>
        <p:spPr>
          <a:xfrm>
            <a:off x="3330356"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2" name="Google Shape;62;p8"/>
          <p:cNvSpPr txBox="1"/>
          <p:nvPr>
            <p:ph idx="7" type="body"/>
          </p:nvPr>
        </p:nvSpPr>
        <p:spPr>
          <a:xfrm>
            <a:off x="6121077"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3" name="Google Shape;63;p8"/>
          <p:cNvSpPr txBox="1"/>
          <p:nvPr>
            <p:ph idx="8" type="body"/>
          </p:nvPr>
        </p:nvSpPr>
        <p:spPr>
          <a:xfrm>
            <a:off x="539999"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4" name="Google Shape;64;p8"/>
          <p:cNvSpPr txBox="1"/>
          <p:nvPr>
            <p:ph idx="9" type="body"/>
          </p:nvPr>
        </p:nvSpPr>
        <p:spPr>
          <a:xfrm>
            <a:off x="6120001"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5" name="Google Shape;65;p8"/>
          <p:cNvSpPr txBox="1"/>
          <p:nvPr>
            <p:ph idx="1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6" name="Google Shape;66;p8"/>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67" name="Google Shape;67;p8"/>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787">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obsah">
  <p:cSld name="Pouze obsah">
    <p:spTree>
      <p:nvGrpSpPr>
        <p:cNvPr id="68" name="Shape 68"/>
        <p:cNvGrpSpPr/>
        <p:nvPr/>
      </p:nvGrpSpPr>
      <p:grpSpPr>
        <a:xfrm>
          <a:off x="0" y="0"/>
          <a:ext cx="0" cy="0"/>
          <a:chOff x="0" y="0"/>
          <a:chExt cx="0" cy="0"/>
        </a:xfrm>
      </p:grpSpPr>
      <p:sp>
        <p:nvSpPr>
          <p:cNvPr id="69" name="Google Shape;69;p9"/>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 name="Google Shape;70;p9"/>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1" name="Google Shape;71;p9"/>
          <p:cNvSpPr txBox="1"/>
          <p:nvPr>
            <p:ph idx="1" type="body"/>
          </p:nvPr>
        </p:nvSpPr>
        <p:spPr>
          <a:xfrm>
            <a:off x="540000" y="519113"/>
            <a:ext cx="8064900" cy="3855000"/>
          </a:xfrm>
          <a:prstGeom prst="rect">
            <a:avLst/>
          </a:prstGeom>
          <a:noFill/>
          <a:ln>
            <a:noFill/>
          </a:ln>
        </p:spPr>
        <p:txBody>
          <a:bodyPr anchorCtr="0" anchor="t" bIns="0" lIns="0" spcFirstLastPara="1" rIns="0" wrap="square" tIns="0">
            <a:noAutofit/>
          </a:bodyPr>
          <a:lstStyle>
            <a:lvl1pPr indent="-228600" lvl="0" marL="457200" algn="l">
              <a:lnSpc>
                <a:spcPct val="128571"/>
              </a:lnSpc>
              <a:spcBef>
                <a:spcPts val="0"/>
              </a:spcBef>
              <a:spcAft>
                <a:spcPts val="0"/>
              </a:spcAft>
              <a:buClr>
                <a:schemeClr val="dk2"/>
              </a:buClr>
              <a:buSzPts val="2100"/>
              <a:buFont typeface="Arial"/>
              <a:buNone/>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72" name="Google Shape;72;p9"/>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327">
          <p15:clr>
            <a:srgbClr val="FBAE40"/>
          </p15:clr>
        </p15:guide>
        <p15:guide id="2" pos="3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p:cSld name="Pouze nadpis">
    <p:spTree>
      <p:nvGrpSpPr>
        <p:cNvPr id="73" name="Shape 73"/>
        <p:cNvGrpSpPr/>
        <p:nvPr/>
      </p:nvGrpSpPr>
      <p:grpSpPr>
        <a:xfrm>
          <a:off x="0" y="0"/>
          <a:ext cx="0" cy="0"/>
          <a:chOff x="0" y="0"/>
          <a:chExt cx="0" cy="0"/>
        </a:xfrm>
      </p:grpSpPr>
      <p:sp>
        <p:nvSpPr>
          <p:cNvPr id="74" name="Google Shape;74;p10"/>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5" name="Google Shape;75;p10"/>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6" name="Google Shape;76;p10"/>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77" name="Google Shape;77;p10"/>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theme" Target="../theme/theme1.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100"/>
              <a:buNone/>
              <a:defRPr b="0" i="0" sz="900" u="none" cap="none" strike="noStrike">
                <a:solidFill>
                  <a:schemeClr val="dk2"/>
                </a:solidFill>
                <a:latin typeface="Arial"/>
                <a:ea typeface="Arial"/>
                <a:cs typeface="Arial"/>
                <a:sym typeface="Arial"/>
              </a:defRPr>
            </a:lvl1pPr>
            <a:lvl2pPr lvl="1"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2pPr>
            <a:lvl3pPr lvl="2"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3pPr>
            <a:lvl4pPr lvl="3"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4pPr>
            <a:lvl5pPr lvl="4"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5pPr>
            <a:lvl6pPr lvl="5"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6pPr>
            <a:lvl7pPr lvl="6"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7pPr>
            <a:lvl8pPr lvl="7"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8pPr>
            <a:lvl9pPr lvl="8"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9pPr>
          </a:lstStyle>
          <a:p/>
        </p:txBody>
      </p:sp>
      <p:sp>
        <p:nvSpPr>
          <p:cNvPr id="7" name="Google Shape;7;p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marR="0" rt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marR="0" rt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marR="0" rt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marR="0" rt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 name="Google Shape;8;p1"/>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100"/>
              <a:buNone/>
              <a:defRPr b="1" i="0" sz="3000" u="none" cap="none" strike="noStrike">
                <a:solidFill>
                  <a:schemeClr val="dk2"/>
                </a:solidFill>
                <a:latin typeface="Arial"/>
                <a:ea typeface="Arial"/>
                <a:cs typeface="Arial"/>
                <a:sym typeface="Arial"/>
              </a:defRPr>
            </a:lvl1pPr>
            <a:lvl2pPr lvl="1"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2pPr>
            <a:lvl3pPr lvl="2"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3pPr>
            <a:lvl4pPr lvl="3"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4pPr>
            <a:lvl5pPr lvl="4"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5pPr>
            <a:lvl6pPr lvl="5"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6pPr>
            <a:lvl7pPr lvl="6"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7pPr>
            <a:lvl8pPr lvl="7"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8pPr>
            <a:lvl9pPr lvl="8"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9pPr>
          </a:lstStyle>
          <a:p/>
        </p:txBody>
      </p:sp>
      <p:sp>
        <p:nvSpPr>
          <p:cNvPr id="9" name="Google Shape;9;p1"/>
          <p:cNvSpPr txBox="1"/>
          <p:nvPr>
            <p:ph idx="1" type="body"/>
          </p:nvPr>
        </p:nvSpPr>
        <p:spPr>
          <a:xfrm>
            <a:off x="539100" y="1404000"/>
            <a:ext cx="8064900" cy="2970000"/>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Clr>
                <a:schemeClr val="dk2"/>
              </a:buClr>
              <a:buSzPts val="2100"/>
              <a:buFont typeface="Arial"/>
              <a:buNone/>
              <a:defRPr b="0" i="0" sz="2100" u="none" cap="none" strike="noStrike">
                <a:solidFill>
                  <a:schemeClr val="dk1"/>
                </a:solidFill>
                <a:latin typeface="Arial"/>
                <a:ea typeface="Arial"/>
                <a:cs typeface="Arial"/>
                <a:sym typeface="Arial"/>
              </a:defRPr>
            </a:lvl1pPr>
            <a:lvl2pPr indent="-228600" lvl="1" marL="914400" marR="0" rtl="0" algn="l">
              <a:lnSpc>
                <a:spcPct val="120000"/>
              </a:lnSpc>
              <a:spcBef>
                <a:spcPts val="0"/>
              </a:spcBef>
              <a:spcAft>
                <a:spcPts val="0"/>
              </a:spcAft>
              <a:buClr>
                <a:schemeClr val="dk2"/>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120000"/>
              </a:lnSpc>
              <a:spcBef>
                <a:spcPts val="0"/>
              </a:spcBef>
              <a:spcAft>
                <a:spcPts val="0"/>
              </a:spcAft>
              <a:buClr>
                <a:schemeClr val="folHlink"/>
              </a:buClr>
              <a:buSzPts val="9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20000"/>
              </a:lnSpc>
              <a:spcBef>
                <a:spcPts val="0"/>
              </a:spcBef>
              <a:spcAft>
                <a:spcPts val="0"/>
              </a:spcAft>
              <a:buClr>
                <a:schemeClr val="accent2"/>
              </a:buClr>
              <a:buSzPts val="1000"/>
              <a:buFont typeface="Arial"/>
              <a:buNone/>
              <a:defRPr b="0" i="0" sz="1100" u="none" cap="none" strike="noStrike">
                <a:solidFill>
                  <a:schemeClr val="dk1"/>
                </a:solidFill>
                <a:latin typeface="Arial"/>
                <a:ea typeface="Arial"/>
                <a:cs typeface="Arial"/>
                <a:sym typeface="Arial"/>
              </a:defRPr>
            </a:lvl4pPr>
            <a:lvl5pPr indent="-228600" lvl="4" marL="2286000" marR="0" rtl="0" algn="l">
              <a:lnSpc>
                <a:spcPct val="120000"/>
              </a:lnSpc>
              <a:spcBef>
                <a:spcPts val="0"/>
              </a:spcBef>
              <a:spcAft>
                <a:spcPts val="0"/>
              </a:spcAft>
              <a:buClr>
                <a:schemeClr val="accent1"/>
              </a:buClr>
              <a:buSzPts val="1100"/>
              <a:buFont typeface="Arial"/>
              <a:buNone/>
              <a:defRPr b="0" i="0" sz="1100" u="none" cap="none" strike="noStrike">
                <a:solidFill>
                  <a:schemeClr val="dk1"/>
                </a:solidFill>
                <a:latin typeface="Arial"/>
                <a:ea typeface="Arial"/>
                <a:cs typeface="Arial"/>
                <a:sym typeface="Arial"/>
              </a:defRPr>
            </a:lvl5pPr>
            <a:lvl6pPr indent="-317500" lvl="5" marL="2743200" marR="0" rtl="0" algn="l">
              <a:spcBef>
                <a:spcPts val="300"/>
              </a:spcBef>
              <a:spcAft>
                <a:spcPts val="0"/>
              </a:spcAft>
              <a:buClr>
                <a:schemeClr val="accent1"/>
              </a:buClr>
              <a:buSzPts val="1400"/>
              <a:buFont typeface="Noto Sans Symbols"/>
              <a:buChar char="•"/>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701">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hyperlink" Target="https://www.youtube.com/watch?v=sJw0hhi78Yw&amp;ab_channel=Corporis" TargetMode="External"/><Relationship Id="rId5"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1.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0.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5.png"/><Relationship Id="rId4" Type="http://schemas.openxmlformats.org/officeDocument/2006/relationships/hyperlink" Target="http://www.youtube.com/watch?v=Xba15T2qoa8" TargetMode="External"/><Relationship Id="rId5"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www.youtube.com/watch?v=cOw-Hi_GRLo" TargetMode="External"/><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www.youtube.com/watch?v=Xba15T2qoa8" TargetMode="External"/><Relationship Id="rId4" Type="http://schemas.openxmlformats.org/officeDocument/2006/relationships/image" Target="../media/image3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hyperlink" Target="http://www.youtube.com/watch?v=Xba15T2qoa8" TargetMode="External"/><Relationship Id="rId4" Type="http://schemas.openxmlformats.org/officeDocument/2006/relationships/image" Target="../media/image3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1.png"/><Relationship Id="rId4" Type="http://schemas.openxmlformats.org/officeDocument/2006/relationships/image" Target="../media/image47.png"/><Relationship Id="rId5"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8.png"/><Relationship Id="rId4" Type="http://schemas.openxmlformats.org/officeDocument/2006/relationships/image" Target="../media/image51.png"/><Relationship Id="rId9" Type="http://schemas.openxmlformats.org/officeDocument/2006/relationships/image" Target="../media/image52.png"/><Relationship Id="rId5" Type="http://schemas.openxmlformats.org/officeDocument/2006/relationships/image" Target="../media/image64.png"/><Relationship Id="rId6" Type="http://schemas.openxmlformats.org/officeDocument/2006/relationships/image" Target="../media/image59.png"/><Relationship Id="rId7" Type="http://schemas.openxmlformats.org/officeDocument/2006/relationships/image" Target="../media/image63.png"/><Relationship Id="rId8"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1.png"/><Relationship Id="rId4" Type="http://schemas.openxmlformats.org/officeDocument/2006/relationships/image" Target="../media/image53.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9.png"/><Relationship Id="rId4" Type="http://schemas.openxmlformats.org/officeDocument/2006/relationships/image" Target="../media/image68.png"/><Relationship Id="rId5" Type="http://schemas.openxmlformats.org/officeDocument/2006/relationships/image" Target="../media/image70.png"/><Relationship Id="rId6" Type="http://schemas.openxmlformats.org/officeDocument/2006/relationships/image" Target="../media/image67.png"/><Relationship Id="rId7" Type="http://schemas.openxmlformats.org/officeDocument/2006/relationships/image" Target="../media/image6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7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hyperlink" Target="https://www.physio-pedia.com/index.php?title=Lumbar_Spondylolysis_in_Extension_Related_Sport&amp;veaction=edit&amp;section=18" TargetMode="External"/><Relationship Id="rId4" Type="http://schemas.openxmlformats.org/officeDocument/2006/relationships/hyperlink" Target="https://mobilephysiotherapyclinic.net/williams-flexion-exercises-vs-mckenzies-extension-exercise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txBox="1"/>
          <p:nvPr>
            <p:ph type="title"/>
          </p:nvPr>
        </p:nvSpPr>
        <p:spPr>
          <a:xfrm>
            <a:off x="298875" y="2175275"/>
            <a:ext cx="3235200" cy="87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2500">
                <a:solidFill>
                  <a:schemeClr val="dk2"/>
                </a:solidFill>
              </a:rPr>
              <a:t>Obecná kineziologie axiálního systému</a:t>
            </a:r>
            <a:endParaRPr sz="2500">
              <a:solidFill>
                <a:schemeClr val="dk2"/>
              </a:solidFill>
            </a:endParaRPr>
          </a:p>
          <a:p>
            <a:pPr indent="0" lvl="0" marL="0" rtl="0" algn="l">
              <a:spcBef>
                <a:spcPts val="0"/>
              </a:spcBef>
              <a:spcAft>
                <a:spcPts val="0"/>
              </a:spcAft>
              <a:buNone/>
            </a:pPr>
            <a:r>
              <a:t/>
            </a:r>
            <a:endParaRPr sz="2500"/>
          </a:p>
        </p:txBody>
      </p:sp>
      <p:sp>
        <p:nvSpPr>
          <p:cNvPr id="129" name="Google Shape;129;p20"/>
          <p:cNvSpPr txBox="1"/>
          <p:nvPr>
            <p:ph idx="1" type="subTitle"/>
          </p:nvPr>
        </p:nvSpPr>
        <p:spPr>
          <a:xfrm>
            <a:off x="298876" y="3087302"/>
            <a:ext cx="3934800" cy="523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bp1197 Klinická kineziologie III</a:t>
            </a:r>
            <a:endParaRPr/>
          </a:p>
          <a:p>
            <a:pPr indent="0" lvl="0" marL="0" rtl="0" algn="l">
              <a:spcBef>
                <a:spcPts val="0"/>
              </a:spcBef>
              <a:spcAft>
                <a:spcPts val="0"/>
              </a:spcAft>
              <a:buNone/>
            </a:pPr>
            <a:r>
              <a:rPr lang="sk"/>
              <a:t>Mgr. Zuzana Kršáková</a:t>
            </a:r>
            <a:endParaRPr/>
          </a:p>
        </p:txBody>
      </p:sp>
      <p:pic>
        <p:nvPicPr>
          <p:cNvPr id="130" name="Google Shape;130;p20"/>
          <p:cNvPicPr preferRelativeResize="0"/>
          <p:nvPr>
            <p:ph idx="2" type="pic"/>
          </p:nvPr>
        </p:nvPicPr>
        <p:blipFill rotWithShape="1">
          <a:blip r:embed="rId3">
            <a:alphaModFix/>
          </a:blip>
          <a:srcRect b="0" l="5555" r="5555" t="0"/>
          <a:stretch/>
        </p:blipFill>
        <p:spPr>
          <a:xfrm>
            <a:off x="4572000" y="0"/>
            <a:ext cx="4572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Orientace částí AS</a:t>
            </a:r>
            <a:endParaRPr/>
          </a:p>
          <a:p>
            <a:pPr indent="0" lvl="0" marL="0" rtl="0" algn="l">
              <a:spcBef>
                <a:spcPts val="0"/>
              </a:spcBef>
              <a:spcAft>
                <a:spcPts val="0"/>
              </a:spcAft>
              <a:buNone/>
            </a:pPr>
            <a:r>
              <a:t/>
            </a:r>
            <a:endParaRPr/>
          </a:p>
        </p:txBody>
      </p:sp>
      <p:pic>
        <p:nvPicPr>
          <p:cNvPr id="186" name="Google Shape;186;p29"/>
          <p:cNvPicPr preferRelativeResize="0"/>
          <p:nvPr/>
        </p:nvPicPr>
        <p:blipFill>
          <a:blip r:embed="rId3">
            <a:alphaModFix/>
          </a:blip>
          <a:stretch>
            <a:fillRect/>
          </a:stretch>
        </p:blipFill>
        <p:spPr>
          <a:xfrm>
            <a:off x="2906412" y="1017450"/>
            <a:ext cx="3331182" cy="38212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Clr>
                <a:schemeClr val="dk1"/>
              </a:buClr>
              <a:buSzPts val="1100"/>
              <a:buFont typeface="Arial"/>
              <a:buNone/>
            </a:pPr>
            <a:r>
              <a:rPr lang="sk"/>
              <a:t>Ochránce “Neuraxis”</a:t>
            </a:r>
            <a:endParaRPr/>
          </a:p>
          <a:p>
            <a:pPr indent="0" lvl="0" marL="0" rtl="0" algn="l">
              <a:spcBef>
                <a:spcPts val="0"/>
              </a:spcBef>
              <a:spcAft>
                <a:spcPts val="0"/>
              </a:spcAft>
              <a:buNone/>
            </a:pPr>
            <a:r>
              <a:t/>
            </a:r>
            <a:endParaRPr/>
          </a:p>
        </p:txBody>
      </p:sp>
      <p:sp>
        <p:nvSpPr>
          <p:cNvPr id="192" name="Google Shape;192;p3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50000"/>
              </a:lnSpc>
              <a:spcBef>
                <a:spcPts val="0"/>
              </a:spcBef>
              <a:spcAft>
                <a:spcPts val="0"/>
              </a:spcAft>
              <a:buSzPts val="1800"/>
              <a:buChar char="●"/>
            </a:pPr>
            <a:r>
              <a:rPr lang="sk" sz="1800"/>
              <a:t>Páteřní kanál začíná ve foramen magnum.</a:t>
            </a:r>
            <a:endParaRPr sz="1800"/>
          </a:p>
          <a:p>
            <a:pPr indent="-342900" lvl="0" marL="457200" rtl="0" algn="l">
              <a:lnSpc>
                <a:spcPct val="150000"/>
              </a:lnSpc>
              <a:spcBef>
                <a:spcPts val="0"/>
              </a:spcBef>
              <a:spcAft>
                <a:spcPts val="0"/>
              </a:spcAft>
              <a:buSzPts val="1800"/>
              <a:buFont typeface="Comfortaa"/>
              <a:buChar char="●"/>
            </a:pPr>
            <a:r>
              <a:rPr lang="sk" sz="1800"/>
              <a:t>Pod L2 obratlem se nachází tzv. </a:t>
            </a:r>
            <a:r>
              <a:rPr b="1" lang="sk" sz="1800"/>
              <a:t>conus medullaris </a:t>
            </a:r>
            <a:r>
              <a:rPr lang="sk" sz="1800"/>
              <a:t>- koncová část míchy.</a:t>
            </a:r>
            <a:endParaRPr sz="1800"/>
          </a:p>
          <a:p>
            <a:pPr indent="-342900" lvl="0" marL="457200" rtl="0" algn="l">
              <a:lnSpc>
                <a:spcPct val="150000"/>
              </a:lnSpc>
              <a:spcBef>
                <a:spcPts val="0"/>
              </a:spcBef>
              <a:spcAft>
                <a:spcPts val="0"/>
              </a:spcAft>
              <a:buSzPts val="1800"/>
              <a:buFont typeface="Comfortaa"/>
              <a:buChar char="●"/>
            </a:pPr>
            <a:r>
              <a:rPr lang="sk" sz="1800"/>
              <a:t>Mícha je v koncových částech orientována některými vlákny diagonálně - </a:t>
            </a:r>
            <a:r>
              <a:rPr b="1" lang="sk" sz="1800"/>
              <a:t>cauda equina </a:t>
            </a:r>
            <a:r>
              <a:rPr lang="sk" sz="1800"/>
              <a:t>(nervové kořeny distální části míchy, uspořádané v durálním vaku do tvaru koňského ocasu).</a:t>
            </a:r>
            <a:endParaRPr sz="1800"/>
          </a:p>
          <a:p>
            <a:pPr indent="-342900" lvl="0" marL="457200" rtl="0" algn="l">
              <a:lnSpc>
                <a:spcPct val="150000"/>
              </a:lnSpc>
              <a:spcBef>
                <a:spcPts val="0"/>
              </a:spcBef>
              <a:spcAft>
                <a:spcPts val="0"/>
              </a:spcAft>
              <a:buSzPts val="1800"/>
              <a:buFont typeface="Comfortaa"/>
              <a:buChar char="●"/>
            </a:pPr>
            <a:r>
              <a:rPr lang="sk" sz="1800"/>
              <a:t>Pia mater obklopující míchu formuje tzv. </a:t>
            </a:r>
            <a:r>
              <a:rPr b="1" lang="sk" sz="1800"/>
              <a:t>filum terminale,</a:t>
            </a:r>
            <a:r>
              <a:rPr lang="sk" sz="1800"/>
              <a:t> které propojuje conus medullaris s kostrčí a tím zabezpečuje stabilizaci celé míchy.</a:t>
            </a:r>
            <a:endParaRPr sz="2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Clr>
                <a:schemeClr val="dk1"/>
              </a:buClr>
              <a:buSzPts val="1100"/>
              <a:buFont typeface="Arial"/>
              <a:buNone/>
            </a:pPr>
            <a:r>
              <a:rPr lang="sk"/>
              <a:t>Ochránce “Neuraxis”</a:t>
            </a:r>
            <a:endParaRPr/>
          </a:p>
          <a:p>
            <a:pPr indent="0" lvl="0" marL="0" rtl="0" algn="l">
              <a:spcBef>
                <a:spcPts val="0"/>
              </a:spcBef>
              <a:spcAft>
                <a:spcPts val="0"/>
              </a:spcAft>
              <a:buNone/>
            </a:pPr>
            <a:r>
              <a:t/>
            </a:r>
            <a:endParaRPr/>
          </a:p>
        </p:txBody>
      </p:sp>
      <p:pic>
        <p:nvPicPr>
          <p:cNvPr id="198" name="Google Shape;198;p31"/>
          <p:cNvPicPr preferRelativeResize="0"/>
          <p:nvPr/>
        </p:nvPicPr>
        <p:blipFill>
          <a:blip r:embed="rId3">
            <a:alphaModFix/>
          </a:blip>
          <a:stretch>
            <a:fillRect/>
          </a:stretch>
        </p:blipFill>
        <p:spPr>
          <a:xfrm>
            <a:off x="152400" y="1169850"/>
            <a:ext cx="2324100" cy="3571875"/>
          </a:xfrm>
          <a:prstGeom prst="rect">
            <a:avLst/>
          </a:prstGeom>
          <a:noFill/>
          <a:ln>
            <a:noFill/>
          </a:ln>
        </p:spPr>
      </p:pic>
      <p:pic>
        <p:nvPicPr>
          <p:cNvPr id="199" name="Google Shape;199;p31"/>
          <p:cNvPicPr preferRelativeResize="0"/>
          <p:nvPr/>
        </p:nvPicPr>
        <p:blipFill>
          <a:blip r:embed="rId4">
            <a:alphaModFix/>
          </a:blip>
          <a:stretch>
            <a:fillRect/>
          </a:stretch>
        </p:blipFill>
        <p:spPr>
          <a:xfrm>
            <a:off x="2628900" y="1573938"/>
            <a:ext cx="4087350" cy="1995632"/>
          </a:xfrm>
          <a:prstGeom prst="rect">
            <a:avLst/>
          </a:prstGeom>
          <a:noFill/>
          <a:ln>
            <a:noFill/>
          </a:ln>
        </p:spPr>
      </p:pic>
      <p:pic>
        <p:nvPicPr>
          <p:cNvPr id="200" name="Google Shape;200;p31"/>
          <p:cNvPicPr preferRelativeResize="0"/>
          <p:nvPr/>
        </p:nvPicPr>
        <p:blipFill>
          <a:blip r:embed="rId5">
            <a:alphaModFix/>
          </a:blip>
          <a:stretch>
            <a:fillRect/>
          </a:stretch>
        </p:blipFill>
        <p:spPr>
          <a:xfrm>
            <a:off x="6868650" y="461175"/>
            <a:ext cx="1869800" cy="3821250"/>
          </a:xfrm>
          <a:prstGeom prst="rect">
            <a:avLst/>
          </a:prstGeom>
          <a:noFill/>
          <a:ln>
            <a:noFill/>
          </a:ln>
        </p:spPr>
      </p:pic>
      <p:sp>
        <p:nvSpPr>
          <p:cNvPr id="201" name="Google Shape;201;p31"/>
          <p:cNvSpPr txBox="1"/>
          <p:nvPr/>
        </p:nvSpPr>
        <p:spPr>
          <a:xfrm>
            <a:off x="4637250" y="3451125"/>
            <a:ext cx="2231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a:latin typeface="Lato"/>
                <a:ea typeface="Lato"/>
                <a:cs typeface="Lato"/>
                <a:sym typeface="Lato"/>
              </a:rPr>
              <a:t>1 - Conus medullaris</a:t>
            </a:r>
            <a:endParaRPr>
              <a:latin typeface="Lato"/>
              <a:ea typeface="Lato"/>
              <a:cs typeface="Lato"/>
              <a:sym typeface="Lato"/>
            </a:endParaRPr>
          </a:p>
          <a:p>
            <a:pPr indent="0" lvl="0" marL="0" rtl="0" algn="l">
              <a:spcBef>
                <a:spcPts val="0"/>
              </a:spcBef>
              <a:spcAft>
                <a:spcPts val="0"/>
              </a:spcAft>
              <a:buNone/>
            </a:pPr>
            <a:r>
              <a:rPr lang="sk">
                <a:latin typeface="Lato"/>
                <a:ea typeface="Lato"/>
                <a:cs typeface="Lato"/>
                <a:sym typeface="Lato"/>
              </a:rPr>
              <a:t>2 - Filum terminale</a:t>
            </a:r>
            <a:endParaRPr>
              <a:latin typeface="Lato"/>
              <a:ea typeface="Lato"/>
              <a:cs typeface="Lato"/>
              <a:sym typeface="Lato"/>
            </a:endParaRPr>
          </a:p>
          <a:p>
            <a:pPr indent="0" lvl="0" marL="0" rtl="0" algn="l">
              <a:spcBef>
                <a:spcPts val="0"/>
              </a:spcBef>
              <a:spcAft>
                <a:spcPts val="0"/>
              </a:spcAft>
              <a:buNone/>
            </a:pPr>
            <a:r>
              <a:rPr lang="sk">
                <a:latin typeface="Lato"/>
                <a:ea typeface="Lato"/>
                <a:cs typeface="Lato"/>
                <a:sym typeface="Lato"/>
              </a:rPr>
              <a:t>3 - Cauda equina</a:t>
            </a:r>
            <a:endParaRPr>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Zakřivení páteře</a:t>
            </a:r>
            <a:endParaRPr/>
          </a:p>
          <a:p>
            <a:pPr indent="0" lvl="0" marL="0" rtl="0" algn="l">
              <a:spcBef>
                <a:spcPts val="0"/>
              </a:spcBef>
              <a:spcAft>
                <a:spcPts val="0"/>
              </a:spcAft>
              <a:buNone/>
            </a:pPr>
            <a:r>
              <a:t/>
            </a:r>
            <a:endParaRPr/>
          </a:p>
        </p:txBody>
      </p:sp>
      <p:sp>
        <p:nvSpPr>
          <p:cNvPr id="207" name="Google Shape;207;p3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4000"/>
              </a:lnSpc>
              <a:spcBef>
                <a:spcPts val="0"/>
              </a:spcBef>
              <a:spcAft>
                <a:spcPts val="0"/>
              </a:spcAft>
              <a:buClr>
                <a:schemeClr val="dk1"/>
              </a:buClr>
              <a:buSzPts val="1100"/>
              <a:buFont typeface="Arial"/>
              <a:buNone/>
            </a:pPr>
            <a:r>
              <a:rPr b="1" lang="sk"/>
              <a:t>F rovina </a:t>
            </a:r>
            <a:endParaRPr b="1"/>
          </a:p>
          <a:p>
            <a:pPr indent="-361950" lvl="0" marL="457200" rtl="0" algn="l">
              <a:lnSpc>
                <a:spcPct val="114000"/>
              </a:lnSpc>
              <a:spcBef>
                <a:spcPts val="0"/>
              </a:spcBef>
              <a:spcAft>
                <a:spcPts val="0"/>
              </a:spcAft>
              <a:buSzPts val="2100"/>
              <a:buChar char="●"/>
            </a:pPr>
            <a:r>
              <a:rPr lang="sk"/>
              <a:t>Horizontální a paralelní postavení linie ramen a fossy os sacrum).</a:t>
            </a:r>
            <a:endParaRPr/>
          </a:p>
          <a:p>
            <a:pPr indent="0" lvl="0" marL="0" rtl="0" algn="l">
              <a:lnSpc>
                <a:spcPct val="114000"/>
              </a:lnSpc>
              <a:spcBef>
                <a:spcPts val="0"/>
              </a:spcBef>
              <a:spcAft>
                <a:spcPts val="0"/>
              </a:spcAft>
              <a:buClr>
                <a:schemeClr val="dk1"/>
              </a:buClr>
              <a:buSzPts val="1100"/>
              <a:buFont typeface="Arial"/>
              <a:buNone/>
            </a:pPr>
            <a:r>
              <a:rPr b="1" lang="sk"/>
              <a:t>S rovina:</a:t>
            </a:r>
            <a:endParaRPr b="1"/>
          </a:p>
          <a:p>
            <a:pPr indent="-361950" lvl="0" marL="457200" rtl="0" algn="l">
              <a:lnSpc>
                <a:spcPct val="114000"/>
              </a:lnSpc>
              <a:spcBef>
                <a:spcPts val="0"/>
              </a:spcBef>
              <a:spcAft>
                <a:spcPts val="0"/>
              </a:spcAft>
              <a:buSzPts val="2100"/>
              <a:buChar char="●"/>
            </a:pPr>
            <a:r>
              <a:rPr lang="sk"/>
              <a:t>Sakrální křivka je A konkávní</a:t>
            </a:r>
            <a:endParaRPr/>
          </a:p>
          <a:p>
            <a:pPr indent="-361950" lvl="0" marL="457200" rtl="0" algn="l">
              <a:lnSpc>
                <a:spcPct val="114000"/>
              </a:lnSpc>
              <a:spcBef>
                <a:spcPts val="0"/>
              </a:spcBef>
              <a:spcAft>
                <a:spcPts val="0"/>
              </a:spcAft>
              <a:buSzPts val="2100"/>
              <a:buChar char="●"/>
            </a:pPr>
            <a:r>
              <a:rPr lang="sk"/>
              <a:t>Bederní křivka je P konkávní </a:t>
            </a:r>
            <a:endParaRPr/>
          </a:p>
          <a:p>
            <a:pPr indent="-361950" lvl="0" marL="457200" rtl="0" algn="l">
              <a:lnSpc>
                <a:spcPct val="114000"/>
              </a:lnSpc>
              <a:spcBef>
                <a:spcPts val="0"/>
              </a:spcBef>
              <a:spcAft>
                <a:spcPts val="0"/>
              </a:spcAft>
              <a:buSzPts val="2100"/>
              <a:buChar char="●"/>
            </a:pPr>
            <a:r>
              <a:rPr lang="sk"/>
              <a:t>Hrudní křivka A konkávní </a:t>
            </a:r>
            <a:endParaRPr/>
          </a:p>
          <a:p>
            <a:pPr indent="-361950" lvl="0" marL="457200" rtl="0" algn="l">
              <a:lnSpc>
                <a:spcPct val="114000"/>
              </a:lnSpc>
              <a:spcBef>
                <a:spcPts val="0"/>
              </a:spcBef>
              <a:spcAft>
                <a:spcPts val="0"/>
              </a:spcAft>
              <a:buSzPts val="2100"/>
              <a:buChar char="●"/>
            </a:pPr>
            <a:r>
              <a:rPr lang="sk"/>
              <a:t>Krční křivka P konkávní (přímoúmerně stupni hrudní kyfózy)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Zakřivení páteře</a:t>
            </a:r>
            <a:endParaRPr/>
          </a:p>
          <a:p>
            <a:pPr indent="0" lvl="0" marL="0" rtl="0" algn="l">
              <a:spcBef>
                <a:spcPts val="0"/>
              </a:spcBef>
              <a:spcAft>
                <a:spcPts val="0"/>
              </a:spcAft>
              <a:buNone/>
            </a:pPr>
            <a:r>
              <a:t/>
            </a:r>
            <a:endParaRPr/>
          </a:p>
        </p:txBody>
      </p:sp>
      <p:pic>
        <p:nvPicPr>
          <p:cNvPr id="213" name="Google Shape;213;p33"/>
          <p:cNvPicPr preferRelativeResize="0"/>
          <p:nvPr/>
        </p:nvPicPr>
        <p:blipFill rotWithShape="1">
          <a:blip r:embed="rId3">
            <a:alphaModFix/>
          </a:blip>
          <a:srcRect b="17439" l="10041" r="54763" t="23224"/>
          <a:stretch/>
        </p:blipFill>
        <p:spPr>
          <a:xfrm>
            <a:off x="4270625" y="489050"/>
            <a:ext cx="3805727" cy="40099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Sagitální zakřivení ve fylogenezi</a:t>
            </a:r>
            <a:endParaRPr/>
          </a:p>
          <a:p>
            <a:pPr indent="0" lvl="0" marL="0" rtl="0" algn="l">
              <a:spcBef>
                <a:spcPts val="0"/>
              </a:spcBef>
              <a:spcAft>
                <a:spcPts val="0"/>
              </a:spcAft>
              <a:buNone/>
            </a:pPr>
            <a:r>
              <a:t/>
            </a:r>
            <a:endParaRPr/>
          </a:p>
        </p:txBody>
      </p:sp>
      <p:sp>
        <p:nvSpPr>
          <p:cNvPr id="219" name="Google Shape;219;p34"/>
          <p:cNvSpPr txBox="1"/>
          <p:nvPr>
            <p:ph idx="1" type="body"/>
          </p:nvPr>
        </p:nvSpPr>
        <p:spPr>
          <a:xfrm>
            <a:off x="540000" y="1269000"/>
            <a:ext cx="5438100" cy="3105000"/>
          </a:xfrm>
          <a:prstGeom prst="rect">
            <a:avLst/>
          </a:prstGeom>
        </p:spPr>
        <p:txBody>
          <a:bodyPr anchorCtr="0" anchor="t" bIns="0" lIns="0" spcFirstLastPara="1" rIns="0" wrap="square" tIns="0">
            <a:noAutofit/>
          </a:bodyPr>
          <a:lstStyle/>
          <a:p>
            <a:pPr indent="-330200" lvl="0" marL="457200" rtl="0" algn="l">
              <a:lnSpc>
                <a:spcPct val="150000"/>
              </a:lnSpc>
              <a:spcBef>
                <a:spcPts val="0"/>
              </a:spcBef>
              <a:spcAft>
                <a:spcPts val="0"/>
              </a:spcAft>
              <a:buSzPts val="1600"/>
              <a:buChar char="●"/>
            </a:pPr>
            <a:r>
              <a:rPr i="1" lang="sk" sz="1600"/>
              <a:t>“Od prehominidis k homo sapiens”</a:t>
            </a:r>
            <a:endParaRPr i="1" sz="1600"/>
          </a:p>
          <a:p>
            <a:pPr indent="-330200" lvl="0" marL="457200" rtl="0" algn="l">
              <a:lnSpc>
                <a:spcPct val="150000"/>
              </a:lnSpc>
              <a:spcBef>
                <a:spcPts val="0"/>
              </a:spcBef>
              <a:spcAft>
                <a:spcPts val="0"/>
              </a:spcAft>
              <a:buSzPts val="1600"/>
              <a:buChar char="●"/>
            </a:pPr>
            <a:r>
              <a:rPr lang="sk" sz="1600"/>
              <a:t>U novorozence jediná lordóza C páteř-paralela (5M,13M,3R,8R,10R)</a:t>
            </a:r>
            <a:endParaRPr sz="1600"/>
          </a:p>
          <a:p>
            <a:pPr indent="-330200" lvl="0" marL="457200" rtl="0" algn="l">
              <a:lnSpc>
                <a:spcPct val="150000"/>
              </a:lnSpc>
              <a:spcBef>
                <a:spcPts val="0"/>
              </a:spcBef>
              <a:spcAft>
                <a:spcPts val="0"/>
              </a:spcAft>
              <a:buSzPts val="1600"/>
              <a:buChar char="●"/>
            </a:pPr>
            <a:r>
              <a:rPr lang="sk" sz="1600"/>
              <a:t>Přechod z kvadrupedu do bipedálního stavu (DKK komprese, HKK elongace)</a:t>
            </a:r>
            <a:endParaRPr sz="1600"/>
          </a:p>
          <a:p>
            <a:pPr indent="-330200" lvl="0" marL="457200" rtl="0" algn="l">
              <a:lnSpc>
                <a:spcPct val="150000"/>
              </a:lnSpc>
              <a:spcBef>
                <a:spcPts val="0"/>
              </a:spcBef>
              <a:spcAft>
                <a:spcPts val="0"/>
              </a:spcAft>
              <a:buSzPts val="1600"/>
              <a:buChar char="●"/>
            </a:pPr>
            <a:r>
              <a:rPr lang="sk" sz="1600"/>
              <a:t>SI skloubení (krokový cyklus - komprese - loading response - mid- stance)</a:t>
            </a:r>
            <a:endParaRPr sz="1600"/>
          </a:p>
          <a:p>
            <a:pPr indent="-330200" lvl="0" marL="457200" rtl="0" algn="l">
              <a:lnSpc>
                <a:spcPct val="150000"/>
              </a:lnSpc>
              <a:spcBef>
                <a:spcPts val="0"/>
              </a:spcBef>
              <a:spcAft>
                <a:spcPts val="0"/>
              </a:spcAft>
              <a:buSzPts val="1600"/>
              <a:buChar char="●"/>
            </a:pPr>
            <a:r>
              <a:rPr lang="sk" sz="1600"/>
              <a:t>1. vyrovnání, 2. inverze bederního zakřivení z A konkávní, k P konkávní (bederní lordóza)</a:t>
            </a:r>
            <a:endParaRPr sz="1600"/>
          </a:p>
          <a:p>
            <a:pPr indent="-330200" lvl="0" marL="457200" rtl="0" algn="l">
              <a:lnSpc>
                <a:spcPct val="150000"/>
              </a:lnSpc>
              <a:spcBef>
                <a:spcPts val="0"/>
              </a:spcBef>
              <a:spcAft>
                <a:spcPts val="0"/>
              </a:spcAft>
              <a:buSzPts val="1600"/>
              <a:buChar char="●"/>
            </a:pPr>
            <a:r>
              <a:rPr lang="sk" sz="1600"/>
              <a:t>Posun Cp A pod cranium</a:t>
            </a:r>
            <a:endParaRPr/>
          </a:p>
        </p:txBody>
      </p:sp>
      <p:pic>
        <p:nvPicPr>
          <p:cNvPr id="220" name="Google Shape;220;p34"/>
          <p:cNvPicPr preferRelativeResize="0"/>
          <p:nvPr/>
        </p:nvPicPr>
        <p:blipFill>
          <a:blip r:embed="rId3">
            <a:alphaModFix/>
          </a:blip>
          <a:stretch>
            <a:fillRect/>
          </a:stretch>
        </p:blipFill>
        <p:spPr>
          <a:xfrm>
            <a:off x="5788550" y="1113250"/>
            <a:ext cx="3183374" cy="31182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35"/>
          <p:cNvPicPr preferRelativeResize="0"/>
          <p:nvPr/>
        </p:nvPicPr>
        <p:blipFill>
          <a:blip r:embed="rId3">
            <a:alphaModFix/>
          </a:blip>
          <a:stretch>
            <a:fillRect/>
          </a:stretch>
        </p:blipFill>
        <p:spPr>
          <a:xfrm>
            <a:off x="5594125" y="1842450"/>
            <a:ext cx="3090550" cy="2575450"/>
          </a:xfrm>
          <a:prstGeom prst="rect">
            <a:avLst/>
          </a:prstGeom>
          <a:noFill/>
          <a:ln>
            <a:noFill/>
          </a:ln>
        </p:spPr>
      </p:pic>
      <p:sp>
        <p:nvSpPr>
          <p:cNvPr id="226" name="Google Shape;226;p3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Sagitální zakřivení v ontogenezi</a:t>
            </a:r>
            <a:endParaRPr/>
          </a:p>
          <a:p>
            <a:pPr indent="0" lvl="0" marL="0" rtl="0" algn="l">
              <a:spcBef>
                <a:spcPts val="0"/>
              </a:spcBef>
              <a:spcAft>
                <a:spcPts val="0"/>
              </a:spcAft>
              <a:buNone/>
            </a:pPr>
            <a:r>
              <a:t/>
            </a:r>
            <a:endParaRPr/>
          </a:p>
        </p:txBody>
      </p:sp>
      <p:sp>
        <p:nvSpPr>
          <p:cNvPr id="227" name="Google Shape;227;p3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00000"/>
              </a:lnSpc>
              <a:spcBef>
                <a:spcPts val="0"/>
              </a:spcBef>
              <a:spcAft>
                <a:spcPts val="0"/>
              </a:spcAft>
              <a:buSzPts val="1800"/>
              <a:buFont typeface="Arial"/>
              <a:buChar char="●"/>
            </a:pPr>
            <a:r>
              <a:rPr lang="sk" sz="1800">
                <a:solidFill>
                  <a:schemeClr val="dk2"/>
                </a:solidFill>
              </a:rPr>
              <a:t>“Ontogeneze rekapituluje fylogenezi”.</a:t>
            </a:r>
            <a:endParaRPr sz="1800">
              <a:solidFill>
                <a:schemeClr val="dk2"/>
              </a:solidFill>
            </a:endParaRPr>
          </a:p>
          <a:p>
            <a:pPr indent="-330200" lvl="0" marL="457200" rtl="0" algn="l">
              <a:lnSpc>
                <a:spcPct val="100000"/>
              </a:lnSpc>
              <a:spcBef>
                <a:spcPts val="0"/>
              </a:spcBef>
              <a:spcAft>
                <a:spcPts val="0"/>
              </a:spcAft>
              <a:buSzPts val="1600"/>
              <a:buFont typeface="Arial"/>
              <a:buChar char="●"/>
            </a:pPr>
            <a:r>
              <a:rPr lang="sk" sz="1600" u="sng">
                <a:solidFill>
                  <a:schemeClr val="dk2"/>
                </a:solidFill>
                <a:hlinkClick r:id="rId4">
                  <a:extLst>
                    <a:ext uri="{A12FA001-AC4F-418D-AE19-62706E023703}">
                      <ahyp:hlinkClr val="tx"/>
                    </a:ext>
                  </a:extLst>
                </a:hlinkClick>
              </a:rPr>
              <a:t>https://www.youtube.com/watch?v=sJw0hhi78Yw&amp;ab_channel=Corporis</a:t>
            </a:r>
            <a:r>
              <a:rPr lang="sk" sz="1600">
                <a:solidFill>
                  <a:schemeClr val="dk2"/>
                </a:solidFill>
              </a:rPr>
              <a:t> </a:t>
            </a:r>
            <a:endParaRPr/>
          </a:p>
        </p:txBody>
      </p:sp>
      <p:pic>
        <p:nvPicPr>
          <p:cNvPr id="228" name="Google Shape;228;p35"/>
          <p:cNvPicPr preferRelativeResize="0"/>
          <p:nvPr/>
        </p:nvPicPr>
        <p:blipFill>
          <a:blip r:embed="rId5">
            <a:alphaModFix/>
          </a:blip>
          <a:stretch>
            <a:fillRect/>
          </a:stretch>
        </p:blipFill>
        <p:spPr>
          <a:xfrm>
            <a:off x="540000" y="1868500"/>
            <a:ext cx="3541874" cy="3121724"/>
          </a:xfrm>
          <a:prstGeom prst="rect">
            <a:avLst/>
          </a:prstGeom>
          <a:noFill/>
          <a:ln>
            <a:noFill/>
          </a:ln>
        </p:spPr>
      </p:pic>
      <p:sp>
        <p:nvSpPr>
          <p:cNvPr id="229" name="Google Shape;229;p35"/>
          <p:cNvSpPr txBox="1"/>
          <p:nvPr/>
        </p:nvSpPr>
        <p:spPr>
          <a:xfrm>
            <a:off x="4048125" y="3081550"/>
            <a:ext cx="4368300" cy="17433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1200"/>
              </a:spcBef>
              <a:spcAft>
                <a:spcPts val="0"/>
              </a:spcAft>
              <a:buClr>
                <a:srgbClr val="1A1A1A"/>
              </a:buClr>
              <a:buSzPts val="1500"/>
              <a:buAutoNum type="alphaUcPeriod"/>
            </a:pPr>
            <a:r>
              <a:rPr lang="sk" sz="1500">
                <a:solidFill>
                  <a:srgbClr val="1A1A1A"/>
                </a:solidFill>
              </a:rPr>
              <a:t>0 dní </a:t>
            </a:r>
            <a:endParaRPr sz="1500">
              <a:solidFill>
                <a:srgbClr val="1A1A1A"/>
              </a:solidFill>
            </a:endParaRPr>
          </a:p>
          <a:p>
            <a:pPr indent="-323850" lvl="0" marL="457200" rtl="0" algn="l">
              <a:lnSpc>
                <a:spcPct val="115000"/>
              </a:lnSpc>
              <a:spcBef>
                <a:spcPts val="0"/>
              </a:spcBef>
              <a:spcAft>
                <a:spcPts val="0"/>
              </a:spcAft>
              <a:buClr>
                <a:srgbClr val="1A1A1A"/>
              </a:buClr>
              <a:buSzPts val="1500"/>
              <a:buAutoNum type="alphaUcPeriod"/>
            </a:pPr>
            <a:r>
              <a:rPr lang="sk" sz="1500">
                <a:solidFill>
                  <a:srgbClr val="1A1A1A"/>
                </a:solidFill>
              </a:rPr>
              <a:t>5 měsíců </a:t>
            </a:r>
            <a:endParaRPr sz="1500">
              <a:solidFill>
                <a:srgbClr val="1A1A1A"/>
              </a:solidFill>
            </a:endParaRPr>
          </a:p>
          <a:p>
            <a:pPr indent="-323850" lvl="0" marL="457200" rtl="0" algn="l">
              <a:lnSpc>
                <a:spcPct val="115000"/>
              </a:lnSpc>
              <a:spcBef>
                <a:spcPts val="0"/>
              </a:spcBef>
              <a:spcAft>
                <a:spcPts val="0"/>
              </a:spcAft>
              <a:buClr>
                <a:srgbClr val="1A1A1A"/>
              </a:buClr>
              <a:buSzPts val="1500"/>
              <a:buAutoNum type="alphaUcPeriod"/>
            </a:pPr>
            <a:r>
              <a:rPr lang="sk" sz="1500">
                <a:solidFill>
                  <a:srgbClr val="1A1A1A"/>
                </a:solidFill>
              </a:rPr>
              <a:t>13 měsíců </a:t>
            </a:r>
            <a:endParaRPr sz="1500">
              <a:solidFill>
                <a:srgbClr val="1A1A1A"/>
              </a:solidFill>
            </a:endParaRPr>
          </a:p>
          <a:p>
            <a:pPr indent="-323850" lvl="0" marL="457200" rtl="0" algn="l">
              <a:lnSpc>
                <a:spcPct val="115000"/>
              </a:lnSpc>
              <a:spcBef>
                <a:spcPts val="0"/>
              </a:spcBef>
              <a:spcAft>
                <a:spcPts val="0"/>
              </a:spcAft>
              <a:buClr>
                <a:srgbClr val="1A1A1A"/>
              </a:buClr>
              <a:buSzPts val="1500"/>
              <a:buAutoNum type="alphaUcPeriod"/>
            </a:pPr>
            <a:r>
              <a:rPr lang="sk" sz="1500">
                <a:solidFill>
                  <a:srgbClr val="1A1A1A"/>
                </a:solidFill>
              </a:rPr>
              <a:t>3 roky </a:t>
            </a:r>
            <a:endParaRPr sz="1500">
              <a:solidFill>
                <a:srgbClr val="1A1A1A"/>
              </a:solidFill>
            </a:endParaRPr>
          </a:p>
          <a:p>
            <a:pPr indent="-323850" lvl="0" marL="457200" rtl="0" algn="l">
              <a:lnSpc>
                <a:spcPct val="115000"/>
              </a:lnSpc>
              <a:spcBef>
                <a:spcPts val="0"/>
              </a:spcBef>
              <a:spcAft>
                <a:spcPts val="0"/>
              </a:spcAft>
              <a:buClr>
                <a:srgbClr val="1A1A1A"/>
              </a:buClr>
              <a:buSzPts val="1500"/>
              <a:buAutoNum type="alphaUcPeriod"/>
            </a:pPr>
            <a:r>
              <a:rPr lang="sk" sz="1500">
                <a:solidFill>
                  <a:srgbClr val="1A1A1A"/>
                </a:solidFill>
              </a:rPr>
              <a:t>8 roků </a:t>
            </a:r>
            <a:endParaRPr sz="1500">
              <a:solidFill>
                <a:srgbClr val="1A1A1A"/>
              </a:solidFill>
            </a:endParaRPr>
          </a:p>
          <a:p>
            <a:pPr indent="-323850" lvl="0" marL="457200" rtl="0" algn="l">
              <a:lnSpc>
                <a:spcPct val="115000"/>
              </a:lnSpc>
              <a:spcBef>
                <a:spcPts val="0"/>
              </a:spcBef>
              <a:spcAft>
                <a:spcPts val="0"/>
              </a:spcAft>
              <a:buClr>
                <a:srgbClr val="1A1A1A"/>
              </a:buClr>
              <a:buSzPts val="1500"/>
              <a:buAutoNum type="alphaUcPeriod"/>
            </a:pPr>
            <a:r>
              <a:rPr lang="sk" sz="1500">
                <a:solidFill>
                  <a:srgbClr val="1A1A1A"/>
                </a:solidFill>
              </a:rPr>
              <a:t>10 roků</a:t>
            </a:r>
            <a:endParaRPr sz="1500">
              <a:solidFill>
                <a:srgbClr val="1A1A1A"/>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Opěrná funkce obratlů </a:t>
            </a:r>
            <a:endParaRPr/>
          </a:p>
          <a:p>
            <a:pPr indent="0" lvl="0" marL="0" rtl="0" algn="l">
              <a:spcBef>
                <a:spcPts val="0"/>
              </a:spcBef>
              <a:spcAft>
                <a:spcPts val="0"/>
              </a:spcAft>
              <a:buNone/>
            </a:pPr>
            <a:r>
              <a:t/>
            </a:r>
            <a:endParaRPr/>
          </a:p>
        </p:txBody>
      </p:sp>
      <p:sp>
        <p:nvSpPr>
          <p:cNvPr id="235" name="Google Shape;235;p3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6232" lvl="0" marL="457200" rtl="0" algn="l">
              <a:lnSpc>
                <a:spcPct val="95000"/>
              </a:lnSpc>
              <a:spcBef>
                <a:spcPts val="0"/>
              </a:spcBef>
              <a:spcAft>
                <a:spcPts val="0"/>
              </a:spcAft>
              <a:buSzPts val="1695"/>
              <a:buChar char="●"/>
            </a:pPr>
            <a:r>
              <a:rPr lang="sk" sz="1695"/>
              <a:t>Cylindrické tělo, oblouk, processi articulares, processus spinosus</a:t>
            </a:r>
            <a:endParaRPr sz="1695"/>
          </a:p>
          <a:p>
            <a:pPr indent="0" lvl="0" marL="0" rtl="0" algn="l">
              <a:lnSpc>
                <a:spcPct val="95000"/>
              </a:lnSpc>
              <a:spcBef>
                <a:spcPts val="0"/>
              </a:spcBef>
              <a:spcAft>
                <a:spcPts val="0"/>
              </a:spcAft>
              <a:buClr>
                <a:schemeClr val="dk1"/>
              </a:buClr>
              <a:buSzPts val="852"/>
              <a:buFont typeface="Arial"/>
              <a:buNone/>
            </a:pPr>
            <a:r>
              <a:rPr lang="sk" sz="1695"/>
              <a:t>Processi articulares rozdělují vertikálně oblouk obratle na: </a:t>
            </a:r>
            <a:endParaRPr sz="1695"/>
          </a:p>
          <a:p>
            <a:pPr indent="-336232" lvl="0" marL="457200" rtl="0" algn="l">
              <a:lnSpc>
                <a:spcPct val="95000"/>
              </a:lnSpc>
              <a:spcBef>
                <a:spcPts val="0"/>
              </a:spcBef>
              <a:spcAft>
                <a:spcPts val="0"/>
              </a:spcAft>
              <a:buSzPts val="1695"/>
              <a:buChar char="●"/>
            </a:pPr>
            <a:r>
              <a:rPr lang="sk" sz="1695"/>
              <a:t>A - pedikly </a:t>
            </a:r>
            <a:endParaRPr sz="1695"/>
          </a:p>
          <a:p>
            <a:pPr indent="-336232" lvl="0" marL="457200" rtl="0" algn="l">
              <a:lnSpc>
                <a:spcPct val="95000"/>
              </a:lnSpc>
              <a:spcBef>
                <a:spcPts val="0"/>
              </a:spcBef>
              <a:spcAft>
                <a:spcPts val="0"/>
              </a:spcAft>
              <a:buSzPts val="1695"/>
              <a:buChar char="●"/>
            </a:pPr>
            <a:r>
              <a:rPr lang="sk" sz="1695"/>
              <a:t>P - laminae </a:t>
            </a:r>
            <a:endParaRPr sz="1695"/>
          </a:p>
          <a:p>
            <a:pPr indent="0" lvl="0" marL="0" rtl="0" algn="l">
              <a:lnSpc>
                <a:spcPct val="95000"/>
              </a:lnSpc>
              <a:spcBef>
                <a:spcPts val="0"/>
              </a:spcBef>
              <a:spcAft>
                <a:spcPts val="0"/>
              </a:spcAft>
              <a:buClr>
                <a:schemeClr val="dk1"/>
              </a:buClr>
              <a:buSzPts val="852"/>
              <a:buFont typeface="Arial"/>
              <a:buNone/>
            </a:pPr>
            <a:r>
              <a:rPr lang="sk" sz="1695"/>
              <a:t>V sagitální rovině všechny tyto části na sebe anatomicky navazují. Celá páteř je tedy tvořena 3 sloupci: </a:t>
            </a:r>
            <a:endParaRPr sz="1695"/>
          </a:p>
          <a:p>
            <a:pPr indent="-336232" lvl="0" marL="457200" rtl="0" algn="l">
              <a:lnSpc>
                <a:spcPct val="95000"/>
              </a:lnSpc>
              <a:spcBef>
                <a:spcPts val="0"/>
              </a:spcBef>
              <a:spcAft>
                <a:spcPts val="0"/>
              </a:spcAft>
              <a:buSzPts val="1695"/>
              <a:buChar char="●"/>
            </a:pPr>
            <a:r>
              <a:rPr b="1" lang="sk" sz="1695"/>
              <a:t>(A) Primární sloupec</a:t>
            </a:r>
            <a:r>
              <a:rPr lang="sk" sz="1695"/>
              <a:t> tvořený z obratlů uložených na sobě navzájem (propojení intervertebrální disky).</a:t>
            </a:r>
            <a:endParaRPr sz="1695"/>
          </a:p>
          <a:p>
            <a:pPr indent="-336232" lvl="0" marL="457200" rtl="0" algn="l">
              <a:lnSpc>
                <a:spcPct val="95000"/>
              </a:lnSpc>
              <a:spcBef>
                <a:spcPts val="0"/>
              </a:spcBef>
              <a:spcAft>
                <a:spcPts val="0"/>
              </a:spcAft>
              <a:buSzPts val="1695"/>
              <a:buChar char="●"/>
            </a:pPr>
            <a:r>
              <a:rPr b="1" lang="sk" sz="1695"/>
              <a:t>(B,C) Menší, sekundární sloupc</a:t>
            </a:r>
            <a:r>
              <a:rPr lang="sk" sz="1695"/>
              <a:t>e orientovaných posteriorně a tvořených z processi articulares uložených na sobě navzájem (propojení synoviálními klouby).</a:t>
            </a:r>
            <a:endParaRPr sz="1695"/>
          </a:p>
          <a:p>
            <a:pPr indent="-336232" lvl="0" marL="457200" rtl="0" algn="l">
              <a:lnSpc>
                <a:spcPct val="95000"/>
              </a:lnSpc>
              <a:spcBef>
                <a:spcPts val="0"/>
              </a:spcBef>
              <a:spcAft>
                <a:spcPts val="0"/>
              </a:spcAft>
              <a:buSzPts val="1695"/>
              <a:buChar char="●"/>
            </a:pPr>
            <a:r>
              <a:rPr lang="sk" sz="1695"/>
              <a:t>Mezi těmito sloupci se nachází spinální kanál, který je chráněn jak kostními, tak fibrózními strukturami mezi obratly (intervertebrální disky a ligamenta).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Opěrná funkce obratlů </a:t>
            </a:r>
            <a:endParaRPr/>
          </a:p>
          <a:p>
            <a:pPr indent="0" lvl="0" marL="0" rtl="0" algn="l">
              <a:spcBef>
                <a:spcPts val="0"/>
              </a:spcBef>
              <a:spcAft>
                <a:spcPts val="0"/>
              </a:spcAft>
              <a:buNone/>
            </a:pPr>
            <a:r>
              <a:t/>
            </a:r>
            <a:endParaRPr/>
          </a:p>
        </p:txBody>
      </p:sp>
      <p:pic>
        <p:nvPicPr>
          <p:cNvPr id="241" name="Google Shape;241;p37"/>
          <p:cNvPicPr preferRelativeResize="0"/>
          <p:nvPr/>
        </p:nvPicPr>
        <p:blipFill>
          <a:blip r:embed="rId3">
            <a:alphaModFix/>
          </a:blip>
          <a:stretch>
            <a:fillRect/>
          </a:stretch>
        </p:blipFill>
        <p:spPr>
          <a:xfrm>
            <a:off x="174325" y="1017450"/>
            <a:ext cx="4725385" cy="3821250"/>
          </a:xfrm>
          <a:prstGeom prst="rect">
            <a:avLst/>
          </a:prstGeom>
          <a:noFill/>
          <a:ln>
            <a:noFill/>
          </a:ln>
        </p:spPr>
      </p:pic>
      <p:pic>
        <p:nvPicPr>
          <p:cNvPr id="242" name="Google Shape;242;p37"/>
          <p:cNvPicPr preferRelativeResize="0"/>
          <p:nvPr/>
        </p:nvPicPr>
        <p:blipFill>
          <a:blip r:embed="rId4">
            <a:alphaModFix/>
          </a:blip>
          <a:stretch>
            <a:fillRect/>
          </a:stretch>
        </p:blipFill>
        <p:spPr>
          <a:xfrm>
            <a:off x="5303685" y="878700"/>
            <a:ext cx="2556195" cy="3821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Mechanická funkce segmentárních komponent</a:t>
            </a:r>
            <a:endParaRPr/>
          </a:p>
          <a:p>
            <a:pPr indent="0" lvl="0" marL="0" rtl="0" algn="l">
              <a:spcBef>
                <a:spcPts val="0"/>
              </a:spcBef>
              <a:spcAft>
                <a:spcPts val="0"/>
              </a:spcAft>
              <a:buNone/>
            </a:pPr>
            <a:r>
              <a:t/>
            </a:r>
            <a:endParaRPr/>
          </a:p>
        </p:txBody>
      </p:sp>
      <p:sp>
        <p:nvSpPr>
          <p:cNvPr id="248" name="Google Shape;248;p38"/>
          <p:cNvSpPr txBox="1"/>
          <p:nvPr>
            <p:ph idx="1" type="body"/>
          </p:nvPr>
        </p:nvSpPr>
        <p:spPr>
          <a:xfrm>
            <a:off x="540000" y="1473927"/>
            <a:ext cx="8064900" cy="3105000"/>
          </a:xfrm>
          <a:prstGeom prst="rect">
            <a:avLst/>
          </a:prstGeom>
        </p:spPr>
        <p:txBody>
          <a:bodyPr anchorCtr="0" anchor="t" bIns="0" lIns="0" spcFirstLastPara="1" rIns="0" wrap="square" tIns="0">
            <a:noAutofit/>
          </a:bodyPr>
          <a:lstStyle/>
          <a:p>
            <a:pPr indent="-355600" lvl="0" marL="457200" rtl="0" algn="l">
              <a:lnSpc>
                <a:spcPct val="100000"/>
              </a:lnSpc>
              <a:spcBef>
                <a:spcPts val="0"/>
              </a:spcBef>
              <a:spcAft>
                <a:spcPts val="0"/>
              </a:spcAft>
              <a:buSzPts val="2000"/>
              <a:buChar char="●"/>
            </a:pPr>
            <a:r>
              <a:rPr lang="sk" sz="2000">
                <a:solidFill>
                  <a:srgbClr val="000000"/>
                </a:solidFill>
              </a:rPr>
              <a:t>Přední pilíř zajišťuje stabilitu, zadní pilíř mobilitu páteře. </a:t>
            </a:r>
            <a:endParaRPr sz="2000">
              <a:solidFill>
                <a:srgbClr val="000000"/>
              </a:solidFill>
            </a:endParaRPr>
          </a:p>
          <a:p>
            <a:pPr indent="-355600" lvl="0" marL="457200" rtl="0" algn="l">
              <a:lnSpc>
                <a:spcPct val="100000"/>
              </a:lnSpc>
              <a:spcBef>
                <a:spcPts val="0"/>
              </a:spcBef>
              <a:spcAft>
                <a:spcPts val="0"/>
              </a:spcAft>
              <a:buSzPts val="2000"/>
              <a:buFont typeface="Comfortaa"/>
              <a:buChar char="●"/>
            </a:pPr>
            <a:r>
              <a:rPr lang="sk" sz="2000">
                <a:solidFill>
                  <a:srgbClr val="000000"/>
                </a:solidFill>
              </a:rPr>
              <a:t>Kostní a ligamentózní struktury se střídají a formují tak </a:t>
            </a:r>
            <a:r>
              <a:rPr b="1" lang="sk" sz="2000">
                <a:solidFill>
                  <a:srgbClr val="000000"/>
                </a:solidFill>
              </a:rPr>
              <a:t>pasivní segment </a:t>
            </a:r>
            <a:r>
              <a:rPr lang="sk" sz="2000">
                <a:solidFill>
                  <a:srgbClr val="000000"/>
                </a:solidFill>
              </a:rPr>
              <a:t>(tělo obratle) a </a:t>
            </a:r>
            <a:r>
              <a:rPr b="1" lang="sk" sz="2000">
                <a:solidFill>
                  <a:srgbClr val="000000"/>
                </a:solidFill>
              </a:rPr>
              <a:t>aktivní segment </a:t>
            </a:r>
            <a:r>
              <a:rPr lang="sk" sz="2000">
                <a:solidFill>
                  <a:srgbClr val="000000"/>
                </a:solidFill>
              </a:rPr>
              <a:t>(intervertebrální disk, foramen intervertebrale, facetové klouby, ligamentum flavum a interspinózní ligamenta).</a:t>
            </a:r>
            <a:endParaRPr sz="2000">
              <a:solidFill>
                <a:srgbClr val="000000"/>
              </a:solidFill>
            </a:endParaRPr>
          </a:p>
          <a:p>
            <a:pPr indent="-355600" lvl="0" marL="457200" rtl="0" algn="l">
              <a:lnSpc>
                <a:spcPct val="100000"/>
              </a:lnSpc>
              <a:spcBef>
                <a:spcPts val="0"/>
              </a:spcBef>
              <a:spcAft>
                <a:spcPts val="0"/>
              </a:spcAft>
              <a:buSzPts val="2000"/>
              <a:buChar char="●"/>
            </a:pPr>
            <a:r>
              <a:rPr lang="sk" sz="2000">
                <a:solidFill>
                  <a:srgbClr val="000000"/>
                </a:solidFill>
              </a:rPr>
              <a:t>Mobilita aktivního segmentu odpovídá za pohyby celé páteře.</a:t>
            </a:r>
            <a:endParaRPr sz="2000">
              <a:solidFill>
                <a:srgbClr val="000000"/>
              </a:solidFill>
            </a:endParaRPr>
          </a:p>
          <a:p>
            <a:pPr indent="-355600" lvl="0" marL="457200" rtl="0" algn="l">
              <a:lnSpc>
                <a:spcPct val="100000"/>
              </a:lnSpc>
              <a:spcBef>
                <a:spcPts val="0"/>
              </a:spcBef>
              <a:spcAft>
                <a:spcPts val="0"/>
              </a:spcAft>
              <a:buSzPts val="2000"/>
              <a:buChar char="●"/>
            </a:pPr>
            <a:r>
              <a:rPr lang="sk" sz="2000">
                <a:solidFill>
                  <a:srgbClr val="000000"/>
                </a:solidFill>
              </a:rPr>
              <a:t>Funkčním spojením mezi A a P pilířy jsou pedikly. </a:t>
            </a:r>
            <a:endParaRPr sz="2000">
              <a:solidFill>
                <a:srgbClr val="000000"/>
              </a:solidFill>
            </a:endParaRPr>
          </a:p>
          <a:p>
            <a:pPr indent="-355600" lvl="0" marL="457200" rtl="0" algn="l">
              <a:lnSpc>
                <a:spcPct val="100000"/>
              </a:lnSpc>
              <a:spcBef>
                <a:spcPts val="0"/>
              </a:spcBef>
              <a:spcAft>
                <a:spcPts val="0"/>
              </a:spcAft>
              <a:buSzPts val="2000"/>
              <a:buFont typeface="Comfortaa"/>
              <a:buChar char="●"/>
            </a:pPr>
            <a:r>
              <a:rPr b="1" lang="sk" sz="2000">
                <a:solidFill>
                  <a:srgbClr val="000000"/>
                </a:solidFill>
              </a:rPr>
              <a:t>Páka 1. druhu (dvojzvratná páka rovnováhy) -</a:t>
            </a:r>
            <a:r>
              <a:rPr lang="sk" sz="2000">
                <a:solidFill>
                  <a:srgbClr val="000000"/>
                </a:solidFill>
              </a:rPr>
              <a:t> axiální kompresní síly jsou tlumeny pasivně a přímo intervertebrálními disky, aktivně a nepřímo paravertebrálními svaly.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1"/>
          <p:cNvPicPr preferRelativeResize="0"/>
          <p:nvPr/>
        </p:nvPicPr>
        <p:blipFill>
          <a:blip r:embed="rId3">
            <a:alphaModFix/>
          </a:blip>
          <a:stretch>
            <a:fillRect/>
          </a:stretch>
        </p:blipFill>
        <p:spPr>
          <a:xfrm>
            <a:off x="4289350" y="461675"/>
            <a:ext cx="4854652" cy="2430324"/>
          </a:xfrm>
          <a:prstGeom prst="rect">
            <a:avLst/>
          </a:prstGeom>
          <a:noFill/>
          <a:ln>
            <a:noFill/>
          </a:ln>
        </p:spPr>
      </p:pic>
      <p:sp>
        <p:nvSpPr>
          <p:cNvPr id="136" name="Google Shape;136;p2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Všeobecný přehled</a:t>
            </a:r>
            <a:endParaRPr/>
          </a:p>
          <a:p>
            <a:pPr indent="0" lvl="0" marL="0" rtl="0" algn="l">
              <a:spcBef>
                <a:spcPts val="0"/>
              </a:spcBef>
              <a:spcAft>
                <a:spcPts val="0"/>
              </a:spcAft>
              <a:buNone/>
            </a:pPr>
            <a:r>
              <a:t/>
            </a:r>
            <a:endParaRPr/>
          </a:p>
        </p:txBody>
      </p:sp>
      <p:sp>
        <p:nvSpPr>
          <p:cNvPr id="137" name="Google Shape;137;p21"/>
          <p:cNvSpPr txBox="1"/>
          <p:nvPr>
            <p:ph idx="1" type="body"/>
          </p:nvPr>
        </p:nvSpPr>
        <p:spPr>
          <a:xfrm>
            <a:off x="540000" y="1269000"/>
            <a:ext cx="4222800" cy="3105000"/>
          </a:xfrm>
          <a:prstGeom prst="rect">
            <a:avLst/>
          </a:prstGeom>
        </p:spPr>
        <p:txBody>
          <a:bodyPr anchorCtr="0" anchor="t" bIns="0" lIns="0" spcFirstLastPara="1" rIns="0" wrap="square" tIns="0">
            <a:noAutofit/>
          </a:bodyPr>
          <a:lstStyle/>
          <a:p>
            <a:pPr indent="-361950" lvl="0" marL="457200" rtl="0" algn="l">
              <a:lnSpc>
                <a:spcPct val="114000"/>
              </a:lnSpc>
              <a:spcBef>
                <a:spcPts val="0"/>
              </a:spcBef>
              <a:spcAft>
                <a:spcPts val="0"/>
              </a:spcAft>
              <a:buSzPts val="2100"/>
              <a:buChar char="●"/>
            </a:pPr>
            <a:r>
              <a:rPr lang="sk"/>
              <a:t>Výsledek transformace </a:t>
            </a:r>
            <a:endParaRPr/>
          </a:p>
          <a:p>
            <a:pPr indent="-361950" lvl="0" marL="457200" rtl="0" algn="l">
              <a:lnSpc>
                <a:spcPct val="114000"/>
              </a:lnSpc>
              <a:spcBef>
                <a:spcPts val="0"/>
              </a:spcBef>
              <a:spcAft>
                <a:spcPts val="0"/>
              </a:spcAft>
              <a:buSzPts val="2100"/>
              <a:buChar char="●"/>
            </a:pPr>
            <a:r>
              <a:rPr lang="sk"/>
              <a:t>Ztráta ocasu</a:t>
            </a:r>
            <a:endParaRPr/>
          </a:p>
          <a:p>
            <a:pPr indent="-361950" lvl="0" marL="457200" rtl="0" algn="l">
              <a:lnSpc>
                <a:spcPct val="114000"/>
              </a:lnSpc>
              <a:spcBef>
                <a:spcPts val="0"/>
              </a:spcBef>
              <a:spcAft>
                <a:spcPts val="0"/>
              </a:spcAft>
              <a:buSzPts val="2100"/>
              <a:buChar char="●"/>
            </a:pPr>
            <a:r>
              <a:rPr lang="sk"/>
              <a:t>Přechod z kvadrupedální lokomoce na bipedální </a:t>
            </a:r>
            <a:endParaRPr/>
          </a:p>
          <a:p>
            <a:pPr indent="-361950" lvl="0" marL="457200" rtl="0" algn="l">
              <a:lnSpc>
                <a:spcPct val="114000"/>
              </a:lnSpc>
              <a:spcBef>
                <a:spcPts val="0"/>
              </a:spcBef>
              <a:spcAft>
                <a:spcPts val="0"/>
              </a:spcAft>
              <a:buSzPts val="2100"/>
              <a:buChar char="●"/>
            </a:pPr>
            <a:r>
              <a:rPr lang="sk"/>
              <a:t>subphylum Vertebrata, crossopterygiáni</a:t>
            </a:r>
            <a:endParaRPr/>
          </a:p>
          <a:p>
            <a:pPr indent="-361950" lvl="0" marL="457200" rtl="0" algn="l">
              <a:lnSpc>
                <a:spcPct val="114000"/>
              </a:lnSpc>
              <a:spcBef>
                <a:spcPts val="0"/>
              </a:spcBef>
              <a:spcAft>
                <a:spcPts val="0"/>
              </a:spcAft>
              <a:buSzPts val="2100"/>
              <a:buChar char="●"/>
            </a:pPr>
            <a:r>
              <a:rPr lang="sk"/>
              <a:t>Podobnost hominidům (přechodně bipedální) </a:t>
            </a:r>
            <a:endParaRPr/>
          </a:p>
        </p:txBody>
      </p:sp>
      <p:pic>
        <p:nvPicPr>
          <p:cNvPr id="138" name="Google Shape;138;p21"/>
          <p:cNvPicPr preferRelativeResize="0"/>
          <p:nvPr/>
        </p:nvPicPr>
        <p:blipFill>
          <a:blip r:embed="rId4">
            <a:alphaModFix/>
          </a:blip>
          <a:stretch>
            <a:fillRect/>
          </a:stretch>
        </p:blipFill>
        <p:spPr>
          <a:xfrm>
            <a:off x="4289350" y="2980649"/>
            <a:ext cx="2600402" cy="19503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Mechanická funkce segmentárních komponent</a:t>
            </a:r>
            <a:endParaRPr/>
          </a:p>
          <a:p>
            <a:pPr indent="0" lvl="0" marL="0" rtl="0" algn="l">
              <a:spcBef>
                <a:spcPts val="0"/>
              </a:spcBef>
              <a:spcAft>
                <a:spcPts val="0"/>
              </a:spcAft>
              <a:buNone/>
            </a:pPr>
            <a:r>
              <a:t/>
            </a:r>
            <a:endParaRPr/>
          </a:p>
        </p:txBody>
      </p:sp>
      <p:pic>
        <p:nvPicPr>
          <p:cNvPr id="254" name="Google Shape;254;p39"/>
          <p:cNvPicPr preferRelativeResize="0"/>
          <p:nvPr/>
        </p:nvPicPr>
        <p:blipFill>
          <a:blip r:embed="rId3">
            <a:alphaModFix/>
          </a:blip>
          <a:stretch>
            <a:fillRect/>
          </a:stretch>
        </p:blipFill>
        <p:spPr>
          <a:xfrm>
            <a:off x="4977850" y="1082125"/>
            <a:ext cx="3275775" cy="3363126"/>
          </a:xfrm>
          <a:prstGeom prst="rect">
            <a:avLst/>
          </a:prstGeom>
          <a:noFill/>
          <a:ln>
            <a:noFill/>
          </a:ln>
        </p:spPr>
      </p:pic>
      <p:pic>
        <p:nvPicPr>
          <p:cNvPr id="255" name="Google Shape;255;p39"/>
          <p:cNvPicPr preferRelativeResize="0"/>
          <p:nvPr/>
        </p:nvPicPr>
        <p:blipFill>
          <a:blip r:embed="rId4">
            <a:alphaModFix/>
          </a:blip>
          <a:stretch>
            <a:fillRect/>
          </a:stretch>
        </p:blipFill>
        <p:spPr>
          <a:xfrm>
            <a:off x="163375" y="1476925"/>
            <a:ext cx="4662075" cy="35003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Mechanická funkce segmentárních komponent</a:t>
            </a:r>
            <a:endParaRPr/>
          </a:p>
          <a:p>
            <a:pPr indent="0" lvl="0" marL="0" rtl="0" algn="l">
              <a:spcBef>
                <a:spcPts val="0"/>
              </a:spcBef>
              <a:spcAft>
                <a:spcPts val="0"/>
              </a:spcAft>
              <a:buNone/>
            </a:pPr>
            <a:r>
              <a:t/>
            </a:r>
            <a:endParaRPr/>
          </a:p>
        </p:txBody>
      </p:sp>
      <p:pic>
        <p:nvPicPr>
          <p:cNvPr id="261" name="Google Shape;261;p40"/>
          <p:cNvPicPr preferRelativeResize="0"/>
          <p:nvPr/>
        </p:nvPicPr>
        <p:blipFill>
          <a:blip r:embed="rId3">
            <a:alphaModFix/>
          </a:blip>
          <a:stretch>
            <a:fillRect/>
          </a:stretch>
        </p:blipFill>
        <p:spPr>
          <a:xfrm>
            <a:off x="1753575" y="1444025"/>
            <a:ext cx="6263275" cy="3092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Anizotropie</a:t>
            </a:r>
            <a:endParaRPr/>
          </a:p>
          <a:p>
            <a:pPr indent="0" lvl="0" marL="0" rtl="0" algn="l">
              <a:spcBef>
                <a:spcPts val="0"/>
              </a:spcBef>
              <a:spcAft>
                <a:spcPts val="0"/>
              </a:spcAft>
              <a:buNone/>
            </a:pPr>
            <a:r>
              <a:t/>
            </a:r>
            <a:endParaRPr/>
          </a:p>
        </p:txBody>
      </p:sp>
      <p:sp>
        <p:nvSpPr>
          <p:cNvPr id="267" name="Google Shape;267;p41"/>
          <p:cNvSpPr txBox="1"/>
          <p:nvPr>
            <p:ph idx="1" type="body"/>
          </p:nvPr>
        </p:nvSpPr>
        <p:spPr>
          <a:xfrm>
            <a:off x="540000" y="1269000"/>
            <a:ext cx="5591400" cy="3105000"/>
          </a:xfrm>
          <a:prstGeom prst="rect">
            <a:avLst/>
          </a:prstGeom>
        </p:spPr>
        <p:txBody>
          <a:bodyPr anchorCtr="0" anchor="t" bIns="0" lIns="0" spcFirstLastPara="1" rIns="0" wrap="square" tIns="0">
            <a:noAutofit/>
          </a:bodyPr>
          <a:lstStyle/>
          <a:p>
            <a:pPr indent="-323850" lvl="0" marL="457200" rtl="0" algn="l">
              <a:lnSpc>
                <a:spcPct val="150000"/>
              </a:lnSpc>
              <a:spcBef>
                <a:spcPts val="0"/>
              </a:spcBef>
              <a:spcAft>
                <a:spcPts val="0"/>
              </a:spcAft>
              <a:buSzPts val="1500"/>
              <a:buChar char="●"/>
            </a:pPr>
            <a:r>
              <a:rPr lang="sk" sz="1500"/>
              <a:t>Tělo obratle je tvořeno hustou kostní hmotou </a:t>
            </a:r>
            <a:r>
              <a:rPr i="1" lang="sk" sz="1500"/>
              <a:t>“cortexem” </a:t>
            </a:r>
            <a:r>
              <a:rPr lang="sk" sz="1500"/>
              <a:t>obalujícím spongiózní medullu (dřeň).</a:t>
            </a:r>
            <a:endParaRPr sz="1500"/>
          </a:p>
          <a:p>
            <a:pPr indent="-323850" lvl="0" marL="457200" rtl="0" algn="l">
              <a:lnSpc>
                <a:spcPct val="150000"/>
              </a:lnSpc>
              <a:spcBef>
                <a:spcPts val="0"/>
              </a:spcBef>
              <a:spcAft>
                <a:spcPts val="0"/>
              </a:spcAft>
              <a:buSzPts val="1500"/>
              <a:buChar char="●"/>
            </a:pPr>
            <a:r>
              <a:rPr lang="sk" sz="1500"/>
              <a:t>Superiorní a inferiorní části (intervertebrální a diskální) tvoří </a:t>
            </a:r>
            <a:r>
              <a:rPr i="1" lang="sk" sz="1500"/>
              <a:t>vertebrální plató</a:t>
            </a:r>
            <a:r>
              <a:rPr lang="sk" sz="1500"/>
              <a:t> </a:t>
            </a:r>
            <a:r>
              <a:rPr i="1" lang="sk" sz="1500"/>
              <a:t>(plateau) </a:t>
            </a:r>
            <a:r>
              <a:rPr lang="sk" sz="1500"/>
              <a:t>a centrálně obsahují chrupavčitou ploténku. </a:t>
            </a:r>
            <a:endParaRPr sz="1500"/>
          </a:p>
          <a:p>
            <a:pPr indent="-323850" lvl="0" marL="457200" rtl="0" algn="l">
              <a:lnSpc>
                <a:spcPct val="150000"/>
              </a:lnSpc>
              <a:spcBef>
                <a:spcPts val="0"/>
              </a:spcBef>
              <a:spcAft>
                <a:spcPts val="0"/>
              </a:spcAft>
              <a:buSzPts val="1500"/>
              <a:buChar char="●"/>
            </a:pPr>
            <a:r>
              <a:rPr lang="sk" sz="1500"/>
              <a:t>Okraj těla obratle tvoří jakési ztluštění - okraj (z epifyzární ploténky) - kolem 14.-15. roku života splyne s diskálním povrchem. </a:t>
            </a:r>
            <a:endParaRPr sz="1500"/>
          </a:p>
          <a:p>
            <a:pPr indent="-323850" lvl="0" marL="457200" rtl="0" algn="l">
              <a:lnSpc>
                <a:spcPct val="150000"/>
              </a:lnSpc>
              <a:spcBef>
                <a:spcPts val="0"/>
              </a:spcBef>
              <a:spcAft>
                <a:spcPts val="0"/>
              </a:spcAft>
              <a:buSzPts val="1500"/>
              <a:buChar char="●"/>
            </a:pPr>
            <a:r>
              <a:rPr lang="sk" sz="1500"/>
              <a:t>Abnormální osifikace tohoto chrupavčitého okraje (genetická porucha enchondrální osifikace), vede k rozvoji onemocnění </a:t>
            </a:r>
            <a:r>
              <a:rPr i="1" lang="sk" sz="1500"/>
              <a:t>Morbus Scheuermann.</a:t>
            </a:r>
            <a:endParaRPr sz="1500"/>
          </a:p>
        </p:txBody>
      </p:sp>
      <p:pic>
        <p:nvPicPr>
          <p:cNvPr id="268" name="Google Shape;268;p41"/>
          <p:cNvPicPr preferRelativeResize="0"/>
          <p:nvPr/>
        </p:nvPicPr>
        <p:blipFill>
          <a:blip r:embed="rId3">
            <a:alphaModFix/>
          </a:blip>
          <a:stretch>
            <a:fillRect/>
          </a:stretch>
        </p:blipFill>
        <p:spPr>
          <a:xfrm>
            <a:off x="6506575" y="342450"/>
            <a:ext cx="2098325" cy="2275251"/>
          </a:xfrm>
          <a:prstGeom prst="rect">
            <a:avLst/>
          </a:prstGeom>
          <a:noFill/>
          <a:ln>
            <a:noFill/>
          </a:ln>
        </p:spPr>
      </p:pic>
      <p:pic>
        <p:nvPicPr>
          <p:cNvPr id="269" name="Google Shape;269;p41"/>
          <p:cNvPicPr preferRelativeResize="0"/>
          <p:nvPr/>
        </p:nvPicPr>
        <p:blipFill>
          <a:blip r:embed="rId4">
            <a:alphaModFix/>
          </a:blip>
          <a:stretch>
            <a:fillRect/>
          </a:stretch>
        </p:blipFill>
        <p:spPr>
          <a:xfrm>
            <a:off x="6506575" y="2617700"/>
            <a:ext cx="2098326" cy="1830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Anizotropie</a:t>
            </a:r>
            <a:endParaRPr/>
          </a:p>
          <a:p>
            <a:pPr indent="0" lvl="0" marL="0" rtl="0" algn="l">
              <a:spcBef>
                <a:spcPts val="0"/>
              </a:spcBef>
              <a:spcAft>
                <a:spcPts val="0"/>
              </a:spcAft>
              <a:buNone/>
            </a:pPr>
            <a:r>
              <a:t/>
            </a:r>
            <a:endParaRPr/>
          </a:p>
        </p:txBody>
      </p:sp>
      <p:sp>
        <p:nvSpPr>
          <p:cNvPr id="275" name="Google Shape;275;p42"/>
          <p:cNvSpPr txBox="1"/>
          <p:nvPr>
            <p:ph idx="1" type="body"/>
          </p:nvPr>
        </p:nvSpPr>
        <p:spPr>
          <a:xfrm>
            <a:off x="521500" y="1113252"/>
            <a:ext cx="8064900" cy="3105000"/>
          </a:xfrm>
          <a:prstGeom prst="rect">
            <a:avLst/>
          </a:prstGeom>
        </p:spPr>
        <p:txBody>
          <a:bodyPr anchorCtr="0" anchor="t" bIns="0" lIns="0" spcFirstLastPara="1" rIns="0" wrap="square" tIns="0">
            <a:noAutofit/>
          </a:bodyPr>
          <a:lstStyle/>
          <a:p>
            <a:pPr indent="-355600" lvl="0" marL="457200" rtl="0" algn="l">
              <a:lnSpc>
                <a:spcPct val="114000"/>
              </a:lnSpc>
              <a:spcBef>
                <a:spcPts val="0"/>
              </a:spcBef>
              <a:spcAft>
                <a:spcPts val="0"/>
              </a:spcAft>
              <a:buSzPts val="2000"/>
              <a:buFont typeface="Comfortaa"/>
              <a:buChar char="●"/>
            </a:pPr>
            <a:r>
              <a:rPr b="1" lang="sk" sz="2000"/>
              <a:t>Lat. povrch obratle - </a:t>
            </a:r>
            <a:r>
              <a:rPr lang="sk" sz="2000"/>
              <a:t>kortikální (kompaktní) kostní hmota</a:t>
            </a:r>
            <a:endParaRPr sz="2000"/>
          </a:p>
          <a:p>
            <a:pPr indent="-355600" lvl="0" marL="457200" rtl="0" algn="l">
              <a:lnSpc>
                <a:spcPct val="114000"/>
              </a:lnSpc>
              <a:spcBef>
                <a:spcPts val="0"/>
              </a:spcBef>
              <a:spcAft>
                <a:spcPts val="0"/>
              </a:spcAft>
              <a:buSzPts val="2000"/>
              <a:buFont typeface="Comfortaa"/>
              <a:buChar char="●"/>
            </a:pPr>
            <a:r>
              <a:rPr b="1" lang="sk" sz="2000"/>
              <a:t>S a I povrch obratle - </a:t>
            </a:r>
            <a:r>
              <a:rPr lang="sk" sz="2000"/>
              <a:t>chrupavčitá (kartilaginózní) hmota</a:t>
            </a:r>
            <a:endParaRPr sz="2000"/>
          </a:p>
          <a:p>
            <a:pPr indent="-355600" lvl="0" marL="457200" rtl="0" algn="l">
              <a:lnSpc>
                <a:spcPct val="114000"/>
              </a:lnSpc>
              <a:spcBef>
                <a:spcPts val="0"/>
              </a:spcBef>
              <a:spcAft>
                <a:spcPts val="0"/>
              </a:spcAft>
              <a:buSzPts val="2000"/>
              <a:buFont typeface="Comfortaa"/>
              <a:buChar char="●"/>
            </a:pPr>
            <a:r>
              <a:rPr b="1" lang="sk" sz="2000"/>
              <a:t>Centrum obratlového těla -</a:t>
            </a:r>
            <a:r>
              <a:rPr lang="sk" sz="2000"/>
              <a:t> spongiózní (trabekulární) </a:t>
            </a:r>
            <a:endParaRPr sz="2000"/>
          </a:p>
          <a:p>
            <a:pPr indent="0" lvl="0" marL="0" rtl="0" algn="l">
              <a:lnSpc>
                <a:spcPct val="114000"/>
              </a:lnSpc>
              <a:spcBef>
                <a:spcPts val="0"/>
              </a:spcBef>
              <a:spcAft>
                <a:spcPts val="0"/>
              </a:spcAft>
              <a:buNone/>
            </a:pPr>
            <a:r>
              <a:rPr lang="sk" sz="2000"/>
              <a:t>Trabekuly obratlového těla jsou uspořádány ve směru působících sil: </a:t>
            </a:r>
            <a:endParaRPr sz="2000"/>
          </a:p>
          <a:p>
            <a:pPr indent="-355600" lvl="0" marL="457200" rtl="0" algn="l">
              <a:lnSpc>
                <a:spcPct val="114000"/>
              </a:lnSpc>
              <a:spcBef>
                <a:spcPts val="0"/>
              </a:spcBef>
              <a:spcAft>
                <a:spcPts val="0"/>
              </a:spcAft>
              <a:buSzPts val="2000"/>
              <a:buFont typeface="Comfortaa"/>
              <a:buChar char="●"/>
            </a:pPr>
            <a:r>
              <a:rPr b="1" lang="sk" sz="2000"/>
              <a:t>vertikálně</a:t>
            </a:r>
            <a:r>
              <a:rPr lang="sk" sz="2000"/>
              <a:t> (S a I povrchy)</a:t>
            </a:r>
            <a:endParaRPr sz="2000"/>
          </a:p>
          <a:p>
            <a:pPr indent="-355600" lvl="0" marL="457200" rtl="0" algn="l">
              <a:lnSpc>
                <a:spcPct val="114000"/>
              </a:lnSpc>
              <a:spcBef>
                <a:spcPts val="0"/>
              </a:spcBef>
              <a:spcAft>
                <a:spcPts val="0"/>
              </a:spcAft>
              <a:buSzPts val="2000"/>
              <a:buFont typeface="Comfortaa"/>
              <a:buChar char="●"/>
            </a:pPr>
            <a:r>
              <a:rPr b="1" lang="sk" sz="2000"/>
              <a:t>horizontálně </a:t>
            </a:r>
            <a:r>
              <a:rPr lang="sk" sz="2000"/>
              <a:t>(L povrchy)</a:t>
            </a:r>
            <a:endParaRPr sz="2000"/>
          </a:p>
          <a:p>
            <a:pPr indent="-355600" lvl="0" marL="457200" rtl="0" algn="l">
              <a:lnSpc>
                <a:spcPct val="114000"/>
              </a:lnSpc>
              <a:spcBef>
                <a:spcPts val="0"/>
              </a:spcBef>
              <a:spcAft>
                <a:spcPts val="0"/>
              </a:spcAft>
              <a:buSzPts val="2000"/>
              <a:buFont typeface="Comfortaa"/>
              <a:buChar char="●"/>
            </a:pPr>
            <a:r>
              <a:rPr b="1" lang="sk" sz="2000"/>
              <a:t>šikmo </a:t>
            </a:r>
            <a:r>
              <a:rPr lang="sk" sz="2000"/>
              <a:t>(S,I a L povrchy - pedikly a processus spinosus)</a:t>
            </a:r>
            <a:endParaRPr sz="2000"/>
          </a:p>
          <a:p>
            <a:pPr indent="-355600" lvl="0" marL="457200" rtl="0" algn="l">
              <a:lnSpc>
                <a:spcPct val="114000"/>
              </a:lnSpc>
              <a:spcBef>
                <a:spcPts val="0"/>
              </a:spcBef>
              <a:spcAft>
                <a:spcPts val="0"/>
              </a:spcAft>
              <a:buSzPts val="2000"/>
              <a:buFont typeface="Comfortaa"/>
              <a:buChar char="●"/>
            </a:pPr>
            <a:r>
              <a:rPr lang="sk" sz="2000"/>
              <a:t>Křížení trabekulárních linií vytváří zóny </a:t>
            </a:r>
            <a:r>
              <a:rPr b="1" lang="sk" sz="2000"/>
              <a:t>silného a slabšího odporu (trojúhelník A okraj těla - vertikální trabekuly) </a:t>
            </a:r>
            <a:r>
              <a:rPr lang="sk" sz="2000"/>
              <a:t>vůči působícím silám </a:t>
            </a:r>
            <a:r>
              <a:rPr b="1" lang="sk" sz="2000"/>
              <a:t>- klínovitá zlomenina obratle.</a:t>
            </a:r>
            <a:endParaRPr sz="20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Anizotropie</a:t>
            </a:r>
            <a:endParaRPr/>
          </a:p>
        </p:txBody>
      </p:sp>
      <p:pic>
        <p:nvPicPr>
          <p:cNvPr id="281" name="Google Shape;281;p43"/>
          <p:cNvPicPr preferRelativeResize="0"/>
          <p:nvPr/>
        </p:nvPicPr>
        <p:blipFill rotWithShape="1">
          <a:blip r:embed="rId3">
            <a:alphaModFix/>
          </a:blip>
          <a:srcRect b="9447" l="33815" r="28794" t="9105"/>
          <a:stretch/>
        </p:blipFill>
        <p:spPr>
          <a:xfrm>
            <a:off x="3074825" y="312800"/>
            <a:ext cx="3479148" cy="4736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Anizotropie</a:t>
            </a:r>
            <a:endParaRPr/>
          </a:p>
        </p:txBody>
      </p:sp>
      <p:sp>
        <p:nvSpPr>
          <p:cNvPr id="287" name="Google Shape;287;p4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lnSpc>
                <a:spcPct val="114000"/>
              </a:lnSpc>
              <a:spcBef>
                <a:spcPts val="0"/>
              </a:spcBef>
              <a:spcAft>
                <a:spcPts val="0"/>
              </a:spcAft>
              <a:buSzPts val="2100"/>
              <a:buChar char="●"/>
            </a:pPr>
            <a:r>
              <a:rPr lang="sk"/>
              <a:t>Při kritickém tlakovém zatížení  jako poslední kolabuje zadní část obratlového těla (spinální léze).</a:t>
            </a:r>
            <a:endParaRPr/>
          </a:p>
          <a:p>
            <a:pPr indent="0" lvl="0" marL="0" rtl="0" algn="l">
              <a:spcBef>
                <a:spcPts val="0"/>
              </a:spcBef>
              <a:spcAft>
                <a:spcPts val="0"/>
              </a:spcAft>
              <a:buNone/>
            </a:pPr>
            <a:r>
              <a:t/>
            </a:r>
            <a:endParaRPr/>
          </a:p>
        </p:txBody>
      </p:sp>
      <p:pic>
        <p:nvPicPr>
          <p:cNvPr id="288" name="Google Shape;288;p44"/>
          <p:cNvPicPr preferRelativeResize="0"/>
          <p:nvPr/>
        </p:nvPicPr>
        <p:blipFill>
          <a:blip r:embed="rId3">
            <a:alphaModFix/>
          </a:blip>
          <a:stretch>
            <a:fillRect/>
          </a:stretch>
        </p:blipFill>
        <p:spPr>
          <a:xfrm>
            <a:off x="540000" y="1946725"/>
            <a:ext cx="3706272" cy="2739425"/>
          </a:xfrm>
          <a:prstGeom prst="rect">
            <a:avLst/>
          </a:prstGeom>
          <a:noFill/>
          <a:ln>
            <a:noFill/>
          </a:ln>
        </p:spPr>
      </p:pic>
      <p:pic>
        <p:nvPicPr>
          <p:cNvPr id="289" name="Google Shape;289;p44"/>
          <p:cNvPicPr preferRelativeResize="0"/>
          <p:nvPr/>
        </p:nvPicPr>
        <p:blipFill>
          <a:blip r:embed="rId4">
            <a:alphaModFix/>
          </a:blip>
          <a:stretch>
            <a:fillRect/>
          </a:stretch>
        </p:blipFill>
        <p:spPr>
          <a:xfrm>
            <a:off x="4426875" y="2078900"/>
            <a:ext cx="3522899" cy="26072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sz="2500"/>
              <a:t>Pasivní stabilita segmentu</a:t>
            </a:r>
            <a:endParaRPr sz="2500"/>
          </a:p>
          <a:p>
            <a:pPr indent="0" lvl="0" marL="0" rtl="0" algn="l">
              <a:spcBef>
                <a:spcPts val="0"/>
              </a:spcBef>
              <a:spcAft>
                <a:spcPts val="0"/>
              </a:spcAft>
              <a:buNone/>
            </a:pPr>
            <a:r>
              <a:t/>
            </a:r>
            <a:endParaRPr sz="2500"/>
          </a:p>
        </p:txBody>
      </p:sp>
      <p:sp>
        <p:nvSpPr>
          <p:cNvPr id="295" name="Google Shape;295;p45"/>
          <p:cNvSpPr txBox="1"/>
          <p:nvPr>
            <p:ph idx="1" type="body"/>
          </p:nvPr>
        </p:nvSpPr>
        <p:spPr>
          <a:xfrm>
            <a:off x="575350" y="1170050"/>
            <a:ext cx="3996600" cy="3105000"/>
          </a:xfrm>
          <a:prstGeom prst="rect">
            <a:avLst/>
          </a:prstGeom>
        </p:spPr>
        <p:txBody>
          <a:bodyPr anchorCtr="0" anchor="t" bIns="0" lIns="0" spcFirstLastPara="1" rIns="0" wrap="square" tIns="0">
            <a:noAutofit/>
          </a:bodyPr>
          <a:lstStyle/>
          <a:p>
            <a:pPr indent="-361950" lvl="0" marL="457200" rtl="0" algn="l">
              <a:lnSpc>
                <a:spcPct val="114000"/>
              </a:lnSpc>
              <a:spcBef>
                <a:spcPts val="0"/>
              </a:spcBef>
              <a:spcAft>
                <a:spcPts val="0"/>
              </a:spcAft>
              <a:buSzPts val="2100"/>
              <a:buFont typeface="Comfortaa"/>
              <a:buChar char="●"/>
            </a:pPr>
            <a:r>
              <a:rPr b="1" lang="sk"/>
              <a:t>Pasivní stabilita pohybových segmentů </a:t>
            </a:r>
            <a:r>
              <a:rPr lang="sk"/>
              <a:t>je dále podpořena ligamentózním aparátem zahrnujícím ligamentum longitudinale anterius, ligamentum longitudinale posterius, ligamenta flava, ligamenta interspinalia a ligamenta intertransversaria.</a:t>
            </a:r>
            <a:endParaRPr/>
          </a:p>
          <a:p>
            <a:pPr indent="0" lvl="0" marL="0" rtl="0" algn="l">
              <a:spcBef>
                <a:spcPts val="0"/>
              </a:spcBef>
              <a:spcAft>
                <a:spcPts val="0"/>
              </a:spcAft>
              <a:buNone/>
            </a:pPr>
            <a:r>
              <a:t/>
            </a:r>
            <a:endParaRPr/>
          </a:p>
        </p:txBody>
      </p:sp>
      <p:pic>
        <p:nvPicPr>
          <p:cNvPr id="296" name="Google Shape;296;p45"/>
          <p:cNvPicPr preferRelativeResize="0"/>
          <p:nvPr/>
        </p:nvPicPr>
        <p:blipFill>
          <a:blip r:embed="rId3">
            <a:alphaModFix/>
          </a:blip>
          <a:stretch>
            <a:fillRect/>
          </a:stretch>
        </p:blipFill>
        <p:spPr>
          <a:xfrm>
            <a:off x="6782200" y="113000"/>
            <a:ext cx="2291018" cy="3209550"/>
          </a:xfrm>
          <a:prstGeom prst="rect">
            <a:avLst/>
          </a:prstGeom>
          <a:noFill/>
          <a:ln>
            <a:noFill/>
          </a:ln>
        </p:spPr>
      </p:pic>
      <p:pic>
        <p:nvPicPr>
          <p:cNvPr id="297" name="Google Shape;297;p45"/>
          <p:cNvPicPr preferRelativeResize="0"/>
          <p:nvPr/>
        </p:nvPicPr>
        <p:blipFill>
          <a:blip r:embed="rId4">
            <a:alphaModFix/>
          </a:blip>
          <a:stretch>
            <a:fillRect/>
          </a:stretch>
        </p:blipFill>
        <p:spPr>
          <a:xfrm>
            <a:off x="4768875" y="2321275"/>
            <a:ext cx="3179124" cy="2642850"/>
          </a:xfrm>
          <a:prstGeom prst="rect">
            <a:avLst/>
          </a:prstGeom>
          <a:noFill/>
          <a:ln>
            <a:noFill/>
          </a:ln>
        </p:spPr>
      </p:pic>
      <p:pic>
        <p:nvPicPr>
          <p:cNvPr id="298" name="Google Shape;298;p45"/>
          <p:cNvPicPr preferRelativeResize="0"/>
          <p:nvPr/>
        </p:nvPicPr>
        <p:blipFill>
          <a:blip r:embed="rId5">
            <a:alphaModFix/>
          </a:blip>
          <a:stretch>
            <a:fillRect/>
          </a:stretch>
        </p:blipFill>
        <p:spPr>
          <a:xfrm>
            <a:off x="4862600" y="113000"/>
            <a:ext cx="1734109" cy="21676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sk"/>
              <a:t>Intervertebrální disk</a:t>
            </a:r>
            <a:endParaRPr/>
          </a:p>
          <a:p>
            <a:pPr indent="0" lvl="0" marL="0" rtl="0" algn="l">
              <a:spcBef>
                <a:spcPts val="0"/>
              </a:spcBef>
              <a:spcAft>
                <a:spcPts val="0"/>
              </a:spcAft>
              <a:buNone/>
            </a:pPr>
            <a:r>
              <a:t/>
            </a:r>
            <a:endParaRPr/>
          </a:p>
        </p:txBody>
      </p:sp>
      <p:sp>
        <p:nvSpPr>
          <p:cNvPr id="304" name="Google Shape;304;p4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lnSpc>
                <a:spcPct val="114000"/>
              </a:lnSpc>
              <a:spcBef>
                <a:spcPts val="0"/>
              </a:spcBef>
              <a:spcAft>
                <a:spcPts val="0"/>
              </a:spcAft>
              <a:buSzPts val="2100"/>
              <a:buFont typeface="Comfortaa"/>
              <a:buChar char="●"/>
            </a:pPr>
            <a:r>
              <a:rPr lang="sk"/>
              <a:t>Intervertebrální disk je tvořen tekutým </a:t>
            </a:r>
            <a:r>
              <a:rPr b="1" lang="sk"/>
              <a:t>nucleus pulposus </a:t>
            </a:r>
            <a:r>
              <a:rPr lang="sk"/>
              <a:t>uzavřeném v pevném </a:t>
            </a:r>
            <a:r>
              <a:rPr b="1" lang="sk"/>
              <a:t>anulus fibrosus. </a:t>
            </a:r>
            <a:endParaRPr b="1"/>
          </a:p>
          <a:p>
            <a:pPr indent="-361950" lvl="0" marL="457200" rtl="0" algn="l">
              <a:lnSpc>
                <a:spcPct val="114000"/>
              </a:lnSpc>
              <a:spcBef>
                <a:spcPts val="0"/>
              </a:spcBef>
              <a:spcAft>
                <a:spcPts val="0"/>
              </a:spcAft>
              <a:buSzPts val="2100"/>
              <a:buFont typeface="Comfortaa"/>
              <a:buChar char="●"/>
            </a:pPr>
            <a:r>
              <a:rPr lang="sk"/>
              <a:t>Struktura uspořádání kolagenních vláken se v jednotlivých vrstvách anulus fibrosus liší. V nejhlubší vrstvě je uspořádání kolagenních vláken šikmé a má nejblíže k rovině </a:t>
            </a:r>
            <a:r>
              <a:rPr b="1" lang="sk"/>
              <a:t>transverzální.</a:t>
            </a:r>
            <a:endParaRPr b="1"/>
          </a:p>
          <a:p>
            <a:pPr indent="-361950" lvl="0" marL="457200" rtl="0" algn="l">
              <a:lnSpc>
                <a:spcPct val="114000"/>
              </a:lnSpc>
              <a:spcBef>
                <a:spcPts val="0"/>
              </a:spcBef>
              <a:spcAft>
                <a:spcPts val="0"/>
              </a:spcAft>
              <a:buSzPts val="2100"/>
              <a:buFont typeface="Comfortaa"/>
              <a:buChar char="●"/>
            </a:pPr>
            <a:r>
              <a:rPr lang="sk"/>
              <a:t>Uspořádání kolagenních vláken anulus fibrosus povrchové vrstvy je především </a:t>
            </a:r>
            <a:r>
              <a:rPr b="1" lang="sk"/>
              <a:t>kraniokaudální. </a:t>
            </a:r>
            <a:endParaRPr b="1"/>
          </a:p>
          <a:p>
            <a:pPr indent="-361950" lvl="0" marL="457200" rtl="0" algn="l">
              <a:lnSpc>
                <a:spcPct val="114000"/>
              </a:lnSpc>
              <a:spcBef>
                <a:spcPts val="0"/>
              </a:spcBef>
              <a:spcAft>
                <a:spcPts val="0"/>
              </a:spcAft>
              <a:buSzPts val="2100"/>
              <a:buFont typeface="Comfortaa"/>
              <a:buChar char="●"/>
            </a:pPr>
            <a:r>
              <a:rPr lang="sk"/>
              <a:t>Nejrizikovější způsob zatížení vnitřní vrstvy anulus fibrosus je tedy </a:t>
            </a:r>
            <a:r>
              <a:rPr b="1" lang="sk"/>
              <a:t>rotace kombinovaná s flexií (ante, retro, latero) a kompresí.</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Intervertebrální disk</a:t>
            </a:r>
            <a:endParaRPr/>
          </a:p>
          <a:p>
            <a:pPr indent="0" lvl="0" marL="0" rtl="0" algn="l">
              <a:spcBef>
                <a:spcPts val="0"/>
              </a:spcBef>
              <a:spcAft>
                <a:spcPts val="0"/>
              </a:spcAft>
              <a:buNone/>
            </a:pPr>
            <a:r>
              <a:t/>
            </a:r>
            <a:endParaRPr/>
          </a:p>
        </p:txBody>
      </p:sp>
      <p:pic>
        <p:nvPicPr>
          <p:cNvPr id="310" name="Google Shape;310;p47"/>
          <p:cNvPicPr preferRelativeResize="0"/>
          <p:nvPr/>
        </p:nvPicPr>
        <p:blipFill>
          <a:blip r:embed="rId3">
            <a:alphaModFix/>
          </a:blip>
          <a:stretch>
            <a:fillRect/>
          </a:stretch>
        </p:blipFill>
        <p:spPr>
          <a:xfrm>
            <a:off x="152400" y="1169850"/>
            <a:ext cx="4286905" cy="3821250"/>
          </a:xfrm>
          <a:prstGeom prst="rect">
            <a:avLst/>
          </a:prstGeom>
          <a:noFill/>
          <a:ln>
            <a:noFill/>
          </a:ln>
        </p:spPr>
      </p:pic>
      <p:pic>
        <p:nvPicPr>
          <p:cNvPr id="311" name="Google Shape;311;p47"/>
          <p:cNvPicPr preferRelativeResize="0"/>
          <p:nvPr/>
        </p:nvPicPr>
        <p:blipFill>
          <a:blip r:embed="rId4">
            <a:alphaModFix/>
          </a:blip>
          <a:stretch>
            <a:fillRect/>
          </a:stretch>
        </p:blipFill>
        <p:spPr>
          <a:xfrm>
            <a:off x="4478605" y="406675"/>
            <a:ext cx="4399895" cy="355290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Intervertebrální disk</a:t>
            </a:r>
            <a:endParaRPr/>
          </a:p>
        </p:txBody>
      </p:sp>
      <p:pic>
        <p:nvPicPr>
          <p:cNvPr id="317" name="Google Shape;317;p48"/>
          <p:cNvPicPr preferRelativeResize="0"/>
          <p:nvPr/>
        </p:nvPicPr>
        <p:blipFill>
          <a:blip r:embed="rId3">
            <a:alphaModFix/>
          </a:blip>
          <a:stretch>
            <a:fillRect/>
          </a:stretch>
        </p:blipFill>
        <p:spPr>
          <a:xfrm>
            <a:off x="2343325" y="1349500"/>
            <a:ext cx="4762500" cy="2914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Všeobecný přehled</a:t>
            </a:r>
            <a:endParaRPr/>
          </a:p>
          <a:p>
            <a:pPr indent="0" lvl="0" marL="0" rtl="0" algn="l">
              <a:spcBef>
                <a:spcPts val="0"/>
              </a:spcBef>
              <a:spcAft>
                <a:spcPts val="0"/>
              </a:spcAft>
              <a:buNone/>
            </a:pPr>
            <a:r>
              <a:t/>
            </a:r>
            <a:endParaRPr/>
          </a:p>
        </p:txBody>
      </p:sp>
      <p:pic>
        <p:nvPicPr>
          <p:cNvPr id="144" name="Google Shape;144;p22"/>
          <p:cNvPicPr preferRelativeResize="0"/>
          <p:nvPr/>
        </p:nvPicPr>
        <p:blipFill>
          <a:blip r:embed="rId3">
            <a:alphaModFix/>
          </a:blip>
          <a:stretch>
            <a:fillRect/>
          </a:stretch>
        </p:blipFill>
        <p:spPr>
          <a:xfrm>
            <a:off x="1492175" y="1094275"/>
            <a:ext cx="6366676" cy="34579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Deformace nucleus pulposus</a:t>
            </a:r>
            <a:endParaRPr/>
          </a:p>
          <a:p>
            <a:pPr indent="0" lvl="0" marL="0" rtl="0" algn="l">
              <a:spcBef>
                <a:spcPts val="0"/>
              </a:spcBef>
              <a:spcAft>
                <a:spcPts val="0"/>
              </a:spcAft>
              <a:buNone/>
            </a:pPr>
            <a:r>
              <a:t/>
            </a:r>
            <a:endParaRPr/>
          </a:p>
        </p:txBody>
      </p:sp>
      <p:sp>
        <p:nvSpPr>
          <p:cNvPr id="323" name="Google Shape;323;p49"/>
          <p:cNvSpPr txBox="1"/>
          <p:nvPr>
            <p:ph idx="1" type="body"/>
          </p:nvPr>
        </p:nvSpPr>
        <p:spPr>
          <a:xfrm>
            <a:off x="540000" y="1269000"/>
            <a:ext cx="5289900" cy="3105000"/>
          </a:xfrm>
          <a:prstGeom prst="rect">
            <a:avLst/>
          </a:prstGeom>
        </p:spPr>
        <p:txBody>
          <a:bodyPr anchorCtr="0" anchor="t" bIns="0" lIns="0" spcFirstLastPara="1" rIns="0" wrap="square" tIns="0">
            <a:noAutofit/>
          </a:bodyPr>
          <a:lstStyle/>
          <a:p>
            <a:pPr indent="-323850" lvl="0" marL="457200" rtl="0" algn="l">
              <a:lnSpc>
                <a:spcPct val="115000"/>
              </a:lnSpc>
              <a:spcBef>
                <a:spcPts val="0"/>
              </a:spcBef>
              <a:spcAft>
                <a:spcPts val="0"/>
              </a:spcAft>
              <a:buSzPts val="1500"/>
              <a:buFont typeface="Comfortaa"/>
              <a:buChar char="●"/>
            </a:pPr>
            <a:r>
              <a:rPr lang="sk" sz="1500"/>
              <a:t>Význam nucleus pulposus spočívá kromě jeho schopnosti </a:t>
            </a:r>
            <a:r>
              <a:rPr b="1" lang="sk" sz="1500"/>
              <a:t>absorbce nárazů</a:t>
            </a:r>
            <a:r>
              <a:rPr lang="sk" sz="1500"/>
              <a:t> také ve schopnosti měnit tvar a tím umožnit větší rozsah pohybu i při současném plnění </a:t>
            </a:r>
            <a:r>
              <a:rPr b="1" lang="sk" sz="1500"/>
              <a:t>nosné funkce.</a:t>
            </a:r>
            <a:endParaRPr b="1" sz="1500"/>
          </a:p>
          <a:p>
            <a:pPr indent="-323850" lvl="0" marL="457200" rtl="0" algn="l">
              <a:lnSpc>
                <a:spcPct val="115000"/>
              </a:lnSpc>
              <a:spcBef>
                <a:spcPts val="0"/>
              </a:spcBef>
              <a:spcAft>
                <a:spcPts val="0"/>
              </a:spcAft>
              <a:buSzPts val="1500"/>
              <a:buChar char="●"/>
            </a:pPr>
            <a:r>
              <a:rPr lang="sk" sz="1500"/>
              <a:t>Pohyb nucleus pulposus směrem vzad je kritický, protože může způsobit útlak nervových struktur v páteřním kanále.</a:t>
            </a:r>
            <a:endParaRPr sz="1500"/>
          </a:p>
          <a:p>
            <a:pPr indent="-323850" lvl="0" marL="457200" rtl="0" algn="l">
              <a:lnSpc>
                <a:spcPct val="115000"/>
              </a:lnSpc>
              <a:spcBef>
                <a:spcPts val="0"/>
              </a:spcBef>
              <a:spcAft>
                <a:spcPts val="0"/>
              </a:spcAft>
              <a:buSzPts val="1500"/>
              <a:buFont typeface="Comfortaa"/>
              <a:buChar char="●"/>
            </a:pPr>
            <a:r>
              <a:rPr lang="sk" sz="1500"/>
              <a:t>Současně s </a:t>
            </a:r>
            <a:r>
              <a:rPr b="1" lang="sk" sz="1500"/>
              <a:t>flexí </a:t>
            </a:r>
            <a:r>
              <a:rPr lang="sk" sz="1500"/>
              <a:t>dochází k migraci nucleus pulposus do otevírajícího se prostoru. V případě </a:t>
            </a:r>
            <a:r>
              <a:rPr b="1" lang="sk" sz="1500"/>
              <a:t>lateroflexe vpravo</a:t>
            </a:r>
            <a:r>
              <a:rPr lang="sk" sz="1500"/>
              <a:t> se otevírá prostor mezi krycími plochami obratlových těl vlevo a stejným směrem se posouvá i nucleus pulposus. V případě </a:t>
            </a:r>
            <a:r>
              <a:rPr b="1" lang="sk" sz="1500"/>
              <a:t>anteflexe</a:t>
            </a:r>
            <a:r>
              <a:rPr lang="sk" sz="1500"/>
              <a:t> bude nucleus pulposus migrovat směrem vzad. V případě </a:t>
            </a:r>
            <a:r>
              <a:rPr b="1" lang="sk" sz="1500"/>
              <a:t>retroflexe </a:t>
            </a:r>
            <a:r>
              <a:rPr lang="sk" sz="1500"/>
              <a:t>bude nucleus pulposus migrovat směrem vpřed.</a:t>
            </a:r>
            <a:endParaRPr/>
          </a:p>
        </p:txBody>
      </p:sp>
      <p:pic>
        <p:nvPicPr>
          <p:cNvPr id="324" name="Google Shape;324;p49"/>
          <p:cNvPicPr preferRelativeResize="0"/>
          <p:nvPr/>
        </p:nvPicPr>
        <p:blipFill>
          <a:blip r:embed="rId3">
            <a:alphaModFix/>
          </a:blip>
          <a:stretch>
            <a:fillRect/>
          </a:stretch>
        </p:blipFill>
        <p:spPr>
          <a:xfrm>
            <a:off x="6079100" y="391425"/>
            <a:ext cx="2850301" cy="39825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Stabilizační mechanizmus intervertebrál. disku</a:t>
            </a:r>
            <a:endParaRPr/>
          </a:p>
          <a:p>
            <a:pPr indent="0" lvl="0" marL="0" rtl="0" algn="l">
              <a:spcBef>
                <a:spcPts val="0"/>
              </a:spcBef>
              <a:spcAft>
                <a:spcPts val="0"/>
              </a:spcAft>
              <a:buNone/>
            </a:pPr>
            <a:r>
              <a:t/>
            </a:r>
            <a:endParaRPr/>
          </a:p>
        </p:txBody>
      </p:sp>
      <p:sp>
        <p:nvSpPr>
          <p:cNvPr id="330" name="Google Shape;330;p50"/>
          <p:cNvSpPr txBox="1"/>
          <p:nvPr>
            <p:ph idx="1" type="body"/>
          </p:nvPr>
        </p:nvSpPr>
        <p:spPr>
          <a:xfrm>
            <a:off x="582400" y="1431525"/>
            <a:ext cx="5409900" cy="3105000"/>
          </a:xfrm>
          <a:prstGeom prst="rect">
            <a:avLst/>
          </a:prstGeom>
        </p:spPr>
        <p:txBody>
          <a:bodyPr anchorCtr="0" anchor="t" bIns="0" lIns="0" spcFirstLastPara="1" rIns="0" wrap="square" tIns="0">
            <a:noAutofit/>
          </a:bodyPr>
          <a:lstStyle/>
          <a:p>
            <a:pPr indent="-342900" lvl="0" marL="457200" rtl="0" algn="l">
              <a:lnSpc>
                <a:spcPct val="114000"/>
              </a:lnSpc>
              <a:spcBef>
                <a:spcPts val="0"/>
              </a:spcBef>
              <a:spcAft>
                <a:spcPts val="0"/>
              </a:spcAft>
              <a:buSzPts val="1800"/>
              <a:buFont typeface="Comfortaa"/>
              <a:buChar char="●"/>
            </a:pPr>
            <a:r>
              <a:rPr lang="sk" sz="1800"/>
              <a:t>V případě komprese dojde k </a:t>
            </a:r>
            <a:r>
              <a:rPr b="1" lang="sk" sz="1800"/>
              <a:t>oploštění nucleus pulposus. </a:t>
            </a:r>
            <a:r>
              <a:rPr lang="sk" sz="1800"/>
              <a:t>Rozsah jeho migrace bude omezen </a:t>
            </a:r>
            <a:r>
              <a:rPr b="1" lang="sk" sz="1800"/>
              <a:t>napětím v anulus fibrosus. </a:t>
            </a:r>
            <a:endParaRPr b="1" sz="1800"/>
          </a:p>
          <a:p>
            <a:pPr indent="-342900" lvl="0" marL="457200" rtl="0" algn="l">
              <a:lnSpc>
                <a:spcPct val="114000"/>
              </a:lnSpc>
              <a:spcBef>
                <a:spcPts val="0"/>
              </a:spcBef>
              <a:spcAft>
                <a:spcPts val="0"/>
              </a:spcAft>
              <a:buSzPts val="1800"/>
              <a:buFont typeface="Comfortaa"/>
              <a:buChar char="●"/>
            </a:pPr>
            <a:r>
              <a:rPr lang="sk" sz="1800"/>
              <a:t>Pokud se tedy například při anteflexi otevírá prostor pro migraci nucleus pulposus vzadu, potom rozsah této migrace limituje zvýšené napětí </a:t>
            </a:r>
            <a:r>
              <a:rPr b="1" lang="sk" sz="1800"/>
              <a:t>anulus fibrosus zadní části,</a:t>
            </a:r>
            <a:r>
              <a:rPr lang="sk" sz="1800"/>
              <a:t> který se více napíná a tím </a:t>
            </a:r>
            <a:r>
              <a:rPr b="1" lang="sk" sz="1800"/>
              <a:t>tlačí nucleus pulposus zpět do středního postavení.</a:t>
            </a:r>
            <a:endParaRPr/>
          </a:p>
        </p:txBody>
      </p:sp>
      <p:pic>
        <p:nvPicPr>
          <p:cNvPr id="331" name="Google Shape;331;p50"/>
          <p:cNvPicPr preferRelativeResize="0"/>
          <p:nvPr/>
        </p:nvPicPr>
        <p:blipFill>
          <a:blip r:embed="rId3">
            <a:alphaModFix/>
          </a:blip>
          <a:stretch>
            <a:fillRect/>
          </a:stretch>
        </p:blipFill>
        <p:spPr>
          <a:xfrm>
            <a:off x="6051150" y="1280750"/>
            <a:ext cx="2866724" cy="31862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Stabilizační mechanizmus intervertebrál. disku</a:t>
            </a:r>
            <a:endParaRPr/>
          </a:p>
          <a:p>
            <a:pPr indent="0" lvl="0" marL="0" rtl="0" algn="l">
              <a:spcBef>
                <a:spcPts val="0"/>
              </a:spcBef>
              <a:spcAft>
                <a:spcPts val="0"/>
              </a:spcAft>
              <a:buNone/>
            </a:pPr>
            <a:r>
              <a:t/>
            </a:r>
            <a:endParaRPr/>
          </a:p>
        </p:txBody>
      </p:sp>
      <p:sp>
        <p:nvSpPr>
          <p:cNvPr id="337" name="Google Shape;337;p51"/>
          <p:cNvSpPr txBox="1"/>
          <p:nvPr>
            <p:ph idx="1" type="body"/>
          </p:nvPr>
        </p:nvSpPr>
        <p:spPr>
          <a:xfrm>
            <a:off x="539550" y="1431525"/>
            <a:ext cx="4435200" cy="3105000"/>
          </a:xfrm>
          <a:prstGeom prst="rect">
            <a:avLst/>
          </a:prstGeom>
        </p:spPr>
        <p:txBody>
          <a:bodyPr anchorCtr="0" anchor="t" bIns="0" lIns="0" spcFirstLastPara="1" rIns="0" wrap="square" tIns="0">
            <a:noAutofit/>
          </a:bodyPr>
          <a:lstStyle/>
          <a:p>
            <a:pPr indent="-355600" lvl="0" marL="457200" rtl="0" algn="l">
              <a:lnSpc>
                <a:spcPct val="114000"/>
              </a:lnSpc>
              <a:spcBef>
                <a:spcPts val="0"/>
              </a:spcBef>
              <a:spcAft>
                <a:spcPts val="0"/>
              </a:spcAft>
              <a:buSzPts val="2000"/>
              <a:buFont typeface="Comfortaa"/>
              <a:buChar char="●"/>
            </a:pPr>
            <a:r>
              <a:rPr lang="sk" sz="2000"/>
              <a:t>V případě poškození vnitřní části anulus fibrosus dochází k </a:t>
            </a:r>
            <a:r>
              <a:rPr b="1" lang="sk" sz="2000"/>
              <a:t>poškození této funkce. </a:t>
            </a:r>
            <a:r>
              <a:rPr lang="sk" sz="2000"/>
              <a:t>Nucleus pulposus má menší výšku a propaguje více do stran. Výsledkem je změna vzájemného postavení kloubních výběžků vedoucí ke změně dynamiky pohybového segmentu a reaktivní kloubní artróze.</a:t>
            </a:r>
            <a:endParaRPr/>
          </a:p>
        </p:txBody>
      </p:sp>
      <p:pic>
        <p:nvPicPr>
          <p:cNvPr id="338" name="Google Shape;338;p51"/>
          <p:cNvPicPr preferRelativeResize="0"/>
          <p:nvPr/>
        </p:nvPicPr>
        <p:blipFill>
          <a:blip r:embed="rId3">
            <a:alphaModFix/>
          </a:blip>
          <a:stretch>
            <a:fillRect/>
          </a:stretch>
        </p:blipFill>
        <p:spPr>
          <a:xfrm>
            <a:off x="5109200" y="1073400"/>
            <a:ext cx="2976580" cy="38212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Hydratace</a:t>
            </a:r>
            <a:endParaRPr/>
          </a:p>
          <a:p>
            <a:pPr indent="0" lvl="0" marL="0" rtl="0" algn="l">
              <a:spcBef>
                <a:spcPts val="0"/>
              </a:spcBef>
              <a:spcAft>
                <a:spcPts val="0"/>
              </a:spcAft>
              <a:buNone/>
            </a:pPr>
            <a:r>
              <a:t/>
            </a:r>
            <a:endParaRPr/>
          </a:p>
        </p:txBody>
      </p:sp>
      <p:sp>
        <p:nvSpPr>
          <p:cNvPr id="344" name="Google Shape;344;p52"/>
          <p:cNvSpPr txBox="1"/>
          <p:nvPr>
            <p:ph idx="1" type="body"/>
          </p:nvPr>
        </p:nvSpPr>
        <p:spPr>
          <a:xfrm>
            <a:off x="540000" y="1269000"/>
            <a:ext cx="6159000" cy="3105000"/>
          </a:xfrm>
          <a:prstGeom prst="rect">
            <a:avLst/>
          </a:prstGeom>
        </p:spPr>
        <p:txBody>
          <a:bodyPr anchorCtr="0" anchor="t" bIns="0" lIns="0" spcFirstLastPara="1" rIns="0" wrap="square" tIns="0">
            <a:noAutofit/>
          </a:bodyPr>
          <a:lstStyle/>
          <a:p>
            <a:pPr indent="-304800" lvl="0" marL="457200" rtl="0" algn="l">
              <a:lnSpc>
                <a:spcPct val="150000"/>
              </a:lnSpc>
              <a:spcBef>
                <a:spcPts val="0"/>
              </a:spcBef>
              <a:spcAft>
                <a:spcPts val="0"/>
              </a:spcAft>
              <a:buSzPts val="1200"/>
              <a:buFont typeface="Comfortaa"/>
              <a:buChar char="●"/>
            </a:pPr>
            <a:r>
              <a:rPr lang="sk" sz="1200"/>
              <a:t>Vliv na výšku meziobratlové ploténky má i </a:t>
            </a:r>
            <a:r>
              <a:rPr b="1" lang="sk" sz="1200"/>
              <a:t>hydratace.</a:t>
            </a:r>
            <a:r>
              <a:rPr lang="sk" sz="1200"/>
              <a:t> Ta se v souvislosti s tlakovým zatížením v průběhu dne </a:t>
            </a:r>
            <a:r>
              <a:rPr b="1" lang="sk" sz="1200"/>
              <a:t>snižuje.</a:t>
            </a:r>
            <a:r>
              <a:rPr lang="sk" sz="1200"/>
              <a:t> Ke zpětné resorpci vody do nucleus pulposus dochází při správné celkové hydrataci organismu v průběhu odpočinku, respektive při </a:t>
            </a:r>
            <a:r>
              <a:rPr b="1" lang="sk" sz="1200"/>
              <a:t>snížení kompresního zatížení disku v horizontální poloze,</a:t>
            </a:r>
            <a:r>
              <a:rPr lang="sk" sz="1200"/>
              <a:t> to je v leže.</a:t>
            </a:r>
            <a:endParaRPr sz="1200"/>
          </a:p>
          <a:p>
            <a:pPr indent="-304800" lvl="0" marL="457200" rtl="0" algn="l">
              <a:lnSpc>
                <a:spcPct val="150000"/>
              </a:lnSpc>
              <a:spcBef>
                <a:spcPts val="0"/>
              </a:spcBef>
              <a:spcAft>
                <a:spcPts val="0"/>
              </a:spcAft>
              <a:buSzPts val="1200"/>
              <a:buChar char="●"/>
            </a:pPr>
            <a:r>
              <a:rPr lang="sk" sz="1200"/>
              <a:t>Páteř je o 300% tužší při flexi brzo ráno v porovnání během dalšího dne.</a:t>
            </a:r>
            <a:endParaRPr sz="1200"/>
          </a:p>
          <a:p>
            <a:pPr indent="-304800" lvl="0" marL="457200" rtl="0" algn="l">
              <a:lnSpc>
                <a:spcPct val="150000"/>
              </a:lnSpc>
              <a:spcBef>
                <a:spcPts val="0"/>
              </a:spcBef>
              <a:spcAft>
                <a:spcPts val="0"/>
              </a:spcAft>
              <a:buSzPts val="1200"/>
              <a:buChar char="●"/>
            </a:pPr>
            <a:r>
              <a:rPr lang="sk" sz="1200"/>
              <a:t>Je to způsobeno absorbováním vody platničkou počas noci (Adams 1987).</a:t>
            </a:r>
            <a:endParaRPr sz="1200"/>
          </a:p>
          <a:p>
            <a:pPr indent="-304800" lvl="0" marL="457200" rtl="0" algn="l">
              <a:lnSpc>
                <a:spcPct val="150000"/>
              </a:lnSpc>
              <a:spcBef>
                <a:spcPts val="0"/>
              </a:spcBef>
              <a:spcAft>
                <a:spcPts val="0"/>
              </a:spcAft>
              <a:buSzPts val="1200"/>
              <a:buChar char="●"/>
            </a:pPr>
            <a:r>
              <a:rPr lang="sk" sz="1200"/>
              <a:t>Rozsah pohybu do flexe se v průběhu dne zvětšuje (Ensink 1996).</a:t>
            </a:r>
            <a:endParaRPr/>
          </a:p>
        </p:txBody>
      </p:sp>
      <p:pic>
        <p:nvPicPr>
          <p:cNvPr id="345" name="Google Shape;345;p52"/>
          <p:cNvPicPr preferRelativeResize="0"/>
          <p:nvPr/>
        </p:nvPicPr>
        <p:blipFill>
          <a:blip r:embed="rId3">
            <a:alphaModFix/>
          </a:blip>
          <a:stretch>
            <a:fillRect/>
          </a:stretch>
        </p:blipFill>
        <p:spPr>
          <a:xfrm>
            <a:off x="3323250" y="3168625"/>
            <a:ext cx="4368299" cy="190345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5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Hydratace</a:t>
            </a:r>
            <a:endParaRPr/>
          </a:p>
          <a:p>
            <a:pPr indent="0" lvl="0" marL="0" rtl="0" algn="l">
              <a:spcBef>
                <a:spcPts val="0"/>
              </a:spcBef>
              <a:spcAft>
                <a:spcPts val="0"/>
              </a:spcAft>
              <a:buNone/>
            </a:pPr>
            <a:r>
              <a:t/>
            </a:r>
            <a:endParaRPr/>
          </a:p>
        </p:txBody>
      </p:sp>
      <p:sp>
        <p:nvSpPr>
          <p:cNvPr id="351" name="Google Shape;351;p53"/>
          <p:cNvSpPr txBox="1"/>
          <p:nvPr>
            <p:ph idx="1" type="body"/>
          </p:nvPr>
        </p:nvSpPr>
        <p:spPr>
          <a:xfrm>
            <a:off x="540000" y="1269000"/>
            <a:ext cx="4795200" cy="3105000"/>
          </a:xfrm>
          <a:prstGeom prst="rect">
            <a:avLst/>
          </a:prstGeom>
        </p:spPr>
        <p:txBody>
          <a:bodyPr anchorCtr="0" anchor="t" bIns="0" lIns="0" spcFirstLastPara="1" rIns="0" wrap="square" tIns="0">
            <a:noAutofit/>
          </a:bodyPr>
          <a:lstStyle/>
          <a:p>
            <a:pPr indent="-349250" lvl="0" marL="457200" rtl="0" algn="l">
              <a:lnSpc>
                <a:spcPct val="114000"/>
              </a:lnSpc>
              <a:spcBef>
                <a:spcPts val="0"/>
              </a:spcBef>
              <a:spcAft>
                <a:spcPts val="0"/>
              </a:spcAft>
              <a:buSzPts val="1900"/>
              <a:buFont typeface="Comfortaa"/>
              <a:buChar char="●"/>
            </a:pPr>
            <a:r>
              <a:rPr b="1" lang="sk" sz="1900"/>
              <a:t>Hydratace dehydratace a rehydratace disku</a:t>
            </a:r>
            <a:r>
              <a:rPr lang="sk" sz="1900"/>
              <a:t> neprobíhá lineárně, ale je intenzivnější na svém začátku. </a:t>
            </a:r>
            <a:endParaRPr sz="1900"/>
          </a:p>
          <a:p>
            <a:pPr indent="-349250" lvl="0" marL="457200" rtl="0" algn="l">
              <a:lnSpc>
                <a:spcPct val="114000"/>
              </a:lnSpc>
              <a:spcBef>
                <a:spcPts val="0"/>
              </a:spcBef>
              <a:spcAft>
                <a:spcPts val="0"/>
              </a:spcAft>
              <a:buSzPts val="1900"/>
              <a:buFont typeface="Comfortaa"/>
              <a:buChar char="●"/>
            </a:pPr>
            <a:r>
              <a:rPr b="1" lang="sk" sz="1900"/>
              <a:t>Migrace vody</a:t>
            </a:r>
            <a:r>
              <a:rPr lang="sk" sz="1900"/>
              <a:t> z meziobratlové ploténky do sousední kostní tkáně obratlového těla přispívá k tlumení nárazů při pohybu. Tato funkce je významnější při správné hydrataci disku a klesá s jeho dehydratací v průběhu aktivního dne.</a:t>
            </a:r>
            <a:endParaRPr/>
          </a:p>
        </p:txBody>
      </p:sp>
      <p:pic>
        <p:nvPicPr>
          <p:cNvPr id="352" name="Google Shape;352;p53"/>
          <p:cNvPicPr preferRelativeResize="0"/>
          <p:nvPr/>
        </p:nvPicPr>
        <p:blipFill>
          <a:blip r:embed="rId3">
            <a:alphaModFix/>
          </a:blip>
          <a:stretch>
            <a:fillRect/>
          </a:stretch>
        </p:blipFill>
        <p:spPr>
          <a:xfrm>
            <a:off x="5771800" y="384525"/>
            <a:ext cx="3123701" cy="1561840"/>
          </a:xfrm>
          <a:prstGeom prst="rect">
            <a:avLst/>
          </a:prstGeom>
          <a:noFill/>
          <a:ln>
            <a:noFill/>
          </a:ln>
        </p:spPr>
      </p:pic>
      <p:pic>
        <p:nvPicPr>
          <p:cNvPr id="353" name="Google Shape;353;p53" title="The intervertebral disc">
            <a:hlinkClick r:id="rId4"/>
          </p:cNvPr>
          <p:cNvPicPr preferRelativeResize="0"/>
          <p:nvPr/>
        </p:nvPicPr>
        <p:blipFill>
          <a:blip r:embed="rId5">
            <a:alphaModFix/>
          </a:blip>
          <a:stretch>
            <a:fillRect/>
          </a:stretch>
        </p:blipFill>
        <p:spPr>
          <a:xfrm>
            <a:off x="5771800" y="2031211"/>
            <a:ext cx="3123700" cy="234278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5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Axial pressure loading A/N= 1/3</a:t>
            </a:r>
            <a:endParaRPr/>
          </a:p>
          <a:p>
            <a:pPr indent="0" lvl="0" marL="0" rtl="0" algn="l">
              <a:spcBef>
                <a:spcPts val="0"/>
              </a:spcBef>
              <a:spcAft>
                <a:spcPts val="0"/>
              </a:spcAft>
              <a:buNone/>
            </a:pPr>
            <a:r>
              <a:t/>
            </a:r>
            <a:endParaRPr/>
          </a:p>
        </p:txBody>
      </p:sp>
      <p:sp>
        <p:nvSpPr>
          <p:cNvPr id="359" name="Google Shape;359;p54"/>
          <p:cNvSpPr txBox="1"/>
          <p:nvPr>
            <p:ph idx="1" type="body"/>
          </p:nvPr>
        </p:nvSpPr>
        <p:spPr>
          <a:xfrm>
            <a:off x="540000" y="1269000"/>
            <a:ext cx="4781100" cy="3105000"/>
          </a:xfrm>
          <a:prstGeom prst="rect">
            <a:avLst/>
          </a:prstGeom>
        </p:spPr>
        <p:txBody>
          <a:bodyPr anchorCtr="0" anchor="t" bIns="0" lIns="0" spcFirstLastPara="1" rIns="0" wrap="square" tIns="0">
            <a:noAutofit/>
          </a:bodyPr>
          <a:lstStyle/>
          <a:p>
            <a:pPr indent="-330200" lvl="0" marL="457200" rtl="0" algn="l">
              <a:lnSpc>
                <a:spcPct val="114000"/>
              </a:lnSpc>
              <a:spcBef>
                <a:spcPts val="0"/>
              </a:spcBef>
              <a:spcAft>
                <a:spcPts val="0"/>
              </a:spcAft>
              <a:buSzPts val="1600"/>
              <a:buChar char="●"/>
            </a:pPr>
            <a:r>
              <a:rPr lang="sk" sz="1600"/>
              <a:t>Mechanický model vyjadřuje poměr kompresního zatížení anulus fibrosus a nucleus pulposus. Nucleus pulposus přináší dvě třetiny tlakového zatížení ve srovnání s anulus fibrosus, který přednáší pouze jednu třetinu.</a:t>
            </a:r>
            <a:endParaRPr sz="1600"/>
          </a:p>
          <a:p>
            <a:pPr indent="-361950" lvl="0" marL="457200" rtl="0" algn="l">
              <a:lnSpc>
                <a:spcPct val="114000"/>
              </a:lnSpc>
              <a:spcBef>
                <a:spcPts val="0"/>
              </a:spcBef>
              <a:spcAft>
                <a:spcPts val="0"/>
              </a:spcAft>
              <a:buSzPts val="2100"/>
              <a:buChar char="●"/>
            </a:pPr>
            <a:r>
              <a:rPr lang="sk" sz="1600"/>
              <a:t>Hodnoty níže vyjadřují míru zátěže disku při ideálním statickém osovém zatížení jedince s vahou cca 55 kg.</a:t>
            </a:r>
            <a:endParaRPr sz="1600"/>
          </a:p>
          <a:p>
            <a:pPr indent="-330200" lvl="0" marL="457200" rtl="0" algn="l">
              <a:lnSpc>
                <a:spcPct val="114000"/>
              </a:lnSpc>
              <a:spcBef>
                <a:spcPts val="0"/>
              </a:spcBef>
              <a:spcAft>
                <a:spcPts val="0"/>
              </a:spcAft>
              <a:buSzPts val="1600"/>
              <a:buChar char="●"/>
            </a:pPr>
            <a:r>
              <a:rPr b="1" lang="sk" sz="1600">
                <a:highlight>
                  <a:srgbClr val="FFFF00"/>
                </a:highlight>
              </a:rPr>
              <a:t>L5-S1 (axial loading) 280 N, 16 kg.cm-2</a:t>
            </a:r>
            <a:endParaRPr b="1" sz="1600">
              <a:highlight>
                <a:srgbClr val="FFFF00"/>
              </a:highlight>
            </a:endParaRPr>
          </a:p>
          <a:p>
            <a:pPr indent="-330200" lvl="0" marL="457200" rtl="0" algn="l">
              <a:lnSpc>
                <a:spcPct val="114000"/>
              </a:lnSpc>
              <a:spcBef>
                <a:spcPts val="0"/>
              </a:spcBef>
              <a:spcAft>
                <a:spcPts val="0"/>
              </a:spcAft>
              <a:buSzPts val="1600"/>
              <a:buChar char="●"/>
            </a:pPr>
            <a:r>
              <a:rPr lang="sk" sz="1600">
                <a:highlight>
                  <a:srgbClr val="FF9900"/>
                </a:highlight>
              </a:rPr>
              <a:t>L5-S1 </a:t>
            </a:r>
            <a:r>
              <a:rPr b="1" lang="sk" sz="1600">
                <a:highlight>
                  <a:srgbClr val="FF9900"/>
                </a:highlight>
              </a:rPr>
              <a:t>(trunk FL) </a:t>
            </a:r>
            <a:r>
              <a:rPr lang="sk" sz="1600">
                <a:highlight>
                  <a:srgbClr val="FF9900"/>
                </a:highlight>
              </a:rPr>
              <a:t>870 N, 58 kg.cm</a:t>
            </a:r>
            <a:r>
              <a:rPr baseline="30000" lang="sk" sz="1600">
                <a:highlight>
                  <a:srgbClr val="FF9900"/>
                </a:highlight>
              </a:rPr>
              <a:t>-2</a:t>
            </a:r>
            <a:endParaRPr baseline="30000" sz="1600">
              <a:highlight>
                <a:srgbClr val="FF9900"/>
              </a:highlight>
            </a:endParaRPr>
          </a:p>
          <a:p>
            <a:pPr indent="-330200" lvl="0" marL="457200" rtl="0" algn="l">
              <a:lnSpc>
                <a:spcPct val="114000"/>
              </a:lnSpc>
              <a:spcBef>
                <a:spcPts val="400"/>
              </a:spcBef>
              <a:spcAft>
                <a:spcPts val="400"/>
              </a:spcAft>
              <a:buClr>
                <a:schemeClr val="lt1"/>
              </a:buClr>
              <a:buSzPts val="1600"/>
              <a:buChar char="●"/>
            </a:pPr>
            <a:r>
              <a:rPr lang="sk" sz="1550">
                <a:solidFill>
                  <a:schemeClr val="lt1"/>
                </a:solidFill>
                <a:highlight>
                  <a:srgbClr val="FB0007"/>
                </a:highlight>
              </a:rPr>
              <a:t>L5-S1 </a:t>
            </a:r>
            <a:r>
              <a:rPr b="1" lang="sk" sz="1550">
                <a:solidFill>
                  <a:schemeClr val="lt1"/>
                </a:solidFill>
                <a:highlight>
                  <a:srgbClr val="FB0007"/>
                </a:highlight>
              </a:rPr>
              <a:t>(trunk EXT from FL) </a:t>
            </a:r>
            <a:r>
              <a:rPr lang="sk" sz="1550">
                <a:solidFill>
                  <a:schemeClr val="lt1"/>
                </a:solidFill>
                <a:highlight>
                  <a:srgbClr val="FB0007"/>
                </a:highlight>
              </a:rPr>
              <a:t>1740 N,107 kg.cm</a:t>
            </a:r>
            <a:r>
              <a:rPr baseline="30000" lang="sk" sz="1550">
                <a:solidFill>
                  <a:schemeClr val="lt1"/>
                </a:solidFill>
                <a:highlight>
                  <a:srgbClr val="FB0007"/>
                </a:highlight>
              </a:rPr>
              <a:t>-2</a:t>
            </a:r>
            <a:endParaRPr/>
          </a:p>
        </p:txBody>
      </p:sp>
      <p:pic>
        <p:nvPicPr>
          <p:cNvPr id="360" name="Google Shape;360;p54"/>
          <p:cNvPicPr preferRelativeResize="0"/>
          <p:nvPr/>
        </p:nvPicPr>
        <p:blipFill>
          <a:blip r:embed="rId3">
            <a:alphaModFix/>
          </a:blip>
          <a:stretch>
            <a:fillRect/>
          </a:stretch>
        </p:blipFill>
        <p:spPr>
          <a:xfrm>
            <a:off x="5275250" y="1017450"/>
            <a:ext cx="3618975" cy="34843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Symetrické zatížení - Trakce/dekomprese</a:t>
            </a:r>
            <a:endParaRPr/>
          </a:p>
        </p:txBody>
      </p:sp>
      <p:sp>
        <p:nvSpPr>
          <p:cNvPr id="366" name="Google Shape;366;p55"/>
          <p:cNvSpPr txBox="1"/>
          <p:nvPr>
            <p:ph idx="1" type="body"/>
          </p:nvPr>
        </p:nvSpPr>
        <p:spPr>
          <a:xfrm>
            <a:off x="540000" y="1269000"/>
            <a:ext cx="42930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Těla obratlů se oddalují</a:t>
            </a:r>
            <a:endParaRPr sz="1800"/>
          </a:p>
          <a:p>
            <a:pPr indent="-342900" lvl="0" marL="457200" rtl="0" algn="l">
              <a:spcBef>
                <a:spcPts val="0"/>
              </a:spcBef>
              <a:spcAft>
                <a:spcPts val="0"/>
              </a:spcAft>
              <a:buSzPts val="1800"/>
              <a:buChar char="●"/>
            </a:pPr>
            <a:r>
              <a:rPr lang="sk" sz="1800"/>
              <a:t>Výška disků se zvyšuje, šířka se snižuje</a:t>
            </a:r>
            <a:endParaRPr sz="1800"/>
          </a:p>
          <a:p>
            <a:pPr indent="-342900" lvl="0" marL="457200" rtl="0" algn="l">
              <a:spcBef>
                <a:spcPts val="0"/>
              </a:spcBef>
              <a:spcAft>
                <a:spcPts val="0"/>
              </a:spcAft>
              <a:buSzPts val="1800"/>
              <a:buChar char="●"/>
            </a:pPr>
            <a:r>
              <a:rPr lang="sk" sz="1800"/>
              <a:t>Napětí v annulus fibrosus roste</a:t>
            </a:r>
            <a:endParaRPr sz="1800"/>
          </a:p>
          <a:p>
            <a:pPr indent="-342900" lvl="0" marL="457200" rtl="0" algn="l">
              <a:spcBef>
                <a:spcPts val="0"/>
              </a:spcBef>
              <a:spcAft>
                <a:spcPts val="0"/>
              </a:spcAft>
              <a:buSzPts val="1800"/>
              <a:buChar char="●"/>
            </a:pPr>
            <a:r>
              <a:rPr lang="sk" sz="1800"/>
              <a:t>Diskus je více sférický</a:t>
            </a:r>
            <a:endParaRPr sz="1800"/>
          </a:p>
          <a:p>
            <a:pPr indent="-342900" lvl="0" marL="457200" rtl="0" algn="l">
              <a:spcBef>
                <a:spcPts val="0"/>
              </a:spcBef>
              <a:spcAft>
                <a:spcPts val="0"/>
              </a:spcAft>
              <a:buSzPts val="1800"/>
              <a:buChar char="●"/>
            </a:pPr>
            <a:r>
              <a:rPr lang="sk" sz="1800"/>
              <a:t>Intradiskální tlak se snižuje</a:t>
            </a:r>
            <a:endParaRPr sz="1800"/>
          </a:p>
          <a:p>
            <a:pPr indent="-342900" lvl="0" marL="457200" rtl="0" algn="l">
              <a:spcBef>
                <a:spcPts val="0"/>
              </a:spcBef>
              <a:spcAft>
                <a:spcPts val="0"/>
              </a:spcAft>
              <a:buSzPts val="1800"/>
              <a:buChar char="●"/>
            </a:pPr>
            <a:r>
              <a:rPr lang="sk" sz="1800"/>
              <a:t>Nucleus pulposus se navrací do svého obalu</a:t>
            </a:r>
            <a:endParaRPr sz="1800"/>
          </a:p>
          <a:p>
            <a:pPr indent="-342900" lvl="0" marL="457200" rtl="0" algn="l">
              <a:spcBef>
                <a:spcPts val="0"/>
              </a:spcBef>
              <a:spcAft>
                <a:spcPts val="0"/>
              </a:spcAft>
              <a:buSzPts val="1800"/>
              <a:buChar char="●"/>
            </a:pPr>
            <a:r>
              <a:rPr lang="sk" sz="1800"/>
              <a:t>Jedna z 1. metod volby u diskopatií</a:t>
            </a:r>
            <a:endParaRPr sz="1800"/>
          </a:p>
        </p:txBody>
      </p:sp>
      <p:pic>
        <p:nvPicPr>
          <p:cNvPr descr="spinal decompression therapy on lumbar segments. See more at: https://3dpractice.com/products/virtual-consultation/" id="367" name="Google Shape;367;p55" title="Decompression Lumbar">
            <a:hlinkClick r:id="rId3"/>
          </p:cNvPr>
          <p:cNvPicPr preferRelativeResize="0"/>
          <p:nvPr/>
        </p:nvPicPr>
        <p:blipFill>
          <a:blip r:embed="rId4">
            <a:alphaModFix/>
          </a:blip>
          <a:stretch>
            <a:fillRect/>
          </a:stretch>
        </p:blipFill>
        <p:spPr>
          <a:xfrm>
            <a:off x="4628450" y="1113250"/>
            <a:ext cx="4293000" cy="3219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Symetrické zatížení - Komprese</a:t>
            </a:r>
            <a:endParaRPr/>
          </a:p>
        </p:txBody>
      </p:sp>
      <p:sp>
        <p:nvSpPr>
          <p:cNvPr id="373" name="Google Shape;373;p5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Discus je oploštělý a rozšířený</a:t>
            </a:r>
            <a:endParaRPr sz="1800"/>
          </a:p>
          <a:p>
            <a:pPr indent="-342900" lvl="0" marL="457200" rtl="0" algn="l">
              <a:spcBef>
                <a:spcPts val="0"/>
              </a:spcBef>
              <a:spcAft>
                <a:spcPts val="0"/>
              </a:spcAft>
              <a:buSzPts val="1800"/>
              <a:buChar char="●"/>
            </a:pPr>
            <a:r>
              <a:rPr lang="sk" sz="1800"/>
              <a:t>Nucleus pulposus je také oploštělejší</a:t>
            </a:r>
            <a:endParaRPr sz="1800"/>
          </a:p>
          <a:p>
            <a:pPr indent="-342900" lvl="0" marL="457200" rtl="0" algn="l">
              <a:spcBef>
                <a:spcPts val="0"/>
              </a:spcBef>
              <a:spcAft>
                <a:spcPts val="0"/>
              </a:spcAft>
              <a:buSzPts val="1800"/>
              <a:buChar char="●"/>
            </a:pPr>
            <a:r>
              <a:rPr lang="sk" sz="1800"/>
              <a:t>Intradiskální tlak se zvyšuje - přenos na vnitřní vlákna annulu</a:t>
            </a:r>
            <a:endParaRPr sz="1800"/>
          </a:p>
          <a:p>
            <a:pPr indent="-342900" lvl="0" marL="457200" rtl="0" algn="l">
              <a:spcBef>
                <a:spcPts val="0"/>
              </a:spcBef>
              <a:spcAft>
                <a:spcPts val="0"/>
              </a:spcAft>
              <a:buSzPts val="1800"/>
              <a:buChar char="●"/>
            </a:pPr>
            <a:r>
              <a:rPr lang="sk" sz="1800"/>
              <a:t>Vertikálně působící síla je transformována do laterálně působících sil napínajících annulární vlákna </a:t>
            </a:r>
            <a:endParaRPr sz="18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Klinický význam</a:t>
            </a:r>
            <a:r>
              <a:rPr lang="sk"/>
              <a:t> - Flexe</a:t>
            </a:r>
            <a:endParaRPr/>
          </a:p>
          <a:p>
            <a:pPr indent="0" lvl="0" marL="0" rtl="0" algn="l">
              <a:spcBef>
                <a:spcPts val="0"/>
              </a:spcBef>
              <a:spcAft>
                <a:spcPts val="0"/>
              </a:spcAft>
              <a:buNone/>
            </a:pPr>
            <a:r>
              <a:t/>
            </a:r>
            <a:endParaRPr/>
          </a:p>
        </p:txBody>
      </p:sp>
      <p:sp>
        <p:nvSpPr>
          <p:cNvPr id="379" name="Google Shape;379;p57"/>
          <p:cNvSpPr txBox="1"/>
          <p:nvPr>
            <p:ph idx="1" type="body"/>
          </p:nvPr>
        </p:nvSpPr>
        <p:spPr>
          <a:xfrm>
            <a:off x="540000" y="1269000"/>
            <a:ext cx="5296800" cy="3105000"/>
          </a:xfrm>
          <a:prstGeom prst="rect">
            <a:avLst/>
          </a:prstGeom>
        </p:spPr>
        <p:txBody>
          <a:bodyPr anchorCtr="0" anchor="t" bIns="0" lIns="0" spcFirstLastPara="1" rIns="0" wrap="square" tIns="0">
            <a:noAutofit/>
          </a:bodyPr>
          <a:lstStyle/>
          <a:p>
            <a:pPr indent="-114300" lvl="0" marL="0" rtl="0" algn="l">
              <a:lnSpc>
                <a:spcPct val="114000"/>
              </a:lnSpc>
              <a:spcBef>
                <a:spcPts val="0"/>
              </a:spcBef>
              <a:spcAft>
                <a:spcPts val="0"/>
              </a:spcAft>
              <a:buSzPts val="1800"/>
              <a:buChar char="●"/>
            </a:pPr>
            <a:r>
              <a:rPr b="1" lang="sk" sz="1800"/>
              <a:t>Flexe a extenze</a:t>
            </a:r>
            <a:r>
              <a:rPr lang="sk" sz="1800"/>
              <a:t> sestávají ze dvou složek pohybu – sagitální rotace a sagitální translace.</a:t>
            </a:r>
            <a:endParaRPr sz="1800"/>
          </a:p>
          <a:p>
            <a:pPr indent="0" lvl="0" marL="0" rtl="0" algn="l">
              <a:lnSpc>
                <a:spcPct val="114000"/>
              </a:lnSpc>
              <a:spcBef>
                <a:spcPts val="0"/>
              </a:spcBef>
              <a:spcAft>
                <a:spcPts val="0"/>
              </a:spcAft>
              <a:buNone/>
            </a:pPr>
            <a:r>
              <a:rPr b="1" lang="sk" sz="1800"/>
              <a:t>Flexe </a:t>
            </a:r>
            <a:r>
              <a:rPr lang="sk" sz="1800"/>
              <a:t>zahrnuje: </a:t>
            </a:r>
            <a:endParaRPr sz="1800"/>
          </a:p>
          <a:p>
            <a:pPr indent="-342900" lvl="0" marL="457200" rtl="0" algn="l">
              <a:lnSpc>
                <a:spcPct val="114000"/>
              </a:lnSpc>
              <a:spcBef>
                <a:spcPts val="0"/>
              </a:spcBef>
              <a:spcAft>
                <a:spcPts val="0"/>
              </a:spcAft>
              <a:buSzPts val="1800"/>
              <a:buChar char="●"/>
            </a:pPr>
            <a:r>
              <a:rPr b="1" lang="sk" sz="1800"/>
              <a:t>Bederní obratel </a:t>
            </a:r>
            <a:r>
              <a:rPr lang="sk" sz="1800"/>
              <a:t>kombinace anteriorní sagitální rotace a anteriorní translace </a:t>
            </a:r>
            <a:endParaRPr sz="1800"/>
          </a:p>
          <a:p>
            <a:pPr indent="-342900" lvl="0" marL="457200" rtl="0" algn="l">
              <a:lnSpc>
                <a:spcPct val="114000"/>
              </a:lnSpc>
              <a:spcBef>
                <a:spcPts val="0"/>
              </a:spcBef>
              <a:spcAft>
                <a:spcPts val="0"/>
              </a:spcAft>
              <a:buSzPts val="1800"/>
              <a:buChar char="●"/>
            </a:pPr>
            <a:r>
              <a:rPr b="1" lang="sk" sz="1800"/>
              <a:t>Intervertebrální disk</a:t>
            </a:r>
            <a:r>
              <a:rPr lang="sk" sz="1800"/>
              <a:t> je komprimován vpředu a zadní anulus je napínán. Při “zdravé” ploténce způsobuje flexe posun nucleu pulposu dozadu (Kolber 2009). Intradiskální (nitroplatničkový) tlak meraný v nucleus pulposus signifikantně vzroste při plné flexi (Kuo 2010).</a:t>
            </a:r>
            <a:endParaRPr/>
          </a:p>
        </p:txBody>
      </p:sp>
      <p:pic>
        <p:nvPicPr>
          <p:cNvPr id="380" name="Google Shape;380;p57"/>
          <p:cNvPicPr preferRelativeResize="0"/>
          <p:nvPr/>
        </p:nvPicPr>
        <p:blipFill>
          <a:blip r:embed="rId3">
            <a:alphaModFix/>
          </a:blip>
          <a:stretch>
            <a:fillRect/>
          </a:stretch>
        </p:blipFill>
        <p:spPr>
          <a:xfrm>
            <a:off x="6120250" y="501600"/>
            <a:ext cx="2735209" cy="382124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Klinický význam</a:t>
            </a:r>
            <a:r>
              <a:rPr lang="sk"/>
              <a:t> - Flexe</a:t>
            </a:r>
            <a:endParaRPr/>
          </a:p>
          <a:p>
            <a:pPr indent="0" lvl="0" marL="0" rtl="0" algn="l">
              <a:spcBef>
                <a:spcPts val="0"/>
              </a:spcBef>
              <a:spcAft>
                <a:spcPts val="0"/>
              </a:spcAft>
              <a:buNone/>
            </a:pPr>
            <a:r>
              <a:t/>
            </a:r>
            <a:endParaRPr/>
          </a:p>
        </p:txBody>
      </p:sp>
      <p:sp>
        <p:nvSpPr>
          <p:cNvPr id="386" name="Google Shape;386;p58"/>
          <p:cNvSpPr txBox="1"/>
          <p:nvPr>
            <p:ph idx="1" type="body"/>
          </p:nvPr>
        </p:nvSpPr>
        <p:spPr>
          <a:xfrm>
            <a:off x="540000" y="1269000"/>
            <a:ext cx="4717500" cy="3105000"/>
          </a:xfrm>
          <a:prstGeom prst="rect">
            <a:avLst/>
          </a:prstGeom>
        </p:spPr>
        <p:txBody>
          <a:bodyPr anchorCtr="0" anchor="t" bIns="0" lIns="0" spcFirstLastPara="1" rIns="0" wrap="square" tIns="0">
            <a:noAutofit/>
          </a:bodyPr>
          <a:lstStyle/>
          <a:p>
            <a:pPr indent="0" lvl="0" marL="0" rtl="0" algn="l">
              <a:lnSpc>
                <a:spcPct val="114000"/>
              </a:lnSpc>
              <a:spcBef>
                <a:spcPts val="0"/>
              </a:spcBef>
              <a:spcAft>
                <a:spcPts val="0"/>
              </a:spcAft>
              <a:buClr>
                <a:schemeClr val="dk1"/>
              </a:buClr>
              <a:buSzPts val="1100"/>
              <a:buFont typeface="Arial"/>
              <a:buNone/>
            </a:pPr>
            <a:r>
              <a:rPr b="1" lang="sk" sz="1400"/>
              <a:t>Flexe </a:t>
            </a:r>
            <a:r>
              <a:rPr lang="sk" sz="1400"/>
              <a:t>dále</a:t>
            </a:r>
            <a:r>
              <a:rPr b="1" lang="sk" sz="1400"/>
              <a:t> </a:t>
            </a:r>
            <a:r>
              <a:rPr lang="sk" sz="1400"/>
              <a:t>zahrnuje: </a:t>
            </a:r>
            <a:endParaRPr sz="1400"/>
          </a:p>
          <a:p>
            <a:pPr indent="-317500" lvl="0" marL="457200" rtl="0" algn="l">
              <a:lnSpc>
                <a:spcPct val="114000"/>
              </a:lnSpc>
              <a:spcBef>
                <a:spcPts val="0"/>
              </a:spcBef>
              <a:spcAft>
                <a:spcPts val="0"/>
              </a:spcAft>
              <a:buSzPts val="1400"/>
              <a:buChar char="●"/>
            </a:pPr>
            <a:r>
              <a:rPr b="1" lang="sk" sz="1400"/>
              <a:t>Na úrovni facetových kloubů </a:t>
            </a:r>
            <a:r>
              <a:rPr lang="sk" sz="1400"/>
              <a:t>jsou</a:t>
            </a:r>
            <a:r>
              <a:rPr b="1" lang="sk" sz="1400"/>
              <a:t> </a:t>
            </a:r>
            <a:r>
              <a:rPr lang="sk" sz="1400"/>
              <a:t>kompresivní síly nižší a pravděpodobně asymetrické (Kuo 2010).</a:t>
            </a:r>
            <a:endParaRPr sz="1400"/>
          </a:p>
          <a:p>
            <a:pPr indent="-317500" lvl="0" marL="457200" rtl="0" algn="l">
              <a:lnSpc>
                <a:spcPct val="114000"/>
              </a:lnSpc>
              <a:spcBef>
                <a:spcPts val="0"/>
              </a:spcBef>
              <a:spcAft>
                <a:spcPts val="0"/>
              </a:spcAft>
              <a:buSzPts val="1400"/>
              <a:buChar char="●"/>
            </a:pPr>
            <a:r>
              <a:rPr lang="sk" sz="1400"/>
              <a:t>Oblast páteřního kanála a rozměry foraminálních otvorů se zvětšují a napínání je přeneseno na míchu a periferní nervový systém (Inufusa 1996).</a:t>
            </a:r>
            <a:endParaRPr sz="1400"/>
          </a:p>
          <a:p>
            <a:pPr indent="-317500" lvl="0" marL="457200" rtl="0" algn="l">
              <a:lnSpc>
                <a:spcPct val="114000"/>
              </a:lnSpc>
              <a:spcBef>
                <a:spcPts val="0"/>
              </a:spcBef>
              <a:spcAft>
                <a:spcPts val="0"/>
              </a:spcAft>
              <a:buSzPts val="1400"/>
              <a:buChar char="●"/>
            </a:pPr>
            <a:r>
              <a:rPr lang="sk" sz="1400"/>
              <a:t>V průběhu udržované flexe může </a:t>
            </a:r>
            <a:r>
              <a:rPr b="1" lang="sk" sz="1400"/>
              <a:t>fenomén creep </a:t>
            </a:r>
            <a:r>
              <a:rPr lang="sk" sz="1400"/>
              <a:t>způsobit 10% zvýšení úhlu flexe za 20 minút (McGill 1992). Odolnost struktur vymezujících pohyb může být redukována o 42% už za 5 minut (Busscher 2011).</a:t>
            </a:r>
            <a:endParaRPr sz="1400"/>
          </a:p>
          <a:p>
            <a:pPr indent="-317500" lvl="0" marL="457200" rtl="0" algn="l">
              <a:lnSpc>
                <a:spcPct val="114000"/>
              </a:lnSpc>
              <a:spcBef>
                <a:spcPts val="0"/>
              </a:spcBef>
              <a:spcAft>
                <a:spcPts val="0"/>
              </a:spcAft>
              <a:buSzPts val="1400"/>
              <a:buChar char="●"/>
            </a:pPr>
            <a:r>
              <a:rPr b="1" lang="sk" sz="1400"/>
              <a:t>Dynamická zátěžová flexe </a:t>
            </a:r>
            <a:r>
              <a:rPr lang="sk" sz="1400"/>
              <a:t>(zahrádka, sporty - hokej, golf, veslování, házení, kopy, apod.)/</a:t>
            </a:r>
            <a:r>
              <a:rPr b="1" lang="sk" sz="1400"/>
              <a:t>Statická zátěžová flexe </a:t>
            </a:r>
            <a:r>
              <a:rPr lang="sk" sz="1400"/>
              <a:t>(cyklistika, “ochablý” kyfotický sed/</a:t>
            </a:r>
            <a:r>
              <a:rPr b="1" lang="sk" sz="1400"/>
              <a:t>Statická nezátěžová flexe (leh na boku)</a:t>
            </a:r>
            <a:endParaRPr sz="2000"/>
          </a:p>
        </p:txBody>
      </p:sp>
      <p:pic>
        <p:nvPicPr>
          <p:cNvPr id="387" name="Google Shape;387;p58" title="The intervertebral disc">
            <a:hlinkClick r:id="rId3"/>
          </p:cNvPr>
          <p:cNvPicPr preferRelativeResize="0"/>
          <p:nvPr/>
        </p:nvPicPr>
        <p:blipFill>
          <a:blip r:embed="rId4">
            <a:alphaModFix/>
          </a:blip>
          <a:stretch>
            <a:fillRect/>
          </a:stretch>
        </p:blipFill>
        <p:spPr>
          <a:xfrm>
            <a:off x="5257500" y="1155250"/>
            <a:ext cx="3709850" cy="2782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Funkce axiálního systému</a:t>
            </a:r>
            <a:endParaRPr/>
          </a:p>
          <a:p>
            <a:pPr indent="0" lvl="0" marL="0" rtl="0" algn="l">
              <a:spcBef>
                <a:spcPts val="0"/>
              </a:spcBef>
              <a:spcAft>
                <a:spcPts val="0"/>
              </a:spcAft>
              <a:buNone/>
            </a:pPr>
            <a:r>
              <a:t/>
            </a:r>
            <a:endParaRPr/>
          </a:p>
        </p:txBody>
      </p:sp>
      <p:sp>
        <p:nvSpPr>
          <p:cNvPr id="150" name="Google Shape;150;p2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9250" lvl="0" marL="457200" rtl="0" algn="l">
              <a:lnSpc>
                <a:spcPct val="150000"/>
              </a:lnSpc>
              <a:spcBef>
                <a:spcPts val="0"/>
              </a:spcBef>
              <a:spcAft>
                <a:spcPts val="0"/>
              </a:spcAft>
              <a:buSzPts val="1900"/>
              <a:buChar char="●"/>
            </a:pPr>
            <a:r>
              <a:rPr lang="sk" sz="1900"/>
              <a:t>Ochrana nervových struktur</a:t>
            </a:r>
            <a:endParaRPr sz="1900"/>
          </a:p>
          <a:p>
            <a:pPr indent="-349250" lvl="0" marL="457200" rtl="0" algn="l">
              <a:lnSpc>
                <a:spcPct val="150000"/>
              </a:lnSpc>
              <a:spcBef>
                <a:spcPts val="0"/>
              </a:spcBef>
              <a:spcAft>
                <a:spcPts val="0"/>
              </a:spcAft>
              <a:buSzPts val="1900"/>
              <a:buChar char="●"/>
            </a:pPr>
            <a:r>
              <a:rPr lang="sk" sz="1900"/>
              <a:t>Opěrná funkce</a:t>
            </a:r>
            <a:endParaRPr sz="1900"/>
          </a:p>
          <a:p>
            <a:pPr indent="-349250" lvl="0" marL="457200" rtl="0" algn="l">
              <a:lnSpc>
                <a:spcPct val="150000"/>
              </a:lnSpc>
              <a:spcBef>
                <a:spcPts val="0"/>
              </a:spcBef>
              <a:spcAft>
                <a:spcPts val="0"/>
              </a:spcAft>
              <a:buSzPts val="1900"/>
              <a:buChar char="●"/>
            </a:pPr>
            <a:r>
              <a:rPr lang="sk" sz="1900"/>
              <a:t>Určení směru a rozsahu pohybu</a:t>
            </a:r>
            <a:endParaRPr sz="1900"/>
          </a:p>
          <a:p>
            <a:pPr indent="-349250" lvl="0" marL="457200" rtl="0" algn="l">
              <a:lnSpc>
                <a:spcPct val="150000"/>
              </a:lnSpc>
              <a:spcBef>
                <a:spcPts val="0"/>
              </a:spcBef>
              <a:spcAft>
                <a:spcPts val="0"/>
              </a:spcAft>
              <a:buSzPts val="1900"/>
              <a:buChar char="●"/>
            </a:pPr>
            <a:r>
              <a:rPr lang="sk" sz="1900"/>
              <a:t>Proprioceptivní funkce</a:t>
            </a:r>
            <a:endParaRPr/>
          </a:p>
        </p:txBody>
      </p:sp>
      <p:pic>
        <p:nvPicPr>
          <p:cNvPr id="151" name="Google Shape;151;p23"/>
          <p:cNvPicPr preferRelativeResize="0"/>
          <p:nvPr/>
        </p:nvPicPr>
        <p:blipFill>
          <a:blip r:embed="rId3">
            <a:alphaModFix/>
          </a:blip>
          <a:stretch>
            <a:fillRect/>
          </a:stretch>
        </p:blipFill>
        <p:spPr>
          <a:xfrm>
            <a:off x="6303250" y="555250"/>
            <a:ext cx="1771650" cy="38290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Klinický význam</a:t>
            </a:r>
            <a:r>
              <a:rPr lang="sk"/>
              <a:t> - Extenze</a:t>
            </a:r>
            <a:endParaRPr/>
          </a:p>
          <a:p>
            <a:pPr indent="0" lvl="0" marL="0" rtl="0" algn="l">
              <a:spcBef>
                <a:spcPts val="0"/>
              </a:spcBef>
              <a:spcAft>
                <a:spcPts val="0"/>
              </a:spcAft>
              <a:buNone/>
            </a:pPr>
            <a:r>
              <a:t/>
            </a:r>
            <a:endParaRPr/>
          </a:p>
        </p:txBody>
      </p:sp>
      <p:sp>
        <p:nvSpPr>
          <p:cNvPr id="393" name="Google Shape;393;p59"/>
          <p:cNvSpPr txBox="1"/>
          <p:nvPr>
            <p:ph idx="1" type="body"/>
          </p:nvPr>
        </p:nvSpPr>
        <p:spPr>
          <a:xfrm>
            <a:off x="540000" y="1269000"/>
            <a:ext cx="8064900" cy="3105000"/>
          </a:xfrm>
          <a:prstGeom prst="rect">
            <a:avLst/>
          </a:prstGeom>
        </p:spPr>
        <p:txBody>
          <a:bodyPr anchorCtr="0" anchor="t" bIns="0" lIns="0" spcFirstLastPara="1" rIns="0" wrap="square" tIns="0">
            <a:noAutofit/>
          </a:bodyPr>
          <a:lstStyle/>
          <a:p>
            <a:pPr indent="0" lvl="0" marL="0" rtl="0" algn="l">
              <a:lnSpc>
                <a:spcPct val="114000"/>
              </a:lnSpc>
              <a:spcBef>
                <a:spcPts val="0"/>
              </a:spcBef>
              <a:spcAft>
                <a:spcPts val="0"/>
              </a:spcAft>
              <a:buNone/>
            </a:pPr>
            <a:r>
              <a:rPr b="1" lang="sk" sz="1500"/>
              <a:t>Extenze </a:t>
            </a:r>
            <a:r>
              <a:rPr lang="sk" sz="1500"/>
              <a:t>zahrnuje: </a:t>
            </a:r>
            <a:endParaRPr sz="1500"/>
          </a:p>
          <a:p>
            <a:pPr indent="-323850" lvl="0" marL="457200" rtl="0" algn="l">
              <a:lnSpc>
                <a:spcPct val="114000"/>
              </a:lnSpc>
              <a:spcBef>
                <a:spcPts val="0"/>
              </a:spcBef>
              <a:spcAft>
                <a:spcPts val="0"/>
              </a:spcAft>
              <a:buSzPts val="1500"/>
              <a:buChar char="●"/>
            </a:pPr>
            <a:r>
              <a:rPr b="1" lang="sk" sz="1500"/>
              <a:t>Bederní obratel </a:t>
            </a:r>
            <a:r>
              <a:rPr lang="sk" sz="1500"/>
              <a:t>kombinace posteriorní sagitální rotace a posteriorní translace </a:t>
            </a:r>
            <a:endParaRPr sz="1500"/>
          </a:p>
          <a:p>
            <a:pPr indent="-323850" lvl="0" marL="457200" rtl="0" algn="l">
              <a:lnSpc>
                <a:spcPct val="114000"/>
              </a:lnSpc>
              <a:spcBef>
                <a:spcPts val="0"/>
              </a:spcBef>
              <a:spcAft>
                <a:spcPts val="0"/>
              </a:spcAft>
              <a:buSzPts val="1500"/>
              <a:buChar char="●"/>
            </a:pPr>
            <a:r>
              <a:rPr b="1" lang="sk" sz="1500"/>
              <a:t>Intervertebrální disk</a:t>
            </a:r>
            <a:r>
              <a:rPr lang="sk" sz="1500"/>
              <a:t> je komprimován vzadu a přední anulus fibrosus je napínán. Tlak v nucleu se snižuje až o 35% v extenzi (Adams 1994). </a:t>
            </a:r>
            <a:endParaRPr sz="1500"/>
          </a:p>
          <a:p>
            <a:pPr indent="-323850" lvl="0" marL="457200" rtl="0" algn="l">
              <a:lnSpc>
                <a:spcPct val="114000"/>
              </a:lnSpc>
              <a:spcBef>
                <a:spcPts val="0"/>
              </a:spcBef>
              <a:spcAft>
                <a:spcPts val="0"/>
              </a:spcAft>
              <a:buSzPts val="1500"/>
              <a:buChar char="●"/>
            </a:pPr>
            <a:r>
              <a:rPr lang="sk" sz="1500"/>
              <a:t>Kompresivní síly ve </a:t>
            </a:r>
            <a:r>
              <a:rPr b="1" lang="sk" sz="1500"/>
              <a:t>facetových kloubech</a:t>
            </a:r>
            <a:r>
              <a:rPr lang="sk" sz="1500"/>
              <a:t> se během extenze zvyšují (Rohlmann 2009).</a:t>
            </a:r>
            <a:endParaRPr sz="1500"/>
          </a:p>
          <a:p>
            <a:pPr indent="-323850" lvl="0" marL="457200" rtl="0" algn="l">
              <a:lnSpc>
                <a:spcPct val="114000"/>
              </a:lnSpc>
              <a:spcBef>
                <a:spcPts val="0"/>
              </a:spcBef>
              <a:spcAft>
                <a:spcPts val="0"/>
              </a:spcAft>
              <a:buSzPts val="1500"/>
              <a:buChar char="●"/>
            </a:pPr>
            <a:r>
              <a:rPr lang="sk" sz="1500"/>
              <a:t>Pohyb je spojen s přiblížením spinálních výběžků či inferiorních artikulárních výbežků na laminu spodního obratle.</a:t>
            </a:r>
            <a:endParaRPr sz="1500"/>
          </a:p>
          <a:p>
            <a:pPr indent="-323850" lvl="0" marL="457200" rtl="0" algn="l">
              <a:lnSpc>
                <a:spcPct val="114000"/>
              </a:lnSpc>
              <a:spcBef>
                <a:spcPts val="0"/>
              </a:spcBef>
              <a:spcAft>
                <a:spcPts val="0"/>
              </a:spcAft>
              <a:buSzPts val="1500"/>
              <a:buChar char="●"/>
            </a:pPr>
            <a:r>
              <a:rPr lang="sk" sz="1500"/>
              <a:t>U zdravé ploténky může extenze způsobit posun nucleu pulposu dopředu (Kolber 2009).</a:t>
            </a:r>
            <a:endParaRPr sz="1500"/>
          </a:p>
          <a:p>
            <a:pPr indent="-323850" lvl="0" marL="457200" rtl="0" algn="l">
              <a:lnSpc>
                <a:spcPct val="114000"/>
              </a:lnSpc>
              <a:spcBef>
                <a:spcPts val="0"/>
              </a:spcBef>
              <a:spcAft>
                <a:spcPts val="0"/>
              </a:spcAft>
              <a:buSzPts val="1500"/>
              <a:buChar char="●"/>
            </a:pPr>
            <a:r>
              <a:rPr lang="sk" sz="1500"/>
              <a:t>Oblast páteřního kanálu a rozměry foraminálních otvorů se zužují a snižuje sa napínání míchy a periferního nervového systému (Inufusa 1996). </a:t>
            </a:r>
            <a:endParaRPr sz="1500"/>
          </a:p>
          <a:p>
            <a:pPr indent="-323850" lvl="0" marL="457200" rtl="0" algn="l">
              <a:lnSpc>
                <a:spcPct val="114000"/>
              </a:lnSpc>
              <a:spcBef>
                <a:spcPts val="0"/>
              </a:spcBef>
              <a:spcAft>
                <a:spcPts val="0"/>
              </a:spcAft>
              <a:buSzPts val="1500"/>
              <a:buChar char="●"/>
            </a:pPr>
            <a:r>
              <a:rPr b="1" lang="sk" sz="1500"/>
              <a:t>Statická zátěžová extenze</a:t>
            </a:r>
            <a:r>
              <a:rPr lang="sk" sz="1500"/>
              <a:t> (vzpřímený sed, stoj)/</a:t>
            </a:r>
            <a:r>
              <a:rPr b="1" lang="sk" sz="1500"/>
              <a:t>Dynamická zátěžová extenze </a:t>
            </a:r>
            <a:r>
              <a:rPr lang="sk" sz="1500"/>
              <a:t>(chůze,běh, gymnastika - velké rozsahy)/</a:t>
            </a:r>
            <a:r>
              <a:rPr b="1" lang="sk" sz="1500"/>
              <a:t>Statická odlehčená extenze </a:t>
            </a:r>
            <a:r>
              <a:rPr lang="sk" sz="1500"/>
              <a:t>(leh na břiše)</a:t>
            </a:r>
            <a:endParaRPr sz="20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6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Klinický význam </a:t>
            </a:r>
            <a:r>
              <a:rPr lang="sk"/>
              <a:t>- Extenze</a:t>
            </a:r>
            <a:endParaRPr/>
          </a:p>
          <a:p>
            <a:pPr indent="0" lvl="0" marL="0" rtl="0" algn="l">
              <a:spcBef>
                <a:spcPts val="0"/>
              </a:spcBef>
              <a:spcAft>
                <a:spcPts val="0"/>
              </a:spcAft>
              <a:buNone/>
            </a:pPr>
            <a:r>
              <a:t/>
            </a:r>
            <a:endParaRPr/>
          </a:p>
        </p:txBody>
      </p:sp>
      <p:pic>
        <p:nvPicPr>
          <p:cNvPr id="399" name="Google Shape;399;p60" title="The intervertebral disc">
            <a:hlinkClick r:id="rId3"/>
          </p:cNvPr>
          <p:cNvPicPr preferRelativeResize="0"/>
          <p:nvPr/>
        </p:nvPicPr>
        <p:blipFill>
          <a:blip r:embed="rId4">
            <a:alphaModFix/>
          </a:blip>
          <a:stretch>
            <a:fillRect/>
          </a:stretch>
        </p:blipFill>
        <p:spPr>
          <a:xfrm>
            <a:off x="1915888" y="1012250"/>
            <a:ext cx="5313133" cy="39848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6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Klinický význam - Rotace</a:t>
            </a:r>
            <a:endParaRPr/>
          </a:p>
        </p:txBody>
      </p:sp>
      <p:sp>
        <p:nvSpPr>
          <p:cNvPr id="405" name="Google Shape;405;p6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Šikmá vlákna s průběhem orientovaným proti směru pohybu (rotace), jsou napínána, zatímco vlákna intermediární, s opačnou orientací jsou relaxována.</a:t>
            </a:r>
            <a:endParaRPr sz="1800"/>
          </a:p>
          <a:p>
            <a:pPr indent="-342900" lvl="0" marL="457200" rtl="0" algn="l">
              <a:spcBef>
                <a:spcPts val="0"/>
              </a:spcBef>
              <a:spcAft>
                <a:spcPts val="0"/>
              </a:spcAft>
              <a:buSzPts val="1800"/>
              <a:buChar char="●"/>
            </a:pPr>
            <a:r>
              <a:rPr lang="sk" sz="1800"/>
              <a:t>Napětí dosahuje maximum v centrálních vláknech annulu, která jsou nejvíce </a:t>
            </a:r>
            <a:r>
              <a:rPr lang="sk" sz="1800"/>
              <a:t>šikmo</a:t>
            </a:r>
            <a:r>
              <a:rPr lang="sk" sz="1800"/>
              <a:t> orientována.</a:t>
            </a:r>
            <a:endParaRPr sz="1800"/>
          </a:p>
          <a:p>
            <a:pPr indent="-342900" lvl="0" marL="457200" rtl="0" algn="l">
              <a:spcBef>
                <a:spcPts val="0"/>
              </a:spcBef>
              <a:spcAft>
                <a:spcPts val="0"/>
              </a:spcAft>
              <a:buSzPts val="1800"/>
              <a:buChar char="●"/>
            </a:pPr>
            <a:r>
              <a:rPr lang="sk" sz="1800"/>
              <a:t>Nucleus je výrazně komprimován a intradiskální tlak je </a:t>
            </a:r>
            <a:r>
              <a:rPr lang="sk" sz="1800"/>
              <a:t>přímo úměrně</a:t>
            </a:r>
            <a:r>
              <a:rPr lang="sk" sz="1800"/>
              <a:t> zvyšován ve vztahu k úhlu rotace.</a:t>
            </a:r>
            <a:endParaRPr sz="1800"/>
          </a:p>
          <a:p>
            <a:pPr indent="-342900" lvl="0" marL="457200" rtl="0" algn="l">
              <a:spcBef>
                <a:spcPts val="0"/>
              </a:spcBef>
              <a:spcAft>
                <a:spcPts val="0"/>
              </a:spcAft>
              <a:buSzPts val="1800"/>
              <a:buChar char="●"/>
            </a:pPr>
            <a:r>
              <a:rPr lang="sk" sz="1800"/>
              <a:t>To vysvětluje, proč flexe s rotací je nejvíce riziková pro roztržení annulu a posun nucleu posteriórně.</a:t>
            </a:r>
            <a:endParaRPr sz="18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62"/>
          <p:cNvPicPr preferRelativeResize="0"/>
          <p:nvPr/>
        </p:nvPicPr>
        <p:blipFill rotWithShape="1">
          <a:blip r:embed="rId3">
            <a:alphaModFix/>
          </a:blip>
          <a:srcRect b="7580" l="18536" r="14376" t="8660"/>
          <a:stretch/>
        </p:blipFill>
        <p:spPr>
          <a:xfrm>
            <a:off x="1827375" y="349250"/>
            <a:ext cx="5651523" cy="44096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Lateroflexe - Rotace</a:t>
            </a:r>
            <a:endParaRPr/>
          </a:p>
        </p:txBody>
      </p:sp>
      <p:sp>
        <p:nvSpPr>
          <p:cNvPr id="416" name="Google Shape;416;p63"/>
          <p:cNvSpPr txBox="1"/>
          <p:nvPr>
            <p:ph idx="1" type="body"/>
          </p:nvPr>
        </p:nvSpPr>
        <p:spPr>
          <a:xfrm>
            <a:off x="540000" y="1269000"/>
            <a:ext cx="4511700" cy="3105000"/>
          </a:xfrm>
          <a:prstGeom prst="rect">
            <a:avLst/>
          </a:prstGeom>
        </p:spPr>
        <p:txBody>
          <a:bodyPr anchorCtr="0" anchor="t" bIns="0" lIns="0" spcFirstLastPara="1" rIns="0" wrap="square" tIns="0">
            <a:noAutofit/>
          </a:bodyPr>
          <a:lstStyle/>
          <a:p>
            <a:pPr indent="-323850" lvl="0" marL="457200" rtl="0" algn="l">
              <a:lnSpc>
                <a:spcPct val="100000"/>
              </a:lnSpc>
              <a:spcBef>
                <a:spcPts val="0"/>
              </a:spcBef>
              <a:spcAft>
                <a:spcPts val="0"/>
              </a:spcAft>
              <a:buSzPts val="1500"/>
              <a:buChar char="●"/>
            </a:pPr>
            <a:r>
              <a:rPr lang="sk" sz="1500"/>
              <a:t>V průběhu a</a:t>
            </a:r>
            <a:r>
              <a:rPr lang="sk" sz="1500"/>
              <a:t>symetrické laterální komprese discus (stlačovanou substanci) posouvá kontralaterálně- směrem k zóně menšího “odporu”, tlaku - a to vede </a:t>
            </a:r>
            <a:r>
              <a:rPr b="1" lang="sk" sz="1500"/>
              <a:t>současně i k rotaci. </a:t>
            </a:r>
            <a:endParaRPr b="1" sz="1500"/>
          </a:p>
          <a:p>
            <a:pPr indent="-323850" lvl="0" marL="457200" rtl="0" algn="l">
              <a:lnSpc>
                <a:spcPct val="100000"/>
              </a:lnSpc>
              <a:spcBef>
                <a:spcPts val="0"/>
              </a:spcBef>
              <a:spcAft>
                <a:spcPts val="0"/>
              </a:spcAft>
              <a:buSzPts val="1500"/>
              <a:buChar char="●"/>
            </a:pPr>
            <a:r>
              <a:rPr lang="sk" sz="1500"/>
              <a:t>Kontralaterální ligamenta jsou napínány.</a:t>
            </a:r>
            <a:endParaRPr sz="1500"/>
          </a:p>
          <a:p>
            <a:pPr indent="-323850" lvl="0" marL="457200" rtl="0" algn="l">
              <a:lnSpc>
                <a:spcPct val="100000"/>
              </a:lnSpc>
              <a:spcBef>
                <a:spcPts val="0"/>
              </a:spcBef>
              <a:spcAft>
                <a:spcPts val="0"/>
              </a:spcAft>
              <a:buSzPts val="1500"/>
              <a:buChar char="●"/>
            </a:pPr>
            <a:r>
              <a:rPr lang="sk" sz="1500"/>
              <a:t>Komprese disků a napínání ligament fungují v tomto procesu jako “synergisté” tohto zloženého pohybu. </a:t>
            </a:r>
            <a:endParaRPr sz="1500"/>
          </a:p>
          <a:p>
            <a:pPr indent="-323850" lvl="0" marL="457200" rtl="0" algn="l">
              <a:lnSpc>
                <a:spcPct val="100000"/>
              </a:lnSpc>
              <a:spcBef>
                <a:spcPts val="0"/>
              </a:spcBef>
              <a:spcAft>
                <a:spcPts val="0"/>
              </a:spcAft>
              <a:buSzPts val="1500"/>
              <a:buChar char="●"/>
            </a:pPr>
            <a:r>
              <a:rPr lang="sk" sz="1500"/>
              <a:t>V rámci fixované rotace obratlů a lateroflexe páteře (u skoliózy) je krátkotrvající automatická rotace obratlů patologickým jevem a je trvale spojena s lateroflexí páteře. </a:t>
            </a:r>
            <a:endParaRPr sz="1500"/>
          </a:p>
        </p:txBody>
      </p:sp>
      <p:pic>
        <p:nvPicPr>
          <p:cNvPr id="417" name="Google Shape;417;p63"/>
          <p:cNvPicPr preferRelativeResize="0"/>
          <p:nvPr/>
        </p:nvPicPr>
        <p:blipFill>
          <a:blip r:embed="rId3">
            <a:alphaModFix/>
          </a:blip>
          <a:stretch>
            <a:fillRect/>
          </a:stretch>
        </p:blipFill>
        <p:spPr>
          <a:xfrm>
            <a:off x="7246900" y="0"/>
            <a:ext cx="1946500" cy="1604075"/>
          </a:xfrm>
          <a:prstGeom prst="rect">
            <a:avLst/>
          </a:prstGeom>
          <a:noFill/>
          <a:ln>
            <a:noFill/>
          </a:ln>
        </p:spPr>
      </p:pic>
      <p:pic>
        <p:nvPicPr>
          <p:cNvPr id="418" name="Google Shape;418;p63"/>
          <p:cNvPicPr preferRelativeResize="0"/>
          <p:nvPr/>
        </p:nvPicPr>
        <p:blipFill>
          <a:blip r:embed="rId4">
            <a:alphaModFix/>
          </a:blip>
          <a:stretch>
            <a:fillRect/>
          </a:stretch>
        </p:blipFill>
        <p:spPr>
          <a:xfrm>
            <a:off x="5482925" y="0"/>
            <a:ext cx="1568050" cy="1310650"/>
          </a:xfrm>
          <a:prstGeom prst="rect">
            <a:avLst/>
          </a:prstGeom>
          <a:noFill/>
          <a:ln>
            <a:noFill/>
          </a:ln>
        </p:spPr>
      </p:pic>
      <p:pic>
        <p:nvPicPr>
          <p:cNvPr id="419" name="Google Shape;419;p63"/>
          <p:cNvPicPr preferRelativeResize="0"/>
          <p:nvPr/>
        </p:nvPicPr>
        <p:blipFill>
          <a:blip r:embed="rId5">
            <a:alphaModFix/>
          </a:blip>
          <a:stretch>
            <a:fillRect/>
          </a:stretch>
        </p:blipFill>
        <p:spPr>
          <a:xfrm>
            <a:off x="5327700" y="1243700"/>
            <a:ext cx="3629976" cy="315561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6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sz="2700"/>
              <a:t>Lateroflexe - Rotace</a:t>
            </a:r>
            <a:endParaRPr sz="2700"/>
          </a:p>
          <a:p>
            <a:pPr indent="0" lvl="0" marL="0" rtl="0" algn="l">
              <a:spcBef>
                <a:spcPts val="0"/>
              </a:spcBef>
              <a:spcAft>
                <a:spcPts val="0"/>
              </a:spcAft>
              <a:buNone/>
            </a:pPr>
            <a:r>
              <a:t/>
            </a:r>
            <a:endParaRPr sz="2700"/>
          </a:p>
        </p:txBody>
      </p:sp>
      <p:sp>
        <p:nvSpPr>
          <p:cNvPr id="425" name="Google Shape;425;p64"/>
          <p:cNvSpPr txBox="1"/>
          <p:nvPr>
            <p:ph idx="1" type="body"/>
          </p:nvPr>
        </p:nvSpPr>
        <p:spPr>
          <a:xfrm>
            <a:off x="540000" y="1269000"/>
            <a:ext cx="5407800" cy="3105000"/>
          </a:xfrm>
          <a:prstGeom prst="rect">
            <a:avLst/>
          </a:prstGeom>
        </p:spPr>
        <p:txBody>
          <a:bodyPr anchorCtr="0" anchor="t" bIns="0" lIns="0" spcFirstLastPara="1" rIns="0" wrap="square" tIns="0">
            <a:noAutofit/>
          </a:bodyPr>
          <a:lstStyle/>
          <a:p>
            <a:pPr indent="-342900" lvl="0" marL="457200" rtl="0" algn="l">
              <a:lnSpc>
                <a:spcPct val="114000"/>
              </a:lnSpc>
              <a:spcBef>
                <a:spcPts val="0"/>
              </a:spcBef>
              <a:spcAft>
                <a:spcPts val="0"/>
              </a:spcAft>
              <a:buSzPts val="1800"/>
              <a:buChar char="●"/>
            </a:pPr>
            <a:r>
              <a:rPr lang="sk" sz="1800"/>
              <a:t>Vzájemná konfigurace kloubních výběžků na rozdíl od poměru meziobratlová destička/obratlové tělo neurčuje rozsah pohybu, ale určuje směr, ve kterém bude pohyb možný. Např. v bederní páteři se tak setkáváme pouze s minimální rotací, ale relativně velkou flexí. </a:t>
            </a:r>
            <a:endParaRPr sz="1800"/>
          </a:p>
          <a:p>
            <a:pPr indent="-342900" lvl="0" marL="457200" rtl="0" algn="l">
              <a:lnSpc>
                <a:spcPct val="114000"/>
              </a:lnSpc>
              <a:spcBef>
                <a:spcPts val="0"/>
              </a:spcBef>
              <a:spcAft>
                <a:spcPts val="0"/>
              </a:spcAft>
              <a:buSzPts val="1800"/>
              <a:buFont typeface="Comfortaa"/>
              <a:buChar char="●"/>
            </a:pPr>
            <a:r>
              <a:rPr lang="sk" sz="1800"/>
              <a:t>Ze sklonu kloubních ploch dolní krční, hrudní a bederní páteře rovněž vyplývá </a:t>
            </a:r>
            <a:r>
              <a:rPr b="1" lang="sk" sz="1800"/>
              <a:t>nemožnost izolovaného pohybu do rotace nebo do lateroflexe. </a:t>
            </a:r>
            <a:r>
              <a:rPr lang="sk" sz="1800"/>
              <a:t>Tyto pohyby jsou vždy </a:t>
            </a:r>
            <a:r>
              <a:rPr b="1" lang="sk" sz="1800"/>
              <a:t>vzájemnou kombinací obou</a:t>
            </a:r>
            <a:r>
              <a:rPr lang="sk" sz="1800"/>
              <a:t> (při lateroflexi dochází k automatické rotaci a naopak). </a:t>
            </a:r>
            <a:endParaRPr sz="1800"/>
          </a:p>
        </p:txBody>
      </p:sp>
      <p:pic>
        <p:nvPicPr>
          <p:cNvPr id="426" name="Google Shape;426;p64"/>
          <p:cNvPicPr preferRelativeResize="0"/>
          <p:nvPr/>
        </p:nvPicPr>
        <p:blipFill>
          <a:blip r:embed="rId3">
            <a:alphaModFix/>
          </a:blip>
          <a:stretch>
            <a:fillRect/>
          </a:stretch>
        </p:blipFill>
        <p:spPr>
          <a:xfrm>
            <a:off x="6050825" y="815200"/>
            <a:ext cx="2891401" cy="364226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6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ROM</a:t>
            </a:r>
            <a:endParaRPr/>
          </a:p>
        </p:txBody>
      </p:sp>
      <p:sp>
        <p:nvSpPr>
          <p:cNvPr id="432" name="Google Shape;432;p65"/>
          <p:cNvSpPr txBox="1"/>
          <p:nvPr>
            <p:ph idx="1" type="body"/>
          </p:nvPr>
        </p:nvSpPr>
        <p:spPr>
          <a:xfrm>
            <a:off x="540000" y="1269000"/>
            <a:ext cx="38058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Comfortaa"/>
              <a:buChar char="●"/>
            </a:pPr>
            <a:r>
              <a:rPr lang="sk" sz="1800"/>
              <a:t>Rozsah pohybu v daném pohybového segmentu záleží na </a:t>
            </a:r>
            <a:r>
              <a:rPr b="1" lang="sk" sz="1800"/>
              <a:t>poměru mezi výškou obratlového těla a meziobratlovým diskem.</a:t>
            </a:r>
            <a:endParaRPr b="1" sz="1800"/>
          </a:p>
          <a:p>
            <a:pPr indent="-342900" lvl="0" marL="457200" rtl="0" algn="l">
              <a:lnSpc>
                <a:spcPct val="115000"/>
              </a:lnSpc>
              <a:spcBef>
                <a:spcPts val="0"/>
              </a:spcBef>
              <a:spcAft>
                <a:spcPts val="0"/>
              </a:spcAft>
              <a:buSzPts val="1800"/>
              <a:buFont typeface="Comfortaa"/>
              <a:buChar char="●"/>
            </a:pPr>
            <a:r>
              <a:rPr b="1" lang="sk" sz="1800"/>
              <a:t>Nejpohyblivější </a:t>
            </a:r>
            <a:r>
              <a:rPr lang="sk" sz="1800"/>
              <a:t>úsekem páteře je tedy páteř krční. </a:t>
            </a:r>
            <a:r>
              <a:rPr b="1" lang="sk" sz="1800"/>
              <a:t>Méně pohyblivým</a:t>
            </a:r>
            <a:r>
              <a:rPr lang="sk" sz="1800"/>
              <a:t> úsekem je páteř bederní. </a:t>
            </a:r>
            <a:r>
              <a:rPr b="1" lang="sk" sz="1800"/>
              <a:t>Nejméně pohyblivým </a:t>
            </a:r>
            <a:r>
              <a:rPr lang="sk" sz="1800"/>
              <a:t>úsekem je páteř hrudní.</a:t>
            </a:r>
            <a:endParaRPr/>
          </a:p>
        </p:txBody>
      </p:sp>
      <p:pic>
        <p:nvPicPr>
          <p:cNvPr id="433" name="Google Shape;433;p65"/>
          <p:cNvPicPr preferRelativeResize="0"/>
          <p:nvPr/>
        </p:nvPicPr>
        <p:blipFill>
          <a:blip r:embed="rId3">
            <a:alphaModFix/>
          </a:blip>
          <a:stretch>
            <a:fillRect/>
          </a:stretch>
        </p:blipFill>
        <p:spPr>
          <a:xfrm>
            <a:off x="4466000" y="1269000"/>
            <a:ext cx="4336525" cy="1936849"/>
          </a:xfrm>
          <a:prstGeom prst="rect">
            <a:avLst/>
          </a:prstGeom>
          <a:noFill/>
          <a:ln>
            <a:noFill/>
          </a:ln>
        </p:spPr>
      </p:pic>
      <p:sp>
        <p:nvSpPr>
          <p:cNvPr id="434" name="Google Shape;434;p65"/>
          <p:cNvSpPr txBox="1"/>
          <p:nvPr/>
        </p:nvSpPr>
        <p:spPr>
          <a:xfrm>
            <a:off x="4271925" y="3236850"/>
            <a:ext cx="45306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b="1" lang="sk"/>
              <a:t>40%			20%				33%</a:t>
            </a:r>
            <a:endParaRPr b="1"/>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6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ROM</a:t>
            </a:r>
            <a:endParaRPr/>
          </a:p>
          <a:p>
            <a:pPr indent="0" lvl="0" marL="0" rtl="0" algn="l">
              <a:lnSpc>
                <a:spcPct val="100000"/>
              </a:lnSpc>
              <a:spcBef>
                <a:spcPts val="0"/>
              </a:spcBef>
              <a:spcAft>
                <a:spcPts val="0"/>
              </a:spcAft>
              <a:buClr>
                <a:schemeClr val="dk1"/>
              </a:buClr>
              <a:buSzPts val="1100"/>
              <a:buFont typeface="Arial"/>
              <a:buNone/>
            </a:pPr>
            <a:r>
              <a:rPr lang="sk"/>
              <a:t>Flexe/</a:t>
            </a:r>
            <a:endParaRPr/>
          </a:p>
          <a:p>
            <a:pPr indent="0" lvl="0" marL="0" rtl="0" algn="l">
              <a:lnSpc>
                <a:spcPct val="100000"/>
              </a:lnSpc>
              <a:spcBef>
                <a:spcPts val="0"/>
              </a:spcBef>
              <a:spcAft>
                <a:spcPts val="0"/>
              </a:spcAft>
              <a:buClr>
                <a:schemeClr val="dk1"/>
              </a:buClr>
              <a:buSzPts val="1100"/>
              <a:buFont typeface="Arial"/>
              <a:buNone/>
            </a:pPr>
            <a:r>
              <a:rPr lang="sk"/>
              <a:t>Extenze</a:t>
            </a:r>
            <a:endParaRPr/>
          </a:p>
        </p:txBody>
      </p:sp>
      <p:pic>
        <p:nvPicPr>
          <p:cNvPr id="440" name="Google Shape;440;p66"/>
          <p:cNvPicPr preferRelativeResize="0"/>
          <p:nvPr/>
        </p:nvPicPr>
        <p:blipFill>
          <a:blip r:embed="rId3">
            <a:alphaModFix/>
          </a:blip>
          <a:stretch>
            <a:fillRect/>
          </a:stretch>
        </p:blipFill>
        <p:spPr>
          <a:xfrm>
            <a:off x="3446875" y="266725"/>
            <a:ext cx="3213400" cy="447562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6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Patofyziologie pohybu - S rovina</a:t>
            </a:r>
            <a:endParaRPr/>
          </a:p>
          <a:p>
            <a:pPr indent="0" lvl="0" marL="0" rtl="0" algn="l">
              <a:spcBef>
                <a:spcPts val="0"/>
              </a:spcBef>
              <a:spcAft>
                <a:spcPts val="0"/>
              </a:spcAft>
              <a:buNone/>
            </a:pPr>
            <a:r>
              <a:t/>
            </a:r>
            <a:endParaRPr/>
          </a:p>
        </p:txBody>
      </p:sp>
      <p:sp>
        <p:nvSpPr>
          <p:cNvPr id="446" name="Google Shape;446;p67"/>
          <p:cNvSpPr txBox="1"/>
          <p:nvPr>
            <p:ph idx="1" type="body"/>
          </p:nvPr>
        </p:nvSpPr>
        <p:spPr>
          <a:xfrm>
            <a:off x="540000" y="1269000"/>
            <a:ext cx="2646900" cy="3105000"/>
          </a:xfrm>
          <a:prstGeom prst="rect">
            <a:avLst/>
          </a:prstGeom>
        </p:spPr>
        <p:txBody>
          <a:bodyPr anchorCtr="0" anchor="t" bIns="0" lIns="0" spcFirstLastPara="1" rIns="0" wrap="square" tIns="0">
            <a:noAutofit/>
          </a:bodyPr>
          <a:lstStyle/>
          <a:p>
            <a:pPr indent="0" lvl="0" marL="0" rtl="0" algn="l">
              <a:lnSpc>
                <a:spcPct val="105000"/>
              </a:lnSpc>
              <a:spcBef>
                <a:spcPts val="0"/>
              </a:spcBef>
              <a:spcAft>
                <a:spcPts val="0"/>
              </a:spcAft>
              <a:buNone/>
            </a:pPr>
            <a:r>
              <a:rPr b="1" lang="sk" sz="1400"/>
              <a:t>Spondylolýza </a:t>
            </a:r>
            <a:endParaRPr sz="1400"/>
          </a:p>
          <a:p>
            <a:pPr indent="-317500" lvl="0" marL="457200" rtl="0" algn="l">
              <a:lnSpc>
                <a:spcPct val="105000"/>
              </a:lnSpc>
              <a:spcBef>
                <a:spcPts val="0"/>
              </a:spcBef>
              <a:spcAft>
                <a:spcPts val="0"/>
              </a:spcAft>
              <a:buSzPts val="1400"/>
              <a:buChar char="●"/>
            </a:pPr>
            <a:r>
              <a:rPr lang="sk" sz="1400"/>
              <a:t>EXT + KOMPRESE, 1.uni/2.bilaterální postižení pars interarticularis obratlového oblouku)</a:t>
            </a:r>
            <a:endParaRPr sz="1400"/>
          </a:p>
          <a:p>
            <a:pPr indent="-317500" lvl="0" marL="457200" rtl="0" algn="l">
              <a:lnSpc>
                <a:spcPct val="105000"/>
              </a:lnSpc>
              <a:spcBef>
                <a:spcPts val="0"/>
              </a:spcBef>
              <a:spcAft>
                <a:spcPts val="0"/>
              </a:spcAft>
              <a:buSzPts val="1400"/>
              <a:buChar char="●"/>
            </a:pPr>
            <a:r>
              <a:rPr lang="sk" sz="1400"/>
              <a:t>“Scotty dog” sign - RTG</a:t>
            </a:r>
            <a:endParaRPr sz="1400"/>
          </a:p>
          <a:p>
            <a:pPr indent="-317500" lvl="0" marL="457200" rtl="0" algn="l">
              <a:lnSpc>
                <a:spcPct val="105000"/>
              </a:lnSpc>
              <a:spcBef>
                <a:spcPts val="0"/>
              </a:spcBef>
              <a:spcAft>
                <a:spcPts val="0"/>
              </a:spcAft>
              <a:buSzPts val="1400"/>
              <a:buChar char="●"/>
            </a:pPr>
            <a:r>
              <a:rPr lang="sk" sz="1400"/>
              <a:t>Adolescenti</a:t>
            </a:r>
            <a:endParaRPr sz="1400"/>
          </a:p>
          <a:p>
            <a:pPr indent="-317500" lvl="0" marL="457200" rtl="0" algn="l">
              <a:lnSpc>
                <a:spcPct val="105000"/>
              </a:lnSpc>
              <a:spcBef>
                <a:spcPts val="0"/>
              </a:spcBef>
              <a:spcAft>
                <a:spcPts val="0"/>
              </a:spcAft>
              <a:buSzPts val="1400"/>
              <a:buChar char="●"/>
            </a:pPr>
            <a:r>
              <a:rPr b="1" lang="sk" sz="1400"/>
              <a:t>Gymnastika </a:t>
            </a:r>
            <a:r>
              <a:rPr lang="sk" sz="1400"/>
              <a:t>(repetitivní hyperEXT a komprese, </a:t>
            </a:r>
            <a:r>
              <a:rPr b="1" lang="sk" sz="1400"/>
              <a:t>tenis</a:t>
            </a:r>
            <a:r>
              <a:rPr lang="sk" sz="1400"/>
              <a:t> (hyperEXT podání, forehand - EXT a rotace)</a:t>
            </a:r>
            <a:endParaRPr/>
          </a:p>
        </p:txBody>
      </p:sp>
      <p:pic>
        <p:nvPicPr>
          <p:cNvPr id="447" name="Google Shape;447;p67"/>
          <p:cNvPicPr preferRelativeResize="0"/>
          <p:nvPr/>
        </p:nvPicPr>
        <p:blipFill>
          <a:blip r:embed="rId3">
            <a:alphaModFix/>
          </a:blip>
          <a:stretch>
            <a:fillRect/>
          </a:stretch>
        </p:blipFill>
        <p:spPr>
          <a:xfrm>
            <a:off x="3556750" y="1113250"/>
            <a:ext cx="1876875" cy="2115400"/>
          </a:xfrm>
          <a:prstGeom prst="rect">
            <a:avLst/>
          </a:prstGeom>
          <a:noFill/>
          <a:ln>
            <a:noFill/>
          </a:ln>
        </p:spPr>
      </p:pic>
      <p:pic>
        <p:nvPicPr>
          <p:cNvPr id="448" name="Google Shape;448;p67"/>
          <p:cNvPicPr preferRelativeResize="0"/>
          <p:nvPr/>
        </p:nvPicPr>
        <p:blipFill>
          <a:blip r:embed="rId4">
            <a:alphaModFix/>
          </a:blip>
          <a:stretch>
            <a:fillRect/>
          </a:stretch>
        </p:blipFill>
        <p:spPr>
          <a:xfrm>
            <a:off x="5433625" y="1113250"/>
            <a:ext cx="1945200" cy="2115405"/>
          </a:xfrm>
          <a:prstGeom prst="rect">
            <a:avLst/>
          </a:prstGeom>
          <a:noFill/>
          <a:ln>
            <a:noFill/>
          </a:ln>
        </p:spPr>
      </p:pic>
      <p:pic>
        <p:nvPicPr>
          <p:cNvPr id="449" name="Google Shape;449;p67"/>
          <p:cNvPicPr preferRelativeResize="0"/>
          <p:nvPr/>
        </p:nvPicPr>
        <p:blipFill>
          <a:blip r:embed="rId5">
            <a:alphaModFix/>
          </a:blip>
          <a:stretch>
            <a:fillRect/>
          </a:stretch>
        </p:blipFill>
        <p:spPr>
          <a:xfrm>
            <a:off x="6792300" y="344125"/>
            <a:ext cx="2167200" cy="2884525"/>
          </a:xfrm>
          <a:prstGeom prst="rect">
            <a:avLst/>
          </a:prstGeom>
          <a:noFill/>
          <a:ln>
            <a:noFill/>
          </a:ln>
        </p:spPr>
      </p:pic>
      <p:pic>
        <p:nvPicPr>
          <p:cNvPr id="450" name="Google Shape;450;p67"/>
          <p:cNvPicPr preferRelativeResize="0"/>
          <p:nvPr/>
        </p:nvPicPr>
        <p:blipFill>
          <a:blip r:embed="rId6">
            <a:alphaModFix/>
          </a:blip>
          <a:stretch>
            <a:fillRect/>
          </a:stretch>
        </p:blipFill>
        <p:spPr>
          <a:xfrm>
            <a:off x="3556750" y="3228650"/>
            <a:ext cx="1491424" cy="1914850"/>
          </a:xfrm>
          <a:prstGeom prst="rect">
            <a:avLst/>
          </a:prstGeom>
          <a:noFill/>
          <a:ln>
            <a:noFill/>
          </a:ln>
        </p:spPr>
      </p:pic>
      <p:pic>
        <p:nvPicPr>
          <p:cNvPr id="451" name="Google Shape;451;p67"/>
          <p:cNvPicPr preferRelativeResize="0"/>
          <p:nvPr/>
        </p:nvPicPr>
        <p:blipFill>
          <a:blip r:embed="rId7">
            <a:alphaModFix/>
          </a:blip>
          <a:stretch>
            <a:fillRect/>
          </a:stretch>
        </p:blipFill>
        <p:spPr>
          <a:xfrm>
            <a:off x="5034500" y="3228650"/>
            <a:ext cx="1945200" cy="1914849"/>
          </a:xfrm>
          <a:prstGeom prst="rect">
            <a:avLst/>
          </a:prstGeom>
          <a:noFill/>
          <a:ln>
            <a:noFill/>
          </a:ln>
        </p:spPr>
      </p:pic>
      <p:pic>
        <p:nvPicPr>
          <p:cNvPr id="452" name="Google Shape;452;p67"/>
          <p:cNvPicPr preferRelativeResize="0"/>
          <p:nvPr/>
        </p:nvPicPr>
        <p:blipFill>
          <a:blip r:embed="rId8">
            <a:alphaModFix/>
          </a:blip>
          <a:stretch>
            <a:fillRect/>
          </a:stretch>
        </p:blipFill>
        <p:spPr>
          <a:xfrm>
            <a:off x="6979700" y="3228650"/>
            <a:ext cx="1979800" cy="1237350"/>
          </a:xfrm>
          <a:prstGeom prst="rect">
            <a:avLst/>
          </a:prstGeom>
          <a:noFill/>
          <a:ln>
            <a:noFill/>
          </a:ln>
        </p:spPr>
      </p:pic>
      <p:pic>
        <p:nvPicPr>
          <p:cNvPr id="453" name="Google Shape;453;p67"/>
          <p:cNvPicPr preferRelativeResize="0"/>
          <p:nvPr/>
        </p:nvPicPr>
        <p:blipFill>
          <a:blip r:embed="rId9">
            <a:alphaModFix/>
          </a:blip>
          <a:stretch>
            <a:fillRect/>
          </a:stretch>
        </p:blipFill>
        <p:spPr>
          <a:xfrm>
            <a:off x="748625" y="3708526"/>
            <a:ext cx="2808125" cy="13997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68"/>
          <p:cNvPicPr preferRelativeResize="0"/>
          <p:nvPr/>
        </p:nvPicPr>
        <p:blipFill>
          <a:blip r:embed="rId3">
            <a:alphaModFix/>
          </a:blip>
          <a:stretch>
            <a:fillRect/>
          </a:stretch>
        </p:blipFill>
        <p:spPr>
          <a:xfrm>
            <a:off x="5892750" y="1301675"/>
            <a:ext cx="2982725" cy="3175450"/>
          </a:xfrm>
          <a:prstGeom prst="rect">
            <a:avLst/>
          </a:prstGeom>
          <a:noFill/>
          <a:ln>
            <a:noFill/>
          </a:ln>
        </p:spPr>
      </p:pic>
      <p:sp>
        <p:nvSpPr>
          <p:cNvPr id="459" name="Google Shape;459;p6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Patofyziologie pohybu - S rovina</a:t>
            </a:r>
            <a:endParaRPr/>
          </a:p>
          <a:p>
            <a:pPr indent="0" lvl="0" marL="0" rtl="0" algn="l">
              <a:spcBef>
                <a:spcPts val="0"/>
              </a:spcBef>
              <a:spcAft>
                <a:spcPts val="0"/>
              </a:spcAft>
              <a:buNone/>
            </a:pPr>
            <a:r>
              <a:t/>
            </a:r>
            <a:endParaRPr/>
          </a:p>
        </p:txBody>
      </p:sp>
      <p:pic>
        <p:nvPicPr>
          <p:cNvPr id="460" name="Google Shape;460;p68"/>
          <p:cNvPicPr preferRelativeResize="0"/>
          <p:nvPr/>
        </p:nvPicPr>
        <p:blipFill>
          <a:blip r:embed="rId4">
            <a:alphaModFix/>
          </a:blip>
          <a:stretch>
            <a:fillRect/>
          </a:stretch>
        </p:blipFill>
        <p:spPr>
          <a:xfrm>
            <a:off x="540000" y="1062600"/>
            <a:ext cx="2212299" cy="1946827"/>
          </a:xfrm>
          <a:prstGeom prst="rect">
            <a:avLst/>
          </a:prstGeom>
          <a:noFill/>
          <a:ln>
            <a:noFill/>
          </a:ln>
        </p:spPr>
      </p:pic>
      <p:pic>
        <p:nvPicPr>
          <p:cNvPr id="461" name="Google Shape;461;p68"/>
          <p:cNvPicPr preferRelativeResize="0"/>
          <p:nvPr/>
        </p:nvPicPr>
        <p:blipFill>
          <a:blip r:embed="rId5">
            <a:alphaModFix/>
          </a:blip>
          <a:stretch>
            <a:fillRect/>
          </a:stretch>
        </p:blipFill>
        <p:spPr>
          <a:xfrm>
            <a:off x="540000" y="3009425"/>
            <a:ext cx="2866025" cy="1467700"/>
          </a:xfrm>
          <a:prstGeom prst="rect">
            <a:avLst/>
          </a:prstGeom>
          <a:noFill/>
          <a:ln>
            <a:noFill/>
          </a:ln>
        </p:spPr>
      </p:pic>
      <p:pic>
        <p:nvPicPr>
          <p:cNvPr id="462" name="Google Shape;462;p68"/>
          <p:cNvPicPr preferRelativeResize="0"/>
          <p:nvPr/>
        </p:nvPicPr>
        <p:blipFill>
          <a:blip r:embed="rId6">
            <a:alphaModFix/>
          </a:blip>
          <a:stretch>
            <a:fillRect/>
          </a:stretch>
        </p:blipFill>
        <p:spPr>
          <a:xfrm>
            <a:off x="3590025" y="3009425"/>
            <a:ext cx="2243252" cy="1425300"/>
          </a:xfrm>
          <a:prstGeom prst="rect">
            <a:avLst/>
          </a:prstGeom>
          <a:noFill/>
          <a:ln>
            <a:noFill/>
          </a:ln>
        </p:spPr>
      </p:pic>
      <p:pic>
        <p:nvPicPr>
          <p:cNvPr id="463" name="Google Shape;463;p68"/>
          <p:cNvPicPr preferRelativeResize="0"/>
          <p:nvPr/>
        </p:nvPicPr>
        <p:blipFill>
          <a:blip r:embed="rId7">
            <a:alphaModFix/>
          </a:blip>
          <a:stretch>
            <a:fillRect/>
          </a:stretch>
        </p:blipFill>
        <p:spPr>
          <a:xfrm>
            <a:off x="2752300" y="1554612"/>
            <a:ext cx="3080975" cy="1353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Funkce axiálního systému</a:t>
            </a:r>
            <a:endParaRPr/>
          </a:p>
          <a:p>
            <a:pPr indent="0" lvl="0" marL="0" rtl="0" algn="l">
              <a:spcBef>
                <a:spcPts val="0"/>
              </a:spcBef>
              <a:spcAft>
                <a:spcPts val="0"/>
              </a:spcAft>
              <a:buNone/>
            </a:pPr>
            <a:r>
              <a:t/>
            </a:r>
            <a:endParaRPr/>
          </a:p>
        </p:txBody>
      </p:sp>
      <p:sp>
        <p:nvSpPr>
          <p:cNvPr id="157" name="Google Shape;157;p2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lnSpc>
                <a:spcPct val="150000"/>
              </a:lnSpc>
              <a:spcBef>
                <a:spcPts val="0"/>
              </a:spcBef>
              <a:spcAft>
                <a:spcPts val="0"/>
              </a:spcAft>
              <a:buSzPts val="2100"/>
              <a:buChar char="●"/>
            </a:pPr>
            <a:r>
              <a:rPr lang="sk"/>
              <a:t>Páteř plní dvě vzájemně protichůdné funkce - zabezpečuje stabilitu, ale zároveň i mobilitu těla.</a:t>
            </a:r>
            <a:endParaRPr/>
          </a:p>
          <a:p>
            <a:pPr indent="-361950" lvl="0" marL="457200" rtl="0" algn="l">
              <a:lnSpc>
                <a:spcPct val="150000"/>
              </a:lnSpc>
              <a:spcBef>
                <a:spcPts val="0"/>
              </a:spcBef>
              <a:spcAft>
                <a:spcPts val="0"/>
              </a:spcAft>
              <a:buSzPts val="2100"/>
              <a:buChar char="●"/>
            </a:pPr>
            <a:r>
              <a:rPr lang="sk"/>
              <a:t>Při symetrickém stoji je napětí rovnoměrně rozloženo podél vertikální osy/linie páteře, která má rovný tvar. </a:t>
            </a:r>
            <a:endParaRPr/>
          </a:p>
          <a:p>
            <a:pPr indent="-361950" lvl="0" marL="457200" rtl="0" algn="l">
              <a:lnSpc>
                <a:spcPct val="150000"/>
              </a:lnSpc>
              <a:spcBef>
                <a:spcPts val="0"/>
              </a:spcBef>
              <a:spcAft>
                <a:spcPts val="0"/>
              </a:spcAft>
              <a:buSzPts val="2100"/>
              <a:buChar char="●"/>
            </a:pPr>
            <a:r>
              <a:rPr lang="sk"/>
              <a:t>Při asymetrickém stoji (např. stoj na 1 noze), je pánev nakloněna na kontralaterální stranu (křivka bederní je konvexní, hrudní konkávní a krční konvexní na stranu švihové nohy).</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6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ROM </a:t>
            </a:r>
            <a:endParaRPr/>
          </a:p>
          <a:p>
            <a:pPr indent="0" lvl="0" marL="0" rtl="0" algn="l">
              <a:lnSpc>
                <a:spcPct val="100000"/>
              </a:lnSpc>
              <a:spcBef>
                <a:spcPts val="0"/>
              </a:spcBef>
              <a:spcAft>
                <a:spcPts val="0"/>
              </a:spcAft>
              <a:buClr>
                <a:schemeClr val="dk1"/>
              </a:buClr>
              <a:buSzPts val="1100"/>
              <a:buFont typeface="Arial"/>
              <a:buNone/>
            </a:pPr>
            <a:r>
              <a:rPr lang="sk"/>
              <a:t>Lateroflexe</a:t>
            </a:r>
            <a:endParaRPr/>
          </a:p>
        </p:txBody>
      </p:sp>
      <p:sp>
        <p:nvSpPr>
          <p:cNvPr id="469" name="Google Shape;469;p69"/>
          <p:cNvSpPr txBox="1"/>
          <p:nvPr>
            <p:ph idx="1" type="body"/>
          </p:nvPr>
        </p:nvSpPr>
        <p:spPr>
          <a:xfrm>
            <a:off x="540000" y="1572875"/>
            <a:ext cx="4653900" cy="3105000"/>
          </a:xfrm>
          <a:prstGeom prst="rect">
            <a:avLst/>
          </a:prstGeom>
        </p:spPr>
        <p:txBody>
          <a:bodyPr anchorCtr="0" anchor="t" bIns="0" lIns="0" spcFirstLastPara="1" rIns="0" wrap="square" tIns="0">
            <a:noAutofit/>
          </a:bodyPr>
          <a:lstStyle/>
          <a:p>
            <a:pPr indent="-317500" lvl="0" marL="457200" rtl="0" algn="l">
              <a:lnSpc>
                <a:spcPct val="100000"/>
              </a:lnSpc>
              <a:spcBef>
                <a:spcPts val="0"/>
              </a:spcBef>
              <a:spcAft>
                <a:spcPts val="0"/>
              </a:spcAft>
              <a:buSzPts val="1400"/>
              <a:buFont typeface="Lato"/>
              <a:buChar char="●"/>
            </a:pPr>
            <a:r>
              <a:rPr b="1" lang="sk" sz="1400"/>
              <a:t>Pravý </a:t>
            </a:r>
            <a:r>
              <a:rPr lang="sk" sz="1400"/>
              <a:t>(obratel výš posunutý vpravo vůči spodnímu obratli-trup a ramena vybočené vpravo) a </a:t>
            </a:r>
            <a:r>
              <a:rPr b="1" lang="sk" sz="1400"/>
              <a:t>levý laterální shift</a:t>
            </a:r>
            <a:r>
              <a:rPr lang="sk" sz="1400"/>
              <a:t> (obratel výš lateroflektován vlevo vůči spodnímu obratli-trup a ramena vybočené vlevo) - bolest (kontra/ipsi), neschopnost auto-korekce vybočení</a:t>
            </a:r>
            <a:endParaRPr/>
          </a:p>
        </p:txBody>
      </p:sp>
      <p:pic>
        <p:nvPicPr>
          <p:cNvPr id="470" name="Google Shape;470;p69"/>
          <p:cNvPicPr preferRelativeResize="0"/>
          <p:nvPr/>
        </p:nvPicPr>
        <p:blipFill>
          <a:blip r:embed="rId3">
            <a:alphaModFix/>
          </a:blip>
          <a:stretch>
            <a:fillRect/>
          </a:stretch>
        </p:blipFill>
        <p:spPr>
          <a:xfrm>
            <a:off x="0" y="3112325"/>
            <a:ext cx="2442874" cy="2031174"/>
          </a:xfrm>
          <a:prstGeom prst="rect">
            <a:avLst/>
          </a:prstGeom>
          <a:noFill/>
          <a:ln>
            <a:noFill/>
          </a:ln>
        </p:spPr>
      </p:pic>
      <p:pic>
        <p:nvPicPr>
          <p:cNvPr id="471" name="Google Shape;471;p69"/>
          <p:cNvPicPr preferRelativeResize="0"/>
          <p:nvPr/>
        </p:nvPicPr>
        <p:blipFill>
          <a:blip r:embed="rId4">
            <a:alphaModFix/>
          </a:blip>
          <a:stretch>
            <a:fillRect/>
          </a:stretch>
        </p:blipFill>
        <p:spPr>
          <a:xfrm>
            <a:off x="2442875" y="2879150"/>
            <a:ext cx="2951076" cy="2068250"/>
          </a:xfrm>
          <a:prstGeom prst="rect">
            <a:avLst/>
          </a:prstGeom>
          <a:noFill/>
          <a:ln>
            <a:noFill/>
          </a:ln>
        </p:spPr>
      </p:pic>
      <p:pic>
        <p:nvPicPr>
          <p:cNvPr id="472" name="Google Shape;472;p69"/>
          <p:cNvPicPr preferRelativeResize="0"/>
          <p:nvPr/>
        </p:nvPicPr>
        <p:blipFill>
          <a:blip r:embed="rId5">
            <a:alphaModFix/>
          </a:blip>
          <a:stretch>
            <a:fillRect/>
          </a:stretch>
        </p:blipFill>
        <p:spPr>
          <a:xfrm>
            <a:off x="5591800" y="0"/>
            <a:ext cx="3276599" cy="4494125"/>
          </a:xfrm>
          <a:prstGeom prst="rect">
            <a:avLst/>
          </a:prstGeom>
          <a:noFill/>
          <a:ln>
            <a:noFill/>
          </a:ln>
        </p:spPr>
      </p:pic>
      <p:pic>
        <p:nvPicPr>
          <p:cNvPr id="473" name="Google Shape;473;p69"/>
          <p:cNvPicPr preferRelativeResize="0"/>
          <p:nvPr/>
        </p:nvPicPr>
        <p:blipFill>
          <a:blip r:embed="rId6">
            <a:alphaModFix/>
          </a:blip>
          <a:stretch>
            <a:fillRect/>
          </a:stretch>
        </p:blipFill>
        <p:spPr>
          <a:xfrm>
            <a:off x="2603972" y="-3"/>
            <a:ext cx="1553400" cy="1553425"/>
          </a:xfrm>
          <a:prstGeom prst="rect">
            <a:avLst/>
          </a:prstGeom>
          <a:noFill/>
          <a:ln>
            <a:noFill/>
          </a:ln>
        </p:spPr>
      </p:pic>
      <p:pic>
        <p:nvPicPr>
          <p:cNvPr id="474" name="Google Shape;474;p69"/>
          <p:cNvPicPr preferRelativeResize="0"/>
          <p:nvPr/>
        </p:nvPicPr>
        <p:blipFill>
          <a:blip r:embed="rId7">
            <a:alphaModFix/>
          </a:blip>
          <a:stretch>
            <a:fillRect/>
          </a:stretch>
        </p:blipFill>
        <p:spPr>
          <a:xfrm>
            <a:off x="4095475" y="0"/>
            <a:ext cx="1206180" cy="15534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7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ROM </a:t>
            </a:r>
            <a:endParaRPr/>
          </a:p>
          <a:p>
            <a:pPr indent="0" lvl="0" marL="0" rtl="0" algn="l">
              <a:lnSpc>
                <a:spcPct val="100000"/>
              </a:lnSpc>
              <a:spcBef>
                <a:spcPts val="0"/>
              </a:spcBef>
              <a:spcAft>
                <a:spcPts val="0"/>
              </a:spcAft>
              <a:buClr>
                <a:schemeClr val="dk1"/>
              </a:buClr>
              <a:buSzPts val="1100"/>
              <a:buFont typeface="Arial"/>
              <a:buNone/>
            </a:pPr>
            <a:r>
              <a:rPr lang="sk"/>
              <a:t>Rotace</a:t>
            </a:r>
            <a:endParaRPr/>
          </a:p>
        </p:txBody>
      </p:sp>
      <p:pic>
        <p:nvPicPr>
          <p:cNvPr id="480" name="Google Shape;480;p70"/>
          <p:cNvPicPr preferRelativeResize="0"/>
          <p:nvPr/>
        </p:nvPicPr>
        <p:blipFill>
          <a:blip r:embed="rId3">
            <a:alphaModFix/>
          </a:blip>
          <a:stretch>
            <a:fillRect/>
          </a:stretch>
        </p:blipFill>
        <p:spPr>
          <a:xfrm>
            <a:off x="3171275" y="181450"/>
            <a:ext cx="3505699" cy="48702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7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Zdroje:</a:t>
            </a:r>
            <a:endParaRPr/>
          </a:p>
        </p:txBody>
      </p:sp>
      <p:sp>
        <p:nvSpPr>
          <p:cNvPr id="486" name="Google Shape;486;p7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9250" lvl="0" marL="457200" rtl="0" algn="l">
              <a:lnSpc>
                <a:spcPct val="150000"/>
              </a:lnSpc>
              <a:spcBef>
                <a:spcPts val="0"/>
              </a:spcBef>
              <a:spcAft>
                <a:spcPts val="0"/>
              </a:spcAft>
              <a:buSzPts val="1900"/>
              <a:buChar char="●"/>
            </a:pPr>
            <a:r>
              <a:rPr lang="sk" sz="1900">
                <a:highlight>
                  <a:schemeClr val="lt1"/>
                </a:highlight>
              </a:rPr>
              <a:t>Kapandji, I. A. (1970). </a:t>
            </a:r>
            <a:r>
              <a:rPr i="1" lang="sk" sz="1900">
                <a:highlight>
                  <a:schemeClr val="lt1"/>
                </a:highlight>
              </a:rPr>
              <a:t>The Physiology of the Joints: Dépouillement v. 1 Upper limb. _ v. 2 Lower limb. _ v. 3 The trunk and the vertebral column</a:t>
            </a:r>
            <a:r>
              <a:rPr lang="sk" sz="1900">
                <a:highlight>
                  <a:schemeClr val="lt1"/>
                </a:highlight>
              </a:rPr>
              <a:t>. Churchill Livingstone.</a:t>
            </a:r>
            <a:endParaRPr sz="1900">
              <a:highlight>
                <a:schemeClr val="lt1"/>
              </a:highlight>
            </a:endParaRPr>
          </a:p>
          <a:p>
            <a:pPr indent="-349250" lvl="0" marL="457200" rtl="0" algn="l">
              <a:lnSpc>
                <a:spcPct val="150000"/>
              </a:lnSpc>
              <a:spcBef>
                <a:spcPts val="0"/>
              </a:spcBef>
              <a:spcAft>
                <a:spcPts val="0"/>
              </a:spcAft>
              <a:buSzPts val="1900"/>
              <a:buChar char="●"/>
            </a:pPr>
            <a:r>
              <a:rPr lang="sk" sz="1900"/>
              <a:t>McKenzie Inštitút, kurz časť A-drieková chrbtica, 25.-28.3.2022</a:t>
            </a:r>
            <a:endParaRPr sz="1900"/>
          </a:p>
          <a:p>
            <a:pPr indent="-349250" lvl="0" marL="457200" rtl="0" algn="l">
              <a:lnSpc>
                <a:spcPct val="150000"/>
              </a:lnSpc>
              <a:spcBef>
                <a:spcPts val="0"/>
              </a:spcBef>
              <a:spcAft>
                <a:spcPts val="0"/>
              </a:spcAft>
              <a:buSzPts val="1900"/>
              <a:buChar char="●"/>
            </a:pPr>
            <a:r>
              <a:rPr lang="sk" sz="1900" u="sng">
                <a:solidFill>
                  <a:schemeClr val="dk2"/>
                </a:solidFill>
                <a:hlinkClick r:id="rId3">
                  <a:extLst>
                    <a:ext uri="{A12FA001-AC4F-418D-AE19-62706E023703}">
                      <ahyp:hlinkClr val="tx"/>
                    </a:ext>
                  </a:extLst>
                </a:hlinkClick>
              </a:rPr>
              <a:t>https://www.physio-pedia.com/index.php?title=Lumbar_Spondylolysis_in_Extension_Related_Sport&amp;veaction=edit&amp;section=18</a:t>
            </a:r>
            <a:r>
              <a:rPr lang="sk" sz="1900"/>
              <a:t> </a:t>
            </a:r>
            <a:endParaRPr sz="1900"/>
          </a:p>
          <a:p>
            <a:pPr indent="-349250" lvl="0" marL="457200" rtl="0" algn="l">
              <a:lnSpc>
                <a:spcPct val="150000"/>
              </a:lnSpc>
              <a:spcBef>
                <a:spcPts val="0"/>
              </a:spcBef>
              <a:spcAft>
                <a:spcPts val="0"/>
              </a:spcAft>
              <a:buSzPts val="1900"/>
              <a:buChar char="●"/>
            </a:pPr>
            <a:r>
              <a:rPr lang="sk" sz="1900" u="sng">
                <a:solidFill>
                  <a:schemeClr val="dk2"/>
                </a:solidFill>
                <a:hlinkClick r:id="rId4">
                  <a:extLst>
                    <a:ext uri="{A12FA001-AC4F-418D-AE19-62706E023703}">
                      <ahyp:hlinkClr val="tx"/>
                    </a:ext>
                  </a:extLst>
                </a:hlinkClick>
              </a:rPr>
              <a:t>https://mobilephysiotherapyclinic.net/williams-flexion-exercises-vs-mckenzies-extension-exercises/</a:t>
            </a:r>
            <a:r>
              <a:rPr lang="sk" sz="1900"/>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25"/>
          <p:cNvPicPr preferRelativeResize="0"/>
          <p:nvPr/>
        </p:nvPicPr>
        <p:blipFill>
          <a:blip r:embed="rId3">
            <a:alphaModFix/>
          </a:blip>
          <a:stretch>
            <a:fillRect/>
          </a:stretch>
        </p:blipFill>
        <p:spPr>
          <a:xfrm>
            <a:off x="2424350" y="547325"/>
            <a:ext cx="4295275" cy="3876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Funkce axiálního systému</a:t>
            </a:r>
            <a:endParaRPr/>
          </a:p>
          <a:p>
            <a:pPr indent="0" lvl="0" marL="0" rtl="0" algn="l">
              <a:spcBef>
                <a:spcPts val="0"/>
              </a:spcBef>
              <a:spcAft>
                <a:spcPts val="0"/>
              </a:spcAft>
              <a:buNone/>
            </a:pPr>
            <a:r>
              <a:t/>
            </a:r>
            <a:endParaRPr/>
          </a:p>
        </p:txBody>
      </p:sp>
      <p:pic>
        <p:nvPicPr>
          <p:cNvPr id="168" name="Google Shape;168;p26"/>
          <p:cNvPicPr preferRelativeResize="0"/>
          <p:nvPr/>
        </p:nvPicPr>
        <p:blipFill>
          <a:blip r:embed="rId3">
            <a:alphaModFix/>
          </a:blip>
          <a:stretch>
            <a:fillRect/>
          </a:stretch>
        </p:blipFill>
        <p:spPr>
          <a:xfrm>
            <a:off x="3128675" y="1017450"/>
            <a:ext cx="2886649" cy="3821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Funkce axiálního systému</a:t>
            </a:r>
            <a:endParaRPr/>
          </a:p>
          <a:p>
            <a:pPr indent="0" lvl="0" marL="0" rtl="0" algn="l">
              <a:spcBef>
                <a:spcPts val="0"/>
              </a:spcBef>
              <a:spcAft>
                <a:spcPts val="0"/>
              </a:spcAft>
              <a:buNone/>
            </a:pPr>
            <a:r>
              <a:t/>
            </a:r>
            <a:endParaRPr/>
          </a:p>
        </p:txBody>
      </p:sp>
      <p:sp>
        <p:nvSpPr>
          <p:cNvPr id="174" name="Google Shape;174;p2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9250" lvl="0" marL="457200" rtl="0" algn="l">
              <a:lnSpc>
                <a:spcPct val="114000"/>
              </a:lnSpc>
              <a:spcBef>
                <a:spcPts val="0"/>
              </a:spcBef>
              <a:spcAft>
                <a:spcPts val="0"/>
              </a:spcAft>
              <a:buSzPts val="1900"/>
              <a:buFont typeface="Comfortaa"/>
              <a:buChar char="●"/>
            </a:pPr>
            <a:r>
              <a:rPr lang="sk" sz="1900"/>
              <a:t>Během asymetrického stoje (Trendelenburgův stoj), se svalstvo axiálního skeletu automaticky </a:t>
            </a:r>
            <a:r>
              <a:rPr b="1" lang="sk" sz="1900"/>
              <a:t>adaptuje</a:t>
            </a:r>
            <a:r>
              <a:rPr lang="sk" sz="1900"/>
              <a:t> tak, aby byla zabezpečena stabilita/rovnováha celého těla. </a:t>
            </a:r>
            <a:endParaRPr sz="1900"/>
          </a:p>
          <a:p>
            <a:pPr indent="-349250" lvl="0" marL="457200" rtl="0" algn="l">
              <a:lnSpc>
                <a:spcPct val="114000"/>
              </a:lnSpc>
              <a:spcBef>
                <a:spcPts val="0"/>
              </a:spcBef>
              <a:spcAft>
                <a:spcPts val="0"/>
              </a:spcAft>
              <a:buSzPts val="1900"/>
              <a:buFont typeface="Comfortaa"/>
              <a:buChar char="●"/>
            </a:pPr>
            <a:r>
              <a:rPr lang="sk" sz="1900"/>
              <a:t>Tato adaptace probíhá pod vedením </a:t>
            </a:r>
            <a:r>
              <a:rPr b="1" lang="sk" sz="1900"/>
              <a:t>spinálních reflexů</a:t>
            </a:r>
            <a:r>
              <a:rPr lang="sk" sz="1900"/>
              <a:t> a neustálého aktivního “přenastavování” systému pod kontrolou </a:t>
            </a:r>
            <a:r>
              <a:rPr b="1" lang="sk" sz="1900"/>
              <a:t>extrapyramidového systému.</a:t>
            </a:r>
            <a:endParaRPr sz="1900"/>
          </a:p>
          <a:p>
            <a:pPr indent="-349250" lvl="0" marL="457200" rtl="0" algn="l">
              <a:lnSpc>
                <a:spcPct val="114000"/>
              </a:lnSpc>
              <a:spcBef>
                <a:spcPts val="0"/>
              </a:spcBef>
              <a:spcAft>
                <a:spcPts val="0"/>
              </a:spcAft>
              <a:buSzPts val="1900"/>
              <a:buChar char="●"/>
            </a:pPr>
            <a:r>
              <a:rPr lang="sk" sz="1900"/>
              <a:t>Tvar páteře je tedy proměnlivý, přičemž si ale páteř udržuje svojí pevnost. </a:t>
            </a:r>
            <a:endParaRPr sz="2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sk"/>
              <a:t>Orientace částí AS</a:t>
            </a:r>
            <a:endParaRPr/>
          </a:p>
          <a:p>
            <a:pPr indent="0" lvl="0" marL="0" rtl="0" algn="l">
              <a:spcBef>
                <a:spcPts val="0"/>
              </a:spcBef>
              <a:spcAft>
                <a:spcPts val="0"/>
              </a:spcAft>
              <a:buNone/>
            </a:pPr>
            <a:r>
              <a:t/>
            </a:r>
            <a:endParaRPr/>
          </a:p>
        </p:txBody>
      </p:sp>
      <p:sp>
        <p:nvSpPr>
          <p:cNvPr id="180" name="Google Shape;180;p2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0200" lvl="0" marL="457200" rtl="0" algn="l">
              <a:lnSpc>
                <a:spcPct val="150000"/>
              </a:lnSpc>
              <a:spcBef>
                <a:spcPts val="0"/>
              </a:spcBef>
              <a:spcAft>
                <a:spcPts val="0"/>
              </a:spcAft>
              <a:buSzPts val="1600"/>
              <a:buChar char="●"/>
            </a:pPr>
            <a:r>
              <a:rPr lang="sk" sz="1600"/>
              <a:t>Páteř tvoří centrální pilíř trupu.</a:t>
            </a:r>
            <a:endParaRPr sz="1600"/>
          </a:p>
          <a:p>
            <a:pPr indent="-330200" lvl="0" marL="457200" rtl="0" algn="l">
              <a:lnSpc>
                <a:spcPct val="150000"/>
              </a:lnSpc>
              <a:spcBef>
                <a:spcPts val="0"/>
              </a:spcBef>
              <a:spcAft>
                <a:spcPts val="0"/>
              </a:spcAft>
              <a:buSzPts val="1600"/>
              <a:buFont typeface="Comfortaa"/>
              <a:buChar char="●"/>
            </a:pPr>
            <a:r>
              <a:rPr lang="sk" sz="1600"/>
              <a:t>Oblast krční páteře je uložena </a:t>
            </a:r>
            <a:r>
              <a:rPr b="1" lang="sk" sz="1600"/>
              <a:t>centrálně</a:t>
            </a:r>
            <a:r>
              <a:rPr lang="sk" sz="1600"/>
              <a:t> (zhruba ⅓ v hloubce krku), z důvodu nutnosti uložení co nejblíže těžišti).</a:t>
            </a:r>
            <a:endParaRPr sz="1600"/>
          </a:p>
          <a:p>
            <a:pPr indent="-330200" lvl="0" marL="457200" rtl="0" algn="l">
              <a:lnSpc>
                <a:spcPct val="150000"/>
              </a:lnSpc>
              <a:spcBef>
                <a:spcPts val="0"/>
              </a:spcBef>
              <a:spcAft>
                <a:spcPts val="0"/>
              </a:spcAft>
              <a:buSzPts val="1600"/>
              <a:buFont typeface="Comfortaa"/>
              <a:buChar char="●"/>
            </a:pPr>
            <a:r>
              <a:rPr lang="sk" sz="1600"/>
              <a:t>Oblast hrudní páteře směřuje </a:t>
            </a:r>
            <a:r>
              <a:rPr b="1" lang="sk" sz="1600"/>
              <a:t>posteriorně</a:t>
            </a:r>
            <a:r>
              <a:rPr lang="sk" sz="1600"/>
              <a:t> (zhruba ¼ v hloubce hrudníku, orgány mediastina - srdce).</a:t>
            </a:r>
            <a:endParaRPr sz="1600"/>
          </a:p>
          <a:p>
            <a:pPr indent="-330200" lvl="0" marL="457200" rtl="0" algn="l">
              <a:lnSpc>
                <a:spcPct val="150000"/>
              </a:lnSpc>
              <a:spcBef>
                <a:spcPts val="0"/>
              </a:spcBef>
              <a:spcAft>
                <a:spcPts val="0"/>
              </a:spcAft>
              <a:buSzPts val="1600"/>
              <a:buChar char="●"/>
            </a:pPr>
            <a:r>
              <a:rPr lang="sk" sz="1600"/>
              <a:t>Oblast bederní páteře, která musí “držet” váhu horní části trupu, je uložena centrálně a přesahuje do břišní dutiny.</a:t>
            </a:r>
            <a:endParaRPr sz="1600"/>
          </a:p>
          <a:p>
            <a:pPr indent="-330200" lvl="0" marL="457200" rtl="0" algn="l">
              <a:lnSpc>
                <a:spcPct val="150000"/>
              </a:lnSpc>
              <a:spcBef>
                <a:spcPts val="0"/>
              </a:spcBef>
              <a:spcAft>
                <a:spcPts val="0"/>
              </a:spcAft>
              <a:buSzPts val="1600"/>
              <a:buChar char="●"/>
            </a:pPr>
            <a:r>
              <a:rPr lang="sk" sz="1600"/>
              <a:t>Oblast křížová je formována sloučením 5 sakrálních obratlů.</a:t>
            </a:r>
            <a:endParaRPr sz="1600"/>
          </a:p>
          <a:p>
            <a:pPr indent="-330200" lvl="0" marL="457200" rtl="0" algn="l">
              <a:lnSpc>
                <a:spcPct val="150000"/>
              </a:lnSpc>
              <a:spcBef>
                <a:spcPts val="0"/>
              </a:spcBef>
              <a:spcAft>
                <a:spcPts val="0"/>
              </a:spcAft>
              <a:buSzPts val="1600"/>
              <a:buChar char="●"/>
            </a:pPr>
            <a:r>
              <a:rPr lang="sk" sz="1600"/>
              <a:t>Oblast kostrče artikuluje se sakrem a je pozůstatkem ocasu. Je formována sloučením 4-6 kostrčových obratlů. </a:t>
            </a:r>
            <a:endParaRPr sz="2000"/>
          </a:p>
        </p:txBody>
      </p:sp>
    </p:spTree>
  </p:cSld>
  <p:clrMapOvr>
    <a:masterClrMapping/>
  </p:clrMapOvr>
</p:sld>
</file>

<file path=ppt/theme/theme1.xml><?xml version="1.0" encoding="utf-8"?>
<a:theme xmlns:a="http://schemas.openxmlformats.org/drawingml/2006/main" xmlns:r="http://schemas.openxmlformats.org/officeDocument/2006/relationships"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