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71" r:id="rId4"/>
    <p:sldId id="272" r:id="rId5"/>
    <p:sldId id="273" r:id="rId6"/>
    <p:sldId id="277" r:id="rId7"/>
    <p:sldId id="262" r:id="rId8"/>
    <p:sldId id="258" r:id="rId9"/>
    <p:sldId id="288" r:id="rId10"/>
    <p:sldId id="259" r:id="rId11"/>
    <p:sldId id="290" r:id="rId12"/>
    <p:sldId id="263" r:id="rId13"/>
    <p:sldId id="293" r:id="rId14"/>
    <p:sldId id="267" r:id="rId15"/>
    <p:sldId id="266" r:id="rId16"/>
    <p:sldId id="281" r:id="rId17"/>
    <p:sldId id="282" r:id="rId18"/>
    <p:sldId id="280" r:id="rId19"/>
    <p:sldId id="286" r:id="rId20"/>
    <p:sldId id="283" r:id="rId21"/>
    <p:sldId id="284" r:id="rId22"/>
    <p:sldId id="285" r:id="rId23"/>
    <p:sldId id="292" r:id="rId24"/>
    <p:sldId id="261" r:id="rId25"/>
    <p:sldId id="278" r:id="rId26"/>
    <p:sldId id="265" r:id="rId27"/>
    <p:sldId id="274" r:id="rId28"/>
    <p:sldId id="275" r:id="rId29"/>
    <p:sldId id="276" r:id="rId30"/>
    <p:sldId id="29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13"/>
  </p:normalViewPr>
  <p:slideViewPr>
    <p:cSldViewPr snapToGrid="0" snapToObjects="1">
      <p:cViewPr varScale="1">
        <p:scale>
          <a:sx n="60" d="100"/>
          <a:sy n="60" d="100"/>
        </p:scale>
        <p:origin x="7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B6E167-5997-724B-9783-101A08BF80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Regenerace v kolektivních sportech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EDA0B01-DCFA-B54D-AFB2-AC40DC4C0F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Jakub Krajňák</a:t>
            </a:r>
          </a:p>
        </p:txBody>
      </p:sp>
    </p:spTree>
    <p:extLst>
      <p:ext uri="{BB962C8B-B14F-4D97-AF65-F5344CB8AC3E}">
        <p14:creationId xmlns:p14="http://schemas.microsoft.com/office/powerpoint/2010/main" val="4256041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5CBD63-8F8F-47DC-9CE7-159E6161D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0E3486-FD49-4921-B4F4-E5BB5C88A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58953"/>
            <a:ext cx="357757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8B37D66-577A-BA48-9F7B-65CBEEC61C29}"/>
              </a:ext>
            </a:extLst>
          </p:cNvPr>
          <p:cNvSpPr txBox="1"/>
          <p:nvPr/>
        </p:nvSpPr>
        <p:spPr>
          <a:xfrm>
            <a:off x="252920" y="2162014"/>
            <a:ext cx="2947482" cy="37442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9B3ECD8-67B7-5049-B4D1-328273A85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3537" y="748145"/>
            <a:ext cx="6744158" cy="534474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3B4A72C-2924-4CE2-8674-7E02E182E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649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72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6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3" name="Rectangle 74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Hierarchické uspořádání motorických schopností ">
            <a:extLst>
              <a:ext uri="{FF2B5EF4-FFF2-40B4-BE49-F238E27FC236}">
                <a16:creationId xmlns:a16="http://schemas.microsoft.com/office/drawing/2014/main" id="{10AF0FFA-5993-7B49-A5F7-37F75D878C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612" y="771434"/>
            <a:ext cx="6936776" cy="527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336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28CE66-84A7-4C4A-B1F1-C856DB958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zátěže ve vztahu k regeneraci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56FF74-3B01-5041-91EC-7C976F862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661093" cy="5120640"/>
          </a:xfrm>
        </p:spPr>
        <p:txBody>
          <a:bodyPr/>
          <a:lstStyle/>
          <a:p>
            <a:r>
              <a:rPr lang="cs-CZ" dirty="0"/>
              <a:t>Silový výkon			48 - 72 h</a:t>
            </a:r>
          </a:p>
          <a:p>
            <a:r>
              <a:rPr lang="cs-CZ" dirty="0"/>
              <a:t>Rychlostní výkon		12 - 24 h</a:t>
            </a:r>
          </a:p>
          <a:p>
            <a:r>
              <a:rPr lang="cs-CZ" dirty="0"/>
              <a:t>Anaerobně vytrvalostní výkon	24 - 48 h</a:t>
            </a:r>
          </a:p>
          <a:p>
            <a:r>
              <a:rPr lang="cs-CZ" dirty="0"/>
              <a:t>Aerobně vytrvalostní výkon	24 - 48 h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3D08ED9-A5D2-2340-BD9A-382B2C6AEDB9}"/>
              </a:ext>
            </a:extLst>
          </p:cNvPr>
          <p:cNvSpPr txBox="1"/>
          <p:nvPr/>
        </p:nvSpPr>
        <p:spPr>
          <a:xfrm>
            <a:off x="7192536" y="2129883"/>
            <a:ext cx="182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Doba regenerace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1DD980E-37A7-45CA-9496-AE8B56D34BDE}"/>
              </a:ext>
            </a:extLst>
          </p:cNvPr>
          <p:cNvSpPr/>
          <p:nvPr/>
        </p:nvSpPr>
        <p:spPr>
          <a:xfrm>
            <a:off x="5980423" y="324433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2357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31B778-F03A-4F6F-8C84-50D8DE34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F33897-1797-4BE6-812B-B14ED53D7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8220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5AEDDF-F2FF-BF44-BF24-4CC7AD9CF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proměnné ve vztahu k regeneraci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69ADAC-DCE4-2140-AB84-26E10AC23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Věk (dítě/ mládež/ dospělý)</a:t>
            </a:r>
          </a:p>
          <a:p>
            <a:r>
              <a:rPr lang="cs-CZ" dirty="0"/>
              <a:t>Soutěžní úroveň (amatér/ nižší liga/ vyšší liga)</a:t>
            </a:r>
          </a:p>
          <a:p>
            <a:r>
              <a:rPr lang="cs-CZ" dirty="0"/>
              <a:t>Trénovanost jedince a technika</a:t>
            </a:r>
          </a:p>
          <a:p>
            <a:r>
              <a:rPr lang="cs-CZ" dirty="0"/>
              <a:t>Somatotyp</a:t>
            </a:r>
          </a:p>
          <a:p>
            <a:r>
              <a:rPr lang="cs-CZ" dirty="0"/>
              <a:t>Sociální a ekonomické faktory</a:t>
            </a:r>
          </a:p>
          <a:p>
            <a:r>
              <a:rPr 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51846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76180E-1190-4B41-B9D2-CF7E49D4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Regenerační pomůcky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071CD0-6CDD-9842-BEF6-B676D26FB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Compex</a:t>
            </a:r>
            <a:endParaRPr lang="cs-CZ" dirty="0"/>
          </a:p>
          <a:p>
            <a:r>
              <a:rPr lang="cs-CZ" dirty="0" err="1"/>
              <a:t>Foam</a:t>
            </a:r>
            <a:r>
              <a:rPr lang="cs-CZ" dirty="0"/>
              <a:t> </a:t>
            </a:r>
            <a:r>
              <a:rPr lang="cs-CZ" dirty="0" err="1"/>
              <a:t>roller</a:t>
            </a:r>
            <a:endParaRPr lang="cs-CZ" dirty="0"/>
          </a:p>
          <a:p>
            <a:r>
              <a:rPr lang="cs-CZ" dirty="0" err="1"/>
              <a:t>Thera</a:t>
            </a:r>
            <a:r>
              <a:rPr lang="cs-CZ" dirty="0"/>
              <a:t> </a:t>
            </a:r>
            <a:r>
              <a:rPr lang="cs-CZ" dirty="0" err="1"/>
              <a:t>cane</a:t>
            </a:r>
            <a:endParaRPr lang="cs-CZ" dirty="0"/>
          </a:p>
          <a:p>
            <a:r>
              <a:rPr lang="cs-CZ" dirty="0" err="1"/>
              <a:t>Thera</a:t>
            </a:r>
            <a:r>
              <a:rPr lang="cs-CZ" dirty="0"/>
              <a:t> </a:t>
            </a:r>
            <a:r>
              <a:rPr lang="cs-CZ" dirty="0" err="1"/>
              <a:t>gun</a:t>
            </a:r>
            <a:endParaRPr lang="cs-CZ" dirty="0"/>
          </a:p>
          <a:p>
            <a:r>
              <a:rPr lang="cs-CZ" dirty="0"/>
              <a:t>Vakuum-kompresní terapie</a:t>
            </a:r>
          </a:p>
          <a:p>
            <a:r>
              <a:rPr lang="cs-CZ" dirty="0"/>
              <a:t>Laser či </a:t>
            </a:r>
            <a:r>
              <a:rPr lang="cs-CZ" dirty="0" err="1"/>
              <a:t>biolampa</a:t>
            </a:r>
            <a:endParaRPr lang="cs-CZ" dirty="0"/>
          </a:p>
          <a:p>
            <a:r>
              <a:rPr lang="cs-CZ" dirty="0"/>
              <a:t>Závěsný systém </a:t>
            </a:r>
            <a:r>
              <a:rPr lang="cs-CZ" dirty="0" err="1"/>
              <a:t>RedCord</a:t>
            </a:r>
            <a:endParaRPr lang="cs-CZ" dirty="0"/>
          </a:p>
          <a:p>
            <a:r>
              <a:rPr lang="cs-CZ" dirty="0"/>
              <a:t>Pulzní magnetoterapie</a:t>
            </a:r>
          </a:p>
          <a:p>
            <a:r>
              <a:rPr lang="cs-CZ" dirty="0"/>
              <a:t>Sauna</a:t>
            </a:r>
          </a:p>
          <a:p>
            <a:r>
              <a:rPr lang="cs-CZ" dirty="0" err="1"/>
              <a:t>Kryokomora</a:t>
            </a:r>
            <a:endParaRPr lang="cs-CZ" dirty="0"/>
          </a:p>
          <a:p>
            <a:r>
              <a:rPr lang="cs-CZ" dirty="0"/>
              <a:t>Negativní hydroterapie</a:t>
            </a:r>
          </a:p>
          <a:p>
            <a:r>
              <a:rPr lang="cs-CZ" dirty="0" err="1"/>
              <a:t>Výřivka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0725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DD0437-3868-394D-B9A9-A63A25532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Compex</a:t>
            </a:r>
          </a:p>
        </p:txBody>
      </p:sp>
      <p:pic>
        <p:nvPicPr>
          <p:cNvPr id="2050" name="Picture 2" descr="7 tips for using COMPEX correctly">
            <a:extLst>
              <a:ext uri="{FF2B5EF4-FFF2-40B4-BE49-F238E27FC236}">
                <a16:creationId xmlns:a16="http://schemas.microsoft.com/office/drawing/2014/main" id="{991626D9-9074-ED4B-83C6-DF39985F78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2" r="13762" b="-1"/>
          <a:stretch/>
        </p:blipFill>
        <p:spPr bwMode="auto">
          <a:xfrm>
            <a:off x="5120640" y="759599"/>
            <a:ext cx="6367271" cy="53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65126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BFCAC-8446-CD44-99F7-B84C2D521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Thera</a:t>
            </a:r>
            <a:r>
              <a:rPr lang="cs-CZ" dirty="0"/>
              <a:t> </a:t>
            </a:r>
            <a:r>
              <a:rPr lang="cs-CZ" dirty="0" err="1"/>
              <a:t>cane</a:t>
            </a:r>
            <a:r>
              <a:rPr lang="cs-CZ" dirty="0"/>
              <a:t>, </a:t>
            </a:r>
            <a:r>
              <a:rPr lang="cs-CZ" dirty="0" err="1"/>
              <a:t>theragun</a:t>
            </a:r>
            <a:r>
              <a:rPr lang="cs-CZ" dirty="0"/>
              <a:t>, </a:t>
            </a:r>
            <a:r>
              <a:rPr lang="cs-CZ" dirty="0" err="1"/>
              <a:t>foam</a:t>
            </a:r>
            <a:r>
              <a:rPr lang="cs-CZ" dirty="0"/>
              <a:t> </a:t>
            </a:r>
            <a:r>
              <a:rPr lang="cs-CZ" dirty="0" err="1"/>
              <a:t>roller</a:t>
            </a:r>
            <a:r>
              <a:rPr lang="cs-CZ" dirty="0"/>
              <a:t> apod.</a:t>
            </a:r>
          </a:p>
        </p:txBody>
      </p:sp>
      <p:pic>
        <p:nvPicPr>
          <p:cNvPr id="3076" name="Picture 4" descr="Best muscle guns for workout recovery - reviewed and tested">
            <a:extLst>
              <a:ext uri="{FF2B5EF4-FFF2-40B4-BE49-F238E27FC236}">
                <a16:creationId xmlns:a16="http://schemas.microsoft.com/office/drawing/2014/main" id="{1882CFE0-14EA-0C4B-9F5E-89D6E47D1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1" y="549275"/>
            <a:ext cx="3548412" cy="353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IGGER POINT The Grid Foam Roller Masážní válec černý 65 cm - Lékárna.cz">
            <a:extLst>
              <a:ext uri="{FF2B5EF4-FFF2-40B4-BE49-F238E27FC236}">
                <a16:creationId xmlns:a16="http://schemas.microsoft.com/office/drawing/2014/main" id="{28A3BFE5-F522-E346-8C27-4398583CA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3106735"/>
            <a:ext cx="3708402" cy="370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heraCane Massager | Thera Cane">
            <a:extLst>
              <a:ext uri="{FF2B5EF4-FFF2-40B4-BE49-F238E27FC236}">
                <a16:creationId xmlns:a16="http://schemas.microsoft.com/office/drawing/2014/main" id="{3CEB45A2-B203-194D-A122-8F5D45E9E9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4" b="12543"/>
          <a:stretch/>
        </p:blipFill>
        <p:spPr bwMode="auto">
          <a:xfrm>
            <a:off x="3767138" y="442913"/>
            <a:ext cx="3708401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8BC0E16E-6D50-9F4A-BFDC-27A782B7D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277" y="4086225"/>
            <a:ext cx="24892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847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DDB410A-9D44-FC43-B291-5315CAB9A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 dirty="0" err="1"/>
              <a:t>Vakuum-kompresní</a:t>
            </a:r>
            <a:r>
              <a:rPr lang="en-US" sz="5900" spc="-100" dirty="0"/>
              <a:t> </a:t>
            </a:r>
            <a:r>
              <a:rPr lang="en-US" sz="5900" spc="-100" dirty="0" err="1"/>
              <a:t>terapie</a:t>
            </a:r>
            <a:endParaRPr lang="en-US" sz="5900" spc="-1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466C4F-FDE6-B648-AA3C-8CF92D9CDF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68"/>
          <a:stretch/>
        </p:blipFill>
        <p:spPr bwMode="auto">
          <a:xfrm>
            <a:off x="5120640" y="759599"/>
            <a:ext cx="6367271" cy="53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57584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A555B4-DB3E-C741-991E-75E968785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 dirty="0" err="1"/>
              <a:t>RedCord</a:t>
            </a:r>
            <a:endParaRPr lang="en-US" sz="5900" spc="-100" dirty="0"/>
          </a:p>
        </p:txBody>
      </p:sp>
      <p:pic>
        <p:nvPicPr>
          <p:cNvPr id="7170" name="Picture 2" descr="RedCord Therapy - Afterglow Healing Arts">
            <a:extLst>
              <a:ext uri="{FF2B5EF4-FFF2-40B4-BE49-F238E27FC236}">
                <a16:creationId xmlns:a16="http://schemas.microsoft.com/office/drawing/2014/main" id="{E0F37617-B62A-6B4A-ACAA-E7D3A4C5CF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5" r="17954" b="1"/>
          <a:stretch/>
        </p:blipFill>
        <p:spPr bwMode="auto">
          <a:xfrm>
            <a:off x="5120640" y="759599"/>
            <a:ext cx="6367271" cy="53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2997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DDA6D4-E6D2-1742-8B43-486CE17E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regenerace?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02C7CB-5CC6-5443-94CF-406E7B496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Biologický proces zahrnující činnost organismu vedoucí k úplné obnově psychických a tělesných sil narušených předchozím zatížením.</a:t>
            </a:r>
          </a:p>
          <a:p>
            <a:r>
              <a:rPr lang="cs-CZ" dirty="0"/>
              <a:t>„návrat těla do homeostatického stavu, který podněcuje k adaptaci na zátěž“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542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E40BFD-358C-7340-A09E-822CB0CA8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spc="-100"/>
              <a:t>Pulzní nízkofrekvenční magnetoterapie</a:t>
            </a:r>
          </a:p>
        </p:txBody>
      </p:sp>
      <p:pic>
        <p:nvPicPr>
          <p:cNvPr id="4098" name="Picture 2" descr="Zakoupili jsme nové přístroje pro magnetoterapii na LDN - Aktuality -">
            <a:extLst>
              <a:ext uri="{FF2B5EF4-FFF2-40B4-BE49-F238E27FC236}">
                <a16:creationId xmlns:a16="http://schemas.microsoft.com/office/drawing/2014/main" id="{33C9FC93-FCF1-8C4E-AB6C-0AEBB134F8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r="1" b="1"/>
          <a:stretch/>
        </p:blipFill>
        <p:spPr bwMode="auto">
          <a:xfrm>
            <a:off x="5120640" y="759599"/>
            <a:ext cx="6367271" cy="53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7735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C788CE-FB69-6A42-9F10-5106F57B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98448"/>
            <a:ext cx="4099937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 dirty="0" err="1"/>
              <a:t>Kryokomora</a:t>
            </a:r>
            <a:endParaRPr lang="en-US" sz="5900" spc="-100" dirty="0"/>
          </a:p>
        </p:txBody>
      </p:sp>
      <p:pic>
        <p:nvPicPr>
          <p:cNvPr id="5122" name="Picture 2" descr="V tropických vedrech se lidé chladí i v kryocentru - Moravskoslezský deník">
            <a:extLst>
              <a:ext uri="{FF2B5EF4-FFF2-40B4-BE49-F238E27FC236}">
                <a16:creationId xmlns:a16="http://schemas.microsoft.com/office/drawing/2014/main" id="{04F36013-507E-7B44-8B74-418C902CDF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8" r="10644" b="1"/>
          <a:stretch/>
        </p:blipFill>
        <p:spPr bwMode="auto">
          <a:xfrm>
            <a:off x="5120640" y="759599"/>
            <a:ext cx="6367271" cy="53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4335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4D0F74-DA44-FF46-B7DF-2C504E20E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spc="-100"/>
              <a:t>Negativní hydroterapie</a:t>
            </a:r>
          </a:p>
        </p:txBody>
      </p:sp>
      <p:pic>
        <p:nvPicPr>
          <p:cNvPr id="6146" name="Picture 2" descr="Cryotherapy vs. Ice Bath | Cryotherapy Blog">
            <a:extLst>
              <a:ext uri="{FF2B5EF4-FFF2-40B4-BE49-F238E27FC236}">
                <a16:creationId xmlns:a16="http://schemas.microsoft.com/office/drawing/2014/main" id="{870CA474-3C24-534C-AD92-722856F2E6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r="16135"/>
          <a:stretch/>
        </p:blipFill>
        <p:spPr bwMode="auto">
          <a:xfrm>
            <a:off x="5120640" y="759599"/>
            <a:ext cx="6367271" cy="53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4825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2F8BD6-151A-5649-AA00-9BB5D788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Charakteristika ledního hokeje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43EAEF-9163-4540-AC69-6537A3307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Typ zátěže: ?</a:t>
            </a:r>
          </a:p>
          <a:p>
            <a:r>
              <a:rPr lang="cs-CZ" dirty="0"/>
              <a:t>Intenzita zatížení: ?</a:t>
            </a:r>
          </a:p>
          <a:p>
            <a:r>
              <a:rPr lang="cs-CZ" dirty="0"/>
              <a:t>Doba trvání: ?</a:t>
            </a:r>
          </a:p>
          <a:p>
            <a:r>
              <a:rPr lang="cs-CZ" dirty="0"/>
              <a:t>Metabolické krytí: ?</a:t>
            </a:r>
            <a:br>
              <a:rPr lang="cs-CZ" dirty="0"/>
            </a:b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7274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ED8390-EEC9-B941-9AE9-7DC90CC90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Charakteristika ledního hokeje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FEC512-D99B-4A42-AED8-DAB6F45A5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Typ zátěže: </a:t>
            </a:r>
          </a:p>
          <a:p>
            <a:r>
              <a:rPr lang="cs-CZ" dirty="0"/>
              <a:t>Intervalová se střídáním intenzity zatížení</a:t>
            </a:r>
          </a:p>
          <a:p>
            <a:r>
              <a:rPr lang="cs-CZ" dirty="0"/>
              <a:t>Intenzita zatížení:</a:t>
            </a:r>
          </a:p>
          <a:p>
            <a:r>
              <a:rPr lang="cs-CZ" dirty="0"/>
              <a:t>Střední až maximální</a:t>
            </a:r>
          </a:p>
          <a:p>
            <a:r>
              <a:rPr lang="cs-CZ" dirty="0"/>
              <a:t>Doba trvání:</a:t>
            </a:r>
          </a:p>
          <a:p>
            <a:r>
              <a:rPr lang="cs-CZ" dirty="0"/>
              <a:t>3x 20 min</a:t>
            </a:r>
          </a:p>
          <a:p>
            <a:r>
              <a:rPr lang="cs-CZ" dirty="0"/>
              <a:t>Metabolické krytí:</a:t>
            </a:r>
            <a:br>
              <a:rPr lang="cs-CZ" dirty="0"/>
            </a:br>
            <a:r>
              <a:rPr lang="cs-CZ" dirty="0"/>
              <a:t>ATP-CP systém, anaerobní glykolýza, oxidativní fosforylace</a:t>
            </a:r>
          </a:p>
          <a:p>
            <a:endParaRPr lang="cs-CZ" dirty="0"/>
          </a:p>
          <a:p>
            <a:r>
              <a:rPr lang="cs-CZ" dirty="0"/>
              <a:t>Co z těchto informací mohu vyčíst? Jaké adaptace vznikají? Jaké je zatížení v tréninku a zápase? Jak ho regenerovat?</a:t>
            </a:r>
          </a:p>
        </p:txBody>
      </p:sp>
    </p:spTree>
    <p:extLst>
      <p:ext uri="{BB962C8B-B14F-4D97-AF65-F5344CB8AC3E}">
        <p14:creationId xmlns:p14="http://schemas.microsoft.com/office/powerpoint/2010/main" val="1293024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6A2A1C-7395-DE4B-A628-C5A21FE5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B37E61-FC8A-4148-A37D-8C6B0A89C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Druh zátěže: různorodý</a:t>
            </a:r>
          </a:p>
          <a:p>
            <a:r>
              <a:rPr lang="cs-CZ" dirty="0"/>
              <a:t>Doba trvání zátěže: různorodá</a:t>
            </a:r>
          </a:p>
          <a:p>
            <a:r>
              <a:rPr lang="cs-CZ" dirty="0"/>
              <a:t>Tělesný typ hráčů: různorodý</a:t>
            </a:r>
          </a:p>
          <a:p>
            <a:r>
              <a:rPr lang="cs-CZ" dirty="0"/>
              <a:t>Trénovanost hráče: různorodá</a:t>
            </a:r>
          </a:p>
          <a:p>
            <a:r>
              <a:rPr lang="cs-CZ" dirty="0"/>
              <a:t>Zdravotní komplikace: různorodé</a:t>
            </a:r>
          </a:p>
          <a:p>
            <a:endParaRPr lang="cs-CZ" dirty="0"/>
          </a:p>
          <a:p>
            <a:r>
              <a:rPr lang="cs-CZ" dirty="0"/>
              <a:t>Různé situace -&gt; různá řešení -&gt; mít své kroky odůvodněné!</a:t>
            </a:r>
          </a:p>
        </p:txBody>
      </p:sp>
    </p:spTree>
    <p:extLst>
      <p:ext uri="{BB962C8B-B14F-4D97-AF65-F5344CB8AC3E}">
        <p14:creationId xmlns:p14="http://schemas.microsoft.com/office/powerpoint/2010/main" val="2500174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EBEC70-5BBD-3D49-BC5B-E926EDF01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Týdenní režim hráče v soutěžním období (mládež)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29E39A-8772-924E-9B58-32122A859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Pondělí:	Silový trénink + Led</a:t>
            </a:r>
          </a:p>
          <a:p>
            <a:r>
              <a:rPr lang="cs-CZ" dirty="0"/>
              <a:t>Úterý:		Dynamika + Led</a:t>
            </a:r>
          </a:p>
          <a:p>
            <a:r>
              <a:rPr lang="cs-CZ" dirty="0"/>
              <a:t>Středa:	Led + Kompenzace</a:t>
            </a:r>
          </a:p>
          <a:p>
            <a:r>
              <a:rPr lang="cs-CZ" dirty="0"/>
              <a:t>Čtvrtek:	Dynamika + Led</a:t>
            </a:r>
          </a:p>
          <a:p>
            <a:r>
              <a:rPr lang="cs-CZ" dirty="0"/>
              <a:t>Pátek:		Led</a:t>
            </a:r>
          </a:p>
          <a:p>
            <a:r>
              <a:rPr lang="cs-CZ" dirty="0"/>
              <a:t>Sobota: 	Zápas</a:t>
            </a:r>
          </a:p>
          <a:p>
            <a:r>
              <a:rPr lang="cs-CZ" dirty="0"/>
              <a:t>Neděle:	Volno</a:t>
            </a:r>
          </a:p>
          <a:p>
            <a:endParaRPr lang="cs-CZ" dirty="0"/>
          </a:p>
          <a:p>
            <a:r>
              <a:rPr lang="cs-CZ" dirty="0"/>
              <a:t>Kam dát regeneraci?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3FCB09B-A6C8-A748-AB99-537AFAB6C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321" y="4623923"/>
            <a:ext cx="1645995" cy="162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05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250300-4229-C643-8D87-8003C69CF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č. 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A6CD72-F969-4548-AADF-D07BFD672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Hráč se nedostal do sestavy na dnešní zápas, proto mu trenér nařídil, aby šel do posilovny šlapat intervaly 60 min na kole.</a:t>
            </a:r>
          </a:p>
          <a:p>
            <a:r>
              <a:rPr lang="cs-CZ" dirty="0"/>
              <a:t>Jak nastavit regeneraci?</a:t>
            </a:r>
          </a:p>
        </p:txBody>
      </p:sp>
    </p:spTree>
    <p:extLst>
      <p:ext uri="{BB962C8B-B14F-4D97-AF65-F5344CB8AC3E}">
        <p14:creationId xmlns:p14="http://schemas.microsoft.com/office/powerpoint/2010/main" val="1274056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D8CFC-21DB-824E-8882-8D50C431F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č.2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3213A7-E43A-654C-B7D8-79AEE60E6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Mladí hráči mají v rámci letní přípravy těžký trénink běhu do schodů, který trvá 40 min. Na konci tréninku přijde hráč, který sotva chodí a má v nohou křeče, bolí ho třísla.</a:t>
            </a:r>
          </a:p>
          <a:p>
            <a:r>
              <a:rPr lang="cs-CZ" dirty="0"/>
              <a:t>Čím by jeho trápení mohlo být způsobeno?</a:t>
            </a:r>
          </a:p>
          <a:p>
            <a:r>
              <a:rPr lang="cs-CZ" dirty="0"/>
              <a:t>Co s tím?</a:t>
            </a:r>
          </a:p>
        </p:txBody>
      </p:sp>
    </p:spTree>
    <p:extLst>
      <p:ext uri="{BB962C8B-B14F-4D97-AF65-F5344CB8AC3E}">
        <p14:creationId xmlns:p14="http://schemas.microsoft.com/office/powerpoint/2010/main" val="1573523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8EA73C-A963-F143-B787-4CB1D685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č.3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B826C7-B934-AF4F-83C3-7960E762A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Dorostenci (15 let) absolvovali trénink na ledě, na který jim navazuje trénink v posilovně. V posilovně je čeká kruhový trénink, ve kterém cvičí celé tělo. V průběhu kruhového tréninku přijde za Vámi hráč, který si stěžuje na bolest v bedrech, která se projevuje hlavně u mrtvého tahu.</a:t>
            </a:r>
          </a:p>
          <a:p>
            <a:r>
              <a:rPr lang="cs-CZ" dirty="0"/>
              <a:t>Jaká je možná příčina jeho bolesti?</a:t>
            </a:r>
          </a:p>
          <a:p>
            <a:r>
              <a:rPr lang="cs-CZ" dirty="0"/>
              <a:t>Co s tím?</a:t>
            </a:r>
          </a:p>
        </p:txBody>
      </p:sp>
    </p:spTree>
    <p:extLst>
      <p:ext uri="{BB962C8B-B14F-4D97-AF65-F5344CB8AC3E}">
        <p14:creationId xmlns:p14="http://schemas.microsoft.com/office/powerpoint/2010/main" val="3207276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342F7-9B98-6146-8B88-CD365598A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E6BA79-EB2D-DE43-A042-C978FB102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dělíme regeneraci?</a:t>
            </a:r>
          </a:p>
          <a:p>
            <a:r>
              <a:rPr lang="cs-CZ" dirty="0"/>
              <a:t>Jakou regeneraci rozlišujeme ve vztahu k výkonu?</a:t>
            </a:r>
          </a:p>
        </p:txBody>
      </p:sp>
    </p:spTree>
    <p:extLst>
      <p:ext uri="{BB962C8B-B14F-4D97-AF65-F5344CB8AC3E}">
        <p14:creationId xmlns:p14="http://schemas.microsoft.com/office/powerpoint/2010/main" val="2304820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AF13AE-1972-FA43-A585-D6FFAF691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0B6712-69BB-2741-A2DB-C89D8EAD1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Získávat informace z více zdrojů</a:t>
            </a:r>
          </a:p>
          <a:p>
            <a:r>
              <a:rPr lang="cs-CZ" dirty="0"/>
              <a:t>Každou svoji činnost mít odůvodněnou</a:t>
            </a:r>
          </a:p>
          <a:p>
            <a:r>
              <a:rPr lang="cs-CZ" dirty="0"/>
              <a:t>Práce s člověkem je víceoborová, proto je třeba vnímat pohled ostatních členů realizačního týmu</a:t>
            </a:r>
          </a:p>
          <a:p>
            <a:r>
              <a:rPr lang="cs-CZ" dirty="0"/>
              <a:t>Řešit problém nejlepším aktuálním způsobem</a:t>
            </a:r>
          </a:p>
        </p:txBody>
      </p:sp>
    </p:spTree>
    <p:extLst>
      <p:ext uri="{BB962C8B-B14F-4D97-AF65-F5344CB8AC3E}">
        <p14:creationId xmlns:p14="http://schemas.microsoft.com/office/powerpoint/2010/main" val="2587178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Obsah obrázku text&#10;&#10;Popis byl vytvořen automaticky">
            <a:extLst>
              <a:ext uri="{FF2B5EF4-FFF2-40B4-BE49-F238E27FC236}">
                <a16:creationId xmlns:a16="http://schemas.microsoft.com/office/drawing/2014/main" id="{CF7BBF1F-5F5C-194E-85D5-47FC0A50E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805" y="1048379"/>
            <a:ext cx="10602391" cy="471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97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CF211EA-145F-8E44-84CB-9981C084C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442913">
            <a:off x="794805" y="2121871"/>
            <a:ext cx="10602391" cy="257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79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ABD149-E3EF-484D-B202-B59938D51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Regenerační prostředky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ED7234-665B-3C49-ACF8-B3088FEF7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Biologické</a:t>
            </a:r>
          </a:p>
          <a:p>
            <a:r>
              <a:rPr lang="cs-CZ" dirty="0"/>
              <a:t>Pedagogické</a:t>
            </a:r>
          </a:p>
          <a:p>
            <a:r>
              <a:rPr lang="cs-CZ" dirty="0"/>
              <a:t>Psychologické</a:t>
            </a:r>
          </a:p>
          <a:p>
            <a:r>
              <a:rPr lang="cs-CZ" dirty="0"/>
              <a:t>Farmakologické</a:t>
            </a:r>
          </a:p>
        </p:txBody>
      </p:sp>
    </p:spTree>
    <p:extLst>
      <p:ext uri="{BB962C8B-B14F-4D97-AF65-F5344CB8AC3E}">
        <p14:creationId xmlns:p14="http://schemas.microsoft.com/office/powerpoint/2010/main" val="143119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F45AC7-5F81-1F48-9F19-E52B2AEE8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61BF79-09BC-E440-9139-2B541F042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Spánek</a:t>
            </a:r>
          </a:p>
          <a:p>
            <a:r>
              <a:rPr lang="cs-CZ" dirty="0"/>
              <a:t>Výživa (před/po/během výkonu)</a:t>
            </a:r>
          </a:p>
          <a:p>
            <a:r>
              <a:rPr lang="cs-CZ" dirty="0"/>
              <a:t>Individualizace tréninku</a:t>
            </a:r>
          </a:p>
          <a:p>
            <a:r>
              <a:rPr lang="cs-CZ" dirty="0"/>
              <a:t>Aerobní pohybová činnost</a:t>
            </a:r>
          </a:p>
          <a:p>
            <a:r>
              <a:rPr lang="cs-CZ" dirty="0"/>
              <a:t>Kompenzační cvičení</a:t>
            </a:r>
          </a:p>
          <a:p>
            <a:r>
              <a:rPr lang="cs-CZ" dirty="0"/>
              <a:t>Variabilita zatížení</a:t>
            </a:r>
          </a:p>
          <a:p>
            <a:r>
              <a:rPr lang="cs-CZ" dirty="0"/>
              <a:t>Masážní pomůcky a fyzikální terapie</a:t>
            </a:r>
          </a:p>
          <a:p>
            <a:r>
              <a:rPr lang="cs-CZ" dirty="0"/>
              <a:t>Fyzioterapie</a:t>
            </a:r>
          </a:p>
          <a:p>
            <a:r>
              <a:rPr lang="cs-CZ" dirty="0"/>
              <a:t>Výchova sportovce k dennímu režimu</a:t>
            </a:r>
          </a:p>
          <a:p>
            <a:r>
              <a:rPr lang="cs-CZ" dirty="0"/>
              <a:t>Mentální regenerace</a:t>
            </a:r>
          </a:p>
          <a:p>
            <a:r>
              <a:rPr lang="cs-CZ" dirty="0"/>
              <a:t>Doplňky stravy</a:t>
            </a:r>
          </a:p>
        </p:txBody>
      </p:sp>
    </p:spTree>
    <p:extLst>
      <p:ext uri="{BB962C8B-B14F-4D97-AF65-F5344CB8AC3E}">
        <p14:creationId xmlns:p14="http://schemas.microsoft.com/office/powerpoint/2010/main" val="2725703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CD15FE-1ED0-D244-9AED-52CE508C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0" y="1123837"/>
            <a:ext cx="3133492" cy="4601183"/>
          </a:xfrm>
        </p:spPr>
        <p:txBody>
          <a:bodyPr/>
          <a:lstStyle/>
          <a:p>
            <a:r>
              <a:rPr lang="cs-CZ" dirty="0"/>
              <a:t>..jaká zátěž, taková regenerace..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7C5DC27-1203-0B40-964F-4FCDAE0D8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1761" y="863600"/>
            <a:ext cx="7269153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84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7FDAC3-2C9A-A244-AA5D-5149676EF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1298448"/>
            <a:ext cx="3971349" cy="32552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900" spc="-100" dirty="0" err="1"/>
              <a:t>Výkon</a:t>
            </a:r>
            <a:r>
              <a:rPr lang="en-US" sz="5900" spc="-100" dirty="0"/>
              <a:t> a </a:t>
            </a:r>
            <a:r>
              <a:rPr lang="en-US" sz="5900" spc="-100" dirty="0" err="1"/>
              <a:t>únava</a:t>
            </a:r>
            <a:r>
              <a:rPr lang="en-US" sz="5900" spc="-100" dirty="0"/>
              <a:t> v </a:t>
            </a:r>
            <a:r>
              <a:rPr lang="en-US" sz="5900" spc="-100" dirty="0" err="1"/>
              <a:t>rámci</a:t>
            </a:r>
            <a:r>
              <a:rPr lang="en-US" sz="5900" spc="-100" dirty="0"/>
              <a:t> </a:t>
            </a:r>
            <a:r>
              <a:rPr lang="en-US" sz="5900" spc="-100" dirty="0" err="1"/>
              <a:t>frekvence</a:t>
            </a:r>
            <a:r>
              <a:rPr lang="en-US" sz="5900" spc="-100" dirty="0"/>
              <a:t> </a:t>
            </a:r>
            <a:r>
              <a:rPr lang="en-US" sz="5900" spc="-100" dirty="0" err="1"/>
              <a:t>tréninků</a:t>
            </a:r>
            <a:endParaRPr lang="en-US" sz="5900" spc="-100" dirty="0"/>
          </a:p>
        </p:txBody>
      </p:sp>
      <p:pic>
        <p:nvPicPr>
          <p:cNvPr id="8194" name="Picture 2" descr="Tajemství superkompenzace I. | Sportvital">
            <a:extLst>
              <a:ext uri="{FF2B5EF4-FFF2-40B4-BE49-F238E27FC236}">
                <a16:creationId xmlns:a16="http://schemas.microsoft.com/office/drawing/2014/main" id="{0D8DBBD6-85DA-F74C-ADE2-64465693CC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" b="-2"/>
          <a:stretch/>
        </p:blipFill>
        <p:spPr bwMode="auto">
          <a:xfrm>
            <a:off x="5120640" y="759599"/>
            <a:ext cx="6367271" cy="53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94765858"/>
      </p:ext>
    </p:extLst>
  </p:cSld>
  <p:clrMapOvr>
    <a:masterClrMapping/>
  </p:clrMapOvr>
</p:sld>
</file>

<file path=ppt/theme/theme1.xml><?xml version="1.0" encoding="utf-8"?>
<a:theme xmlns:a="http://schemas.openxmlformats.org/drawingml/2006/main" name="Rámeček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Rámeček</Template>
  <TotalTime>1294</TotalTime>
  <Words>583</Words>
  <Application>Microsoft Office PowerPoint</Application>
  <PresentationFormat>Širokoúhlá obrazovka</PresentationFormat>
  <Paragraphs>111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5" baseType="lpstr">
      <vt:lpstr>Arial</vt:lpstr>
      <vt:lpstr>Corbel</vt:lpstr>
      <vt:lpstr>Times New Roman</vt:lpstr>
      <vt:lpstr>Wingdings 2</vt:lpstr>
      <vt:lpstr>Rámeček</vt:lpstr>
      <vt:lpstr>Regenerace v kolektivních sportech</vt:lpstr>
      <vt:lpstr>Co je regenerace?</vt:lpstr>
      <vt:lpstr>Dělení</vt:lpstr>
      <vt:lpstr>Prezentace aplikace PowerPoint</vt:lpstr>
      <vt:lpstr>Prezentace aplikace PowerPoint</vt:lpstr>
      <vt:lpstr>Regenerační prostředky</vt:lpstr>
      <vt:lpstr>Příklady</vt:lpstr>
      <vt:lpstr>..jaká zátěž, taková regenerace..</vt:lpstr>
      <vt:lpstr>Výkon a únava v rámci frekvence tréninků</vt:lpstr>
      <vt:lpstr>Prezentace aplikace PowerPoint</vt:lpstr>
      <vt:lpstr>Prezentace aplikace PowerPoint</vt:lpstr>
      <vt:lpstr>Druhy zátěže ve vztahu k regeneraci</vt:lpstr>
      <vt:lpstr>Prezentace aplikace PowerPoint</vt:lpstr>
      <vt:lpstr>Další proměnné ve vztahu k regeneraci</vt:lpstr>
      <vt:lpstr>Regenerační pomůcky</vt:lpstr>
      <vt:lpstr>Compex</vt:lpstr>
      <vt:lpstr>Thera cane, theragun, foam roller apod.</vt:lpstr>
      <vt:lpstr>Vakuum-kompresní terapie</vt:lpstr>
      <vt:lpstr>RedCord</vt:lpstr>
      <vt:lpstr>Pulzní nízkofrekvenční magnetoterapie</vt:lpstr>
      <vt:lpstr>Kryokomora</vt:lpstr>
      <vt:lpstr>Negativní hydroterapie</vt:lpstr>
      <vt:lpstr>Charakteristika ledního hokeje</vt:lpstr>
      <vt:lpstr>Charakteristika ledního hokeje</vt:lpstr>
      <vt:lpstr>Prezentace aplikace PowerPoint</vt:lpstr>
      <vt:lpstr>Týdenní režim hráče v soutěžním období (mládež)</vt:lpstr>
      <vt:lpstr>Situace č. 1</vt:lpstr>
      <vt:lpstr>Situace č.2</vt:lpstr>
      <vt:lpstr>Situace č.3</vt:lpstr>
      <vt:lpstr>Závěrem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Regenerace v kolektivních sportech</dc:title>
  <dc:creator>Jakub Krajňák</dc:creator>
  <cp:lastModifiedBy>Jakub Krajňák</cp:lastModifiedBy>
  <cp:revision>27</cp:revision>
  <dcterms:created xsi:type="dcterms:W3CDTF">2021-03-30T15:48:00Z</dcterms:created>
  <dcterms:modified xsi:type="dcterms:W3CDTF">2022-09-20T14:01:04Z</dcterms:modified>
</cp:coreProperties>
</file>