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1" r:id="rId4"/>
    <p:sldId id="266" r:id="rId5"/>
    <p:sldId id="260" r:id="rId6"/>
    <p:sldId id="267" r:id="rId7"/>
    <p:sldId id="262" r:id="rId8"/>
    <p:sldId id="268" r:id="rId9"/>
    <p:sldId id="263" r:id="rId10"/>
    <p:sldId id="264" r:id="rId11"/>
    <p:sldId id="265" r:id="rId12"/>
    <p:sldId id="257" r:id="rId13"/>
    <p:sldId id="272" r:id="rId14"/>
    <p:sldId id="273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56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1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14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9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37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94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0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26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74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7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Výzkumný rozhovor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Koncepce a metody výzkumu v bezpečnostních a strategických studiích, 19. dubna 2017</a:t>
            </a:r>
          </a:p>
          <a:p>
            <a:r>
              <a:rPr lang="cs-CZ" dirty="0"/>
              <a:t>Vendula </a:t>
            </a:r>
            <a:r>
              <a:rPr lang="cs-CZ" dirty="0" err="1"/>
              <a:t>divišová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5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ideálně v řádu dnů po uskutečnění rozhovoru</a:t>
            </a:r>
          </a:p>
          <a:p>
            <a:r>
              <a:rPr lang="cs-CZ" sz="1900" dirty="0"/>
              <a:t>přepisuje tazatel / jiná osoba</a:t>
            </a:r>
          </a:p>
          <a:p>
            <a:r>
              <a:rPr lang="cs-CZ" sz="1900" dirty="0"/>
              <a:t>podoba závisí na analýze dat (např. diskursivní, konverzační analýza)</a:t>
            </a:r>
          </a:p>
          <a:p>
            <a:r>
              <a:rPr lang="cs-CZ" sz="1900" dirty="0"/>
              <a:t>přepis „slovo od slova“ x formálnější podoba</a:t>
            </a:r>
          </a:p>
          <a:p>
            <a:r>
              <a:rPr lang="cs-CZ" sz="1900" dirty="0"/>
              <a:t>zda zahrnout: pauzy, změny v intonaci, emoční vyjádření (smích, povzdech)</a:t>
            </a:r>
          </a:p>
        </p:txBody>
      </p:sp>
    </p:spTree>
    <p:extLst>
      <p:ext uri="{BB962C8B-B14F-4D97-AF65-F5344CB8AC3E}">
        <p14:creationId xmlns:p14="http://schemas.microsoft.com/office/powerpoint/2010/main" val="354697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21043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typ analýzy by měl být rozhodnut předem</a:t>
            </a:r>
          </a:p>
          <a:p>
            <a:r>
              <a:rPr lang="cs-CZ" sz="1900" dirty="0"/>
              <a:t>cílem interpretace respondentů x jazyk?</a:t>
            </a:r>
          </a:p>
          <a:p>
            <a:r>
              <a:rPr lang="cs-CZ" sz="1900" dirty="0"/>
              <a:t>techniky zaměřené na význam: hledání/zhušťování významů </a:t>
            </a:r>
            <a:r>
              <a:rPr lang="cs-CZ" sz="1600" dirty="0"/>
              <a:t>(</a:t>
            </a:r>
            <a:r>
              <a:rPr lang="cs-CZ" sz="1600" dirty="0" err="1"/>
              <a:t>meaning</a:t>
            </a:r>
            <a:r>
              <a:rPr lang="cs-CZ" sz="1600" dirty="0"/>
              <a:t> </a:t>
            </a:r>
            <a:r>
              <a:rPr lang="cs-CZ" sz="1600" dirty="0" err="1"/>
              <a:t>coding</a:t>
            </a:r>
            <a:r>
              <a:rPr lang="cs-CZ" sz="1600" dirty="0"/>
              <a:t>, </a:t>
            </a:r>
            <a:r>
              <a:rPr lang="cs-CZ" sz="1600" dirty="0" err="1"/>
              <a:t>meaning</a:t>
            </a:r>
            <a:r>
              <a:rPr lang="cs-CZ" sz="1600" dirty="0"/>
              <a:t> </a:t>
            </a:r>
            <a:r>
              <a:rPr lang="cs-CZ" sz="1600" dirty="0" err="1"/>
              <a:t>condensation</a:t>
            </a:r>
            <a:r>
              <a:rPr lang="cs-CZ" sz="1600" dirty="0"/>
              <a:t>)</a:t>
            </a:r>
            <a:r>
              <a:rPr lang="cs-CZ" sz="1900" dirty="0"/>
              <a:t>, obsahová analýza, interpretace významů</a:t>
            </a:r>
          </a:p>
          <a:p>
            <a:r>
              <a:rPr lang="cs-CZ" sz="1900" dirty="0"/>
              <a:t>techniky zaměřené na jazyk: lingvistická, konverzační, diskurzivní analýza…</a:t>
            </a:r>
          </a:p>
          <a:p>
            <a:r>
              <a:rPr lang="cs-CZ" sz="1900" dirty="0"/>
              <a:t>analýza rozhovoru jako „</a:t>
            </a:r>
            <a:r>
              <a:rPr lang="cs-CZ" sz="1900" dirty="0" err="1"/>
              <a:t>bricolage</a:t>
            </a:r>
            <a:r>
              <a:rPr lang="cs-CZ" sz="1900" dirty="0"/>
              <a:t>“ - výzkumník se volně pohybuje mezi různými metodami (kvantifikace, metafory... ) / teoretické čtení (žádná specifická technika)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88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rozhovor a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949473"/>
            <a:ext cx="6772857" cy="402725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otázka dopadu na společnost </a:t>
            </a:r>
            <a:r>
              <a:rPr lang="cs-CZ" sz="1800" dirty="0"/>
              <a:t>(</a:t>
            </a:r>
            <a:r>
              <a:rPr lang="cs-CZ" sz="1800" dirty="0" err="1"/>
              <a:t>improvement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human</a:t>
            </a:r>
            <a:r>
              <a:rPr lang="cs-CZ" sz="1800" dirty="0"/>
              <a:t> </a:t>
            </a:r>
            <a:r>
              <a:rPr lang="cs-CZ" sz="1800" dirty="0" err="1"/>
              <a:t>situation</a:t>
            </a:r>
            <a:r>
              <a:rPr lang="cs-CZ" sz="1800" dirty="0"/>
              <a:t>?)</a:t>
            </a:r>
          </a:p>
          <a:p>
            <a:r>
              <a:rPr lang="cs-CZ" dirty="0"/>
              <a:t>informovaný souhlas (v jakém rozsahu před / po rozhovoru? kdo ho uděluje?)</a:t>
            </a:r>
          </a:p>
          <a:p>
            <a:r>
              <a:rPr lang="cs-CZ" dirty="0"/>
              <a:t>minimalizace rizika pro subjekt výzkumu</a:t>
            </a:r>
          </a:p>
          <a:p>
            <a:r>
              <a:rPr lang="cs-CZ" dirty="0"/>
              <a:t>otázka důvěrnosti, anonymity; možnost odstoupení od rozhovoru</a:t>
            </a:r>
          </a:p>
          <a:p>
            <a:r>
              <a:rPr lang="cs-CZ" dirty="0"/>
              <a:t>i rizika pro tazatele („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native</a:t>
            </a:r>
            <a:r>
              <a:rPr lang="cs-CZ" dirty="0"/>
              <a:t>“)</a:t>
            </a:r>
          </a:p>
          <a:p>
            <a:r>
              <a:rPr lang="cs-CZ" dirty="0"/>
              <a:t>otázka přepisu a analýzy</a:t>
            </a:r>
          </a:p>
          <a:p>
            <a:r>
              <a:rPr lang="cs-CZ" dirty="0"/>
              <a:t>mikro x makro-etika (např.  </a:t>
            </a:r>
            <a:r>
              <a:rPr lang="cs-CZ" dirty="0" err="1"/>
              <a:t>Adorno</a:t>
            </a:r>
            <a:r>
              <a:rPr lang="cs-CZ" dirty="0"/>
              <a:t> a autoritářská osobnost)</a:t>
            </a:r>
          </a:p>
          <a:p>
            <a:r>
              <a:rPr lang="cs-CZ" dirty="0"/>
              <a:t>přístupy „za etikou“ -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etika péče </a:t>
            </a:r>
            <a:r>
              <a:rPr lang="cs-CZ" dirty="0"/>
              <a:t>(širší zodpovědnost tazatele),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konfliktní metodologie </a:t>
            </a:r>
            <a:r>
              <a:rPr lang="cs-CZ" dirty="0"/>
              <a:t>(kritika institucí)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270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988437"/>
            <a:ext cx="6799757" cy="4098464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expert jako „vrchol“ vědění v určité oblasti / zdroj informací, kde je ztížen přístup k cílové skupině</a:t>
            </a:r>
          </a:p>
          <a:p>
            <a:r>
              <a:rPr lang="cs-CZ" sz="1900" dirty="0"/>
              <a:t>expert – nejen specifické znalosti (</a:t>
            </a:r>
            <a:r>
              <a:rPr lang="cs-CZ" sz="1900" dirty="0" err="1"/>
              <a:t>know-why</a:t>
            </a:r>
            <a:r>
              <a:rPr lang="cs-CZ" sz="1900" dirty="0"/>
              <a:t> a know-how), ale i zodpovědnost, definice příčin, řešení</a:t>
            </a:r>
          </a:p>
          <a:p>
            <a:r>
              <a:rPr lang="cs-CZ" sz="1900" dirty="0"/>
              <a:t>3 hlavní typy expertního rozhovoru: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explorační </a:t>
            </a:r>
            <a:r>
              <a:rPr lang="cs-CZ" sz="1900" dirty="0"/>
              <a:t>– počáteční orientace v oblasti, vytváření hypotéz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systematizační </a:t>
            </a:r>
            <a:r>
              <a:rPr lang="cs-CZ" sz="1900" dirty="0"/>
              <a:t>– cílem přístup k expertnímu vědění (sběr objektivních fakt), objektem výzkumu není respondent x jeho znalosti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vytvářející teorii </a:t>
            </a:r>
            <a:r>
              <a:rPr lang="cs-CZ" sz="1900" dirty="0"/>
              <a:t>– objektem subjektivní dimenze expertního vědění (implicitní předpoklady…)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055120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rozhovor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pokud cílem subjektivní dimenze – spíše nestrukturovaný rozhovor</a:t>
            </a:r>
          </a:p>
          <a:p>
            <a:r>
              <a:rPr lang="cs-CZ" sz="1900" dirty="0"/>
              <a:t>tazatel jako „kvazi-expert“ – orientace v oblasti, terminologie</a:t>
            </a:r>
          </a:p>
          <a:p>
            <a:r>
              <a:rPr lang="cs-CZ" sz="1900" dirty="0"/>
              <a:t>význam interakce – jak expert vnímá tazatele, typicky mocenská asymetrie (ve prospěch respondenta)</a:t>
            </a:r>
          </a:p>
          <a:p>
            <a:r>
              <a:rPr lang="cs-CZ" sz="1900" dirty="0"/>
              <a:t>problematičtější přístup a vzorek (snowball technika)</a:t>
            </a:r>
          </a:p>
        </p:txBody>
      </p:sp>
    </p:spTree>
    <p:extLst>
      <p:ext uri="{BB962C8B-B14F-4D97-AF65-F5344CB8AC3E}">
        <p14:creationId xmlns:p14="http://schemas.microsoft.com/office/powerpoint/2010/main" val="3668724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43" y="264352"/>
            <a:ext cx="3171825" cy="4752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416" y="264351"/>
            <a:ext cx="3238500" cy="4752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153" y="1721251"/>
            <a:ext cx="3236866" cy="484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77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92" y="643079"/>
            <a:ext cx="3686175" cy="47529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418" y="643078"/>
            <a:ext cx="291465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1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nejstarší rozhovory - Sokrates, </a:t>
            </a:r>
            <a:r>
              <a:rPr lang="cs-CZ" sz="1900" dirty="0" err="1"/>
              <a:t>Thúkydidés</a:t>
            </a:r>
            <a:endParaRPr lang="cs-CZ" sz="1900" dirty="0"/>
          </a:p>
          <a:p>
            <a:r>
              <a:rPr lang="cs-CZ" sz="1900" dirty="0"/>
              <a:t>použití termínu „interview“ od 17.  století</a:t>
            </a:r>
          </a:p>
          <a:p>
            <a:r>
              <a:rPr lang="cs-CZ" sz="1900" dirty="0"/>
              <a:t>1859 - první rozhovor v novinách</a:t>
            </a:r>
          </a:p>
          <a:p>
            <a:r>
              <a:rPr lang="cs-CZ" sz="1900" dirty="0"/>
              <a:t>psychoterapeutické rozhovory (Freud, </a:t>
            </a:r>
            <a:r>
              <a:rPr lang="cs-CZ" sz="1900" dirty="0" err="1"/>
              <a:t>Piaget</a:t>
            </a:r>
            <a:r>
              <a:rPr lang="cs-CZ" sz="1900" dirty="0"/>
              <a:t>)</a:t>
            </a:r>
          </a:p>
          <a:p>
            <a:r>
              <a:rPr lang="cs-CZ" sz="1900" dirty="0"/>
              <a:t>20. léta - rozhovory v Chicagských továrnách</a:t>
            </a:r>
          </a:p>
          <a:p>
            <a:r>
              <a:rPr lang="cs-CZ" sz="1900" dirty="0"/>
              <a:t>50. léta - rozhovory za účelem analýzy spotřebitelů, </a:t>
            </a:r>
            <a:r>
              <a:rPr lang="cs-CZ" sz="1900" dirty="0" err="1"/>
              <a:t>focus</a:t>
            </a:r>
            <a:r>
              <a:rPr lang="cs-CZ" sz="1900" dirty="0"/>
              <a:t> </a:t>
            </a:r>
            <a:r>
              <a:rPr lang="cs-CZ" sz="1900" dirty="0" err="1"/>
              <a:t>groups</a:t>
            </a:r>
            <a:endParaRPr lang="cs-CZ" sz="1900" dirty="0"/>
          </a:p>
          <a:p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19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výzkumný rozhovor jako metoda kvalitativního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7196926" cy="3828476"/>
          </a:xfrm>
        </p:spPr>
        <p:txBody>
          <a:bodyPr>
            <a:normAutofit/>
          </a:bodyPr>
          <a:lstStyle/>
          <a:p>
            <a:r>
              <a:rPr lang="cs-CZ" sz="1900" dirty="0"/>
              <a:t>spíše řemeslo / umění než specifická metoda</a:t>
            </a:r>
          </a:p>
          <a:p>
            <a:r>
              <a:rPr lang="cs-CZ" sz="1900" dirty="0"/>
              <a:t>konverzace mající předem danou strukturu a cíl </a:t>
            </a:r>
          </a:p>
          <a:p>
            <a:r>
              <a:rPr lang="cs-CZ" sz="1900" dirty="0" err="1"/>
              <a:t>Kvale</a:t>
            </a:r>
            <a:r>
              <a:rPr lang="cs-CZ" sz="1900" dirty="0"/>
              <a:t> (2009) </a:t>
            </a:r>
            <a:r>
              <a:rPr lang="cs-CZ" sz="1900" i="1" dirty="0"/>
              <a:t>„</a:t>
            </a:r>
            <a:r>
              <a:rPr lang="en-GB" sz="1900" i="1" dirty="0"/>
              <a:t>inter-view where knowledge is constructed in the inter-action between the interviewer and the interviewee</a:t>
            </a:r>
            <a:r>
              <a:rPr lang="cs-CZ" sz="1900" i="1" dirty="0"/>
              <a:t>“</a:t>
            </a:r>
          </a:p>
          <a:p>
            <a:r>
              <a:rPr lang="cs-CZ" sz="1900" dirty="0"/>
              <a:t>nejčastější typ - strukturovaný rozhovor - cílem postihnout popis z pohledu respondenta, důraz na význam (interpretace)</a:t>
            </a:r>
          </a:p>
          <a:p>
            <a:r>
              <a:rPr lang="cs-CZ" sz="1900" dirty="0"/>
              <a:t>rozhovor x dotazník</a:t>
            </a:r>
          </a:p>
        </p:txBody>
      </p:sp>
    </p:spTree>
    <p:extLst>
      <p:ext uri="{BB962C8B-B14F-4D97-AF65-F5344CB8AC3E}">
        <p14:creationId xmlns:p14="http://schemas.microsoft.com/office/powerpoint/2010/main" val="54054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epistemologie a výzkumný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zda je poznání „dolováno“ od respondenta x konstruováno</a:t>
            </a:r>
          </a:p>
          <a:p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pozitivismus</a:t>
            </a:r>
            <a:r>
              <a:rPr lang="cs-CZ" sz="1900" dirty="0"/>
              <a:t> - tazatel pasivní</a:t>
            </a:r>
          </a:p>
          <a:p>
            <a:pPr marL="0" indent="0">
              <a:buNone/>
            </a:pPr>
            <a:r>
              <a:rPr lang="cs-CZ" sz="1900" dirty="0"/>
              <a:t>   - ale reflektuje i „efekt tazatele“</a:t>
            </a:r>
          </a:p>
          <a:p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konstruktivismus</a:t>
            </a:r>
            <a:r>
              <a:rPr lang="cs-CZ" sz="1900" dirty="0"/>
              <a:t> - aktivnější role tazatele, spoluvytváří poznání</a:t>
            </a:r>
          </a:p>
          <a:p>
            <a:r>
              <a:rPr lang="cs-CZ" sz="1900" dirty="0"/>
              <a:t>role </a:t>
            </a:r>
            <a:r>
              <a:rPr lang="cs-CZ" sz="1900" dirty="0" err="1">
                <a:solidFill>
                  <a:schemeClr val="accent1">
                    <a:lumMod val="75000"/>
                  </a:schemeClr>
                </a:solidFill>
              </a:rPr>
              <a:t>postmodernimu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900" dirty="0"/>
              <a:t>– performativní a transformativní aspekty rozhovoru, role genderu, elektronická média</a:t>
            </a:r>
          </a:p>
        </p:txBody>
      </p:sp>
    </p:spTree>
    <p:extLst>
      <p:ext uri="{BB962C8B-B14F-4D97-AF65-F5344CB8AC3E}">
        <p14:creationId xmlns:p14="http://schemas.microsoft.com/office/powerpoint/2010/main" val="227544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900" dirty="0"/>
              <a:t>absence rigidních pravidel, otevřenost</a:t>
            </a:r>
          </a:p>
          <a:p>
            <a:r>
              <a:rPr lang="cs-CZ" sz="1900" dirty="0"/>
              <a:t>spousta rozhodnutí probíhá „na místě“</a:t>
            </a:r>
          </a:p>
          <a:p>
            <a:r>
              <a:rPr lang="cs-CZ" sz="1900" dirty="0"/>
              <a:t>typ výzkumného rozhovoru:</a:t>
            </a:r>
          </a:p>
          <a:p>
            <a:r>
              <a:rPr lang="cs-CZ" sz="1900" u="sng" dirty="0"/>
              <a:t>struktura </a:t>
            </a:r>
            <a:r>
              <a:rPr lang="cs-CZ" sz="1900" dirty="0"/>
              <a:t>– kontinuum -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strukturovaný</a:t>
            </a:r>
            <a:r>
              <a:rPr lang="cs-CZ" sz="1900" dirty="0"/>
              <a:t> 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polostrukturovaný</a:t>
            </a:r>
            <a:r>
              <a:rPr lang="cs-CZ" sz="1900" dirty="0"/>
              <a:t> 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nestrukturovaný</a:t>
            </a:r>
            <a:r>
              <a:rPr lang="cs-CZ" sz="1900" dirty="0"/>
              <a:t> - řídící otázka</a:t>
            </a:r>
          </a:p>
          <a:p>
            <a:r>
              <a:rPr lang="cs-CZ" sz="1900" dirty="0"/>
              <a:t>další kritéria: </a:t>
            </a:r>
            <a:r>
              <a:rPr lang="cs-CZ" sz="1900" u="sng" dirty="0"/>
              <a:t>počet respondentů </a:t>
            </a:r>
            <a:r>
              <a:rPr lang="cs-CZ" sz="1900" dirty="0"/>
              <a:t>/ </a:t>
            </a:r>
            <a:r>
              <a:rPr lang="cs-CZ" sz="1900" u="sng" dirty="0"/>
              <a:t>médium </a:t>
            </a:r>
            <a:r>
              <a:rPr lang="cs-CZ" sz="1900" dirty="0"/>
              <a:t>/ </a:t>
            </a:r>
            <a:r>
              <a:rPr lang="cs-CZ" sz="1900" u="sng" dirty="0"/>
              <a:t>způsob dotazování</a:t>
            </a:r>
          </a:p>
          <a:p>
            <a:r>
              <a:rPr lang="cs-CZ" sz="1900" dirty="0"/>
              <a:t>populace a vzorek (předem daný počet - zvláště u grantů / teoretická saturace / snowball) - závisí na cíli!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7811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997124" cy="1049235"/>
          </a:xfrm>
        </p:spPr>
        <p:txBody>
          <a:bodyPr/>
          <a:lstStyle/>
          <a:p>
            <a:r>
              <a:rPr lang="cs-CZ" dirty="0"/>
              <a:t>7 fází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900" dirty="0"/>
              <a:t>výběr tématu (CO a JAK)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design výzkumu (počet respondentů, otázky...)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rozhovory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přepis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analýza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ověřování (validita, reliabilita, </a:t>
            </a:r>
            <a:r>
              <a:rPr lang="cs-CZ" sz="1900" dirty="0" err="1"/>
              <a:t>zobecnitelnost</a:t>
            </a:r>
            <a:r>
              <a:rPr lang="cs-CZ" sz="19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předávání výstupů výzkumu</a:t>
            </a:r>
          </a:p>
        </p:txBody>
      </p:sp>
    </p:spTree>
    <p:extLst>
      <p:ext uri="{BB962C8B-B14F-4D97-AF65-F5344CB8AC3E}">
        <p14:creationId xmlns:p14="http://schemas.microsoft.com/office/powerpoint/2010/main" val="342153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821278" cy="3910282"/>
          </a:xfrm>
        </p:spPr>
        <p:txBody>
          <a:bodyPr>
            <a:noAutofit/>
          </a:bodyPr>
          <a:lstStyle/>
          <a:p>
            <a:r>
              <a:rPr lang="cs-CZ" sz="1900" dirty="0"/>
              <a:t>důležitost prvních pár minut + „briefing“ o výzkumu</a:t>
            </a:r>
          </a:p>
          <a:p>
            <a:r>
              <a:rPr lang="cs-CZ" sz="1900" dirty="0"/>
              <a:t>význam sociální interakce</a:t>
            </a:r>
          </a:p>
          <a:p>
            <a:r>
              <a:rPr lang="cs-CZ" sz="1900" dirty="0"/>
              <a:t>pozorný poslech (na několika úrovních)</a:t>
            </a:r>
          </a:p>
          <a:p>
            <a:r>
              <a:rPr lang="cs-CZ" sz="1900" dirty="0"/>
              <a:t>plán rozhovoru </a:t>
            </a:r>
            <a:r>
              <a:rPr lang="cs-CZ" sz="1600" dirty="0"/>
              <a:t>(interview </a:t>
            </a:r>
            <a:r>
              <a:rPr lang="cs-CZ" sz="1600" dirty="0" err="1"/>
              <a:t>guide</a:t>
            </a:r>
            <a:r>
              <a:rPr lang="cs-CZ" sz="1600" dirty="0"/>
              <a:t>) </a:t>
            </a:r>
            <a:r>
              <a:rPr lang="cs-CZ" sz="1900" dirty="0"/>
              <a:t>– závisí na typu rozhovoru a cíli</a:t>
            </a:r>
          </a:p>
          <a:p>
            <a:r>
              <a:rPr lang="cs-CZ" sz="1900" dirty="0"/>
              <a:t>měl by následovat „</a:t>
            </a:r>
            <a:r>
              <a:rPr lang="cs-CZ" sz="1900" dirty="0" err="1"/>
              <a:t>debriefing</a:t>
            </a:r>
            <a:r>
              <a:rPr lang="cs-CZ" sz="1900" dirty="0"/>
              <a:t>“</a:t>
            </a:r>
          </a:p>
          <a:p>
            <a:r>
              <a:rPr lang="cs-CZ" sz="1900" dirty="0"/>
              <a:t>protokol k výzkumnému rozhovoru (kontext)</a:t>
            </a:r>
          </a:p>
        </p:txBody>
      </p:sp>
    </p:spTree>
    <p:extLst>
      <p:ext uri="{BB962C8B-B14F-4D97-AF65-F5344CB8AC3E}">
        <p14:creationId xmlns:p14="http://schemas.microsoft.com/office/powerpoint/2010/main" val="1815123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rozhovor 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otázky - jasné, přímé, krátké, otevřené, absence akademických výrazů (x expertní rozhovor), žargonu</a:t>
            </a:r>
          </a:p>
          <a:p>
            <a:r>
              <a:rPr lang="cs-CZ" sz="1900" dirty="0"/>
              <a:t>výzkumná otázka x otázky během výzkumného rozhovoru</a:t>
            </a:r>
          </a:p>
          <a:p>
            <a:r>
              <a:rPr lang="cs-CZ" sz="1900" dirty="0"/>
              <a:t>pozor na „PROČ“ otázky a sugestivní otázky</a:t>
            </a:r>
          </a:p>
          <a:p>
            <a:r>
              <a:rPr lang="cs-CZ" sz="1900" dirty="0"/>
              <a:t>„skutečné“ otázky – odpověď není dopředu známá</a:t>
            </a:r>
          </a:p>
          <a:p>
            <a:r>
              <a:rPr lang="cs-CZ" sz="1900" dirty="0"/>
              <a:t>navazující otázky </a:t>
            </a:r>
            <a:r>
              <a:rPr lang="cs-CZ" sz="1600" dirty="0"/>
              <a:t>(second </a:t>
            </a:r>
            <a:r>
              <a:rPr lang="cs-CZ" sz="1600" dirty="0" err="1"/>
              <a:t>questions</a:t>
            </a:r>
            <a:r>
              <a:rPr lang="cs-CZ" sz="1600" dirty="0"/>
              <a:t>) </a:t>
            </a:r>
            <a:r>
              <a:rPr lang="cs-CZ" sz="1900" dirty="0"/>
              <a:t>– cílem upřesnění / doplnění / potvrzení interpretace </a:t>
            </a:r>
            <a:endParaRPr lang="cs-CZ" sz="1600" dirty="0"/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27594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spontánní, relevantní odpovědi tazatele</a:t>
            </a:r>
          </a:p>
          <a:p>
            <a:r>
              <a:rPr lang="cs-CZ" sz="1900" dirty="0"/>
              <a:t>délka odpovědí tazatele (vůči délce otázek)</a:t>
            </a:r>
          </a:p>
          <a:p>
            <a:r>
              <a:rPr lang="cs-CZ" sz="1900" dirty="0"/>
              <a:t>kvalifikace tazatele: jazyk, znalosti, přizpůsobení jazyku respondenta, citlivost, otevřenost, kontrola nad průběhem rozhovoru, kritičnost, interpretace</a:t>
            </a:r>
          </a:p>
          <a:p>
            <a:r>
              <a:rPr lang="cs-CZ" sz="1900" dirty="0"/>
              <a:t>validita, reliabilita, </a:t>
            </a:r>
            <a:r>
              <a:rPr lang="cs-CZ" sz="1900" dirty="0" err="1"/>
              <a:t>zobecnitelnost</a:t>
            </a:r>
            <a:endParaRPr lang="cs-CZ" sz="1900" dirty="0"/>
          </a:p>
          <a:p>
            <a:r>
              <a:rPr lang="cs-CZ" sz="1900" dirty="0"/>
              <a:t>zda je toto poznání užitečné, pro koho a za jakým účelem?</a:t>
            </a:r>
          </a:p>
        </p:txBody>
      </p:sp>
    </p:spTree>
    <p:extLst>
      <p:ext uri="{BB962C8B-B14F-4D97-AF65-F5344CB8AC3E}">
        <p14:creationId xmlns:p14="http://schemas.microsoft.com/office/powerpoint/2010/main" val="247376328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2006</TotalTime>
  <Words>793</Words>
  <Application>Microsoft Office PowerPoint</Application>
  <PresentationFormat>Předvádění na obrazovce 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Galerie</vt:lpstr>
      <vt:lpstr>Výzkumný rozhovor</vt:lpstr>
      <vt:lpstr>historie  výzkumného rozhovoru</vt:lpstr>
      <vt:lpstr>výzkumný rozhovor jako metoda kvalitativního výzkumu</vt:lpstr>
      <vt:lpstr>epistemologie a výzkumný rozhovor</vt:lpstr>
      <vt:lpstr>plánování výzkumného rozhovoru</vt:lpstr>
      <vt:lpstr>7 fází výzkumného rozhovoru</vt:lpstr>
      <vt:lpstr>vedení výzkumného rozhovoru</vt:lpstr>
      <vt:lpstr>výzkumný rozhovor a otázky</vt:lpstr>
      <vt:lpstr>kvalita výzkumného rozhovoru</vt:lpstr>
      <vt:lpstr>přepis výzkumného rozhovoru</vt:lpstr>
      <vt:lpstr>analýza výzkumného rozhovoru</vt:lpstr>
      <vt:lpstr>výzkumný rozhovor a etika</vt:lpstr>
      <vt:lpstr>expertní rozhovor</vt:lpstr>
      <vt:lpstr>expertní rozhovor II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rozhovor</dc:title>
  <dc:creator>Vendula Divisova</dc:creator>
  <cp:lastModifiedBy>Martin Sebera</cp:lastModifiedBy>
  <cp:revision>30</cp:revision>
  <dcterms:created xsi:type="dcterms:W3CDTF">2017-04-16T21:00:42Z</dcterms:created>
  <dcterms:modified xsi:type="dcterms:W3CDTF">2022-05-05T20:19:10Z</dcterms:modified>
</cp:coreProperties>
</file>