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4" r:id="rId4"/>
    <p:sldId id="296" r:id="rId5"/>
    <p:sldId id="298" r:id="rId6"/>
    <p:sldId id="295" r:id="rId7"/>
    <p:sldId id="297" r:id="rId8"/>
    <p:sldId id="299" r:id="rId9"/>
    <p:sldId id="300" r:id="rId10"/>
    <p:sldId id="301" r:id="rId11"/>
    <p:sldId id="302" r:id="rId12"/>
    <p:sldId id="273" r:id="rId13"/>
    <p:sldId id="261" r:id="rId14"/>
    <p:sldId id="271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26" d="100"/>
          <a:sy n="126" d="100"/>
        </p:scale>
        <p:origin x="6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12.10.2022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0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36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6173808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371600" y="2852936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Internetu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/>
              <a:t>Sociální sítě +blogy</a:t>
            </a:r>
          </a:p>
          <a:p>
            <a:r>
              <a:rPr lang="cs-CZ" dirty="0"/>
              <a:t>Sdílení fotografií, videí, dat</a:t>
            </a:r>
          </a:p>
          <a:p>
            <a:r>
              <a:rPr lang="cs-CZ" dirty="0" err="1"/>
              <a:t>Cloudová</a:t>
            </a:r>
            <a:r>
              <a:rPr lang="cs-CZ" dirty="0"/>
              <a:t> řešení</a:t>
            </a:r>
          </a:p>
          <a:p>
            <a:r>
              <a:rPr lang="cs-CZ" dirty="0"/>
              <a:t>E-</a:t>
            </a:r>
            <a:r>
              <a:rPr lang="cs-CZ" dirty="0" err="1"/>
              <a:t>shopy</a:t>
            </a:r>
            <a:endParaRPr lang="cs-CZ" dirty="0"/>
          </a:p>
          <a:p>
            <a:r>
              <a:rPr lang="cs-CZ" dirty="0"/>
              <a:t>Online hry</a:t>
            </a:r>
          </a:p>
          <a:p>
            <a:r>
              <a:rPr lang="cs-CZ" dirty="0"/>
              <a:t>Bankovnictví + platby</a:t>
            </a:r>
          </a:p>
          <a:p>
            <a:r>
              <a:rPr lang="cs-CZ" dirty="0"/>
              <a:t>Vzdělávání</a:t>
            </a:r>
          </a:p>
          <a:p>
            <a:r>
              <a:rPr lang="cs-CZ" dirty="0"/>
              <a:t>Online TV + rádia + filmy</a:t>
            </a:r>
          </a:p>
          <a:p>
            <a:r>
              <a:rPr lang="cs-CZ" dirty="0" err="1"/>
              <a:t>eGoverment</a:t>
            </a:r>
            <a:r>
              <a:rPr lang="cs-CZ" dirty="0"/>
              <a:t> (www.gov.cz)</a:t>
            </a:r>
          </a:p>
          <a:p>
            <a:r>
              <a:rPr lang="cs-CZ" dirty="0"/>
              <a:t>RSS kanály</a:t>
            </a:r>
          </a:p>
          <a:p>
            <a:r>
              <a:rPr lang="cs-CZ" dirty="0"/>
              <a:t>Tipy na www.jaknainternet.cz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</a:t>
            </a:r>
          </a:p>
        </p:txBody>
      </p:sp>
    </p:spTree>
    <p:extLst>
      <p:ext uri="{BB962C8B-B14F-4D97-AF65-F5344CB8AC3E}">
        <p14:creationId xmlns:p14="http://schemas.microsoft.com/office/powerpoint/2010/main" val="13610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Zkouška FTP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Teamviewer</a:t>
            </a:r>
            <a:endParaRPr lang="cs-CZ" dirty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Online TV, rádia, uložiště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Video Historie internetu, Datové schránky, Rizika sociálních sítí, Můžeme věřit Internetu?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“Mám nainstalovaný Windows Vista.“</a:t>
            </a:r>
            <a:br>
              <a:rPr lang="cs-CZ" i="1" dirty="0"/>
            </a:br>
            <a:br>
              <a:rPr lang="cs-CZ" dirty="0"/>
            </a:br>
            <a:r>
              <a:rPr lang="cs-CZ" b="1" dirty="0" err="1"/>
              <a:t>Hotline</a:t>
            </a:r>
            <a:r>
              <a:rPr lang="cs-CZ" dirty="0"/>
              <a:t>: </a:t>
            </a:r>
            <a:r>
              <a:rPr lang="cs-CZ" i="1" dirty="0"/>
              <a:t>“OK.“</a:t>
            </a:r>
            <a:br>
              <a:rPr lang="cs-CZ" i="1" dirty="0"/>
            </a:br>
            <a:br>
              <a:rPr lang="cs-CZ" dirty="0"/>
            </a:b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“Počítač mi nefunguje.“</a:t>
            </a:r>
            <a:br>
              <a:rPr lang="cs-CZ" i="1" dirty="0"/>
            </a:br>
            <a:br>
              <a:rPr lang="cs-CZ" dirty="0"/>
            </a:br>
            <a:r>
              <a:rPr lang="cs-CZ" b="1" dirty="0" err="1"/>
              <a:t>Hotline</a:t>
            </a:r>
            <a:r>
              <a:rPr lang="cs-CZ" dirty="0"/>
              <a:t>: </a:t>
            </a:r>
            <a:r>
              <a:rPr lang="cs-CZ" i="1" dirty="0"/>
              <a:t>“Ano, to jste už říkal...“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1972 – první e-mailový program </a:t>
            </a:r>
          </a:p>
          <a:p>
            <a:pPr>
              <a:lnSpc>
                <a:spcPct val="150000"/>
              </a:lnSpc>
            </a:pPr>
            <a:r>
              <a:rPr lang="cs-CZ" dirty="0"/>
              <a:t>1987 – vzniká pojem „Internet“ (27 000 </a:t>
            </a:r>
            <a:r>
              <a:rPr lang="cs-CZ" dirty="0" err="1"/>
              <a:t>pc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1991 – nasazení WWW v evropské laboratoři CERN</a:t>
            </a:r>
          </a:p>
          <a:p>
            <a:pPr>
              <a:lnSpc>
                <a:spcPct val="150000"/>
              </a:lnSpc>
            </a:pPr>
            <a:r>
              <a:rPr lang="cs-CZ" dirty="0"/>
              <a:t>1993 – </a:t>
            </a:r>
            <a:r>
              <a:rPr lang="cs-CZ" dirty="0" err="1"/>
              <a:t>Mosaic</a:t>
            </a:r>
            <a:r>
              <a:rPr lang="cs-CZ" dirty="0"/>
              <a:t>, první WWW prohlížeč</a:t>
            </a:r>
          </a:p>
          <a:p>
            <a:pPr>
              <a:lnSpc>
                <a:spcPct val="150000"/>
              </a:lnSpc>
            </a:pPr>
            <a:r>
              <a:rPr lang="cs-CZ" dirty="0"/>
              <a:t>1998 – založení Googlu</a:t>
            </a:r>
          </a:p>
          <a:p>
            <a:pPr>
              <a:lnSpc>
                <a:spcPct val="150000"/>
              </a:lnSpc>
            </a:pPr>
            <a:r>
              <a:rPr lang="cs-CZ" dirty="0"/>
              <a:t>1999 – rozšiřuje se </a:t>
            </a:r>
            <a:r>
              <a:rPr lang="cs-CZ" dirty="0" err="1"/>
              <a:t>Napster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2011 - došlo k vyčerpání adres protokolu IPv4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internetu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uživatel @ stroj</a:t>
            </a:r>
          </a:p>
          <a:p>
            <a:pPr>
              <a:lnSpc>
                <a:spcPct val="150000"/>
              </a:lnSpc>
            </a:pPr>
            <a:r>
              <a:rPr lang="cs-CZ" dirty="0"/>
              <a:t>Emaily na straně serveru X klienta</a:t>
            </a:r>
          </a:p>
          <a:p>
            <a:pPr>
              <a:lnSpc>
                <a:spcPct val="150000"/>
              </a:lnSpc>
            </a:pPr>
            <a:r>
              <a:rPr lang="cs-CZ" dirty="0"/>
              <a:t>Přístup možný pře www rozhraní</a:t>
            </a:r>
          </a:p>
          <a:p>
            <a:pPr>
              <a:lnSpc>
                <a:spcPct val="150000"/>
              </a:lnSpc>
            </a:pPr>
            <a:r>
              <a:rPr lang="cs-CZ" dirty="0"/>
              <a:t>Základním protokolem je SMTP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simple</a:t>
            </a:r>
            <a:r>
              <a:rPr lang="cs-CZ" dirty="0"/>
              <a:t> mail transfer </a:t>
            </a:r>
            <a:r>
              <a:rPr lang="cs-CZ" dirty="0" err="1"/>
              <a:t>protocol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Další protokoly POP a IMAP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Freemail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SPF (</a:t>
            </a:r>
            <a:r>
              <a:rPr lang="cs-CZ" dirty="0" err="1"/>
              <a:t>Sender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Framework)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Služba pro přenos souborů mezi počítači</a:t>
            </a:r>
          </a:p>
          <a:p>
            <a:pPr>
              <a:lnSpc>
                <a:spcPct val="150000"/>
              </a:lnSpc>
            </a:pPr>
            <a:r>
              <a:rPr lang="cs-CZ" dirty="0"/>
              <a:t>Stejnojmenný protokol (</a:t>
            </a:r>
            <a:r>
              <a:rPr lang="cs-CZ" dirty="0" err="1"/>
              <a:t>file</a:t>
            </a:r>
            <a:r>
              <a:rPr lang="cs-CZ" dirty="0"/>
              <a:t> transfer protokol)</a:t>
            </a:r>
          </a:p>
          <a:p>
            <a:pPr>
              <a:lnSpc>
                <a:spcPct val="150000"/>
              </a:lnSpc>
            </a:pPr>
            <a:r>
              <a:rPr lang="cs-CZ" dirty="0"/>
              <a:t>Nezávislý na použité platformě (OS)</a:t>
            </a:r>
          </a:p>
          <a:p>
            <a:pPr>
              <a:lnSpc>
                <a:spcPct val="150000"/>
              </a:lnSpc>
            </a:pPr>
            <a:r>
              <a:rPr lang="cs-CZ" dirty="0"/>
              <a:t>Jedena z nejstarších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Používá TCP pakety a port 21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FTP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prohlížení, ukládání a provázání stránek a dokumentů</a:t>
            </a:r>
          </a:p>
          <a:p>
            <a:r>
              <a:rPr lang="cs-CZ" dirty="0"/>
              <a:t>Zobrazení pomocí webového prohlížeče</a:t>
            </a:r>
          </a:p>
          <a:p>
            <a:r>
              <a:rPr lang="cs-CZ" dirty="0"/>
              <a:t>Stránky v jazyce HTML</a:t>
            </a:r>
          </a:p>
          <a:p>
            <a:r>
              <a:rPr lang="cs-CZ" dirty="0"/>
              <a:t>Použit protokol http, popřípadě https</a:t>
            </a:r>
          </a:p>
          <a:p>
            <a:r>
              <a:rPr lang="cs-CZ" dirty="0"/>
              <a:t>Stránky uloženy na webových serverech</a:t>
            </a:r>
          </a:p>
          <a:p>
            <a:r>
              <a:rPr lang="cs-CZ" dirty="0"/>
              <a:t>Obsahují hypertextové odkazy ve formě URL (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Locator</a:t>
            </a:r>
            <a:r>
              <a:rPr lang="cs-CZ" dirty="0"/>
              <a:t>)</a:t>
            </a:r>
          </a:p>
          <a:p>
            <a:r>
              <a:rPr lang="cs-CZ" dirty="0"/>
              <a:t>Vyhledávače – </a:t>
            </a:r>
            <a:r>
              <a:rPr lang="cs-CZ" dirty="0" err="1"/>
              <a:t>google</a:t>
            </a:r>
            <a:r>
              <a:rPr lang="cs-CZ" dirty="0"/>
              <a:t>, </a:t>
            </a:r>
            <a:r>
              <a:rPr lang="cs-CZ" dirty="0" err="1"/>
              <a:t>yahoo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Zasílání zpráv online uživatelům</a:t>
            </a:r>
          </a:p>
          <a:p>
            <a:pPr>
              <a:lnSpc>
                <a:spcPct val="150000"/>
              </a:lnSpc>
            </a:pPr>
            <a:r>
              <a:rPr lang="cs-CZ" dirty="0"/>
              <a:t>Zasílání souborů, chatování v reálném čase</a:t>
            </a:r>
          </a:p>
          <a:p>
            <a:pPr>
              <a:lnSpc>
                <a:spcPct val="150000"/>
              </a:lnSpc>
            </a:pPr>
            <a:r>
              <a:rPr lang="cs-CZ" dirty="0"/>
              <a:t>Sdílení statutu</a:t>
            </a:r>
          </a:p>
          <a:p>
            <a:pPr>
              <a:lnSpc>
                <a:spcPct val="150000"/>
              </a:lnSpc>
            </a:pPr>
            <a:r>
              <a:rPr lang="cs-CZ" dirty="0"/>
              <a:t>Softwarová x webová podoba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volání</a:t>
            </a:r>
          </a:p>
          <a:p>
            <a:pPr>
              <a:lnSpc>
                <a:spcPct val="150000"/>
              </a:lnSpc>
            </a:pPr>
            <a:r>
              <a:rPr lang="cs-CZ" dirty="0"/>
              <a:t>Rozšíření mobilních verzí</a:t>
            </a:r>
          </a:p>
          <a:p>
            <a:pPr>
              <a:lnSpc>
                <a:spcPct val="150000"/>
              </a:lnSpc>
            </a:pPr>
            <a:r>
              <a:rPr lang="cs-CZ" dirty="0"/>
              <a:t>Většina aplikací mají vlastní protokoly</a:t>
            </a:r>
          </a:p>
          <a:p>
            <a:pPr>
              <a:lnSpc>
                <a:spcPct val="150000"/>
              </a:lnSpc>
            </a:pPr>
            <a:r>
              <a:rPr lang="cs-CZ" dirty="0"/>
              <a:t>ICQ, Skype, Google Talk, QIP, </a:t>
            </a:r>
            <a:r>
              <a:rPr lang="cs-CZ" dirty="0" err="1"/>
              <a:t>Viber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Instant </a:t>
            </a:r>
            <a:r>
              <a:rPr lang="cs-CZ" dirty="0" err="1"/>
              <a:t>messaging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Voice </a:t>
            </a:r>
            <a:r>
              <a:rPr lang="cs-CZ" dirty="0" err="1"/>
              <a:t>over</a:t>
            </a:r>
            <a:r>
              <a:rPr lang="cs-CZ" dirty="0"/>
              <a:t> Internet </a:t>
            </a:r>
            <a:r>
              <a:rPr lang="cs-CZ" dirty="0" err="1"/>
              <a:t>Protocol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r>
              <a:rPr lang="cs-CZ" dirty="0"/>
              <a:t>Softwarová koncová </a:t>
            </a:r>
            <a:r>
              <a:rPr lang="cs-CZ" dirty="0" err="1"/>
              <a:t>zažízení</a:t>
            </a:r>
            <a:r>
              <a:rPr lang="cs-CZ" dirty="0"/>
              <a:t> – Skype</a:t>
            </a:r>
          </a:p>
          <a:p>
            <a:pPr>
              <a:lnSpc>
                <a:spcPct val="150000"/>
              </a:lnSpc>
            </a:pPr>
            <a:r>
              <a:rPr lang="cs-CZ" dirty="0"/>
              <a:t>Hardwarová koncová zařízení – IP telefony</a:t>
            </a:r>
          </a:p>
          <a:p>
            <a:pPr>
              <a:lnSpc>
                <a:spcPct val="150000"/>
              </a:lnSpc>
            </a:pPr>
            <a:r>
              <a:rPr lang="cs-CZ" dirty="0"/>
              <a:t>Výhody – nízké náklady, kvalita, konference</a:t>
            </a:r>
          </a:p>
          <a:p>
            <a:pPr>
              <a:lnSpc>
                <a:spcPct val="150000"/>
              </a:lnSpc>
            </a:pPr>
            <a:r>
              <a:rPr lang="cs-CZ" dirty="0"/>
              <a:t>Nevýhody – nouzové volání, </a:t>
            </a:r>
            <a:r>
              <a:rPr lang="cs-CZ" dirty="0" err="1"/>
              <a:t>geolokace</a:t>
            </a:r>
            <a:r>
              <a:rPr lang="cs-CZ" dirty="0"/>
              <a:t>, fax</a:t>
            </a:r>
          </a:p>
          <a:p>
            <a:pPr>
              <a:lnSpc>
                <a:spcPct val="150000"/>
              </a:lnSpc>
            </a:pPr>
            <a:r>
              <a:rPr lang="cs-CZ" dirty="0"/>
              <a:t>Problémy -  latence(zpožděním), </a:t>
            </a:r>
            <a:r>
              <a:rPr lang="cs-CZ" dirty="0" err="1"/>
              <a:t>jitter</a:t>
            </a:r>
            <a:r>
              <a:rPr lang="cs-CZ" dirty="0"/>
              <a:t> (</a:t>
            </a:r>
            <a:r>
              <a:rPr lang="cs-CZ" dirty="0" err="1"/>
              <a:t>kolísaním</a:t>
            </a:r>
            <a:r>
              <a:rPr lang="cs-CZ" dirty="0"/>
              <a:t> zpoždění)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VoIP</a:t>
            </a:r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Telnet – klasický textový terminálový přístup</a:t>
            </a:r>
          </a:p>
          <a:p>
            <a:pPr>
              <a:lnSpc>
                <a:spcPct val="150000"/>
              </a:lnSpc>
            </a:pPr>
            <a:r>
              <a:rPr lang="cs-CZ" dirty="0"/>
              <a:t>SSH – zabezpečená náhrada protokolu telnet</a:t>
            </a:r>
          </a:p>
          <a:p>
            <a:pPr>
              <a:lnSpc>
                <a:spcPct val="150000"/>
              </a:lnSpc>
            </a:pPr>
            <a:r>
              <a:rPr lang="cs-CZ" dirty="0"/>
              <a:t>VNC – připojení ke grafickému uživatelskému prostředí</a:t>
            </a:r>
          </a:p>
          <a:p>
            <a:pPr>
              <a:lnSpc>
                <a:spcPct val="150000"/>
              </a:lnSpc>
            </a:pPr>
            <a:r>
              <a:rPr lang="cs-CZ" dirty="0"/>
              <a:t>RDP – připojení ke grafickému uživatelskému prostředí v Microsoft Windows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Připojení ke vzdálenému počítači </a:t>
            </a:r>
          </a:p>
        </p:txBody>
      </p:sp>
    </p:spTree>
    <p:extLst>
      <p:ext uri="{BB962C8B-B14F-4D97-AF65-F5344CB8AC3E}">
        <p14:creationId xmlns:p14="http://schemas.microsoft.com/office/powerpoint/2010/main" val="1213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NFS, SMB – sdílení souborů</a:t>
            </a:r>
          </a:p>
          <a:p>
            <a:r>
              <a:rPr lang="cs-CZ" dirty="0"/>
              <a:t>DHCP – přidělování adres</a:t>
            </a:r>
          </a:p>
          <a:p>
            <a:r>
              <a:rPr lang="cs-CZ" dirty="0"/>
              <a:t>DNS – domény</a:t>
            </a:r>
          </a:p>
          <a:p>
            <a:r>
              <a:rPr lang="cs-CZ" dirty="0"/>
              <a:t>SNMP - správa a monitorování síťových prvků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služby</a:t>
            </a:r>
          </a:p>
        </p:txBody>
      </p:sp>
    </p:spTree>
    <p:extLst>
      <p:ext uri="{BB962C8B-B14F-4D97-AF65-F5344CB8AC3E}">
        <p14:creationId xmlns:p14="http://schemas.microsoft.com/office/powerpoint/2010/main" val="24440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430</Words>
  <Application>Microsoft Office PowerPoint</Application>
  <PresentationFormat>Předvádění na obrazovce (4:3)</PresentationFormat>
  <Paragraphs>86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Segoe Condensed</vt:lpstr>
      <vt:lpstr>Segoe UI</vt:lpstr>
      <vt:lpstr>Segoe UI Light</vt:lpstr>
      <vt:lpstr>Wingdings</vt:lpstr>
      <vt:lpstr>Theme1</vt:lpstr>
      <vt:lpstr>Motiv1</vt:lpstr>
      <vt:lpstr>Mgr. Petr Zaoral</vt:lpstr>
      <vt:lpstr>Historie internetu </vt:lpstr>
      <vt:lpstr>Email</vt:lpstr>
      <vt:lpstr>FTP </vt:lpstr>
      <vt:lpstr>World Wide Web</vt:lpstr>
      <vt:lpstr>Instant messaging</vt:lpstr>
      <vt:lpstr>VoIP</vt:lpstr>
      <vt:lpstr>Připojení ke vzdálenému počítači </vt:lpstr>
      <vt:lpstr>Technické služby</vt:lpstr>
      <vt:lpstr>Další služby</vt:lpstr>
      <vt:lpstr>3. cvičení</vt:lpstr>
      <vt:lpstr>Prezentace aplikace PowerPoint</vt:lpstr>
      <vt:lpstr>Zákazník: “Mám nainstalovaný Windows Vista.“  Hotline: “OK.“  Zákazník: “Počítač mi nefunguje.“  Hotline: “Ano, to jste už říkal...“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2022-10-12T18:56:19Z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