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sldIdLst>
    <p:sldId id="256" r:id="rId3"/>
    <p:sldId id="257" r:id="rId4"/>
    <p:sldId id="286" r:id="rId5"/>
    <p:sldId id="287" r:id="rId6"/>
    <p:sldId id="288" r:id="rId7"/>
    <p:sldId id="289" r:id="rId8"/>
    <p:sldId id="291" r:id="rId9"/>
    <p:sldId id="292" r:id="rId10"/>
    <p:sldId id="293" r:id="rId11"/>
    <p:sldId id="273" r:id="rId12"/>
    <p:sldId id="294" r:id="rId13"/>
    <p:sldId id="311" r:id="rId14"/>
    <p:sldId id="295" r:id="rId15"/>
    <p:sldId id="310" r:id="rId16"/>
    <p:sldId id="263" r:id="rId17"/>
    <p:sldId id="264" r:id="rId18"/>
    <p:sldId id="298" r:id="rId19"/>
    <p:sldId id="296" r:id="rId20"/>
    <p:sldId id="297" r:id="rId21"/>
    <p:sldId id="299" r:id="rId22"/>
    <p:sldId id="300" r:id="rId23"/>
    <p:sldId id="301" r:id="rId24"/>
    <p:sldId id="271" r:id="rId25"/>
    <p:sldId id="308" r:id="rId26"/>
    <p:sldId id="272" r:id="rId27"/>
    <p:sldId id="309" r:id="rId28"/>
    <p:sldId id="312" r:id="rId29"/>
    <p:sldId id="307" r:id="rId3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43AAA-B8D6-4F65-961E-C436FA817C9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67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F373B-5166-4384-8CD5-73078B66E1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4781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C713E-BC4E-4470-AC5F-BF1EB4B0FF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6341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6DF23-90C0-470C-A13F-897584C1E6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747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E7632-73A2-45C0-966E-E91EF3022F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5066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30355-C451-4942-BD6E-EEEFDB692F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3251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0629C-8E0B-451F-8688-447272E025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082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F7A6E-062D-408E-B7B5-DBB0346AC5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761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85B42-ADF6-4136-B20A-B83ABA9AEA8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1416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05123-B191-4D62-B1F0-5FAE03F657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3411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E6A59-921A-48C9-B310-556C765262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019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A0382-3CFF-4323-B419-C270508CFA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8866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C1D97-06A8-42B3-8E8E-03126BDB1A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3800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4640E-2CE6-46D1-B9F0-7FF5CADF6A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9456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5ACB0-83B0-4527-B616-53A89BD577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124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02849-1F46-4128-A61D-3C55355472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9686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AEB7F-CB4A-4653-A031-A85FEF10310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49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494D5-2C44-4418-9B02-439378F6B1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531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26642-BC6C-4819-801F-9544D849A3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345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6C4EC-D6BC-4ACF-87A5-3293B5D706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8302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CD465-7926-4A0F-A614-A059439C6D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153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A84FB-AD98-4086-80BE-5D460D45E8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564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66"/>
            </a:gs>
            <a:gs pos="50000">
              <a:srgbClr val="FFFF66"/>
            </a:gs>
            <a:gs pos="100000">
              <a:srgbClr val="FF99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707A3CB-0DB6-4107-A8B9-479E26986C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66"/>
            </a:gs>
            <a:gs pos="50000">
              <a:srgbClr val="FFFF66"/>
            </a:gs>
            <a:gs pos="100000">
              <a:srgbClr val="FF99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67E0854-85F0-47EA-A3EC-82DB6F7AB59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nLmg4wSHdxQ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youtube.com/watch?v=PhDwCP3xVdk&amp;feature=related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GdgQWfShOF4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.edu/histology/m/t_malere.htm" TargetMode="External"/><Relationship Id="rId2" Type="http://schemas.openxmlformats.org/officeDocument/2006/relationships/hyperlink" Target="http://web.lfp.cuni.cz/OldWWW/dept/histolog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edcell.med.yale.edu/histology/male_reproductive_system.ph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sz="4800" b="1" smtClean="0"/>
              <a:t>ŽENSKÝ POHLAVNÍ SYSTÉM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0"/>
            <a:ext cx="5286375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0" y="0"/>
            <a:ext cx="36068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CORPUS LUTEUM </a:t>
            </a:r>
            <a:r>
              <a:rPr lang="cs-CZ" sz="1200"/>
              <a:t>se vyvíjí ze stěny folikulu po ovulaci, má endokrinní funkci. Buňky membrana granulosa hypertrofují a diferencují se v </a:t>
            </a:r>
            <a:r>
              <a:rPr lang="cs-CZ" sz="1200" b="1"/>
              <a:t>granulosa-luteinní buňky (GLC)</a:t>
            </a:r>
            <a:r>
              <a:rPr lang="cs-CZ" sz="1200"/>
              <a:t>, které produkují progesteron. Theca interna je vtahována </a:t>
            </a:r>
          </a:p>
          <a:p>
            <a:pPr eaLnBrk="1" hangingPunct="1"/>
            <a:r>
              <a:rPr lang="cs-CZ" sz="1200"/>
              <a:t>do stěny corpus luteum, kde tvoří thékální septa, obsahující drobné </a:t>
            </a:r>
            <a:r>
              <a:rPr lang="cs-CZ" sz="1200" b="1"/>
              <a:t>theca-luteinní buňky </a:t>
            </a:r>
            <a:r>
              <a:rPr lang="cs-CZ" sz="1200" b="1">
                <a:solidFill>
                  <a:schemeClr val="accent2"/>
                </a:solidFill>
              </a:rPr>
              <a:t>(</a:t>
            </a:r>
            <a:r>
              <a:rPr lang="cs-CZ" sz="1200" b="1"/>
              <a:t>TLC)</a:t>
            </a:r>
            <a:r>
              <a:rPr lang="cs-CZ" sz="1200"/>
              <a:t>, které produkují estrogeny.                     </a:t>
            </a:r>
          </a:p>
          <a:p>
            <a:pPr eaLnBrk="1" hangingPunct="1"/>
            <a:r>
              <a:rPr lang="cs-CZ" sz="1200" b="1"/>
              <a:t>  </a:t>
            </a:r>
          </a:p>
        </p:txBody>
      </p:sp>
      <p:pic>
        <p:nvPicPr>
          <p:cNvPr id="13316" name="Obrázek 3" descr="8.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9413"/>
            <a:ext cx="3857625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Obrázek 4" descr="8.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1875"/>
            <a:ext cx="4429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ovéPole 5"/>
          <p:cNvSpPr txBox="1">
            <a:spLocks noChangeArrowheads="1"/>
          </p:cNvSpPr>
          <p:nvPr/>
        </p:nvSpPr>
        <p:spPr bwMode="auto">
          <a:xfrm>
            <a:off x="4714875" y="6457950"/>
            <a:ext cx="4286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/>
              <a:t>Corpus luteum: 1-théka-luteinní buňky; 2-granulóza-luteinní buňky; 3-sinusoidní kapiláry</a:t>
            </a:r>
          </a:p>
        </p:txBody>
      </p:sp>
      <p:sp>
        <p:nvSpPr>
          <p:cNvPr id="13319" name="TextovéPole 6"/>
          <p:cNvSpPr txBox="1">
            <a:spLocks noChangeArrowheads="1"/>
          </p:cNvSpPr>
          <p:nvPr/>
        </p:nvSpPr>
        <p:spPr bwMode="auto">
          <a:xfrm>
            <a:off x="1785938" y="5534025"/>
            <a:ext cx="20716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/>
              <a:t>Ovarium. Diferenciace corpus luteum z folikulu po ovulaci. </a:t>
            </a:r>
          </a:p>
          <a:p>
            <a:pPr eaLnBrk="1" hangingPunct="1"/>
            <a:r>
              <a:rPr lang="cs-CZ" sz="1000" b="1"/>
              <a:t>1-vazivo kůry; 2-přeměna membrana granulosa v granulóza-luteinní buňky; </a:t>
            </a:r>
          </a:p>
          <a:p>
            <a:pPr eaLnBrk="1" hangingPunct="1"/>
            <a:r>
              <a:rPr lang="cs-CZ" sz="1000" b="1"/>
              <a:t>3-přeměna theca folliculi interna v théka-luteinní buňky; 4-theca folliculi externa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996952"/>
            <a:ext cx="86409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hlinkClick r:id="rId2"/>
              </a:rPr>
              <a:t>http://</a:t>
            </a:r>
            <a:r>
              <a:rPr lang="cs-CZ" sz="2800" dirty="0" smtClean="0">
                <a:hlinkClick r:id="rId2"/>
              </a:rPr>
              <a:t>www.youtube.com/watch?v=nLmg4wSHdxQ</a:t>
            </a:r>
            <a:endParaRPr lang="cs-CZ" sz="14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4890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6429375" y="3933056"/>
            <a:ext cx="234352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dirty="0"/>
              <a:t>CORPUS ALBICANS </a:t>
            </a:r>
          </a:p>
          <a:p>
            <a:pPr eaLnBrk="1" hangingPunct="1"/>
            <a:r>
              <a:rPr lang="cs-CZ" sz="1400" dirty="0"/>
              <a:t>Žluté tělísko se postupně mění v tuhou vazivovou jizvu </a:t>
            </a:r>
            <a:r>
              <a:rPr lang="cs-CZ" sz="1400" b="1" i="1" dirty="0"/>
              <a:t>corpus </a:t>
            </a:r>
            <a:r>
              <a:rPr lang="cs-CZ" sz="1400" b="1" i="1" dirty="0" err="1"/>
              <a:t>albicans</a:t>
            </a:r>
            <a:r>
              <a:rPr lang="cs-CZ" sz="1400" dirty="0"/>
              <a:t>, přetrvává po měnlivou dobu a je časem vstřebáno makrofágy </a:t>
            </a:r>
            <a:r>
              <a:rPr lang="cs-CZ" sz="1400" dirty="0" err="1"/>
              <a:t>stromatu</a:t>
            </a:r>
            <a:r>
              <a:rPr lang="cs-CZ" sz="1400" dirty="0"/>
              <a:t>.  </a:t>
            </a:r>
          </a:p>
        </p:txBody>
      </p:sp>
      <p:pic>
        <p:nvPicPr>
          <p:cNvPr id="14339" name="Obrázek 3" descr="http://medcell.med.yale.edu/histology/female/images/corpus_albica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571750"/>
            <a:ext cx="6215063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Obrázek 4" descr="16_10_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42875"/>
            <a:ext cx="26162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39552" y="349215"/>
            <a:ext cx="4824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u="sng" dirty="0" smtClean="0"/>
              <a:t>Corpus luteum </a:t>
            </a:r>
            <a:r>
              <a:rPr lang="cs-CZ" u="sng" dirty="0" err="1" smtClean="0"/>
              <a:t>menstruationis</a:t>
            </a:r>
            <a:r>
              <a:rPr lang="cs-CZ" u="sng" dirty="0" smtClean="0"/>
              <a:t>- </a:t>
            </a:r>
            <a:r>
              <a:rPr lang="cs-CZ" dirty="0" smtClean="0"/>
              <a:t>životnost 8-9 dní, později dochází k regresi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u="sng" dirty="0" smtClean="0"/>
              <a:t>Corpus luteum </a:t>
            </a:r>
            <a:r>
              <a:rPr lang="cs-CZ" u="sng" dirty="0" err="1" smtClean="0"/>
              <a:t>graviditatis</a:t>
            </a:r>
            <a:r>
              <a:rPr lang="cs-CZ" u="sng" dirty="0" smtClean="0"/>
              <a:t>- </a:t>
            </a:r>
            <a:r>
              <a:rPr lang="cs-CZ" dirty="0" smtClean="0"/>
              <a:t>roste do velikosti asi 2-3cm, přetrvává do poloviny gravidity, pak jeho funkci přebírá placenta a tělísko degeneruje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1" y="1600200"/>
            <a:ext cx="4330824" cy="4525963"/>
          </a:xfrm>
        </p:spPr>
        <p:txBody>
          <a:bodyPr/>
          <a:lstStyle/>
          <a:p>
            <a:r>
              <a:rPr lang="cs-CZ" dirty="0" smtClean="0"/>
              <a:t>Oogeneze</a:t>
            </a:r>
          </a:p>
          <a:p>
            <a:r>
              <a:rPr lang="cs-CZ" sz="2000" dirty="0" smtClean="0"/>
              <a:t>Podobná spermatogenezi</a:t>
            </a:r>
          </a:p>
          <a:p>
            <a:r>
              <a:rPr lang="cs-CZ" sz="2000" dirty="0" smtClean="0"/>
              <a:t>Zahajuje se již v prenatálním </a:t>
            </a:r>
            <a:r>
              <a:rPr lang="cs-CZ" sz="2000" dirty="0" err="1" smtClean="0"/>
              <a:t>obdobíí</a:t>
            </a:r>
            <a:endParaRPr lang="cs-CZ" sz="2000" dirty="0" smtClean="0"/>
          </a:p>
          <a:p>
            <a:r>
              <a:rPr lang="cs-CZ" sz="2000" dirty="0" smtClean="0"/>
              <a:t>Primární </a:t>
            </a:r>
            <a:r>
              <a:rPr lang="cs-CZ" sz="2000" dirty="0" err="1" smtClean="0"/>
              <a:t>oocyty</a:t>
            </a:r>
            <a:r>
              <a:rPr lang="cs-CZ" sz="2000" dirty="0" smtClean="0"/>
              <a:t> se zastaví v </a:t>
            </a:r>
            <a:r>
              <a:rPr lang="cs-CZ" sz="2000" dirty="0" err="1" smtClean="0"/>
              <a:t>dictyotenní</a:t>
            </a:r>
            <a:r>
              <a:rPr lang="cs-CZ" sz="2000" dirty="0" smtClean="0"/>
              <a:t> fázi, toto pokračuje pak cyklicky až od puberty</a:t>
            </a:r>
          </a:p>
          <a:p>
            <a:r>
              <a:rPr lang="cs-CZ" sz="2000" dirty="0" smtClean="0"/>
              <a:t>Z 1 primárního </a:t>
            </a:r>
            <a:r>
              <a:rPr lang="cs-CZ" sz="2000" dirty="0" err="1" smtClean="0"/>
              <a:t>oocytu</a:t>
            </a:r>
            <a:r>
              <a:rPr lang="cs-CZ" sz="2000" dirty="0" smtClean="0"/>
              <a:t> je 1 sekundární </a:t>
            </a:r>
            <a:r>
              <a:rPr lang="cs-CZ" sz="2000" dirty="0" err="1" smtClean="0"/>
              <a:t>oocyt</a:t>
            </a:r>
            <a:endParaRPr lang="cs-CZ" sz="2000" dirty="0"/>
          </a:p>
        </p:txBody>
      </p:sp>
      <p:sp>
        <p:nvSpPr>
          <p:cNvPr id="4" name="Obdélník 3"/>
          <p:cNvSpPr/>
          <p:nvPr/>
        </p:nvSpPr>
        <p:spPr>
          <a:xfrm>
            <a:off x="1403648" y="6119664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www.youtube.com/watch?v=PhDwCP3xVdk&amp;feature=related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807" y="423385"/>
            <a:ext cx="38576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324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429250" cy="642938"/>
          </a:xfrm>
        </p:spPr>
        <p:txBody>
          <a:bodyPr/>
          <a:lstStyle/>
          <a:p>
            <a:pPr algn="l" eaLnBrk="1" hangingPunct="1"/>
            <a:r>
              <a:rPr lang="cs-CZ" sz="3200" b="1" smtClean="0"/>
              <a:t>VEJCOVOD (tuba uterina)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143375"/>
            <a:ext cx="4143375" cy="25717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sz="1400" b="1" dirty="0" smtClean="0"/>
              <a:t>Tunica </a:t>
            </a:r>
            <a:r>
              <a:rPr lang="cs-CZ" sz="1400" b="1" dirty="0" err="1" smtClean="0"/>
              <a:t>mucosa</a:t>
            </a:r>
            <a:r>
              <a:rPr lang="cs-CZ" sz="1400" b="1" dirty="0" smtClean="0"/>
              <a:t> - sliznice:</a:t>
            </a:r>
          </a:p>
          <a:p>
            <a:pPr lvl="1">
              <a:lnSpc>
                <a:spcPct val="80000"/>
              </a:lnSpc>
            </a:pPr>
            <a:r>
              <a:rPr lang="cs-CZ" sz="1200" dirty="0" smtClean="0"/>
              <a:t>tvoří četné řasy</a:t>
            </a:r>
          </a:p>
          <a:p>
            <a:pPr lvl="1">
              <a:lnSpc>
                <a:spcPct val="80000"/>
              </a:lnSpc>
            </a:pPr>
            <a:r>
              <a:rPr lang="cs-CZ" sz="1200" dirty="0" smtClean="0"/>
              <a:t>pokryta </a:t>
            </a:r>
            <a:r>
              <a:rPr lang="cs-CZ" sz="1200" i="1" dirty="0"/>
              <a:t>jednovrstevným cylindrickým epitelem</a:t>
            </a:r>
          </a:p>
          <a:p>
            <a:pPr lvl="2">
              <a:lnSpc>
                <a:spcPct val="80000"/>
              </a:lnSpc>
            </a:pPr>
            <a:r>
              <a:rPr lang="cs-CZ" sz="1100" dirty="0"/>
              <a:t>buňky s řasinkami</a:t>
            </a:r>
          </a:p>
          <a:p>
            <a:pPr lvl="2">
              <a:lnSpc>
                <a:spcPct val="80000"/>
              </a:lnSpc>
            </a:pPr>
            <a:r>
              <a:rPr lang="cs-CZ" sz="1100" dirty="0"/>
              <a:t>buňky sekreční bez řasinek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200" dirty="0" smtClean="0"/>
              <a:t>Lamina propria- řídké vazivo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sz="1400" b="1" dirty="0" smtClean="0"/>
              <a:t>Tunica </a:t>
            </a:r>
            <a:r>
              <a:rPr lang="cs-CZ" sz="1400" b="1" dirty="0" err="1" smtClean="0"/>
              <a:t>muscularis</a:t>
            </a:r>
            <a:r>
              <a:rPr lang="cs-CZ" sz="1400" b="1" dirty="0" smtClean="0"/>
              <a:t>:</a:t>
            </a:r>
            <a:r>
              <a:rPr lang="cs-CZ" sz="1400" dirty="0" smtClean="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200" dirty="0" smtClean="0"/>
              <a:t>vnitřní kruhovitě uspořádaná vrstva buněk hladkého svalu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1200" dirty="0" smtClean="0"/>
              <a:t>zevní podélná vrstva buněk hladkého svalu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sz="1400" b="1" dirty="0" smtClean="0"/>
              <a:t>Tunica seróza</a:t>
            </a:r>
          </a:p>
        </p:txBody>
      </p:sp>
      <p:grpSp>
        <p:nvGrpSpPr>
          <p:cNvPr id="15364" name="Skupina 5"/>
          <p:cNvGrpSpPr>
            <a:grpSpLocks/>
          </p:cNvGrpSpPr>
          <p:nvPr/>
        </p:nvGrpSpPr>
        <p:grpSpPr bwMode="auto">
          <a:xfrm>
            <a:off x="214313" y="571500"/>
            <a:ext cx="4643437" cy="3571875"/>
            <a:chOff x="4919648" y="0"/>
            <a:chExt cx="4224352" cy="3214686"/>
          </a:xfrm>
        </p:grpSpPr>
        <p:pic>
          <p:nvPicPr>
            <p:cNvPr id="1536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648" y="0"/>
              <a:ext cx="4224352" cy="3214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aoblený obdélník 4"/>
            <p:cNvSpPr/>
            <p:nvPr/>
          </p:nvSpPr>
          <p:spPr>
            <a:xfrm>
              <a:off x="8787277" y="3000374"/>
              <a:ext cx="356723" cy="2143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15365" name="Picture 1" descr="D:\SCContent\9780443068508\graphics\fullsize\F68508-019-f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" r="5125" b="7120"/>
          <a:stretch>
            <a:fillRect/>
          </a:stretch>
        </p:blipFill>
        <p:spPr bwMode="auto">
          <a:xfrm>
            <a:off x="5000625" y="142875"/>
            <a:ext cx="4021138" cy="2928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Obrázek 10" descr="8.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214688"/>
            <a:ext cx="482758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ovéPole 11"/>
          <p:cNvSpPr txBox="1">
            <a:spLocks noChangeArrowheads="1"/>
          </p:cNvSpPr>
          <p:nvPr/>
        </p:nvSpPr>
        <p:spPr bwMode="auto">
          <a:xfrm>
            <a:off x="214313" y="3786188"/>
            <a:ext cx="1857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Tuba uterina - ampulla</a:t>
            </a:r>
          </a:p>
        </p:txBody>
      </p:sp>
      <p:sp>
        <p:nvSpPr>
          <p:cNvPr id="15368" name="TextovéPole 12"/>
          <p:cNvSpPr txBox="1">
            <a:spLocks noChangeArrowheads="1"/>
          </p:cNvSpPr>
          <p:nvPr/>
        </p:nvSpPr>
        <p:spPr bwMode="auto">
          <a:xfrm>
            <a:off x="4929188" y="6286500"/>
            <a:ext cx="40719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100" b="1"/>
              <a:t>Tuba uterina: 1-řasinkové buňky; 2-sekreční buňky; 3-lamina propria mucosae; 4-“světlé“ buňky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686300" cy="642938"/>
          </a:xfrm>
        </p:spPr>
        <p:txBody>
          <a:bodyPr/>
          <a:lstStyle/>
          <a:p>
            <a:pPr eaLnBrk="1" hangingPunct="1"/>
            <a:r>
              <a:rPr lang="cs-CZ" sz="4000" b="1" smtClean="0"/>
              <a:t>DĚLOHA (uterus)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785813"/>
            <a:ext cx="5000625" cy="2071687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cs-CZ" sz="1800" dirty="0" smtClean="0"/>
              <a:t>Stěna dělohy je tvořena třemi vrstvami: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cs-CZ" sz="1600" dirty="0" smtClean="0"/>
              <a:t>Endometrium – sliznice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cs-CZ" sz="1400" dirty="0" smtClean="0"/>
              <a:t>jednovrstevný prizmatický epitel (</a:t>
            </a:r>
            <a:r>
              <a:rPr lang="cs-CZ" sz="1400" dirty="0" err="1" smtClean="0"/>
              <a:t>bb</a:t>
            </a:r>
            <a:r>
              <a:rPr lang="cs-CZ" sz="1400" dirty="0" smtClean="0"/>
              <a:t>. s </a:t>
            </a:r>
            <a:r>
              <a:rPr lang="cs-CZ" sz="1400" dirty="0" err="1" smtClean="0"/>
              <a:t>kinociliemi</a:t>
            </a:r>
            <a:r>
              <a:rPr lang="cs-CZ" sz="1400" dirty="0" smtClean="0"/>
              <a:t> a </a:t>
            </a:r>
            <a:r>
              <a:rPr lang="cs-CZ" sz="1400" dirty="0" err="1" smtClean="0"/>
              <a:t>bb</a:t>
            </a:r>
            <a:r>
              <a:rPr lang="cs-CZ" sz="1400" dirty="0" smtClean="0"/>
              <a:t>. sekreční)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cs-CZ" sz="1400" dirty="0" smtClean="0"/>
              <a:t>lamina propria – </a:t>
            </a:r>
            <a:r>
              <a:rPr lang="cs-CZ" sz="1400" dirty="0" err="1" smtClean="0"/>
              <a:t>glandulae</a:t>
            </a:r>
            <a:r>
              <a:rPr lang="cs-CZ" sz="1400" dirty="0" smtClean="0"/>
              <a:t> </a:t>
            </a:r>
            <a:r>
              <a:rPr lang="cs-CZ" sz="1400" dirty="0" err="1" smtClean="0"/>
              <a:t>uterinae</a:t>
            </a:r>
            <a:r>
              <a:rPr lang="cs-CZ" sz="1400" dirty="0" smtClean="0"/>
              <a:t> (jednoduché tubulární žlázy)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cs-CZ" sz="1400" dirty="0" err="1" smtClean="0"/>
              <a:t>stratum</a:t>
            </a:r>
            <a:r>
              <a:rPr lang="cs-CZ" sz="1400" dirty="0" smtClean="0"/>
              <a:t> </a:t>
            </a:r>
            <a:r>
              <a:rPr lang="cs-CZ" sz="1400" dirty="0" err="1" smtClean="0"/>
              <a:t>basale</a:t>
            </a:r>
            <a:endParaRPr lang="cs-CZ" sz="1400" dirty="0" smtClean="0"/>
          </a:p>
          <a:p>
            <a:pPr lvl="1" eaLnBrk="1" hangingPunct="1">
              <a:spcBef>
                <a:spcPts val="0"/>
              </a:spcBef>
              <a:defRPr/>
            </a:pPr>
            <a:r>
              <a:rPr lang="cs-CZ" sz="1400" dirty="0" err="1" smtClean="0"/>
              <a:t>stratum</a:t>
            </a:r>
            <a:r>
              <a:rPr lang="cs-CZ" sz="1400" dirty="0" smtClean="0"/>
              <a:t> </a:t>
            </a:r>
            <a:r>
              <a:rPr lang="cs-CZ" sz="1400" dirty="0" err="1" smtClean="0"/>
              <a:t>functionale</a:t>
            </a:r>
            <a:r>
              <a:rPr lang="cs-CZ" sz="1400" dirty="0" smtClean="0"/>
              <a:t> (</a:t>
            </a:r>
            <a:r>
              <a:rPr lang="cs-CZ" sz="1400" dirty="0" err="1" smtClean="0"/>
              <a:t>pars</a:t>
            </a:r>
            <a:r>
              <a:rPr lang="cs-CZ" sz="1400" dirty="0" smtClean="0"/>
              <a:t> </a:t>
            </a:r>
            <a:r>
              <a:rPr lang="cs-CZ" sz="1400" dirty="0" err="1" smtClean="0"/>
              <a:t>compacta</a:t>
            </a:r>
            <a:r>
              <a:rPr lang="cs-CZ" sz="1400" dirty="0" smtClean="0"/>
              <a:t> a </a:t>
            </a:r>
            <a:r>
              <a:rPr lang="cs-CZ" sz="1400" dirty="0" err="1" smtClean="0"/>
              <a:t>pars</a:t>
            </a:r>
            <a:r>
              <a:rPr lang="cs-CZ" sz="1400" dirty="0" smtClean="0"/>
              <a:t> spongiosa)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25413"/>
            <a:ext cx="3767137" cy="657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" descr="D:\SCContent\9780443068508\graphics\fullsize\F68508-019-f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" r="5125" b="5774"/>
          <a:stretch>
            <a:fillRect/>
          </a:stretch>
        </p:blipFill>
        <p:spPr bwMode="auto">
          <a:xfrm>
            <a:off x="142875" y="3044825"/>
            <a:ext cx="4929188" cy="3663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ovéPole 6"/>
          <p:cNvSpPr txBox="1">
            <a:spLocks noChangeArrowheads="1"/>
          </p:cNvSpPr>
          <p:nvPr/>
        </p:nvSpPr>
        <p:spPr bwMode="auto">
          <a:xfrm>
            <a:off x="142875" y="3000375"/>
            <a:ext cx="1357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Povrch endometria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D:\SCContent\9780443068508\graphics\fullsize\F68508-019-f02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8" r="16351" b="11166"/>
          <a:stretch>
            <a:fillRect/>
          </a:stretch>
        </p:blipFill>
        <p:spPr bwMode="auto">
          <a:xfrm>
            <a:off x="5786438" y="142875"/>
            <a:ext cx="3214687" cy="4230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4143375"/>
            <a:ext cx="2143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buFontTx/>
              <a:buChar char="•"/>
              <a:defRPr/>
            </a:pPr>
            <a:r>
              <a:rPr lang="cs-CZ" sz="1600" b="1" kern="0" dirty="0">
                <a:latin typeface="+mn-lt"/>
              </a:rPr>
              <a:t>Povrchová vrstva</a:t>
            </a:r>
          </a:p>
          <a:p>
            <a:pPr marL="742950" lvl="1" indent="-285750">
              <a:spcBef>
                <a:spcPts val="0"/>
              </a:spcBef>
              <a:buFontTx/>
              <a:buChar char="–"/>
              <a:defRPr/>
            </a:pPr>
            <a:r>
              <a:rPr lang="cs-CZ" sz="1400" kern="0" dirty="0" err="1" smtClean="0">
                <a:latin typeface="+mn-lt"/>
              </a:rPr>
              <a:t>Perimetrium</a:t>
            </a:r>
            <a:r>
              <a:rPr lang="cs-CZ" sz="1400" kern="0" dirty="0" smtClean="0">
                <a:latin typeface="+mn-lt"/>
              </a:rPr>
              <a:t>- směrem do peritonea, serózní povlak</a:t>
            </a:r>
            <a:endParaRPr lang="cs-CZ" sz="1400" kern="0" dirty="0">
              <a:latin typeface="+mn-lt"/>
            </a:endParaRPr>
          </a:p>
          <a:p>
            <a:pPr marL="742950" lvl="1" indent="-285750">
              <a:spcBef>
                <a:spcPts val="0"/>
              </a:spcBef>
              <a:buFontTx/>
              <a:buChar char="–"/>
              <a:defRPr/>
            </a:pPr>
            <a:r>
              <a:rPr lang="cs-CZ" sz="1400" kern="0" dirty="0" smtClean="0">
                <a:latin typeface="+mn-lt"/>
              </a:rPr>
              <a:t>Parametrium- zbývající část, odpovídá </a:t>
            </a:r>
            <a:r>
              <a:rPr lang="cs-CZ" sz="1400" kern="0" dirty="0" err="1" smtClean="0">
                <a:latin typeface="+mn-lt"/>
              </a:rPr>
              <a:t>adventitii</a:t>
            </a:r>
            <a:r>
              <a:rPr lang="cs-CZ" sz="1400" kern="0" dirty="0" smtClean="0">
                <a:latin typeface="+mn-lt"/>
              </a:rPr>
              <a:t> </a:t>
            </a:r>
            <a:endParaRPr lang="cs-CZ" sz="1400" kern="0" dirty="0">
              <a:latin typeface="+mn-lt"/>
            </a:endParaRPr>
          </a:p>
        </p:txBody>
      </p:sp>
      <p:pic>
        <p:nvPicPr>
          <p:cNvPr id="17412" name="Picture 2" descr="http://web.lfp.cuni.cz/OldWWW/dept/histolog/PHOTOS/PohlavniSystemZena/endometr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5338763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http://web.lfp.cuni.cz/OldWWW/dept/histolog/PHOTOS/PohlavniSystemZena/endometrium_orc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3429000"/>
            <a:ext cx="51244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072313" y="4714875"/>
            <a:ext cx="2071687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cs-CZ" sz="1600" b="1" kern="0" dirty="0" err="1">
                <a:latin typeface="+mn-lt"/>
              </a:rPr>
              <a:t>Myometrium</a:t>
            </a:r>
            <a:r>
              <a:rPr lang="cs-CZ" sz="1600" kern="0" dirty="0">
                <a:latin typeface="+mn-lt"/>
              </a:rPr>
              <a:t> -</a:t>
            </a:r>
            <a:r>
              <a:rPr lang="cs-CZ" sz="1400" kern="0" dirty="0">
                <a:latin typeface="+mn-lt"/>
              </a:rPr>
              <a:t>nejsilnější vrstva tvořená hladkými svalovými buňkami (L-longitudinální; O-šikmé; T-transversální)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25413"/>
            <a:ext cx="6462712" cy="655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Zástupný symbol pro obsah 5"/>
          <p:cNvSpPr>
            <a:spLocks noGrp="1"/>
          </p:cNvSpPr>
          <p:nvPr>
            <p:ph idx="1"/>
          </p:nvPr>
        </p:nvSpPr>
        <p:spPr>
          <a:xfrm>
            <a:off x="107504" y="433190"/>
            <a:ext cx="2286000" cy="3429000"/>
          </a:xfrm>
        </p:spPr>
        <p:txBody>
          <a:bodyPr/>
          <a:lstStyle/>
          <a:p>
            <a:pPr>
              <a:buFontTx/>
              <a:buNone/>
            </a:pPr>
            <a:r>
              <a:rPr lang="cs-CZ" sz="2400" b="1" dirty="0" smtClean="0"/>
              <a:t>Menstruační </a:t>
            </a:r>
          </a:p>
          <a:p>
            <a:pPr>
              <a:buFontTx/>
              <a:buNone/>
            </a:pPr>
            <a:r>
              <a:rPr lang="cs-CZ" sz="2400" b="1" dirty="0" smtClean="0"/>
              <a:t>cyklus:</a:t>
            </a:r>
          </a:p>
          <a:p>
            <a:r>
              <a:rPr lang="cs-CZ" sz="1400" b="1" u="sng" dirty="0" smtClean="0"/>
              <a:t>Proliferační fáze (a</a:t>
            </a:r>
            <a:r>
              <a:rPr lang="cs-CZ" sz="1400" b="1" u="sng" dirty="0" smtClean="0"/>
              <a:t>)-</a:t>
            </a:r>
            <a:r>
              <a:rPr lang="cs-CZ" sz="1400" dirty="0" smtClean="0"/>
              <a:t>růst sliznice do tloušťky, žlázky rovné s úzkým lumen, stroma je kompaktní, obsahuje spirálovité artérie, četné mitózy</a:t>
            </a:r>
            <a:endParaRPr lang="cs-CZ" sz="1400" dirty="0" smtClean="0"/>
          </a:p>
          <a:p>
            <a:r>
              <a:rPr lang="cs-CZ" sz="1400" b="1" u="sng" dirty="0" smtClean="0"/>
              <a:t>Sekreční fáze (b</a:t>
            </a:r>
            <a:r>
              <a:rPr lang="cs-CZ" sz="1400" b="1" u="sng" dirty="0" smtClean="0"/>
              <a:t>)-</a:t>
            </a:r>
            <a:r>
              <a:rPr lang="cs-CZ" sz="1400" dirty="0" err="1" smtClean="0"/>
              <a:t>stratum</a:t>
            </a:r>
            <a:r>
              <a:rPr lang="cs-CZ" sz="1400" dirty="0" smtClean="0"/>
              <a:t> </a:t>
            </a:r>
            <a:r>
              <a:rPr lang="cs-CZ" sz="1400" dirty="0" err="1" smtClean="0"/>
              <a:t>functionale</a:t>
            </a:r>
            <a:r>
              <a:rPr lang="cs-CZ" sz="1400" dirty="0" smtClean="0"/>
              <a:t> má 2 vrstvy, </a:t>
            </a:r>
            <a:r>
              <a:rPr lang="cs-CZ" sz="1400" dirty="0" err="1" smtClean="0"/>
              <a:t>stratum</a:t>
            </a:r>
            <a:r>
              <a:rPr lang="cs-CZ" sz="1400" dirty="0" smtClean="0"/>
              <a:t> </a:t>
            </a:r>
            <a:r>
              <a:rPr lang="cs-CZ" sz="1400" dirty="0" err="1" smtClean="0"/>
              <a:t>compactum</a:t>
            </a:r>
            <a:r>
              <a:rPr lang="cs-CZ" sz="1400" dirty="0" smtClean="0"/>
              <a:t>-tmavá povrchová vrstva, </a:t>
            </a:r>
            <a:r>
              <a:rPr lang="cs-CZ" sz="1400" dirty="0" err="1" smtClean="0"/>
              <a:t>stratum</a:t>
            </a:r>
            <a:r>
              <a:rPr lang="cs-CZ" sz="1400" dirty="0" smtClean="0"/>
              <a:t> </a:t>
            </a:r>
            <a:r>
              <a:rPr lang="cs-CZ" sz="1400" dirty="0" err="1" smtClean="0"/>
              <a:t>spongiosum</a:t>
            </a:r>
            <a:r>
              <a:rPr lang="cs-CZ" sz="1400" dirty="0" smtClean="0"/>
              <a:t>-světlejší, hlubší vrstva, žlázky pilovitého </a:t>
            </a:r>
            <a:r>
              <a:rPr lang="cs-CZ" sz="1400" dirty="0" err="1" smtClean="0"/>
              <a:t>vzhledu,stroma</a:t>
            </a:r>
            <a:r>
              <a:rPr lang="cs-CZ" sz="1400" dirty="0" smtClean="0"/>
              <a:t> je edematózně prosáklé, mnoho cév</a:t>
            </a:r>
          </a:p>
          <a:p>
            <a:r>
              <a:rPr lang="cs-CZ" sz="1400" b="1" u="sng" dirty="0" smtClean="0"/>
              <a:t>Ischemická fáze</a:t>
            </a:r>
            <a:r>
              <a:rPr lang="cs-CZ" sz="1400" dirty="0" smtClean="0"/>
              <a:t>-27.-28.denspasmus cév, ischémie, poškození a ruptura cév, po ní menstruační fáze</a:t>
            </a:r>
            <a:endParaRPr lang="cs-CZ" sz="1400" dirty="0" smtClean="0"/>
          </a:p>
          <a:p>
            <a:r>
              <a:rPr lang="cs-CZ" sz="1400" b="1" u="sng" dirty="0" smtClean="0"/>
              <a:t>Menstruační fáze (c)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915816" y="125413"/>
            <a:ext cx="9361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6.-14.den</a:t>
            </a:r>
            <a:endParaRPr lang="cs-CZ" sz="1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5076056" y="125412"/>
            <a:ext cx="10801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15.-26.den</a:t>
            </a:r>
            <a:endParaRPr lang="cs-CZ" sz="1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7164288" y="161437"/>
            <a:ext cx="10801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28.-5.den</a:t>
            </a:r>
            <a:endParaRPr lang="cs-CZ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142875" y="142875"/>
            <a:ext cx="5643563" cy="1500188"/>
          </a:xfrm>
        </p:spPr>
        <p:txBody>
          <a:bodyPr/>
          <a:lstStyle/>
          <a:p>
            <a:pPr>
              <a:buFontTx/>
              <a:buNone/>
            </a:pPr>
            <a:r>
              <a:rPr lang="cs-CZ" sz="1400" b="1" smtClean="0"/>
              <a:t>Endometrium v proliferační fázi</a:t>
            </a:r>
          </a:p>
          <a:p>
            <a:pPr>
              <a:buFontTx/>
              <a:buNone/>
            </a:pPr>
            <a:r>
              <a:rPr lang="cs-CZ" sz="1400" smtClean="0"/>
              <a:t>	Povrch sliznice kryje jednovrstevný cylindrický epitel (vedle sekrečních buněk i buňky řasinkové), sliznice je členěna v zona basalis (B) a zona functionalis (F; C-stratum compactum, S-stratum spongiosum). Slizniční vazivo je bohaté na buňky a obsahuje úzké děložní žlázky (G). Mitózy (M) vazivových a epitelových buněk žlázek. </a:t>
            </a:r>
          </a:p>
          <a:p>
            <a:endParaRPr lang="cs-CZ" smtClean="0"/>
          </a:p>
        </p:txBody>
      </p:sp>
      <p:pic>
        <p:nvPicPr>
          <p:cNvPr id="19459" name="Obrázek 5" descr="16_18_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42875"/>
            <a:ext cx="3062287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" descr="D:\SCContent\9780443068508\graphics\fullsize\F68508-019-f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06" b="53168"/>
          <a:stretch>
            <a:fillRect/>
          </a:stretch>
        </p:blipFill>
        <p:spPr bwMode="auto">
          <a:xfrm>
            <a:off x="142875" y="1785938"/>
            <a:ext cx="3071813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1" descr="D:\SCContent\9780443068508\graphics\fullsize\F68508-019-f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t="49994" b="2756"/>
          <a:stretch>
            <a:fillRect/>
          </a:stretch>
        </p:blipFill>
        <p:spPr bwMode="auto">
          <a:xfrm>
            <a:off x="3429000" y="3714750"/>
            <a:ext cx="3929063" cy="299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TextovéPole 8"/>
          <p:cNvSpPr txBox="1">
            <a:spLocks noChangeArrowheads="1"/>
          </p:cNvSpPr>
          <p:nvPr/>
        </p:nvSpPr>
        <p:spPr bwMode="auto">
          <a:xfrm>
            <a:off x="7000875" y="1857375"/>
            <a:ext cx="357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75"/>
            <a:ext cx="3643313" cy="1071563"/>
          </a:xfrm>
        </p:spPr>
        <p:txBody>
          <a:bodyPr/>
          <a:lstStyle/>
          <a:p>
            <a:pPr eaLnBrk="1" hangingPunct="1"/>
            <a:r>
              <a:rPr lang="cs-CZ" sz="3200" b="1" smtClean="0"/>
              <a:t>Ženský pohlavní systém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71625"/>
            <a:ext cx="4143375" cy="2357438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sz="2400" b="1" smtClean="0"/>
              <a:t>Vnitřní pohlavní orgány:</a:t>
            </a:r>
          </a:p>
          <a:p>
            <a:pPr lvl="1" eaLnBrk="1" hangingPunct="1">
              <a:spcBef>
                <a:spcPct val="50000"/>
              </a:spcBef>
            </a:pPr>
            <a:r>
              <a:rPr lang="cs-CZ" sz="2000" smtClean="0"/>
              <a:t>vaječníky (ovaria)</a:t>
            </a:r>
          </a:p>
          <a:p>
            <a:pPr lvl="1" eaLnBrk="1" hangingPunct="1">
              <a:spcBef>
                <a:spcPct val="50000"/>
              </a:spcBef>
            </a:pPr>
            <a:r>
              <a:rPr lang="cs-CZ" sz="2000" smtClean="0"/>
              <a:t>vejcovody (tubae uterinae)</a:t>
            </a:r>
          </a:p>
          <a:p>
            <a:pPr lvl="1" eaLnBrk="1" hangingPunct="1">
              <a:spcBef>
                <a:spcPct val="50000"/>
              </a:spcBef>
            </a:pPr>
            <a:r>
              <a:rPr lang="cs-CZ" sz="2000" smtClean="0"/>
              <a:t>děloha (uterus)</a:t>
            </a:r>
          </a:p>
          <a:p>
            <a:pPr lvl="1" eaLnBrk="1" hangingPunct="1">
              <a:spcBef>
                <a:spcPct val="50000"/>
              </a:spcBef>
            </a:pPr>
            <a:r>
              <a:rPr lang="cs-CZ" sz="2000" smtClean="0"/>
              <a:t>pochva (vagina)</a:t>
            </a:r>
          </a:p>
        </p:txBody>
      </p:sp>
      <p:pic>
        <p:nvPicPr>
          <p:cNvPr id="4100" name="Picture 5" descr="http://www.healthandphysicaleducationteacher.com/wp-content/uploads/2011/07/Female-Genital-Trac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0"/>
            <a:ext cx="49212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072063" y="3929063"/>
            <a:ext cx="4071937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50000"/>
              </a:spcBef>
              <a:buFontTx/>
              <a:buChar char="•"/>
              <a:defRPr/>
            </a:pPr>
            <a:r>
              <a:rPr lang="cs-CZ" sz="2400" b="1" kern="0" dirty="0">
                <a:latin typeface="+mn-lt"/>
              </a:rPr>
              <a:t>Zevní pohlavní orgány:</a:t>
            </a:r>
          </a:p>
          <a:p>
            <a:pPr marL="742950" lvl="1" indent="-285750">
              <a:spcBef>
                <a:spcPct val="50000"/>
              </a:spcBef>
              <a:buFontTx/>
              <a:buChar char="–"/>
              <a:defRPr/>
            </a:pPr>
            <a:r>
              <a:rPr lang="cs-CZ" sz="2000" kern="0" dirty="0">
                <a:latin typeface="+mn-lt"/>
              </a:rPr>
              <a:t>labia </a:t>
            </a:r>
            <a:r>
              <a:rPr lang="cs-CZ" sz="2000" kern="0" dirty="0" err="1">
                <a:latin typeface="+mn-lt"/>
              </a:rPr>
              <a:t>maiora</a:t>
            </a:r>
            <a:endParaRPr lang="cs-CZ" sz="2000" kern="0" dirty="0">
              <a:latin typeface="+mn-lt"/>
            </a:endParaRPr>
          </a:p>
          <a:p>
            <a:pPr marL="742950" lvl="1" indent="-285750">
              <a:spcBef>
                <a:spcPct val="50000"/>
              </a:spcBef>
              <a:buFontTx/>
              <a:buChar char="–"/>
              <a:defRPr/>
            </a:pPr>
            <a:r>
              <a:rPr lang="cs-CZ" sz="2000" kern="0" dirty="0">
                <a:latin typeface="+mn-lt"/>
              </a:rPr>
              <a:t>labia </a:t>
            </a:r>
            <a:r>
              <a:rPr lang="cs-CZ" sz="2000" kern="0" dirty="0" err="1">
                <a:latin typeface="+mn-lt"/>
              </a:rPr>
              <a:t>minora</a:t>
            </a:r>
            <a:endParaRPr lang="cs-CZ" sz="2000" kern="0" dirty="0">
              <a:latin typeface="+mn-lt"/>
            </a:endParaRPr>
          </a:p>
          <a:p>
            <a:pPr marL="742950" lvl="1" indent="-285750">
              <a:spcBef>
                <a:spcPct val="50000"/>
              </a:spcBef>
              <a:buFontTx/>
              <a:buChar char="–"/>
              <a:defRPr/>
            </a:pPr>
            <a:r>
              <a:rPr lang="cs-CZ" sz="2000" kern="0" dirty="0">
                <a:latin typeface="+mn-lt"/>
              </a:rPr>
              <a:t>vestibulum </a:t>
            </a:r>
            <a:r>
              <a:rPr lang="cs-CZ" sz="2000" kern="0" dirty="0" err="1">
                <a:latin typeface="+mn-lt"/>
              </a:rPr>
              <a:t>vaginae</a:t>
            </a:r>
            <a:endParaRPr lang="cs-CZ" sz="2000" kern="0" dirty="0">
              <a:latin typeface="+mn-lt"/>
            </a:endParaRPr>
          </a:p>
          <a:p>
            <a:pPr marL="742950" lvl="1" indent="-285750">
              <a:spcBef>
                <a:spcPct val="50000"/>
              </a:spcBef>
              <a:buFontTx/>
              <a:buChar char="–"/>
              <a:defRPr/>
            </a:pPr>
            <a:r>
              <a:rPr lang="cs-CZ" sz="2000" kern="0" dirty="0" err="1">
                <a:latin typeface="+mn-lt"/>
              </a:rPr>
              <a:t>clitoris</a:t>
            </a:r>
            <a:endParaRPr lang="cs-CZ" sz="2000" kern="0" dirty="0">
              <a:latin typeface="+mn-lt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25"/>
            <a:ext cx="51498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ovéPole 8"/>
          <p:cNvSpPr txBox="1">
            <a:spLocks noChangeArrowheads="1"/>
          </p:cNvSpPr>
          <p:nvPr/>
        </p:nvSpPr>
        <p:spPr bwMode="auto">
          <a:xfrm>
            <a:off x="0" y="6581775"/>
            <a:ext cx="25003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 b="1"/>
              <a:t>Vnitřní ženské pohlavní orgány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D:\SCContent\9780443068508\graphics\fullsize\F68508-019-f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9" r="68478" b="2811"/>
          <a:stretch>
            <a:fillRect/>
          </a:stretch>
        </p:blipFill>
        <p:spPr bwMode="auto">
          <a:xfrm>
            <a:off x="142875" y="142875"/>
            <a:ext cx="2571750" cy="3990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Zástupný symbol pro obsah 3" descr="16_19_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0688" y="142875"/>
            <a:ext cx="3511550" cy="4470400"/>
          </a:xfrm>
        </p:spPr>
      </p:pic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2714625" y="642938"/>
            <a:ext cx="27860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cs-CZ" sz="1400" b="1" kern="0" dirty="0">
                <a:latin typeface="+mn-lt"/>
              </a:rPr>
              <a:t>Endometrium v sekreční fázi 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cs-CZ" sz="1400" dirty="0" err="1"/>
              <a:t>Zona</a:t>
            </a:r>
            <a:r>
              <a:rPr lang="cs-CZ" sz="1400" dirty="0"/>
              <a:t> </a:t>
            </a:r>
            <a:r>
              <a:rPr lang="cs-CZ" sz="1400" dirty="0" err="1"/>
              <a:t>basalis</a:t>
            </a:r>
            <a:r>
              <a:rPr lang="cs-CZ" sz="1400" dirty="0"/>
              <a:t> obsahuje dna (base) žláz, slizniční vazivo je bohaté na fibroblasty. Těla žlázek jsou rozšířená a šroubovitě stočená. </a:t>
            </a:r>
            <a:endParaRPr lang="cs-CZ" sz="1600" dirty="0"/>
          </a:p>
          <a:p>
            <a:pPr eaLnBrk="0" hangingPunct="0">
              <a:spcBef>
                <a:spcPct val="20000"/>
              </a:spcBef>
              <a:defRPr/>
            </a:pPr>
            <a:r>
              <a:rPr lang="cs-CZ" sz="1400" dirty="0" err="1"/>
              <a:t>Zona</a:t>
            </a:r>
            <a:r>
              <a:rPr lang="cs-CZ" sz="1400" dirty="0"/>
              <a:t> </a:t>
            </a:r>
            <a:r>
              <a:rPr lang="cs-CZ" sz="1400" dirty="0" err="1"/>
              <a:t>functionalis</a:t>
            </a:r>
            <a:r>
              <a:rPr lang="cs-CZ" sz="1400" dirty="0"/>
              <a:t> je členěna v </a:t>
            </a:r>
            <a:r>
              <a:rPr lang="cs-CZ" sz="1400" dirty="0" err="1"/>
              <a:t>pars</a:t>
            </a:r>
            <a:r>
              <a:rPr lang="cs-CZ" sz="1400" dirty="0"/>
              <a:t> </a:t>
            </a:r>
            <a:r>
              <a:rPr lang="cs-CZ" sz="1400" dirty="0" err="1"/>
              <a:t>compacta</a:t>
            </a:r>
            <a:r>
              <a:rPr lang="cs-CZ" sz="1400" dirty="0"/>
              <a:t> a spongiosa. 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cs-CZ" sz="14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cs-CZ" sz="3200" kern="0" dirty="0">
              <a:latin typeface="+mn-lt"/>
            </a:endParaRPr>
          </a:p>
        </p:txBody>
      </p:sp>
      <p:pic>
        <p:nvPicPr>
          <p:cNvPr id="20485" name="Obrázek 5" descr="8.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643313"/>
            <a:ext cx="3643313" cy="2668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TextovéPole 7"/>
          <p:cNvSpPr txBox="1">
            <a:spLocks noChangeArrowheads="1"/>
          </p:cNvSpPr>
          <p:nvPr/>
        </p:nvSpPr>
        <p:spPr bwMode="auto">
          <a:xfrm>
            <a:off x="0" y="6257925"/>
            <a:ext cx="49291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100" b="1"/>
              <a:t>Endometrium v sekreční fázi </a:t>
            </a:r>
            <a:r>
              <a:rPr lang="cs-CZ" sz="1100"/>
              <a:t>(PAS-reakce). Červenofialová granula v apikálních částech buněk žlázového epitelu dokumentují bohatý obsah sacharidových zbytků v hlenovitém sekretu bohatém na glykoproteiny.</a:t>
            </a:r>
          </a:p>
        </p:txBody>
      </p:sp>
      <p:pic>
        <p:nvPicPr>
          <p:cNvPr id="20487" name="Picture 1" descr="D:\SCContent\9780443068508\graphics\fullsize\F68508-019-f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1" t="1286" b="57172"/>
          <a:stretch>
            <a:fillRect/>
          </a:stretch>
        </p:blipFill>
        <p:spPr bwMode="auto">
          <a:xfrm>
            <a:off x="4929188" y="3975100"/>
            <a:ext cx="4071937" cy="273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sah 2"/>
          <p:cNvSpPr>
            <a:spLocks noGrp="1"/>
          </p:cNvSpPr>
          <p:nvPr>
            <p:ph idx="1"/>
          </p:nvPr>
        </p:nvSpPr>
        <p:spPr>
          <a:xfrm>
            <a:off x="4714875" y="142875"/>
            <a:ext cx="4143375" cy="6500813"/>
          </a:xfrm>
        </p:spPr>
        <p:txBody>
          <a:bodyPr/>
          <a:lstStyle/>
          <a:p>
            <a:pPr>
              <a:buFontTx/>
              <a:buNone/>
            </a:pPr>
            <a:r>
              <a:rPr lang="cs-CZ" b="1" smtClean="0"/>
              <a:t>CERVIX UTERI</a:t>
            </a:r>
          </a:p>
          <a:p>
            <a:r>
              <a:rPr lang="cs-CZ" sz="1400" smtClean="0"/>
              <a:t>Kaudální válcovitá část dělohy otevřená do pochvy (ostium uteri)</a:t>
            </a:r>
          </a:p>
          <a:p>
            <a:pPr>
              <a:buFontTx/>
              <a:buNone/>
            </a:pPr>
            <a:r>
              <a:rPr lang="cs-CZ" sz="1400" b="1" smtClean="0"/>
              <a:t>Cervikální kanál</a:t>
            </a:r>
            <a:r>
              <a:rPr lang="cs-CZ" sz="1400" smtClean="0"/>
              <a:t> </a:t>
            </a:r>
            <a:r>
              <a:rPr lang="cs-CZ" sz="1400" b="1" smtClean="0"/>
              <a:t>(canalis cervicis)</a:t>
            </a:r>
            <a:endParaRPr lang="cs-CZ" sz="1400" smtClean="0"/>
          </a:p>
          <a:p>
            <a:r>
              <a:rPr lang="cs-CZ" sz="1400" b="1" smtClean="0"/>
              <a:t>Tunica mucosa (endocervix)</a:t>
            </a:r>
            <a:r>
              <a:rPr lang="cs-CZ" sz="1400" smtClean="0"/>
              <a:t>,</a:t>
            </a:r>
            <a:r>
              <a:rPr lang="cs-CZ" sz="1400" b="1" smtClean="0"/>
              <a:t> </a:t>
            </a:r>
            <a:r>
              <a:rPr lang="cs-CZ" sz="1400" smtClean="0"/>
              <a:t>je kryta </a:t>
            </a:r>
            <a:r>
              <a:rPr lang="cs-CZ" sz="1400" i="1" smtClean="0"/>
              <a:t>jednovrstevným cylindrickým hlenotvorným epitelem</a:t>
            </a:r>
            <a:r>
              <a:rPr lang="cs-CZ" sz="1400" smtClean="0"/>
              <a:t> (SCE), lamina propria je tvořena hustším vazivem a obsahuje </a:t>
            </a:r>
            <a:r>
              <a:rPr lang="cs-CZ" sz="1400" i="1" smtClean="0"/>
              <a:t>rozvětvené tubulózní až tuboalveolární mucinózní žlázky. </a:t>
            </a:r>
            <a:r>
              <a:rPr lang="cs-CZ" sz="1400" smtClean="0"/>
              <a:t>Ucpou-li se vývody těchto žlázek ztuhlým sekretem, žlázky se cysticky dilatují, vytvářejíce tzv. </a:t>
            </a:r>
            <a:r>
              <a:rPr lang="cs-CZ" sz="1400" b="1" i="1" smtClean="0"/>
              <a:t>ovula Nabothii</a:t>
            </a:r>
            <a:r>
              <a:rPr lang="cs-CZ" sz="1400" smtClean="0"/>
              <a:t>.</a:t>
            </a:r>
          </a:p>
          <a:p>
            <a:r>
              <a:rPr lang="cs-CZ" sz="1400" b="1" smtClean="0"/>
              <a:t>Tunica muscularis </a:t>
            </a:r>
            <a:r>
              <a:rPr lang="cs-CZ" sz="1400" smtClean="0"/>
              <a:t>tvoří hladké svalstvo s bohatě zastoupeným vazivem. </a:t>
            </a:r>
          </a:p>
          <a:p>
            <a:endParaRPr lang="cs-CZ" sz="1400" smtClean="0"/>
          </a:p>
          <a:p>
            <a:r>
              <a:rPr lang="cs-CZ" sz="1400" smtClean="0"/>
              <a:t>V oblasti ostium uteri: náhlý přechod jednovrstevného cylindrického epitelu v </a:t>
            </a:r>
            <a:r>
              <a:rPr lang="cs-CZ" sz="1400" i="1" smtClean="0"/>
              <a:t>epitel mnohovrstevný dlaždicový čípku</a:t>
            </a:r>
            <a:r>
              <a:rPr lang="cs-CZ" sz="1400" smtClean="0"/>
              <a:t> (portio vaginalis cervicis, SSE). </a:t>
            </a:r>
          </a:p>
          <a:p>
            <a:r>
              <a:rPr lang="cs-CZ" sz="1400" smtClean="0"/>
              <a:t>Posunutí hranice jednovrstevného cylindrického epitelu na povrch čípku (ektropie) patří k patologickým změnám.</a:t>
            </a:r>
          </a:p>
          <a:p>
            <a:endParaRPr lang="cs-CZ" sz="1400" smtClean="0"/>
          </a:p>
          <a:p>
            <a:r>
              <a:rPr lang="cs-CZ" sz="1400" smtClean="0"/>
              <a:t>X = hlen</a:t>
            </a:r>
          </a:p>
          <a:p>
            <a:endParaRPr lang="cs-CZ" smtClean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33350"/>
            <a:ext cx="4429125" cy="65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217863"/>
            <a:ext cx="3286125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ovéPole 6"/>
          <p:cNvSpPr txBox="1">
            <a:spLocks noChangeArrowheads="1"/>
          </p:cNvSpPr>
          <p:nvPr/>
        </p:nvSpPr>
        <p:spPr bwMode="auto">
          <a:xfrm>
            <a:off x="142875" y="6429375"/>
            <a:ext cx="32146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Ektocervix – vrstevnatý dlaždicový epitel</a:t>
            </a:r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142875"/>
            <a:ext cx="31257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ovéPole 8"/>
          <p:cNvSpPr txBox="1">
            <a:spLocks noChangeArrowheads="1"/>
          </p:cNvSpPr>
          <p:nvPr/>
        </p:nvSpPr>
        <p:spPr bwMode="auto">
          <a:xfrm>
            <a:off x="5929313" y="0"/>
            <a:ext cx="2571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Transformační zóna cervixu</a:t>
            </a:r>
          </a:p>
        </p:txBody>
      </p:sp>
      <p:pic>
        <p:nvPicPr>
          <p:cNvPr id="22534" name="Picture 5" descr="http://web.lfp.cuni.cz/OldWWW/dept/histolog/PHOTOS/PohlavniSystemZena/hrdlo_delozni_zl_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0625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http://web.lfp.cuni.cz/OldWWW/dept/histolog/PHOTOS/PohlavniSystemZena/cipek_delozni_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365500"/>
            <a:ext cx="52197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714750" cy="642938"/>
          </a:xfrm>
        </p:spPr>
        <p:txBody>
          <a:bodyPr/>
          <a:lstStyle/>
          <a:p>
            <a:pPr algn="l" eaLnBrk="1" hangingPunct="1"/>
            <a:r>
              <a:rPr lang="cs-CZ" sz="3200" b="1" smtClean="0"/>
              <a:t>POCHVA (vagina)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14563"/>
            <a:ext cx="3786188" cy="13573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sz="1400" b="1" dirty="0" smtClean="0"/>
              <a:t>svalová vrstva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sz="1200" dirty="0" smtClean="0"/>
              <a:t>cirkulární a zevní longitudinální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sz="1400" b="1" dirty="0" err="1" smtClean="0"/>
              <a:t>adventicie</a:t>
            </a:r>
            <a:endParaRPr lang="cs-CZ" sz="1400" b="1" dirty="0" smtClean="0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sz="1200" dirty="0" smtClean="0"/>
              <a:t>vazivový plášť, bohatý na elastická vlákna, mohutné venózní pleteně</a:t>
            </a:r>
          </a:p>
        </p:txBody>
      </p:sp>
      <p:pic>
        <p:nvPicPr>
          <p:cNvPr id="23556" name="Obrázek 3" descr="http://medcell.med.yale.edu/histology/female/images/vag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0"/>
            <a:ext cx="5357812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642938"/>
            <a:ext cx="3786188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buFontTx/>
              <a:buChar char="•"/>
              <a:defRPr/>
            </a:pPr>
            <a:r>
              <a:rPr lang="cs-CZ" sz="1400" b="1" kern="0" dirty="0">
                <a:latin typeface="+mn-lt"/>
              </a:rPr>
              <a:t>sliznice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Tx/>
              <a:buChar char="–"/>
              <a:defRPr/>
            </a:pPr>
            <a:r>
              <a:rPr lang="cs-CZ" sz="1200" i="1" kern="0" dirty="0">
                <a:latin typeface="+mn-lt"/>
              </a:rPr>
              <a:t>epitel vrstevnatý dlaždicový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Tx/>
              <a:buChar char="–"/>
              <a:defRPr/>
            </a:pPr>
            <a:r>
              <a:rPr lang="cs-CZ" sz="1200" kern="0" dirty="0">
                <a:latin typeface="+mn-lt"/>
              </a:rPr>
              <a:t>v buňkách epitelu je přítomno množství glykogenu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Tx/>
              <a:buChar char="–"/>
              <a:defRPr/>
            </a:pPr>
            <a:r>
              <a:rPr lang="cs-CZ" sz="1200" kern="0" dirty="0">
                <a:latin typeface="+mn-lt"/>
              </a:rPr>
              <a:t>glykogen je přeměňován činností bakterií na </a:t>
            </a:r>
            <a:r>
              <a:rPr lang="cs-CZ" sz="1200" kern="0" dirty="0" err="1">
                <a:latin typeface="+mn-lt"/>
              </a:rPr>
              <a:t>kys.mléčnou</a:t>
            </a:r>
            <a:endParaRPr lang="cs-CZ" sz="1200" kern="0" dirty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Tx/>
              <a:buChar char="–"/>
              <a:defRPr/>
            </a:pPr>
            <a:r>
              <a:rPr lang="cs-CZ" sz="1200" kern="0" dirty="0">
                <a:latin typeface="+mn-lt"/>
              </a:rPr>
              <a:t>řídké slizniční vazivo s hustou cévní pletení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Tx/>
              <a:buChar char="–"/>
              <a:defRPr/>
            </a:pPr>
            <a:r>
              <a:rPr lang="cs-CZ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neobsahuje žlázky!</a:t>
            </a:r>
          </a:p>
        </p:txBody>
      </p:sp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2760663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3" descr="Vagina-W-1-up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3571875"/>
            <a:ext cx="5045075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Obdélník 8"/>
          <p:cNvSpPr>
            <a:spLocks noChangeArrowheads="1"/>
          </p:cNvSpPr>
          <p:nvPr/>
        </p:nvSpPr>
        <p:spPr bwMode="auto">
          <a:xfrm>
            <a:off x="7929563" y="5357813"/>
            <a:ext cx="12144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1000" b="1"/>
              <a:t>Exfoliativní cytologie</a:t>
            </a:r>
            <a:r>
              <a:rPr lang="cs-CZ" sz="1000"/>
              <a:t> (</a:t>
            </a:r>
            <a:r>
              <a:rPr lang="cs-CZ" sz="1000" b="1"/>
              <a:t>stěr buněk</a:t>
            </a:r>
            <a:r>
              <a:rPr lang="cs-CZ" sz="1000"/>
              <a:t> </a:t>
            </a:r>
            <a:r>
              <a:rPr lang="cs-CZ" sz="1000" b="1"/>
              <a:t>poševního epitelu,</a:t>
            </a:r>
            <a:r>
              <a:rPr lang="cs-CZ" sz="1000"/>
              <a:t> </a:t>
            </a:r>
            <a:r>
              <a:rPr lang="cs-CZ" sz="1000" b="1"/>
              <a:t>nátěr</a:t>
            </a:r>
            <a:r>
              <a:rPr lang="cs-CZ" sz="1000"/>
              <a:t> </a:t>
            </a:r>
            <a:r>
              <a:rPr lang="cs-CZ" sz="1000" b="1"/>
              <a:t>barvený Papanicolaou metodou)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 rotWithShape="1">
          <a:blip r:embed="rId2"/>
          <a:srcRect l="4463" t="10124" r="19667" b="7438"/>
          <a:stretch/>
        </p:blipFill>
        <p:spPr bwMode="auto">
          <a:xfrm>
            <a:off x="495354" y="31088"/>
            <a:ext cx="3995936" cy="2924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/>
          <p:nvPr/>
        </p:nvPicPr>
        <p:blipFill rotWithShape="1">
          <a:blip r:embed="rId3"/>
          <a:srcRect t="10124" r="19667" b="7851"/>
          <a:stretch/>
        </p:blipFill>
        <p:spPr bwMode="auto">
          <a:xfrm>
            <a:off x="22596" y="3068960"/>
            <a:ext cx="4477396" cy="34810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/>
          <p:cNvPicPr/>
          <p:nvPr/>
        </p:nvPicPr>
        <p:blipFill rotWithShape="1">
          <a:blip r:embed="rId4"/>
          <a:srcRect l="10356" t="10330" r="19667" b="8266"/>
          <a:stretch/>
        </p:blipFill>
        <p:spPr bwMode="auto">
          <a:xfrm>
            <a:off x="5042520" y="0"/>
            <a:ext cx="3748286" cy="3212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5"/>
          <a:srcRect t="10124" r="19502" b="8265"/>
          <a:stretch/>
        </p:blipFill>
        <p:spPr bwMode="auto">
          <a:xfrm>
            <a:off x="4754488" y="3284984"/>
            <a:ext cx="4324350" cy="3363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9795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786188" cy="571500"/>
          </a:xfrm>
        </p:spPr>
        <p:txBody>
          <a:bodyPr/>
          <a:lstStyle/>
          <a:p>
            <a:pPr algn="l" eaLnBrk="1" hangingPunct="1"/>
            <a:r>
              <a:rPr lang="cs-CZ" sz="2000" b="1" smtClean="0"/>
              <a:t>ZEVNÍ POHLAVNÍ ORGÁNY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00063"/>
            <a:ext cx="3786188" cy="20716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sz="1600" b="1" smtClean="0"/>
              <a:t>Labia majora (1)</a:t>
            </a: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</a:pPr>
            <a:r>
              <a:rPr lang="cs-CZ" sz="1200" smtClean="0"/>
              <a:t>kožní řasy, jejichž podklad tvoří podkožní tukové vazivo, chlupy, kožní žlázy mazové a apokrinní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sz="1600" b="1" smtClean="0"/>
              <a:t>Labia minora (2)</a:t>
            </a: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</a:pPr>
            <a:r>
              <a:rPr lang="cs-CZ" sz="1200" smtClean="0"/>
              <a:t>na povrchu velmi tenká kůže bez chlupů, má charakter sliznice, četné mazové žlázky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cs-CZ" sz="1600" b="1" smtClean="0"/>
              <a:t>Clitoris (3)</a:t>
            </a:r>
          </a:p>
          <a:p>
            <a:pPr lvl="1" eaLnBrk="1" hangingPunct="1">
              <a:lnSpc>
                <a:spcPct val="80000"/>
              </a:lnSpc>
              <a:spcBef>
                <a:spcPct val="0"/>
              </a:spcBef>
            </a:pPr>
            <a:r>
              <a:rPr lang="cs-CZ" sz="1200" smtClean="0"/>
              <a:t>tvořen dvěma corpora cavernosa clitoridis a glans clitoridis</a:t>
            </a:r>
          </a:p>
        </p:txBody>
      </p:sp>
      <p:pic>
        <p:nvPicPr>
          <p:cNvPr id="24580" name="Obrázek 3" descr="8.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42875"/>
            <a:ext cx="5194300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ovéPole 4"/>
          <p:cNvSpPr txBox="1">
            <a:spLocks noChangeArrowheads="1"/>
          </p:cNvSpPr>
          <p:nvPr/>
        </p:nvSpPr>
        <p:spPr bwMode="auto">
          <a:xfrm>
            <a:off x="3786188" y="4000500"/>
            <a:ext cx="642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Vulva. </a:t>
            </a:r>
            <a:endParaRPr lang="cs-CZ" sz="1200"/>
          </a:p>
        </p:txBody>
      </p:sp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576513"/>
            <a:ext cx="3143250" cy="412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357563" y="5143500"/>
            <a:ext cx="5572125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cs-CZ" sz="1600" kern="0" dirty="0">
                <a:latin typeface="+mn-lt"/>
              </a:rPr>
              <a:t>Vestibulum </a:t>
            </a:r>
            <a:r>
              <a:rPr lang="cs-CZ" sz="1600" kern="0" dirty="0" err="1">
                <a:latin typeface="+mn-lt"/>
              </a:rPr>
              <a:t>vaginae</a:t>
            </a:r>
            <a:r>
              <a:rPr lang="cs-CZ" sz="1600" kern="0" dirty="0">
                <a:latin typeface="+mn-lt"/>
              </a:rPr>
              <a:t> vystýlá epitel vrstevnatý dlaždicový </a:t>
            </a:r>
            <a:r>
              <a:rPr lang="cs-CZ" sz="1600" kern="0" dirty="0" err="1">
                <a:latin typeface="+mn-lt"/>
              </a:rPr>
              <a:t>keratinizující</a:t>
            </a:r>
            <a:endParaRPr lang="cs-CZ" sz="1600" kern="0" dirty="0">
              <a:latin typeface="+mn-lt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cs-CZ" sz="1600" b="1" kern="0" dirty="0">
                <a:latin typeface="+mn-lt"/>
              </a:rPr>
              <a:t>Žlázy ústící do vestibulum </a:t>
            </a:r>
            <a:r>
              <a:rPr lang="cs-CZ" sz="1600" b="1" kern="0" dirty="0" err="1">
                <a:latin typeface="+mn-lt"/>
              </a:rPr>
              <a:t>vaginae</a:t>
            </a:r>
            <a:r>
              <a:rPr lang="cs-CZ" sz="1600" b="1" kern="0" dirty="0">
                <a:latin typeface="+mn-lt"/>
              </a:rPr>
              <a:t>:</a:t>
            </a:r>
            <a:endParaRPr lang="cs-CZ" sz="1600" kern="0" dirty="0">
              <a:latin typeface="+mn-lt"/>
            </a:endParaRPr>
          </a:p>
          <a:p>
            <a:pPr marL="742950" lvl="1" indent="-285750">
              <a:lnSpc>
                <a:spcPct val="80000"/>
              </a:lnSpc>
              <a:spcBef>
                <a:spcPct val="50000"/>
              </a:spcBef>
              <a:buFontTx/>
              <a:buChar char="–"/>
              <a:defRPr/>
            </a:pPr>
            <a:r>
              <a:rPr lang="cs-CZ" sz="1200" kern="0" dirty="0" err="1">
                <a:latin typeface="+mn-lt"/>
              </a:rPr>
              <a:t>Glandulae</a:t>
            </a:r>
            <a:r>
              <a:rPr lang="cs-CZ" sz="1200" kern="0" dirty="0">
                <a:latin typeface="+mn-lt"/>
              </a:rPr>
              <a:t> </a:t>
            </a:r>
            <a:r>
              <a:rPr lang="cs-CZ" sz="1200" kern="0" dirty="0" err="1">
                <a:latin typeface="+mn-lt"/>
              </a:rPr>
              <a:t>vestibulares</a:t>
            </a:r>
            <a:r>
              <a:rPr lang="cs-CZ" sz="1200" kern="0" dirty="0">
                <a:latin typeface="+mn-lt"/>
              </a:rPr>
              <a:t> </a:t>
            </a:r>
            <a:r>
              <a:rPr lang="cs-CZ" sz="1200" kern="0" dirty="0" err="1">
                <a:latin typeface="+mn-lt"/>
              </a:rPr>
              <a:t>majores</a:t>
            </a:r>
            <a:r>
              <a:rPr lang="cs-CZ" sz="1200" kern="0" dirty="0">
                <a:latin typeface="+mn-lt"/>
              </a:rPr>
              <a:t> (</a:t>
            </a:r>
            <a:r>
              <a:rPr lang="cs-CZ" sz="1200" kern="0" dirty="0" err="1">
                <a:latin typeface="+mn-lt"/>
              </a:rPr>
              <a:t>Bartholiniho</a:t>
            </a:r>
            <a:r>
              <a:rPr lang="cs-CZ" sz="1200" kern="0" dirty="0">
                <a:latin typeface="+mn-lt"/>
              </a:rPr>
              <a:t> žlázy) – párové </a:t>
            </a:r>
            <a:r>
              <a:rPr lang="cs-CZ" sz="1200" kern="0" dirty="0" err="1">
                <a:latin typeface="+mn-lt"/>
              </a:rPr>
              <a:t>tuboaleolární</a:t>
            </a:r>
            <a:r>
              <a:rPr lang="cs-CZ" sz="1200" kern="0" dirty="0">
                <a:latin typeface="+mn-lt"/>
              </a:rPr>
              <a:t> </a:t>
            </a:r>
            <a:r>
              <a:rPr lang="cs-CZ" sz="1200" kern="0" dirty="0" err="1">
                <a:latin typeface="+mn-lt"/>
              </a:rPr>
              <a:t>mucinózní</a:t>
            </a:r>
            <a:r>
              <a:rPr lang="cs-CZ" sz="1200" kern="0" dirty="0">
                <a:latin typeface="+mn-lt"/>
              </a:rPr>
              <a:t> žlázky</a:t>
            </a:r>
          </a:p>
          <a:p>
            <a:pPr marL="742950" lvl="1" indent="-285750">
              <a:lnSpc>
                <a:spcPct val="80000"/>
              </a:lnSpc>
              <a:spcBef>
                <a:spcPct val="50000"/>
              </a:spcBef>
              <a:buFontTx/>
              <a:buChar char="–"/>
              <a:defRPr/>
            </a:pPr>
            <a:r>
              <a:rPr lang="cs-CZ" sz="1200" kern="0" dirty="0" err="1">
                <a:latin typeface="+mn-lt"/>
              </a:rPr>
              <a:t>Glandulae</a:t>
            </a:r>
            <a:r>
              <a:rPr lang="cs-CZ" sz="1200" kern="0" dirty="0">
                <a:latin typeface="+mn-lt"/>
              </a:rPr>
              <a:t> </a:t>
            </a:r>
            <a:r>
              <a:rPr lang="cs-CZ" sz="1200" kern="0" dirty="0" err="1">
                <a:latin typeface="+mn-lt"/>
              </a:rPr>
              <a:t>vestibulares</a:t>
            </a:r>
            <a:r>
              <a:rPr lang="cs-CZ" sz="1200" kern="0" dirty="0">
                <a:latin typeface="+mn-lt"/>
              </a:rPr>
              <a:t> </a:t>
            </a:r>
            <a:r>
              <a:rPr lang="cs-CZ" sz="1200" kern="0" dirty="0" err="1">
                <a:latin typeface="+mn-lt"/>
              </a:rPr>
              <a:t>minores</a:t>
            </a:r>
            <a:r>
              <a:rPr lang="cs-CZ" sz="1200" kern="0" dirty="0">
                <a:latin typeface="+mn-lt"/>
              </a:rPr>
              <a:t> – obdobná stavba</a:t>
            </a:r>
          </a:p>
        </p:txBody>
      </p:sp>
      <p:sp>
        <p:nvSpPr>
          <p:cNvPr id="24584" name="TextovéPole 7"/>
          <p:cNvSpPr txBox="1">
            <a:spLocks noChangeArrowheads="1"/>
          </p:cNvSpPr>
          <p:nvPr/>
        </p:nvSpPr>
        <p:spPr bwMode="auto">
          <a:xfrm>
            <a:off x="142875" y="6643688"/>
            <a:ext cx="35718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100" b="1"/>
              <a:t>SG-mazové žlázy; SD-vývody mazových žláz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 rotWithShape="1">
          <a:blip r:embed="rId2"/>
          <a:srcRect t="31405" r="20329" b="29546"/>
          <a:stretch/>
        </p:blipFill>
        <p:spPr bwMode="auto">
          <a:xfrm>
            <a:off x="0" y="0"/>
            <a:ext cx="4591050" cy="1800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/>
          <p:nvPr/>
        </p:nvPicPr>
        <p:blipFill rotWithShape="1">
          <a:blip r:embed="rId3"/>
          <a:srcRect t="10330" r="19171" b="9091"/>
          <a:stretch/>
        </p:blipFill>
        <p:spPr bwMode="auto">
          <a:xfrm>
            <a:off x="4644008" y="44624"/>
            <a:ext cx="4482054" cy="3714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/>
          <p:cNvPicPr/>
          <p:nvPr/>
        </p:nvPicPr>
        <p:blipFill rotWithShape="1">
          <a:blip r:embed="rId4"/>
          <a:srcRect t="9298" r="19171" b="8058"/>
          <a:stretch/>
        </p:blipFill>
        <p:spPr bwMode="auto">
          <a:xfrm>
            <a:off x="0" y="2276872"/>
            <a:ext cx="4657725" cy="381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5"/>
          <a:srcRect t="5579" r="2973" b="4132"/>
          <a:stretch/>
        </p:blipFill>
        <p:spPr bwMode="auto">
          <a:xfrm>
            <a:off x="4657725" y="3284984"/>
            <a:ext cx="4436570" cy="3554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5141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286000" y="3105835"/>
            <a:ext cx="5526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www.youtube.com/watch?v=GdgQWfShOF4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7952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sz="1400" b="1" u="sng" smtClean="0"/>
              <a:t>Literatura:</a:t>
            </a:r>
          </a:p>
          <a:p>
            <a:pPr eaLnBrk="1" hangingPunct="1"/>
            <a:r>
              <a:rPr lang="cs-CZ" sz="1400" smtClean="0"/>
              <a:t>Junqueira, C.L., Carneiro, J., Kelley, R.O. Základy histologie. H+H, 1997.</a:t>
            </a:r>
          </a:p>
          <a:p>
            <a:pPr eaLnBrk="1" hangingPunct="1"/>
            <a:r>
              <a:rPr lang="cs-CZ" sz="1400" smtClean="0"/>
              <a:t>Malínský, J., Lichnovský, V., Michalíková, Z. Přehled histologie člověka v obrazech – II.díl. Olomouc 2009.</a:t>
            </a:r>
          </a:p>
          <a:p>
            <a:pPr eaLnBrk="1" hangingPunct="1"/>
            <a:r>
              <a:rPr lang="cs-CZ" sz="1400" smtClean="0"/>
              <a:t>Young et al. Wheaters Functional Histology</a:t>
            </a:r>
          </a:p>
          <a:p>
            <a:pPr eaLnBrk="1" hangingPunct="1"/>
            <a:r>
              <a:rPr lang="cs-CZ" sz="1400" smtClean="0"/>
              <a:t>Ross, M.H. Histology text and atlas </a:t>
            </a:r>
          </a:p>
          <a:p>
            <a:pPr eaLnBrk="1" hangingPunct="1"/>
            <a:r>
              <a:rPr lang="cs-CZ" sz="1400" smtClean="0"/>
              <a:t>Martínek, J., Vacek, Z. Histologický atlas</a:t>
            </a:r>
          </a:p>
          <a:p>
            <a:pPr eaLnBrk="1" hangingPunct="1"/>
            <a:r>
              <a:rPr lang="cs-CZ" sz="1400" smtClean="0"/>
              <a:t>Geneser, F. Color Atlas of Histology. Munksgaard 1985.</a:t>
            </a:r>
          </a:p>
          <a:p>
            <a:pPr eaLnBrk="1" hangingPunct="1"/>
            <a:r>
              <a:rPr lang="cs-CZ" sz="1400" smtClean="0">
                <a:hlinkClick r:id="rId2"/>
              </a:rPr>
              <a:t>http://web.lfp.cuni.cz/OldWWW/dept/histolog/index.html</a:t>
            </a:r>
            <a:endParaRPr lang="cs-CZ" sz="1400" smtClean="0"/>
          </a:p>
          <a:p>
            <a:pPr eaLnBrk="1" hangingPunct="1"/>
            <a:r>
              <a:rPr lang="cs-CZ" sz="1400" smtClean="0">
                <a:hlinkClick r:id="rId3"/>
              </a:rPr>
              <a:t>http://www.bu.edu/histology/m/t_malere.htm</a:t>
            </a:r>
            <a:endParaRPr lang="cs-CZ" sz="1400" smtClean="0"/>
          </a:p>
          <a:p>
            <a:pPr eaLnBrk="1" hangingPunct="1"/>
            <a:r>
              <a:rPr lang="cs-CZ" sz="1400" smtClean="0">
                <a:hlinkClick r:id="rId4"/>
              </a:rPr>
              <a:t>http://medcell.med.yale.edu/histology/male_reproductive_system.php#slides</a:t>
            </a:r>
            <a:endParaRPr lang="cs-CZ" sz="1400" smtClean="0"/>
          </a:p>
          <a:p>
            <a:pPr eaLnBrk="1" hangingPunct="1"/>
            <a:endParaRPr lang="cs-CZ" sz="180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varium-přehl-2-u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06450"/>
            <a:ext cx="8785225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0"/>
            <a:ext cx="1377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b="1"/>
              <a:t>OVARIUM</a:t>
            </a: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2051050" y="4724400"/>
            <a:ext cx="0" cy="12969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79388" y="5949950"/>
            <a:ext cx="53482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CORTEX</a:t>
            </a:r>
          </a:p>
          <a:p>
            <a:pPr eaLnBrk="1" hangingPunct="1"/>
            <a:r>
              <a:rPr lang="cs-CZ" sz="1400"/>
              <a:t>řídké kolagenní vazivo </a:t>
            </a:r>
            <a:r>
              <a:rPr lang="cs-CZ" sz="1400" u="sng"/>
              <a:t>bohaté</a:t>
            </a:r>
            <a:r>
              <a:rPr lang="cs-CZ" sz="1400"/>
              <a:t> na fibroblasty</a:t>
            </a:r>
          </a:p>
          <a:p>
            <a:pPr eaLnBrk="1" hangingPunct="1"/>
            <a:r>
              <a:rPr lang="cs-CZ" sz="1400"/>
              <a:t>FOLIKULY: primární, sekundární, terciární (F), </a:t>
            </a:r>
            <a:r>
              <a:rPr lang="cs-CZ" sz="1200" b="1"/>
              <a:t>CL = corpus luteum </a:t>
            </a: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 flipV="1">
            <a:off x="1116013" y="5805488"/>
            <a:ext cx="93503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86000" y="0"/>
            <a:ext cx="6858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/>
              <a:t>  </a:t>
            </a:r>
            <a:r>
              <a:rPr lang="cs-CZ" sz="1400"/>
              <a:t>tenká </a:t>
            </a:r>
            <a:r>
              <a:rPr lang="cs-CZ" sz="1400" b="1"/>
              <a:t>tunica albuginea</a:t>
            </a:r>
            <a:r>
              <a:rPr lang="cs-CZ" sz="1400"/>
              <a:t> krytá </a:t>
            </a:r>
            <a:r>
              <a:rPr lang="cs-CZ" sz="1400" b="1"/>
              <a:t>zárodečným epitelem </a:t>
            </a:r>
            <a:r>
              <a:rPr lang="cs-CZ" sz="1400"/>
              <a:t>(kubický jednovrstevný epitel) 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250825" y="404813"/>
            <a:ext cx="5500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MEDULLA – </a:t>
            </a:r>
            <a:r>
              <a:rPr lang="cs-CZ" sz="1400"/>
              <a:t>řídké kolagenní vazivo, četné cévy (zona vasculosa)</a:t>
            </a:r>
            <a:endParaRPr lang="cs-CZ" sz="1600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000875" y="3448050"/>
            <a:ext cx="488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CL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239838" y="4960938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F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2392363" y="51054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F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3400425" y="48895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F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7575550" y="186531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F</a:t>
            </a:r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>
            <a:off x="1835150" y="2420938"/>
            <a:ext cx="0" cy="2160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>
            <a:off x="539750" y="692150"/>
            <a:ext cx="129540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 flipH="1">
            <a:off x="7092950" y="333375"/>
            <a:ext cx="358775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8367713" y="738188"/>
            <a:ext cx="593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ÚHIEM</a:t>
            </a:r>
          </a:p>
        </p:txBody>
      </p:sp>
      <p:pic>
        <p:nvPicPr>
          <p:cNvPr id="5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4157663"/>
            <a:ext cx="3286125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142875" y="1214438"/>
            <a:ext cx="37147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OVARIUM</a:t>
            </a:r>
            <a:r>
              <a:rPr lang="cs-CZ" sz="1600"/>
              <a:t> –„zárodečný“ epitel (jednovrstevný kubický) pokrývá povrch nad tunica albuginea; </a:t>
            </a:r>
          </a:p>
          <a:p>
            <a:pPr eaLnBrk="1" hangingPunct="1"/>
            <a:r>
              <a:rPr lang="cs-CZ" sz="1600"/>
              <a:t>pod tunica albuginea kůra ovaria – vazivové stroma s vysokým zastoupením buněčné složky</a:t>
            </a:r>
            <a:endParaRPr lang="en-US" sz="1600"/>
          </a:p>
        </p:txBody>
      </p:sp>
      <p:pic>
        <p:nvPicPr>
          <p:cNvPr id="6147" name="Obrázek 3" descr="8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42875"/>
            <a:ext cx="5148263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 descr="Ovzarep-40x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928938"/>
            <a:ext cx="50482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3"/>
          <p:cNvSpPr txBox="1">
            <a:spLocks noChangeArrowheads="1"/>
          </p:cNvSpPr>
          <p:nvPr/>
        </p:nvSpPr>
        <p:spPr bwMode="auto">
          <a:xfrm>
            <a:off x="6215063" y="4000500"/>
            <a:ext cx="278606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Detail kůry ovaria.</a:t>
            </a:r>
          </a:p>
          <a:p>
            <a:pPr eaLnBrk="1" hangingPunct="1"/>
            <a:r>
              <a:rPr lang="cs-CZ" sz="1600"/>
              <a:t>(Massonův zelený trichrom)</a:t>
            </a:r>
          </a:p>
          <a:p>
            <a:pPr eaLnBrk="1" hangingPunct="1"/>
            <a:r>
              <a:rPr lang="cs-CZ" sz="1600"/>
              <a:t>1-vazivo kůry</a:t>
            </a:r>
          </a:p>
          <a:p>
            <a:pPr eaLnBrk="1" hangingPunct="1"/>
            <a:r>
              <a:rPr lang="cs-CZ" sz="1600"/>
              <a:t>2-primární folikuly</a:t>
            </a:r>
          </a:p>
          <a:p>
            <a:pPr eaLnBrk="1" hangingPunct="1"/>
            <a:r>
              <a:rPr lang="cs-CZ" sz="1600"/>
              <a:t>3-tunica albuginea</a:t>
            </a:r>
          </a:p>
          <a:p>
            <a:pPr eaLnBrk="1" hangingPunct="1"/>
            <a:r>
              <a:rPr lang="cs-CZ" sz="1600"/>
              <a:t>4-zárodečný epitel</a:t>
            </a:r>
            <a:endParaRPr lang="en-US" sz="1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eb.lfp.cuni.cz/OldWWW/dept/histolog/PHOTOS/PohlavniSystemZena/212200215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7"/>
          <a:stretch>
            <a:fillRect/>
          </a:stretch>
        </p:blipFill>
        <p:spPr bwMode="auto">
          <a:xfrm>
            <a:off x="0" y="357188"/>
            <a:ext cx="648017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ovéPole 2"/>
          <p:cNvSpPr txBox="1">
            <a:spLocks noChangeArrowheads="1"/>
          </p:cNvSpPr>
          <p:nvPr/>
        </p:nvSpPr>
        <p:spPr bwMode="auto">
          <a:xfrm>
            <a:off x="5143500" y="3929063"/>
            <a:ext cx="857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Ovarium</a:t>
            </a:r>
          </a:p>
        </p:txBody>
      </p:sp>
      <p:sp>
        <p:nvSpPr>
          <p:cNvPr id="7172" name="TextovéPole 3"/>
          <p:cNvSpPr txBox="1">
            <a:spLocks noChangeArrowheads="1"/>
          </p:cNvSpPr>
          <p:nvPr/>
        </p:nvSpPr>
        <p:spPr bwMode="auto">
          <a:xfrm>
            <a:off x="0" y="0"/>
            <a:ext cx="3714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OVARIÁLNÍ FOLIKULY</a:t>
            </a:r>
          </a:p>
        </p:txBody>
      </p:sp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4214813"/>
            <a:ext cx="547052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ovéPole 5"/>
          <p:cNvSpPr txBox="1">
            <a:spLocks noChangeArrowheads="1"/>
          </p:cNvSpPr>
          <p:nvPr/>
        </p:nvSpPr>
        <p:spPr bwMode="auto">
          <a:xfrm>
            <a:off x="6572250" y="1285875"/>
            <a:ext cx="25717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Folikul</a:t>
            </a:r>
            <a:r>
              <a:rPr lang="cs-CZ"/>
              <a:t> sestává z oocytu, obklopeného jednou nebo více vrstvami folikulárních buněk, vytvářejících </a:t>
            </a:r>
            <a:r>
              <a:rPr lang="cs-CZ" b="1" i="1"/>
              <a:t>membrana granulosa</a:t>
            </a:r>
            <a:r>
              <a:rPr lang="cs-CZ"/>
              <a:t>.</a:t>
            </a:r>
          </a:p>
        </p:txBody>
      </p:sp>
      <p:sp>
        <p:nvSpPr>
          <p:cNvPr id="7175" name="TextovéPole 6"/>
          <p:cNvSpPr txBox="1">
            <a:spLocks noChangeArrowheads="1"/>
          </p:cNvSpPr>
          <p:nvPr/>
        </p:nvSpPr>
        <p:spPr bwMode="auto">
          <a:xfrm>
            <a:off x="142875" y="4857750"/>
            <a:ext cx="357187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dirty="0"/>
              <a:t>Primordiální folikuly: </a:t>
            </a:r>
            <a:r>
              <a:rPr lang="cs-CZ" dirty="0"/>
              <a:t>nejpočetnější v období před narozením. </a:t>
            </a:r>
            <a:r>
              <a:rPr lang="cs-CZ" dirty="0" smtClean="0"/>
              <a:t>Po narození se již </a:t>
            </a:r>
            <a:r>
              <a:rPr lang="cs-CZ" dirty="0" err="1" smtClean="0"/>
              <a:t>netvoří.Sestávají</a:t>
            </a:r>
            <a:r>
              <a:rPr lang="cs-CZ" dirty="0" smtClean="0"/>
              <a:t> </a:t>
            </a:r>
            <a:r>
              <a:rPr lang="cs-CZ" dirty="0"/>
              <a:t>z primárního </a:t>
            </a:r>
            <a:r>
              <a:rPr lang="cs-CZ" dirty="0" err="1"/>
              <a:t>oocytu</a:t>
            </a:r>
            <a:r>
              <a:rPr lang="cs-CZ" dirty="0"/>
              <a:t>, obklopeného jedinou vrstvou </a:t>
            </a:r>
            <a:r>
              <a:rPr lang="cs-CZ" dirty="0" err="1"/>
              <a:t>oploštělých</a:t>
            </a:r>
            <a:r>
              <a:rPr lang="cs-CZ" dirty="0"/>
              <a:t> folikulárních buněk.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42875"/>
            <a:ext cx="5500687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ovéPole 2"/>
          <p:cNvSpPr txBox="1">
            <a:spLocks noChangeArrowheads="1"/>
          </p:cNvSpPr>
          <p:nvPr/>
        </p:nvSpPr>
        <p:spPr bwMode="auto">
          <a:xfrm>
            <a:off x="571500" y="142875"/>
            <a:ext cx="30003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Primární folikul: </a:t>
            </a:r>
            <a:r>
              <a:rPr lang="cs-CZ" i="1"/>
              <a:t>unilamelární </a:t>
            </a:r>
            <a:r>
              <a:rPr lang="cs-CZ"/>
              <a:t>(folikulární buňky v jedné vrstvě vzhledu jednovrstevného kubického epitelu)</a:t>
            </a: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52" b="-2"/>
          <a:stretch>
            <a:fillRect/>
          </a:stretch>
        </p:blipFill>
        <p:spPr bwMode="auto">
          <a:xfrm>
            <a:off x="142875" y="2714625"/>
            <a:ext cx="278606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ovéPole 4"/>
          <p:cNvSpPr txBox="1">
            <a:spLocks noChangeArrowheads="1"/>
          </p:cNvSpPr>
          <p:nvPr/>
        </p:nvSpPr>
        <p:spPr bwMode="auto">
          <a:xfrm>
            <a:off x="2928938" y="4643438"/>
            <a:ext cx="278606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Primární folikul: </a:t>
            </a:r>
            <a:r>
              <a:rPr lang="cs-CZ" i="1"/>
              <a:t>multilamelární </a:t>
            </a:r>
            <a:r>
              <a:rPr lang="cs-CZ"/>
              <a:t>(folikulární buňky proliferují a tvoří několik vrstev → buňky granulózní); </a:t>
            </a:r>
          </a:p>
          <a:p>
            <a:pPr eaLnBrk="1" hangingPunct="1"/>
            <a:r>
              <a:rPr lang="cs-CZ"/>
              <a:t>- zona pellucida;</a:t>
            </a:r>
          </a:p>
          <a:p>
            <a:pPr eaLnBrk="1" hangingPunct="1"/>
            <a:r>
              <a:rPr lang="cs-CZ"/>
              <a:t>- theca folliculi</a:t>
            </a:r>
          </a:p>
        </p:txBody>
      </p:sp>
      <p:pic>
        <p:nvPicPr>
          <p:cNvPr id="81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6" t="1547" r="2771" b="50238"/>
          <a:stretch>
            <a:fillRect/>
          </a:stretch>
        </p:blipFill>
        <p:spPr bwMode="auto">
          <a:xfrm>
            <a:off x="2928938" y="2714625"/>
            <a:ext cx="25717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5" descr=" ovary, multilaminar primary follicle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" b="12994"/>
          <a:stretch>
            <a:fillRect/>
          </a:stretch>
        </p:blipFill>
        <p:spPr bwMode="auto">
          <a:xfrm>
            <a:off x="5921375" y="2928938"/>
            <a:ext cx="3116263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ovéPole 8"/>
          <p:cNvSpPr txBox="1">
            <a:spLocks noChangeArrowheads="1"/>
          </p:cNvSpPr>
          <p:nvPr/>
        </p:nvSpPr>
        <p:spPr bwMode="auto">
          <a:xfrm>
            <a:off x="5929313" y="6643688"/>
            <a:ext cx="25003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Primární folikul – multilamelární</a:t>
            </a:r>
            <a:endParaRPr lang="cs-CZ" sz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67"/>
          <a:stretch>
            <a:fillRect/>
          </a:stretch>
        </p:blipFill>
        <p:spPr bwMode="auto">
          <a:xfrm>
            <a:off x="6357938" y="142875"/>
            <a:ext cx="2643187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7" t="3326" r="3999" b="50111"/>
          <a:stretch>
            <a:fillRect/>
          </a:stretch>
        </p:blipFill>
        <p:spPr bwMode="auto">
          <a:xfrm>
            <a:off x="4929188" y="4572000"/>
            <a:ext cx="2643187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Obrázek 3" descr="16_5_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3038"/>
            <a:ext cx="4025900" cy="541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ovéPole 4"/>
          <p:cNvSpPr txBox="1">
            <a:spLocks noChangeArrowheads="1"/>
          </p:cNvSpPr>
          <p:nvPr/>
        </p:nvSpPr>
        <p:spPr bwMode="auto">
          <a:xfrm>
            <a:off x="0" y="1214438"/>
            <a:ext cx="1571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Sekundární folikul</a:t>
            </a:r>
          </a:p>
        </p:txBody>
      </p:sp>
      <p:sp>
        <p:nvSpPr>
          <p:cNvPr id="9222" name="TextovéPole 6"/>
          <p:cNvSpPr txBox="1">
            <a:spLocks noChangeArrowheads="1"/>
          </p:cNvSpPr>
          <p:nvPr/>
        </p:nvSpPr>
        <p:spPr bwMode="auto">
          <a:xfrm>
            <a:off x="4000500" y="1785938"/>
            <a:ext cx="1571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Theca folliculi</a:t>
            </a:r>
          </a:p>
        </p:txBody>
      </p:sp>
      <p:sp>
        <p:nvSpPr>
          <p:cNvPr id="9223" name="TextovéPole 7"/>
          <p:cNvSpPr txBox="1">
            <a:spLocks noChangeArrowheads="1"/>
          </p:cNvSpPr>
          <p:nvPr/>
        </p:nvSpPr>
        <p:spPr bwMode="auto">
          <a:xfrm>
            <a:off x="4000500" y="2071688"/>
            <a:ext cx="1571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Bazální membrána</a:t>
            </a:r>
          </a:p>
        </p:txBody>
      </p:sp>
      <p:sp>
        <p:nvSpPr>
          <p:cNvPr id="9224" name="TextovéPole 8"/>
          <p:cNvSpPr txBox="1">
            <a:spLocks noChangeArrowheads="1"/>
          </p:cNvSpPr>
          <p:nvPr/>
        </p:nvSpPr>
        <p:spPr bwMode="auto">
          <a:xfrm>
            <a:off x="4000500" y="2428875"/>
            <a:ext cx="1571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Granulózní buňky</a:t>
            </a:r>
          </a:p>
        </p:txBody>
      </p:sp>
      <p:sp>
        <p:nvSpPr>
          <p:cNvPr id="9225" name="TextovéPole 9"/>
          <p:cNvSpPr txBox="1">
            <a:spLocks noChangeArrowheads="1"/>
          </p:cNvSpPr>
          <p:nvPr/>
        </p:nvSpPr>
        <p:spPr bwMode="auto">
          <a:xfrm>
            <a:off x="4000500" y="3071813"/>
            <a:ext cx="1571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Zona pellucida</a:t>
            </a:r>
          </a:p>
        </p:txBody>
      </p:sp>
      <p:sp>
        <p:nvSpPr>
          <p:cNvPr id="9226" name="TextovéPole 10"/>
          <p:cNvSpPr txBox="1">
            <a:spLocks noChangeArrowheads="1"/>
          </p:cNvSpPr>
          <p:nvPr/>
        </p:nvSpPr>
        <p:spPr bwMode="auto">
          <a:xfrm>
            <a:off x="4000500" y="3286125"/>
            <a:ext cx="1571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Oocyt</a:t>
            </a:r>
          </a:p>
        </p:txBody>
      </p:sp>
      <p:sp>
        <p:nvSpPr>
          <p:cNvPr id="9227" name="TextovéPole 11"/>
          <p:cNvSpPr txBox="1">
            <a:spLocks noChangeArrowheads="1"/>
          </p:cNvSpPr>
          <p:nvPr/>
        </p:nvSpPr>
        <p:spPr bwMode="auto">
          <a:xfrm>
            <a:off x="4000500" y="3571875"/>
            <a:ext cx="1571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Antrum</a:t>
            </a:r>
          </a:p>
        </p:txBody>
      </p:sp>
      <p:sp>
        <p:nvSpPr>
          <p:cNvPr id="9228" name="TextovéPole 12"/>
          <p:cNvSpPr txBox="1">
            <a:spLocks noChangeArrowheads="1"/>
          </p:cNvSpPr>
          <p:nvPr/>
        </p:nvSpPr>
        <p:spPr bwMode="auto">
          <a:xfrm>
            <a:off x="4000500" y="4143375"/>
            <a:ext cx="12144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000"/>
              <a:t>Ovariální stroma</a:t>
            </a:r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2071688" y="2214563"/>
            <a:ext cx="200025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2071688" y="1928813"/>
            <a:ext cx="200025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2357438" y="2571750"/>
            <a:ext cx="17145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čára 17"/>
          <p:cNvCxnSpPr/>
          <p:nvPr/>
        </p:nvCxnSpPr>
        <p:spPr>
          <a:xfrm>
            <a:off x="2571750" y="3214688"/>
            <a:ext cx="150018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>
            <a:off x="2428875" y="3429000"/>
            <a:ext cx="164306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1928813" y="3714750"/>
            <a:ext cx="214312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3071813" y="4286250"/>
            <a:ext cx="100012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6" name="TextovéPole 26"/>
          <p:cNvSpPr txBox="1">
            <a:spLocks noChangeArrowheads="1"/>
          </p:cNvSpPr>
          <p:nvPr/>
        </p:nvSpPr>
        <p:spPr bwMode="auto">
          <a:xfrm>
            <a:off x="0" y="142875"/>
            <a:ext cx="6429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/>
              <a:t>SEKUNDÁRNÍ FOLIKUL: </a:t>
            </a:r>
            <a:r>
              <a:rPr lang="cs-CZ"/>
              <a:t>přibývá granulózních buněk;</a:t>
            </a:r>
          </a:p>
          <a:p>
            <a:pPr eaLnBrk="1" hangingPunct="1">
              <a:buFontTx/>
              <a:buChar char="-"/>
            </a:pPr>
            <a:r>
              <a:rPr lang="cs-CZ"/>
              <a:t> </a:t>
            </a:r>
            <a:r>
              <a:rPr lang="cs-CZ" b="1" i="1"/>
              <a:t>antrum folliculi</a:t>
            </a:r>
            <a:r>
              <a:rPr lang="cs-CZ"/>
              <a:t>, vyplněné serózní tekutinou liquor folliculi;</a:t>
            </a:r>
          </a:p>
          <a:p>
            <a:pPr eaLnBrk="1" hangingPunct="1"/>
            <a:r>
              <a:rPr lang="cs-CZ"/>
              <a:t>- </a:t>
            </a:r>
            <a:r>
              <a:rPr lang="cs-CZ" b="1" i="1"/>
              <a:t>theca folliculi interna a externa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ovéPole 26"/>
          <p:cNvSpPr txBox="1">
            <a:spLocks noChangeArrowheads="1"/>
          </p:cNvSpPr>
          <p:nvPr/>
        </p:nvSpPr>
        <p:spPr bwMode="auto">
          <a:xfrm>
            <a:off x="6000750" y="142875"/>
            <a:ext cx="3143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b="1"/>
              <a:t>TERCIÁRNÍ, ZRALÝ (GRAAFŮV) FOLIKUL</a:t>
            </a:r>
          </a:p>
        </p:txBody>
      </p:sp>
      <p:pic>
        <p:nvPicPr>
          <p:cNvPr id="10244" name="Obrázek 3" descr="http://medcell.med.yale.edu/histology/female/images/graafian_follic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457200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ovéPole 4"/>
          <p:cNvSpPr txBox="1">
            <a:spLocks noChangeArrowheads="1"/>
          </p:cNvSpPr>
          <p:nvPr/>
        </p:nvSpPr>
        <p:spPr bwMode="auto">
          <a:xfrm>
            <a:off x="0" y="2643188"/>
            <a:ext cx="43576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/>
              <a:t>Vaječný hrbolek – cumulus oophorus:</a:t>
            </a:r>
          </a:p>
        </p:txBody>
      </p:sp>
      <p:cxnSp>
        <p:nvCxnSpPr>
          <p:cNvPr id="7" name="Přímá spojovací šipka 6"/>
          <p:cNvCxnSpPr/>
          <p:nvPr/>
        </p:nvCxnSpPr>
        <p:spPr>
          <a:xfrm rot="16200000" flipH="1">
            <a:off x="2714625" y="4000500"/>
            <a:ext cx="1785938" cy="7143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 rot="16200000" flipH="1">
            <a:off x="2250281" y="3679032"/>
            <a:ext cx="1571625" cy="500062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rot="16200000" flipH="1">
            <a:off x="1250157" y="3321843"/>
            <a:ext cx="2000250" cy="1643063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9" name="Obdélník 16"/>
          <p:cNvSpPr>
            <a:spLocks noChangeArrowheads="1"/>
          </p:cNvSpPr>
          <p:nvPr/>
        </p:nvSpPr>
        <p:spPr bwMode="auto">
          <a:xfrm>
            <a:off x="285750" y="2857500"/>
            <a:ext cx="1327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corona radiata</a:t>
            </a:r>
            <a:endParaRPr lang="cs-CZ" sz="1400"/>
          </a:p>
        </p:txBody>
      </p:sp>
      <p:sp>
        <p:nvSpPr>
          <p:cNvPr id="10250" name="Obdélník 17"/>
          <p:cNvSpPr>
            <a:spLocks noChangeArrowheads="1"/>
          </p:cNvSpPr>
          <p:nvPr/>
        </p:nvSpPr>
        <p:spPr bwMode="auto">
          <a:xfrm>
            <a:off x="1785938" y="2857500"/>
            <a:ext cx="1328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zona pellucida</a:t>
            </a:r>
            <a:endParaRPr lang="cs-CZ" sz="1400"/>
          </a:p>
        </p:txBody>
      </p:sp>
      <p:sp>
        <p:nvSpPr>
          <p:cNvPr id="10251" name="Obdélník 18"/>
          <p:cNvSpPr>
            <a:spLocks noChangeArrowheads="1"/>
          </p:cNvSpPr>
          <p:nvPr/>
        </p:nvSpPr>
        <p:spPr bwMode="auto">
          <a:xfrm>
            <a:off x="3143250" y="2857500"/>
            <a:ext cx="612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0000"/>
                </a:solidFill>
              </a:rPr>
              <a:t>oocyt</a:t>
            </a:r>
            <a:endParaRPr lang="cs-CZ" sz="1400"/>
          </a:p>
        </p:txBody>
      </p:sp>
      <p:sp>
        <p:nvSpPr>
          <p:cNvPr id="10252" name="Obdélník 22"/>
          <p:cNvSpPr>
            <a:spLocks noChangeArrowheads="1"/>
          </p:cNvSpPr>
          <p:nvPr/>
        </p:nvSpPr>
        <p:spPr bwMode="auto">
          <a:xfrm>
            <a:off x="4857750" y="928688"/>
            <a:ext cx="228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1600" b="1"/>
              <a:t>Stěna folikulu:</a:t>
            </a:r>
          </a:p>
          <a:p>
            <a:pPr>
              <a:buFontTx/>
              <a:buChar char="-"/>
            </a:pPr>
            <a:r>
              <a:rPr lang="cs-CZ" sz="1400"/>
              <a:t>stratum granulosum</a:t>
            </a:r>
          </a:p>
          <a:p>
            <a:pPr>
              <a:buFontTx/>
              <a:buChar char="-"/>
            </a:pPr>
            <a:r>
              <a:rPr lang="cs-CZ" sz="1400"/>
              <a:t>bazální membrána</a:t>
            </a:r>
          </a:p>
          <a:p>
            <a:pPr>
              <a:buFontTx/>
              <a:buChar char="-"/>
            </a:pPr>
            <a:r>
              <a:rPr lang="cs-CZ" sz="1400"/>
              <a:t>theca folliculi interna</a:t>
            </a:r>
          </a:p>
          <a:p>
            <a:pPr>
              <a:buFontTx/>
              <a:buChar char="-"/>
            </a:pPr>
            <a:r>
              <a:rPr lang="cs-CZ" sz="1400"/>
              <a:t>theca folliculi externa</a:t>
            </a:r>
          </a:p>
        </p:txBody>
      </p:sp>
      <p:pic>
        <p:nvPicPr>
          <p:cNvPr id="10253" name="Obrázek 27" descr="8.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57563"/>
            <a:ext cx="456247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4" name="TextovéPole 29"/>
          <p:cNvSpPr txBox="1">
            <a:spLocks noChangeArrowheads="1"/>
          </p:cNvSpPr>
          <p:nvPr/>
        </p:nvSpPr>
        <p:spPr bwMode="auto">
          <a:xfrm>
            <a:off x="4572000" y="271462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/>
              <a:t>1-anthrum folliculi; 2-membrana granulosa; 3-cumulus oophorus; 4-oocyt; 5-zona pellucida; 6-membrana vitrea; 7-theca folliculi interna; 8-theca folliculi externa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eb.lfp.cuni.cz/OldWWW/dept/histolog/PHOTOS/PohlavniSystemZena/212200214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2"/>
          <a:stretch>
            <a:fillRect/>
          </a:stretch>
        </p:blipFill>
        <p:spPr bwMode="auto">
          <a:xfrm>
            <a:off x="0" y="928688"/>
            <a:ext cx="91440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ovéPole 2"/>
          <p:cNvSpPr txBox="1">
            <a:spLocks noChangeArrowheads="1"/>
          </p:cNvSpPr>
          <p:nvPr/>
        </p:nvSpPr>
        <p:spPr bwMode="auto">
          <a:xfrm>
            <a:off x="7500938" y="5214938"/>
            <a:ext cx="1643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b="1"/>
              <a:t>Vaječník – ovarium</a:t>
            </a:r>
          </a:p>
        </p:txBody>
      </p:sp>
      <p:sp>
        <p:nvSpPr>
          <p:cNvPr id="11268" name="TextovéPole 3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/>
              <a:t>Naprostá většina ovariálních folikulů podléhá </a:t>
            </a:r>
            <a:r>
              <a:rPr lang="cs-CZ" b="1"/>
              <a:t>atrezii</a:t>
            </a:r>
            <a:r>
              <a:rPr lang="cs-CZ"/>
              <a:t>, během níž folikulární buňky i oocyty umírají a jsou odstraněny fagocyty (zástava mitotické aktivity buněk granulózy, odloučení těchto elementů od bazální laminy a zánik oocytu).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Ženský pohlavní systém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ýchozí návrh">
  <a:themeElements>
    <a:clrScheme name="1_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1_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Ženský pohlavní systém</Template>
  <TotalTime>358</TotalTime>
  <Words>1238</Words>
  <Application>Microsoft Office PowerPoint</Application>
  <PresentationFormat>Předvádění na obrazovce (4:3)</PresentationFormat>
  <Paragraphs>173</Paragraphs>
  <Slides>28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28</vt:i4>
      </vt:variant>
    </vt:vector>
  </HeadingPairs>
  <TitlesOfParts>
    <vt:vector size="30" baseType="lpstr">
      <vt:lpstr>Ženský pohlavní systém</vt:lpstr>
      <vt:lpstr>1_Výchozí návrh</vt:lpstr>
      <vt:lpstr>ŽENSKÝ POHLAVNÍ SYSTÉM</vt:lpstr>
      <vt:lpstr>Ženský pohlavní systém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VEJCOVOD (tuba uterina)</vt:lpstr>
      <vt:lpstr>DĚLOHA (uterus)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POCHVA (vagina)</vt:lpstr>
      <vt:lpstr>Prezentace aplikace PowerPoint</vt:lpstr>
      <vt:lpstr>ZEVNÍ POHLAVNÍ ORGÁNY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ŽENSKÝ POHLAVNÍ SYSTÉM</dc:title>
  <dc:creator>carbolova</dc:creator>
  <cp:lastModifiedBy>carbolova</cp:lastModifiedBy>
  <cp:revision>18</cp:revision>
  <dcterms:created xsi:type="dcterms:W3CDTF">2012-04-25T11:00:44Z</dcterms:created>
  <dcterms:modified xsi:type="dcterms:W3CDTF">2012-04-27T07:43:08Z</dcterms:modified>
</cp:coreProperties>
</file>