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68" r:id="rId5"/>
    <p:sldId id="349" r:id="rId6"/>
    <p:sldId id="350" r:id="rId7"/>
    <p:sldId id="259" r:id="rId8"/>
    <p:sldId id="264" r:id="rId9"/>
    <p:sldId id="347" r:id="rId10"/>
    <p:sldId id="369" r:id="rId11"/>
    <p:sldId id="370" r:id="rId12"/>
    <p:sldId id="352" r:id="rId13"/>
    <p:sldId id="260" r:id="rId14"/>
    <p:sldId id="374" r:id="rId15"/>
    <p:sldId id="353" r:id="rId16"/>
    <p:sldId id="355" r:id="rId17"/>
    <p:sldId id="275" r:id="rId18"/>
    <p:sldId id="375" r:id="rId19"/>
    <p:sldId id="359" r:id="rId20"/>
    <p:sldId id="356" r:id="rId21"/>
    <p:sldId id="357" r:id="rId22"/>
    <p:sldId id="371" r:id="rId23"/>
    <p:sldId id="361" r:id="rId24"/>
    <p:sldId id="358" r:id="rId25"/>
    <p:sldId id="360" r:id="rId26"/>
    <p:sldId id="372" r:id="rId27"/>
    <p:sldId id="373" r:id="rId28"/>
    <p:sldId id="364" r:id="rId29"/>
    <p:sldId id="365" r:id="rId30"/>
    <p:sldId id="362" r:id="rId31"/>
    <p:sldId id="363" r:id="rId32"/>
    <p:sldId id="366" r:id="rId33"/>
    <p:sldId id="354" r:id="rId3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1CBF7-18EF-40A8-9393-F2A457283DD9}" type="datetimeFigureOut">
              <a:rPr lang="cs-CZ" smtClean="0"/>
              <a:t>3.5.2012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DEE1-2B2D-4FF7-B47A-15C44A09F4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9521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1CBF7-18EF-40A8-9393-F2A457283DD9}" type="datetimeFigureOut">
              <a:rPr lang="cs-CZ" smtClean="0"/>
              <a:t>3.5.2012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DEE1-2B2D-4FF7-B47A-15C44A09F4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9931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1CBF7-18EF-40A8-9393-F2A457283DD9}" type="datetimeFigureOut">
              <a:rPr lang="cs-CZ" smtClean="0"/>
              <a:t>3.5.2012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DEE1-2B2D-4FF7-B47A-15C44A09F4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7949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1CBF7-18EF-40A8-9393-F2A457283DD9}" type="datetimeFigureOut">
              <a:rPr lang="cs-CZ" smtClean="0"/>
              <a:t>3.5.2012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DEE1-2B2D-4FF7-B47A-15C44A09F4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1414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1CBF7-18EF-40A8-9393-F2A457283DD9}" type="datetimeFigureOut">
              <a:rPr lang="cs-CZ" smtClean="0"/>
              <a:t>3.5.2012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DEE1-2B2D-4FF7-B47A-15C44A09F4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3242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1CBF7-18EF-40A8-9393-F2A457283DD9}" type="datetimeFigureOut">
              <a:rPr lang="cs-CZ" smtClean="0"/>
              <a:t>3.5.2012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DEE1-2B2D-4FF7-B47A-15C44A09F4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4988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1CBF7-18EF-40A8-9393-F2A457283DD9}" type="datetimeFigureOut">
              <a:rPr lang="cs-CZ" smtClean="0"/>
              <a:t>3.5.2012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DEE1-2B2D-4FF7-B47A-15C44A09F4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8325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1CBF7-18EF-40A8-9393-F2A457283DD9}" type="datetimeFigureOut">
              <a:rPr lang="cs-CZ" smtClean="0"/>
              <a:t>3.5.2012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DEE1-2B2D-4FF7-B47A-15C44A09F4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7305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1CBF7-18EF-40A8-9393-F2A457283DD9}" type="datetimeFigureOut">
              <a:rPr lang="cs-CZ" smtClean="0"/>
              <a:t>3.5.2012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DEE1-2B2D-4FF7-B47A-15C44A09F4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5443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1CBF7-18EF-40A8-9393-F2A457283DD9}" type="datetimeFigureOut">
              <a:rPr lang="cs-CZ" smtClean="0"/>
              <a:t>3.5.2012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DEE1-2B2D-4FF7-B47A-15C44A09F4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2758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1CBF7-18EF-40A8-9393-F2A457283DD9}" type="datetimeFigureOut">
              <a:rPr lang="cs-CZ" smtClean="0"/>
              <a:t>3.5.2012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DEE1-2B2D-4FF7-B47A-15C44A09F4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4393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1CBF7-18EF-40A8-9393-F2A457283DD9}" type="datetimeFigureOut">
              <a:rPr lang="cs-CZ" smtClean="0"/>
              <a:t>3.5.2012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9DEE1-2B2D-4FF7-B47A-15C44A09F4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5591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oLSmNcem2X0" TargetMode="External"/><Relationship Id="rId2" Type="http://schemas.openxmlformats.org/officeDocument/2006/relationships/hyperlink" Target="http://www.youtube.com/watch?v=K9BYEO9725k&amp;feature=related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youtube.com/watch?v=HXx9qlJetSU" TargetMode="External"/><Relationship Id="rId4" Type="http://schemas.openxmlformats.org/officeDocument/2006/relationships/hyperlink" Target="http://www.youtube.com/watch?v=90cj4NX87Yk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ikroskopie-forum.de/index.php?topic=8716.0" TargetMode="External"/><Relationship Id="rId13" Type="http://schemas.openxmlformats.org/officeDocument/2006/relationships/hyperlink" Target="http://flylib.com/books/en/2.953.1.14/1/" TargetMode="External"/><Relationship Id="rId3" Type="http://schemas.openxmlformats.org/officeDocument/2006/relationships/hyperlink" Target="http://catalog.nucleusinc.com/generateexhibit.php?ID=5283" TargetMode="External"/><Relationship Id="rId7" Type="http://schemas.openxmlformats.org/officeDocument/2006/relationships/hyperlink" Target="http://old.lf3.cuni.cz/histologie/atlas/demo/52/ipage00003.htm" TargetMode="External"/><Relationship Id="rId12" Type="http://schemas.openxmlformats.org/officeDocument/2006/relationships/hyperlink" Target="http://www.technion.ac.il/~mdcourse/274203/slides/Nerve/Receptors/2-Neuromuscular%20Spindles.jpg" TargetMode="External"/><Relationship Id="rId2" Type="http://schemas.openxmlformats.org/officeDocument/2006/relationships/hyperlink" Target="http://www.gsospg.cz:5050/bio/Sources/Photogallery_Detail.php?intSource=1&amp;intImageId=33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fp.cuni.cz/OldWWW/dept/histolog/" TargetMode="External"/><Relationship Id="rId11" Type="http://schemas.openxmlformats.org/officeDocument/2006/relationships/hyperlink" Target="http://upload.wikimedia.org/wikipedia/commons/d/d4/Spinal_needles.jpg" TargetMode="External"/><Relationship Id="rId5" Type="http://schemas.openxmlformats.org/officeDocument/2006/relationships/hyperlink" Target="http://www.stefajir.cz/?q=subduralni-hematom" TargetMode="External"/><Relationship Id="rId10" Type="http://schemas.openxmlformats.org/officeDocument/2006/relationships/hyperlink" Target="http://de.wikipedia.org/w/index.php?title=Datei:Thisisspinaltap.jpg&amp;filetimestamp=20060614224044" TargetMode="External"/><Relationship Id="rId4" Type="http://schemas.openxmlformats.org/officeDocument/2006/relationships/hyperlink" Target="http://vanat.cvm.umn.edu/neurHistAtls/pages/men2.html" TargetMode="External"/><Relationship Id="rId9" Type="http://schemas.openxmlformats.org/officeDocument/2006/relationships/hyperlink" Target="http://www.krankenhaus-buchholz.de/de/fachdisziplinen/neurologie/leistungsspektrum/" TargetMode="External"/><Relationship Id="rId14" Type="http://schemas.openxmlformats.org/officeDocument/2006/relationships/hyperlink" Target="http://cs.wikipedia.org/wiki/Moze%C4%8De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419872" y="260648"/>
            <a:ext cx="5036096" cy="1470025"/>
          </a:xfrm>
        </p:spPr>
        <p:txBody>
          <a:bodyPr/>
          <a:lstStyle/>
          <a:p>
            <a:r>
              <a:rPr lang="cs-CZ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Nervový systém</a:t>
            </a:r>
            <a:endParaRPr lang="cs-CZ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91" y="1340768"/>
            <a:ext cx="6134746" cy="36195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573016"/>
            <a:ext cx="3259309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/>
          <p:nvPr/>
        </p:nvPicPr>
        <p:blipFill rotWithShape="1">
          <a:blip r:embed="rId2"/>
          <a:srcRect l="7751" t="6195" r="7496" b="2162"/>
          <a:stretch/>
        </p:blipFill>
        <p:spPr bwMode="auto">
          <a:xfrm>
            <a:off x="1" y="1"/>
            <a:ext cx="4355976" cy="3429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ázek 2"/>
          <p:cNvPicPr/>
          <p:nvPr/>
        </p:nvPicPr>
        <p:blipFill rotWithShape="1">
          <a:blip r:embed="rId3"/>
          <a:srcRect t="10006" r="20584" b="7880"/>
          <a:stretch/>
        </p:blipFill>
        <p:spPr bwMode="auto">
          <a:xfrm>
            <a:off x="4788024" y="31969"/>
            <a:ext cx="4355976" cy="36130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ázek 3"/>
          <p:cNvPicPr/>
          <p:nvPr/>
        </p:nvPicPr>
        <p:blipFill rotWithShape="1">
          <a:blip r:embed="rId4"/>
          <a:srcRect t="9530" r="19720" b="7950"/>
          <a:stretch/>
        </p:blipFill>
        <p:spPr bwMode="auto">
          <a:xfrm>
            <a:off x="1" y="3573016"/>
            <a:ext cx="4067944" cy="32849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/>
          <p:cNvPicPr/>
          <p:nvPr/>
        </p:nvPicPr>
        <p:blipFill rotWithShape="1">
          <a:blip r:embed="rId5"/>
          <a:srcRect t="24324" r="57516" b="31528"/>
          <a:stretch/>
        </p:blipFill>
        <p:spPr bwMode="auto">
          <a:xfrm>
            <a:off x="6588224" y="3645025"/>
            <a:ext cx="2445431" cy="2033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/>
          <p:cNvPicPr/>
          <p:nvPr/>
        </p:nvPicPr>
        <p:blipFill rotWithShape="1">
          <a:blip r:embed="rId6"/>
          <a:srcRect l="4447" t="19296" r="56126" b="42397"/>
          <a:stretch/>
        </p:blipFill>
        <p:spPr bwMode="auto">
          <a:xfrm>
            <a:off x="4139952" y="3878233"/>
            <a:ext cx="2269550" cy="17641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8" name="Přímá spojnice se šipkou 7"/>
          <p:cNvCxnSpPr/>
          <p:nvPr/>
        </p:nvCxnSpPr>
        <p:spPr>
          <a:xfrm flipV="1">
            <a:off x="3491880" y="1628800"/>
            <a:ext cx="2160240" cy="8570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>
            <a:off x="3851920" y="1988840"/>
            <a:ext cx="2448272" cy="165618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V="1">
            <a:off x="3707904" y="5517232"/>
            <a:ext cx="936104" cy="648072"/>
          </a:xfrm>
          <a:prstGeom prst="straightConnector1">
            <a:avLst/>
          </a:prstGeom>
          <a:ln w="28575">
            <a:solidFill>
              <a:schemeClr val="tx1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>
            <a:off x="3995936" y="3789040"/>
            <a:ext cx="3096344" cy="0"/>
          </a:xfrm>
          <a:prstGeom prst="straightConnector1">
            <a:avLst/>
          </a:prstGeom>
          <a:ln w="28575">
            <a:solidFill>
              <a:schemeClr val="tx1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604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/>
          <p:nvPr/>
        </p:nvPicPr>
        <p:blipFill rotWithShape="1">
          <a:blip r:embed="rId2"/>
          <a:srcRect t="9689" r="21220" b="8356"/>
          <a:stretch/>
        </p:blipFill>
        <p:spPr bwMode="auto">
          <a:xfrm>
            <a:off x="-33179" y="3016047"/>
            <a:ext cx="4535170" cy="3774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ázek 2"/>
          <p:cNvPicPr/>
          <p:nvPr/>
        </p:nvPicPr>
        <p:blipFill rotWithShape="1">
          <a:blip r:embed="rId3"/>
          <a:srcRect t="9689" r="21220" b="7562"/>
          <a:stretch/>
        </p:blipFill>
        <p:spPr bwMode="auto">
          <a:xfrm>
            <a:off x="4608830" y="1523683"/>
            <a:ext cx="4535170" cy="38106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ázek 3"/>
          <p:cNvPicPr/>
          <p:nvPr/>
        </p:nvPicPr>
        <p:blipFill rotWithShape="1">
          <a:blip r:embed="rId4"/>
          <a:srcRect l="7751" t="6195" r="7496" b="2162"/>
          <a:stretch/>
        </p:blipFill>
        <p:spPr bwMode="auto">
          <a:xfrm>
            <a:off x="1" y="1"/>
            <a:ext cx="3995935" cy="29249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Přímá spojnice se šipkou 5"/>
          <p:cNvCxnSpPr/>
          <p:nvPr/>
        </p:nvCxnSpPr>
        <p:spPr>
          <a:xfrm flipH="1">
            <a:off x="1907704" y="2060848"/>
            <a:ext cx="216024" cy="144016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V="1">
            <a:off x="2987824" y="3933056"/>
            <a:ext cx="2448272" cy="72008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4913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46848" cy="114300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Telencephalon</a:t>
            </a:r>
            <a:r>
              <a:rPr lang="cs-CZ" dirty="0" smtClean="0"/>
              <a:t> – koncový mozek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23528" y="1700808"/>
            <a:ext cx="4038600" cy="4525963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1. lamina </a:t>
            </a:r>
            <a:r>
              <a:rPr lang="cs-CZ" dirty="0" err="1" smtClean="0"/>
              <a:t>zonalis</a:t>
            </a:r>
            <a:r>
              <a:rPr lang="cs-CZ" dirty="0" smtClean="0"/>
              <a:t> - </a:t>
            </a:r>
            <a:r>
              <a:rPr lang="cs-CZ" dirty="0" err="1" smtClean="0"/>
              <a:t>molecularis</a:t>
            </a:r>
            <a:endParaRPr lang="cs-CZ" dirty="0" smtClean="0"/>
          </a:p>
          <a:p>
            <a:pPr lvl="1"/>
            <a:r>
              <a:rPr lang="cs-CZ" dirty="0" smtClean="0"/>
              <a:t>drobné multipolární neurony </a:t>
            </a:r>
          </a:p>
          <a:p>
            <a:pPr lvl="1"/>
            <a:r>
              <a:rPr lang="cs-CZ" dirty="0"/>
              <a:t>a</a:t>
            </a:r>
            <a:r>
              <a:rPr lang="cs-CZ" dirty="0" smtClean="0"/>
              <a:t>xony a dendrity pyramidálních buněk, axony </a:t>
            </a:r>
            <a:r>
              <a:rPr lang="cs-CZ" dirty="0" err="1" smtClean="0"/>
              <a:t>Martinotiho</a:t>
            </a:r>
            <a:r>
              <a:rPr lang="cs-CZ" dirty="0" smtClean="0"/>
              <a:t> buněk</a:t>
            </a:r>
          </a:p>
          <a:p>
            <a:r>
              <a:rPr lang="cs-CZ" dirty="0" smtClean="0"/>
              <a:t>2. lamina </a:t>
            </a:r>
            <a:r>
              <a:rPr lang="cs-CZ" dirty="0" err="1" smtClean="0"/>
              <a:t>granularis</a:t>
            </a:r>
            <a:r>
              <a:rPr lang="cs-CZ" dirty="0" smtClean="0"/>
              <a:t> </a:t>
            </a:r>
            <a:r>
              <a:rPr lang="cs-CZ" dirty="0" err="1" smtClean="0"/>
              <a:t>externa</a:t>
            </a:r>
            <a:endParaRPr lang="cs-CZ" dirty="0" smtClean="0"/>
          </a:p>
          <a:p>
            <a:pPr lvl="1"/>
            <a:r>
              <a:rPr lang="cs-CZ" dirty="0"/>
              <a:t>m</a:t>
            </a:r>
            <a:r>
              <a:rPr lang="cs-CZ" dirty="0" smtClean="0"/>
              <a:t>alé pyramidální buňky</a:t>
            </a:r>
          </a:p>
          <a:p>
            <a:r>
              <a:rPr lang="cs-CZ" dirty="0" smtClean="0"/>
              <a:t>3. lamina </a:t>
            </a:r>
            <a:r>
              <a:rPr lang="cs-CZ" dirty="0" err="1" smtClean="0"/>
              <a:t>pyramidalis</a:t>
            </a:r>
            <a:r>
              <a:rPr lang="cs-CZ" dirty="0" smtClean="0"/>
              <a:t> </a:t>
            </a:r>
            <a:r>
              <a:rPr lang="cs-CZ" dirty="0" err="1" smtClean="0"/>
              <a:t>externa</a:t>
            </a:r>
            <a:endParaRPr lang="cs-CZ" dirty="0" smtClean="0"/>
          </a:p>
          <a:p>
            <a:pPr lvl="1"/>
            <a:r>
              <a:rPr lang="cs-CZ" dirty="0"/>
              <a:t>s</a:t>
            </a:r>
            <a:r>
              <a:rPr lang="cs-CZ" dirty="0" smtClean="0"/>
              <a:t>třední pyramidální buňky</a:t>
            </a:r>
          </a:p>
          <a:p>
            <a:pPr lvl="1"/>
            <a:r>
              <a:rPr lang="cs-CZ" dirty="0" err="1" smtClean="0"/>
              <a:t>Martinotiho</a:t>
            </a:r>
            <a:r>
              <a:rPr lang="cs-CZ" dirty="0" smtClean="0"/>
              <a:t> buňky</a:t>
            </a:r>
          </a:p>
          <a:p>
            <a:r>
              <a:rPr lang="cs-CZ" dirty="0" smtClean="0"/>
              <a:t>4. lamina </a:t>
            </a:r>
            <a:r>
              <a:rPr lang="cs-CZ" dirty="0" err="1" smtClean="0"/>
              <a:t>granularis</a:t>
            </a:r>
            <a:r>
              <a:rPr lang="cs-CZ" dirty="0" smtClean="0"/>
              <a:t> interna</a:t>
            </a:r>
          </a:p>
          <a:p>
            <a:pPr lvl="1"/>
            <a:r>
              <a:rPr lang="cs-CZ" dirty="0"/>
              <a:t>m</a:t>
            </a:r>
            <a:r>
              <a:rPr lang="cs-CZ" dirty="0" smtClean="0"/>
              <a:t>alé neurony, </a:t>
            </a:r>
            <a:r>
              <a:rPr lang="cs-CZ" dirty="0" err="1" smtClean="0"/>
              <a:t>Martinotiho</a:t>
            </a:r>
            <a:r>
              <a:rPr lang="cs-CZ" dirty="0" smtClean="0"/>
              <a:t> buňky</a:t>
            </a:r>
          </a:p>
          <a:p>
            <a:r>
              <a:rPr lang="cs-CZ" dirty="0" smtClean="0"/>
              <a:t>5. lamina </a:t>
            </a:r>
            <a:r>
              <a:rPr lang="cs-CZ" dirty="0" err="1" smtClean="0"/>
              <a:t>pyramidalis</a:t>
            </a:r>
            <a:r>
              <a:rPr lang="cs-CZ" dirty="0" smtClean="0"/>
              <a:t> interna</a:t>
            </a:r>
          </a:p>
          <a:p>
            <a:pPr lvl="1"/>
            <a:r>
              <a:rPr lang="cs-CZ" dirty="0" smtClean="0"/>
              <a:t>Velké pyramidové buňky – </a:t>
            </a:r>
            <a:r>
              <a:rPr lang="cs-CZ" dirty="0" err="1" smtClean="0"/>
              <a:t>Betzovy</a:t>
            </a:r>
            <a:r>
              <a:rPr lang="cs-CZ" dirty="0" smtClean="0"/>
              <a:t> buňky – </a:t>
            </a:r>
            <a:r>
              <a:rPr lang="cs-CZ" dirty="0" err="1" smtClean="0"/>
              <a:t>Betzova</a:t>
            </a:r>
            <a:r>
              <a:rPr lang="cs-CZ" dirty="0" smtClean="0"/>
              <a:t> hnízda</a:t>
            </a:r>
          </a:p>
          <a:p>
            <a:r>
              <a:rPr lang="cs-CZ" dirty="0" smtClean="0"/>
              <a:t>6. lamina </a:t>
            </a:r>
            <a:r>
              <a:rPr lang="cs-CZ" dirty="0" err="1" smtClean="0"/>
              <a:t>multiformis</a:t>
            </a:r>
            <a:endParaRPr lang="cs-CZ" dirty="0" smtClean="0"/>
          </a:p>
          <a:p>
            <a:pPr lvl="1"/>
            <a:r>
              <a:rPr lang="cs-CZ" dirty="0" smtClean="0"/>
              <a:t>Velké neurony, polymorfní neurony, </a:t>
            </a:r>
            <a:r>
              <a:rPr lang="cs-CZ" dirty="0" err="1" smtClean="0"/>
              <a:t>Martinotiho</a:t>
            </a:r>
            <a:r>
              <a:rPr lang="cs-CZ" dirty="0" smtClean="0"/>
              <a:t> buňky</a:t>
            </a:r>
            <a:endParaRPr lang="cs-CZ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6" b="4294"/>
          <a:stretch/>
        </p:blipFill>
        <p:spPr bwMode="auto">
          <a:xfrm>
            <a:off x="6228184" y="219065"/>
            <a:ext cx="2759122" cy="6614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Přímá spojnice se šipkou 6"/>
          <p:cNvCxnSpPr/>
          <p:nvPr/>
        </p:nvCxnSpPr>
        <p:spPr>
          <a:xfrm flipV="1">
            <a:off x="3635896" y="692696"/>
            <a:ext cx="3027033" cy="136815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V="1">
            <a:off x="3419872" y="1664804"/>
            <a:ext cx="3600400" cy="111612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3203848" y="3068960"/>
            <a:ext cx="3600400" cy="50405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V="1">
            <a:off x="3491880" y="3861048"/>
            <a:ext cx="3240360" cy="3600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>
            <a:off x="3419872" y="4653136"/>
            <a:ext cx="309634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 flipV="1">
            <a:off x="3998633" y="5301208"/>
            <a:ext cx="2664296" cy="14401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716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Dokumenty\Výuka\Histologie\Přednášky\Nervový systém\N3  g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60648"/>
            <a:ext cx="4610818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N Jerošenko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8" t="2563" r="18594" b="5840"/>
          <a:stretch/>
        </p:blipFill>
        <p:spPr bwMode="auto">
          <a:xfrm>
            <a:off x="4788024" y="692696"/>
            <a:ext cx="4241209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79512" y="1124744"/>
            <a:ext cx="288032" cy="27699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I.</a:t>
            </a:r>
            <a:endParaRPr lang="cs-CZ" sz="12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611560" y="1916832"/>
            <a:ext cx="360040" cy="27699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II.</a:t>
            </a:r>
            <a:endParaRPr lang="cs-CZ" sz="12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287524" y="2780928"/>
            <a:ext cx="360040" cy="27699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III.</a:t>
            </a:r>
            <a:endParaRPr lang="cs-CZ" sz="12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11560" y="3614536"/>
            <a:ext cx="360040" cy="27699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IV.</a:t>
            </a:r>
            <a:endParaRPr lang="cs-CZ" sz="12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223099" y="4509120"/>
            <a:ext cx="360040" cy="27699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V.</a:t>
            </a:r>
            <a:endParaRPr lang="cs-CZ" sz="12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485940" y="5229200"/>
            <a:ext cx="432048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VI</a:t>
            </a:r>
            <a:r>
              <a:rPr lang="cs-CZ" dirty="0" smtClean="0"/>
              <a:t>.</a:t>
            </a:r>
            <a:endParaRPr lang="cs-CZ" dirty="0"/>
          </a:p>
        </p:txBody>
      </p:sp>
      <p:cxnSp>
        <p:nvCxnSpPr>
          <p:cNvPr id="13" name="Přímá spojnice se šipkou 12"/>
          <p:cNvCxnSpPr/>
          <p:nvPr/>
        </p:nvCxnSpPr>
        <p:spPr>
          <a:xfrm>
            <a:off x="1187624" y="1682521"/>
            <a:ext cx="4248472" cy="72008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V="1">
            <a:off x="1331640" y="4376255"/>
            <a:ext cx="5209321" cy="72008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>
            <a:off x="2274563" y="2919427"/>
            <a:ext cx="3600400" cy="0"/>
          </a:xfrm>
          <a:prstGeom prst="straightConnector1">
            <a:avLst/>
          </a:prstGeom>
          <a:ln w="190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761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/>
          <p:nvPr/>
        </p:nvPicPr>
        <p:blipFill rotWithShape="1">
          <a:blip r:embed="rId2"/>
          <a:srcRect l="14105" t="10324" r="33418" b="6451"/>
          <a:stretch/>
        </p:blipFill>
        <p:spPr bwMode="auto">
          <a:xfrm>
            <a:off x="0" y="0"/>
            <a:ext cx="3020695" cy="38328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ázek 2"/>
          <p:cNvPicPr/>
          <p:nvPr/>
        </p:nvPicPr>
        <p:blipFill rotWithShape="1">
          <a:blip r:embed="rId3"/>
          <a:srcRect t="10483" r="27065" b="7564"/>
          <a:stretch/>
        </p:blipFill>
        <p:spPr bwMode="auto">
          <a:xfrm>
            <a:off x="3191559" y="29210"/>
            <a:ext cx="4198620" cy="3774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ázek 3"/>
          <p:cNvPicPr/>
          <p:nvPr/>
        </p:nvPicPr>
        <p:blipFill rotWithShape="1">
          <a:blip r:embed="rId4"/>
          <a:srcRect t="10006" r="21474" b="7722"/>
          <a:stretch/>
        </p:blipFill>
        <p:spPr bwMode="auto">
          <a:xfrm>
            <a:off x="0" y="3068955"/>
            <a:ext cx="4520565" cy="37890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/>
          <p:cNvPicPr/>
          <p:nvPr/>
        </p:nvPicPr>
        <p:blipFill rotWithShape="1">
          <a:blip r:embed="rId5"/>
          <a:srcRect t="10483" r="21474" b="9945"/>
          <a:stretch/>
        </p:blipFill>
        <p:spPr bwMode="auto">
          <a:xfrm>
            <a:off x="4523618" y="3193415"/>
            <a:ext cx="4520565" cy="36645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Přímá spojnice se šipkou 6"/>
          <p:cNvCxnSpPr/>
          <p:nvPr/>
        </p:nvCxnSpPr>
        <p:spPr>
          <a:xfrm>
            <a:off x="2555776" y="1268760"/>
            <a:ext cx="792088" cy="14401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H="1">
            <a:off x="2771800" y="2996952"/>
            <a:ext cx="720080" cy="100811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>
            <a:off x="683568" y="2636912"/>
            <a:ext cx="5472608" cy="1008112"/>
          </a:xfrm>
          <a:prstGeom prst="straightConnector1">
            <a:avLst/>
          </a:prstGeom>
          <a:ln w="28575">
            <a:solidFill>
              <a:schemeClr val="tx1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579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1" r="3779"/>
          <a:stretch/>
        </p:blipFill>
        <p:spPr bwMode="auto">
          <a:xfrm>
            <a:off x="97561" y="323272"/>
            <a:ext cx="3762860" cy="2097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" t="3810" r="2763" b="6219"/>
          <a:stretch/>
        </p:blipFill>
        <p:spPr bwMode="auto">
          <a:xfrm>
            <a:off x="240145" y="2641601"/>
            <a:ext cx="3768438" cy="2078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" t="5126" b="3339"/>
          <a:stretch/>
        </p:blipFill>
        <p:spPr bwMode="auto">
          <a:xfrm>
            <a:off x="4913745" y="323272"/>
            <a:ext cx="3874718" cy="2097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" t="3051" r="3631" b="3553"/>
          <a:stretch/>
        </p:blipFill>
        <p:spPr bwMode="auto">
          <a:xfrm>
            <a:off x="4913745" y="2567709"/>
            <a:ext cx="3874718" cy="2152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" t="3653" r="1986" b="4137"/>
          <a:stretch/>
        </p:blipFill>
        <p:spPr bwMode="auto">
          <a:xfrm>
            <a:off x="2411760" y="4221088"/>
            <a:ext cx="4156364" cy="2281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77202" y="323272"/>
            <a:ext cx="111551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Lamina </a:t>
            </a:r>
            <a:r>
              <a:rPr lang="cs-CZ" sz="1400" dirty="0" err="1" smtClean="0"/>
              <a:t>molecularis</a:t>
            </a:r>
            <a:endParaRPr lang="cs-CZ" sz="14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270629" y="2658973"/>
            <a:ext cx="1493059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Lamina </a:t>
            </a:r>
            <a:r>
              <a:rPr lang="cs-CZ" sz="1400" dirty="0" err="1" smtClean="0"/>
              <a:t>granularis</a:t>
            </a:r>
            <a:r>
              <a:rPr lang="cs-CZ" sz="1400" dirty="0" smtClean="0"/>
              <a:t> </a:t>
            </a:r>
            <a:r>
              <a:rPr lang="cs-CZ" sz="1400" dirty="0" err="1" smtClean="0"/>
              <a:t>externa</a:t>
            </a:r>
            <a:endParaRPr lang="cs-CZ" sz="14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913745" y="317917"/>
            <a:ext cx="1656184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Lamina </a:t>
            </a:r>
            <a:r>
              <a:rPr lang="cs-CZ" sz="1400" dirty="0" err="1" smtClean="0"/>
              <a:t>granularis</a:t>
            </a:r>
            <a:r>
              <a:rPr lang="cs-CZ" sz="1400" dirty="0" smtClean="0"/>
              <a:t> interna</a:t>
            </a:r>
            <a:endParaRPr lang="cs-CZ" sz="14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913745" y="2567709"/>
            <a:ext cx="108012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Lamina </a:t>
            </a:r>
            <a:r>
              <a:rPr lang="cs-CZ" sz="1400" dirty="0" err="1" smtClean="0"/>
              <a:t>multiformis</a:t>
            </a:r>
            <a:endParaRPr lang="cs-CZ" sz="14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2501770" y="4293096"/>
            <a:ext cx="1008112" cy="3077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Bílá hmota</a:t>
            </a:r>
            <a:endParaRPr lang="cs-CZ" sz="14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627784" y="389855"/>
            <a:ext cx="882098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800" dirty="0" smtClean="0"/>
              <a:t>Jádra neurogliových buněk</a:t>
            </a:r>
            <a:endParaRPr lang="cs-CZ" sz="8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6660232" y="3140968"/>
            <a:ext cx="720080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800" dirty="0" smtClean="0"/>
              <a:t>Pyramidové buňky</a:t>
            </a:r>
            <a:endParaRPr lang="cs-CZ" sz="8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7740352" y="4244094"/>
            <a:ext cx="720082" cy="3385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800" dirty="0" smtClean="0"/>
              <a:t>Vřetenovité buňky</a:t>
            </a:r>
            <a:endParaRPr lang="cs-CZ" sz="8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5689777" y="4600873"/>
            <a:ext cx="880151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800" dirty="0" smtClean="0"/>
              <a:t>Jádra neurogliových buněk</a:t>
            </a:r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243830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4932040" y="274638"/>
            <a:ext cx="3754760" cy="1143000"/>
          </a:xfrm>
        </p:spPr>
        <p:txBody>
          <a:bodyPr/>
          <a:lstStyle/>
          <a:p>
            <a:r>
              <a:rPr lang="cs-CZ" dirty="0"/>
              <a:t>Periferní </a:t>
            </a:r>
            <a:r>
              <a:rPr lang="cs-CZ" dirty="0" smtClean="0"/>
              <a:t>nervy</a:t>
            </a:r>
            <a:endParaRPr lang="cs-CZ" dirty="0"/>
          </a:p>
        </p:txBody>
      </p:sp>
      <p:sp>
        <p:nvSpPr>
          <p:cNvPr id="12" name="Zástupný symbol pro obsah 11"/>
          <p:cNvSpPr>
            <a:spLocks noGrp="1"/>
          </p:cNvSpPr>
          <p:nvPr>
            <p:ph sz="half" idx="2"/>
          </p:nvPr>
        </p:nvSpPr>
        <p:spPr>
          <a:xfrm>
            <a:off x="5580112" y="1124744"/>
            <a:ext cx="3456384" cy="5648848"/>
          </a:xfrm>
        </p:spPr>
        <p:txBody>
          <a:bodyPr>
            <a:normAutofit/>
          </a:bodyPr>
          <a:lstStyle/>
          <a:p>
            <a:r>
              <a:rPr lang="cs-CZ" sz="1400" b="1" dirty="0" smtClean="0"/>
              <a:t>Svazky axonů</a:t>
            </a:r>
          </a:p>
          <a:p>
            <a:pPr lvl="1"/>
            <a:r>
              <a:rPr lang="cs-CZ" sz="1400" dirty="0"/>
              <a:t>Aferentních – senzitivní</a:t>
            </a:r>
          </a:p>
          <a:p>
            <a:pPr lvl="1"/>
            <a:r>
              <a:rPr lang="cs-CZ" sz="1400" dirty="0"/>
              <a:t>Eferentní - vedoucí impulsy k efektorovým orgánům – motorické, </a:t>
            </a:r>
            <a:r>
              <a:rPr lang="cs-CZ" sz="1400" dirty="0" smtClean="0"/>
              <a:t>vegetativní</a:t>
            </a:r>
            <a:r>
              <a:rPr lang="cs-CZ" sz="1400" dirty="0"/>
              <a:t>, autonomní</a:t>
            </a:r>
          </a:p>
          <a:p>
            <a:r>
              <a:rPr lang="cs-CZ" sz="1400" dirty="0"/>
              <a:t>Většinou </a:t>
            </a:r>
            <a:r>
              <a:rPr lang="cs-CZ" sz="1400" dirty="0" smtClean="0"/>
              <a:t>smíšené</a:t>
            </a:r>
          </a:p>
          <a:p>
            <a:r>
              <a:rPr lang="cs-CZ" sz="1400" dirty="0" smtClean="0"/>
              <a:t>Axony </a:t>
            </a:r>
            <a:r>
              <a:rPr lang="cs-CZ" sz="1400" dirty="0" err="1" smtClean="0"/>
              <a:t>myelinizované</a:t>
            </a:r>
            <a:r>
              <a:rPr lang="cs-CZ" sz="1400" dirty="0" smtClean="0"/>
              <a:t> i </a:t>
            </a:r>
            <a:r>
              <a:rPr lang="cs-CZ" sz="1400" dirty="0" err="1" smtClean="0"/>
              <a:t>nemyelinizované</a:t>
            </a:r>
            <a:endParaRPr lang="cs-CZ" sz="1400" dirty="0"/>
          </a:p>
          <a:p>
            <a:endParaRPr lang="cs-CZ" sz="1400" dirty="0" smtClean="0"/>
          </a:p>
          <a:p>
            <a:r>
              <a:rPr lang="cs-CZ" sz="1400" b="1" dirty="0" smtClean="0"/>
              <a:t>Vazivový obal </a:t>
            </a:r>
            <a:r>
              <a:rPr lang="cs-CZ" sz="1400" dirty="0" smtClean="0"/>
              <a:t>– obaluje svazky nervových vláken</a:t>
            </a:r>
          </a:p>
          <a:p>
            <a:endParaRPr lang="cs-CZ" sz="1400" dirty="0" smtClean="0"/>
          </a:p>
          <a:p>
            <a:r>
              <a:rPr lang="cs-CZ" sz="1400" b="1" dirty="0" err="1" smtClean="0"/>
              <a:t>Endoneurium</a:t>
            </a:r>
            <a:r>
              <a:rPr lang="cs-CZ" sz="1400" dirty="0" smtClean="0"/>
              <a:t> – obaluje jednotlivé axony, především retikulární vlákna, amorfní matrix</a:t>
            </a:r>
          </a:p>
          <a:p>
            <a:endParaRPr lang="cs-CZ" sz="1400" dirty="0" smtClean="0"/>
          </a:p>
          <a:p>
            <a:r>
              <a:rPr lang="cs-CZ" sz="1400" b="1" dirty="0" smtClean="0"/>
              <a:t>Perineurium</a:t>
            </a:r>
            <a:r>
              <a:rPr lang="cs-CZ" sz="1400" dirty="0" smtClean="0"/>
              <a:t> – obaluje svazky nervových vláken, vrstvy </a:t>
            </a:r>
            <a:r>
              <a:rPr lang="cs-CZ" sz="1400" dirty="0" err="1" smtClean="0"/>
              <a:t>oploštělých</a:t>
            </a:r>
            <a:r>
              <a:rPr lang="cs-CZ" sz="1400" dirty="0" smtClean="0"/>
              <a:t> buněk, kolagenní a retikulární vlákna, bariéra krev-nerv</a:t>
            </a:r>
          </a:p>
          <a:p>
            <a:endParaRPr lang="cs-CZ" sz="1400" dirty="0" smtClean="0"/>
          </a:p>
          <a:p>
            <a:r>
              <a:rPr lang="cs-CZ" sz="1400" b="1" dirty="0" smtClean="0"/>
              <a:t>Epineurium</a:t>
            </a:r>
            <a:r>
              <a:rPr lang="cs-CZ" sz="1400" dirty="0" smtClean="0"/>
              <a:t> – vyplňuje prostory mezi jednotlivými svazky nervových vláken, řídké kolagenní vazivo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6" t="11848" r="37449" b="32954"/>
          <a:stretch/>
        </p:blipFill>
        <p:spPr bwMode="auto">
          <a:xfrm>
            <a:off x="198068" y="1237402"/>
            <a:ext cx="4445939" cy="4550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724643" y="1005962"/>
            <a:ext cx="1440159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perineurium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1129509" y="868070"/>
            <a:ext cx="1584176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err="1" smtClean="0"/>
              <a:t>endoneurium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4211960" y="1190628"/>
            <a:ext cx="1273105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epineurium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2627784" y="5661248"/>
            <a:ext cx="1871474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/>
              <a:t>Motorický neuron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4641866" y="4797152"/>
            <a:ext cx="1296144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Senzorický neuron</a:t>
            </a:r>
            <a:endParaRPr lang="cs-CZ" dirty="0"/>
          </a:p>
        </p:txBody>
      </p:sp>
      <p:sp>
        <p:nvSpPr>
          <p:cNvPr id="13" name="Obdélník 12"/>
          <p:cNvSpPr/>
          <p:nvPr/>
        </p:nvSpPr>
        <p:spPr>
          <a:xfrm>
            <a:off x="107504" y="1844824"/>
            <a:ext cx="504056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76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uiExpand="1" build="p"/>
      <p:bldP spid="4" grpId="0" animBg="1"/>
      <p:bldP spid="5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Dokumenty\Výuka\Histologie\Přednášky\Nervový systém\N6  SM20.jpg"/>
          <p:cNvPicPr>
            <a:picLocks noChangeAspect="1" noChangeArrowheads="1"/>
          </p:cNvPicPr>
          <p:nvPr/>
        </p:nvPicPr>
        <p:blipFill>
          <a:blip r:embed="rId2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158"/>
            <a:ext cx="4128937" cy="626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Dokumenty\Výuka\Histologie\Přednášky\Nervový systém\N6  SM21.jpg"/>
          <p:cNvPicPr>
            <a:picLocks noChangeAspect="1" noChangeArrowheads="1"/>
          </p:cNvPicPr>
          <p:nvPr/>
        </p:nvPicPr>
        <p:blipFill>
          <a:blip r:embed="rId3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747" y="114427"/>
            <a:ext cx="4248472" cy="623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11560" y="3087699"/>
            <a:ext cx="6480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Krevní céva</a:t>
            </a:r>
            <a:endParaRPr lang="cs-CZ" sz="10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1979712" y="1844824"/>
            <a:ext cx="1008112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900" dirty="0" smtClean="0"/>
              <a:t>Svazky </a:t>
            </a:r>
            <a:r>
              <a:rPr lang="cs-CZ" sz="900" dirty="0" err="1" smtClean="0"/>
              <a:t>myelinizovaných</a:t>
            </a:r>
            <a:r>
              <a:rPr lang="cs-CZ" sz="900" dirty="0" smtClean="0"/>
              <a:t> axonů</a:t>
            </a:r>
            <a:endParaRPr lang="cs-CZ" sz="9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3488829" y="3273301"/>
            <a:ext cx="81962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epineurium</a:t>
            </a:r>
            <a:endParaRPr lang="cs-CZ" sz="10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664009" y="4797152"/>
            <a:ext cx="1008112" cy="5078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900" dirty="0" smtClean="0"/>
              <a:t>Svazky </a:t>
            </a:r>
            <a:r>
              <a:rPr lang="cs-CZ" sz="900" dirty="0" err="1" smtClean="0"/>
              <a:t>myelinizovaných</a:t>
            </a:r>
            <a:r>
              <a:rPr lang="cs-CZ" sz="900" dirty="0" smtClean="0"/>
              <a:t> axonů</a:t>
            </a:r>
            <a:endParaRPr lang="cs-CZ" sz="900" dirty="0"/>
          </a:p>
        </p:txBody>
      </p:sp>
      <p:sp>
        <p:nvSpPr>
          <p:cNvPr id="10" name="Obdélník 9"/>
          <p:cNvSpPr/>
          <p:nvPr/>
        </p:nvSpPr>
        <p:spPr>
          <a:xfrm>
            <a:off x="4571999" y="2875001"/>
            <a:ext cx="1031051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sz="1400" dirty="0"/>
              <a:t>epineurium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083231" y="2091099"/>
            <a:ext cx="115150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perineurium</a:t>
            </a:r>
            <a:endParaRPr lang="cs-CZ" sz="14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7136660" y="1535870"/>
            <a:ext cx="63007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axon</a:t>
            </a:r>
            <a:endParaRPr lang="cs-CZ" sz="14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6930262" y="764704"/>
            <a:ext cx="68407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kapilára</a:t>
            </a:r>
            <a:endParaRPr lang="cs-CZ" sz="12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4860032" y="415023"/>
            <a:ext cx="108012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err="1" smtClean="0"/>
              <a:t>neurilemma</a:t>
            </a:r>
            <a:endParaRPr lang="cs-CZ" sz="14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6658983" y="5445224"/>
            <a:ext cx="1045365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100" dirty="0" smtClean="0"/>
              <a:t>Jádra </a:t>
            </a:r>
            <a:r>
              <a:rPr lang="cs-CZ" sz="1100" dirty="0" err="1" smtClean="0"/>
              <a:t>Schwannových</a:t>
            </a:r>
            <a:r>
              <a:rPr lang="cs-CZ" sz="1100" dirty="0" smtClean="0"/>
              <a:t> buněk</a:t>
            </a:r>
            <a:endParaRPr lang="cs-CZ" sz="11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7514150" y="5012595"/>
            <a:ext cx="88209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100" dirty="0"/>
              <a:t>m</a:t>
            </a:r>
            <a:r>
              <a:rPr lang="cs-CZ" sz="1100" dirty="0" smtClean="0"/>
              <a:t>yelinové pochvy</a:t>
            </a:r>
            <a:endParaRPr lang="cs-CZ" sz="11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7614338" y="3460536"/>
            <a:ext cx="809518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100" dirty="0" smtClean="0"/>
              <a:t>Jádro fibroblastu</a:t>
            </a:r>
            <a:endParaRPr lang="cs-CZ" sz="11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6300192" y="4489375"/>
            <a:ext cx="63007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axon</a:t>
            </a:r>
            <a:endParaRPr lang="cs-CZ" sz="1400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5616116" y="4774068"/>
            <a:ext cx="68407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kapilára</a:t>
            </a:r>
            <a:endParaRPr lang="cs-CZ" sz="12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3166677" y="81394"/>
            <a:ext cx="1693355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Nervy na příčném průřezu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85475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/>
          <p:nvPr/>
        </p:nvPicPr>
        <p:blipFill rotWithShape="1">
          <a:blip r:embed="rId2"/>
          <a:srcRect l="13229" t="6194" r="24953" b="2226"/>
          <a:stretch/>
        </p:blipFill>
        <p:spPr bwMode="auto">
          <a:xfrm>
            <a:off x="20255" y="24728"/>
            <a:ext cx="3039577" cy="34943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ázek 2"/>
          <p:cNvPicPr/>
          <p:nvPr/>
        </p:nvPicPr>
        <p:blipFill rotWithShape="1">
          <a:blip r:embed="rId3"/>
          <a:srcRect l="7893" t="9847" r="20178" b="7087"/>
          <a:stretch/>
        </p:blipFill>
        <p:spPr bwMode="auto">
          <a:xfrm>
            <a:off x="3851920" y="1"/>
            <a:ext cx="3853328" cy="35730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ázek 3"/>
          <p:cNvPicPr/>
          <p:nvPr/>
        </p:nvPicPr>
        <p:blipFill rotWithShape="1">
          <a:blip r:embed="rId4"/>
          <a:srcRect t="9847" r="30496" b="8356"/>
          <a:stretch/>
        </p:blipFill>
        <p:spPr bwMode="auto">
          <a:xfrm>
            <a:off x="5364088" y="3284983"/>
            <a:ext cx="3779912" cy="35674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/>
          <p:cNvPicPr/>
          <p:nvPr/>
        </p:nvPicPr>
        <p:blipFill rotWithShape="1">
          <a:blip r:embed="rId5"/>
          <a:srcRect t="10641" r="21347" b="8198"/>
          <a:stretch/>
        </p:blipFill>
        <p:spPr bwMode="auto">
          <a:xfrm>
            <a:off x="539552" y="3497064"/>
            <a:ext cx="4265421" cy="33333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39080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51" b="7666"/>
          <a:stretch/>
        </p:blipFill>
        <p:spPr bwMode="auto">
          <a:xfrm>
            <a:off x="35496" y="30915"/>
            <a:ext cx="6148910" cy="3902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59"/>
          <a:stretch/>
        </p:blipFill>
        <p:spPr bwMode="auto">
          <a:xfrm>
            <a:off x="3252616" y="3355532"/>
            <a:ext cx="5863580" cy="3484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330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8640"/>
            <a:ext cx="3826768" cy="5937523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Centrální nervový systém</a:t>
            </a:r>
          </a:p>
          <a:p>
            <a:pPr lvl="1"/>
            <a:r>
              <a:rPr lang="cs-CZ" dirty="0" smtClean="0"/>
              <a:t>Mozek a mícha</a:t>
            </a:r>
          </a:p>
          <a:p>
            <a:pPr lvl="1"/>
            <a:r>
              <a:rPr lang="cs-CZ" dirty="0" smtClean="0"/>
              <a:t>Šedá hmota – </a:t>
            </a:r>
            <a:r>
              <a:rPr lang="cs-CZ" dirty="0" err="1" smtClean="0"/>
              <a:t>neurocyty</a:t>
            </a:r>
            <a:r>
              <a:rPr lang="cs-CZ" dirty="0" smtClean="0"/>
              <a:t> a těla gliových buněk</a:t>
            </a:r>
          </a:p>
          <a:p>
            <a:pPr lvl="1"/>
            <a:r>
              <a:rPr lang="cs-CZ" dirty="0" smtClean="0"/>
              <a:t>Bílá hmota – neuroglie, nervová vlákna</a:t>
            </a:r>
          </a:p>
          <a:p>
            <a:r>
              <a:rPr lang="cs-CZ" dirty="0" smtClean="0"/>
              <a:t>Periferní nervový systém</a:t>
            </a:r>
          </a:p>
          <a:p>
            <a:pPr lvl="1"/>
            <a:r>
              <a:rPr lang="cs-CZ" dirty="0" smtClean="0"/>
              <a:t>Ganglia, systém nervů, nervová zakončení</a:t>
            </a:r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" b="5278"/>
          <a:stretch/>
        </p:blipFill>
        <p:spPr bwMode="auto">
          <a:xfrm>
            <a:off x="4427984" y="332656"/>
            <a:ext cx="3056610" cy="1858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3878" b="6232"/>
          <a:stretch/>
        </p:blipFill>
        <p:spPr bwMode="auto">
          <a:xfrm>
            <a:off x="7020272" y="1700808"/>
            <a:ext cx="1991101" cy="2695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800" y="2332788"/>
            <a:ext cx="2364392" cy="3399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D:\Dokumenty\Výuka\Histologie\Přednášky\Nervový systém\spinggl1-su.jpg"/>
          <p:cNvPicPr>
            <a:picLocks noChangeAspect="1" noChangeArrowheads="1"/>
          </p:cNvPicPr>
          <p:nvPr/>
        </p:nvPicPr>
        <p:blipFill>
          <a:blip r:embed="rId5" cstate="print">
            <a:lum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390328"/>
            <a:ext cx="2954221" cy="2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3995936" y="2395843"/>
            <a:ext cx="576064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Nerv</a:t>
            </a:r>
            <a:endParaRPr lang="cs-CZ" sz="14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4427984" y="332656"/>
            <a:ext cx="648072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mícha</a:t>
            </a:r>
            <a:endParaRPr lang="cs-CZ" sz="14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052546" y="1700808"/>
            <a:ext cx="864096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mozeček</a:t>
            </a:r>
            <a:endParaRPr lang="cs-CZ" sz="14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796136" y="4396157"/>
            <a:ext cx="720080" cy="3077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ganglia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18329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7921" y="2030"/>
            <a:ext cx="4608512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Obaly mozku a míchy - meningy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1520" y="836712"/>
            <a:ext cx="4038600" cy="2764904"/>
          </a:xfrm>
        </p:spPr>
        <p:txBody>
          <a:bodyPr>
            <a:normAutofit fontScale="55000" lnSpcReduction="20000"/>
          </a:bodyPr>
          <a:lstStyle/>
          <a:p>
            <a:r>
              <a:rPr lang="cs-CZ" dirty="0" err="1" smtClean="0"/>
              <a:t>Dura</a:t>
            </a:r>
            <a:r>
              <a:rPr lang="cs-CZ" dirty="0" smtClean="0"/>
              <a:t> mater </a:t>
            </a:r>
          </a:p>
          <a:p>
            <a:pPr lvl="1"/>
            <a:r>
              <a:rPr lang="cs-CZ" dirty="0" smtClean="0"/>
              <a:t>Husté kolagenní vazivo </a:t>
            </a:r>
          </a:p>
          <a:p>
            <a:pPr lvl="1"/>
            <a:r>
              <a:rPr lang="cs-CZ" dirty="0" smtClean="0"/>
              <a:t>Na povrchu vrstva plochých buněk</a:t>
            </a:r>
          </a:p>
          <a:p>
            <a:r>
              <a:rPr lang="cs-CZ" dirty="0" err="1" smtClean="0"/>
              <a:t>Arachnoidea</a:t>
            </a:r>
            <a:endParaRPr lang="cs-CZ" dirty="0" smtClean="0"/>
          </a:p>
          <a:p>
            <a:pPr lvl="1"/>
            <a:r>
              <a:rPr lang="cs-CZ" dirty="0" smtClean="0"/>
              <a:t>Bezcévná vazivová tkáň, retikulární a kolagenní vlákna</a:t>
            </a:r>
          </a:p>
          <a:p>
            <a:pPr lvl="1"/>
            <a:r>
              <a:rPr lang="cs-CZ" dirty="0" smtClean="0"/>
              <a:t>2 části – tenká vrstva, která je v kontaktu s </a:t>
            </a:r>
            <a:r>
              <a:rPr lang="cs-CZ" dirty="0" err="1" smtClean="0"/>
              <a:t>dura</a:t>
            </a:r>
            <a:r>
              <a:rPr lang="cs-CZ" dirty="0" smtClean="0"/>
              <a:t> mater</a:t>
            </a:r>
          </a:p>
          <a:p>
            <a:pPr lvl="1"/>
            <a:r>
              <a:rPr lang="cs-CZ" dirty="0" smtClean="0"/>
              <a:t>Systém </a:t>
            </a:r>
            <a:r>
              <a:rPr lang="cs-CZ" dirty="0" err="1" smtClean="0"/>
              <a:t>trabekul</a:t>
            </a:r>
            <a:r>
              <a:rPr lang="cs-CZ" dirty="0" smtClean="0"/>
              <a:t>, mezi </a:t>
            </a:r>
            <a:r>
              <a:rPr lang="cs-CZ" dirty="0" err="1" smtClean="0"/>
              <a:t>trabekulami</a:t>
            </a:r>
            <a:r>
              <a:rPr lang="cs-CZ" dirty="0" smtClean="0"/>
              <a:t> – subarachnoidální prostor – vyplněn cerebrospinálním mokem</a:t>
            </a:r>
          </a:p>
          <a:p>
            <a:r>
              <a:rPr lang="cs-CZ" dirty="0" smtClean="0"/>
              <a:t>Pia mater</a:t>
            </a:r>
          </a:p>
          <a:p>
            <a:pPr lvl="1"/>
            <a:r>
              <a:rPr lang="cs-CZ" dirty="0" smtClean="0"/>
              <a:t>Řídké kolagenní vazivo, krevní cévy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6" y="3430488"/>
            <a:ext cx="6038079" cy="3310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326" y="1124744"/>
            <a:ext cx="3034451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Pravoúhlá spojnice 5"/>
          <p:cNvCxnSpPr/>
          <p:nvPr/>
        </p:nvCxnSpPr>
        <p:spPr>
          <a:xfrm rot="16200000" flipH="1">
            <a:off x="3599892" y="2600908"/>
            <a:ext cx="2232248" cy="1440160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H="1">
            <a:off x="539552" y="3320988"/>
            <a:ext cx="936104" cy="17649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ravoúhlá spojnice 14"/>
          <p:cNvCxnSpPr/>
          <p:nvPr/>
        </p:nvCxnSpPr>
        <p:spPr>
          <a:xfrm rot="5400000">
            <a:off x="-750242" y="2162510"/>
            <a:ext cx="2579588" cy="504056"/>
          </a:xfrm>
          <a:prstGeom prst="bentConnector3">
            <a:avLst/>
          </a:prstGeom>
          <a:ln w="28575">
            <a:solidFill>
              <a:schemeClr val="tx1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179512" y="5949280"/>
            <a:ext cx="61206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Bílá hmota míšní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54451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4258816" cy="100818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Plexus </a:t>
            </a:r>
            <a:r>
              <a:rPr lang="cs-CZ" dirty="0" err="1" smtClean="0"/>
              <a:t>choroideus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1282818"/>
            <a:ext cx="3615193" cy="2494731"/>
          </a:xfrm>
        </p:spPr>
        <p:txBody>
          <a:bodyPr>
            <a:normAutofit fontScale="55000" lnSpcReduction="20000"/>
          </a:bodyPr>
          <a:lstStyle/>
          <a:p>
            <a:r>
              <a:rPr lang="cs-CZ" dirty="0" smtClean="0"/>
              <a:t>Invaginace pia mater, které se vyklenují do mozkových komor</a:t>
            </a:r>
          </a:p>
          <a:p>
            <a:r>
              <a:rPr lang="cs-CZ" dirty="0" smtClean="0"/>
              <a:t>Strop 3. a 4. mozkové komory, postranní mozkové komory</a:t>
            </a:r>
          </a:p>
          <a:p>
            <a:r>
              <a:rPr lang="cs-CZ" dirty="0" smtClean="0"/>
              <a:t>Řídké kolagenní vazivo, makrofágy, </a:t>
            </a:r>
            <a:r>
              <a:rPr lang="cs-CZ" dirty="0" err="1" smtClean="0"/>
              <a:t>fenestrované</a:t>
            </a:r>
            <a:r>
              <a:rPr lang="cs-CZ" dirty="0" smtClean="0"/>
              <a:t> kapiláry, jednovrstevný kubický nebo nízce cylindrický epitel, souvisí s ependymem</a:t>
            </a:r>
          </a:p>
          <a:p>
            <a:r>
              <a:rPr lang="cs-CZ" dirty="0" smtClean="0"/>
              <a:t>Apikálně </a:t>
            </a:r>
            <a:r>
              <a:rPr lang="cs-CZ" dirty="0" err="1" smtClean="0"/>
              <a:t>mikrokly</a:t>
            </a:r>
            <a:endParaRPr lang="cs-CZ" dirty="0" smtClean="0"/>
          </a:p>
          <a:p>
            <a:r>
              <a:rPr lang="cs-CZ" dirty="0" smtClean="0"/>
              <a:t>Produkce </a:t>
            </a:r>
            <a:r>
              <a:rPr lang="cs-CZ" dirty="0" err="1" smtClean="0"/>
              <a:t>liquor</a:t>
            </a:r>
            <a:r>
              <a:rPr lang="cs-CZ" dirty="0" smtClean="0"/>
              <a:t> </a:t>
            </a:r>
            <a:r>
              <a:rPr lang="cs-CZ" dirty="0" err="1" smtClean="0"/>
              <a:t>cerebrospinalis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" t="9645"/>
          <a:stretch/>
        </p:blipFill>
        <p:spPr bwMode="auto">
          <a:xfrm>
            <a:off x="4211960" y="3769596"/>
            <a:ext cx="3775261" cy="308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777549"/>
            <a:ext cx="4098032" cy="3073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8" r="21640"/>
          <a:stretch/>
        </p:blipFill>
        <p:spPr bwMode="auto">
          <a:xfrm>
            <a:off x="5994857" y="731"/>
            <a:ext cx="3014005" cy="2564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0" r="1876" b="8980"/>
          <a:stretch/>
        </p:blipFill>
        <p:spPr bwMode="auto">
          <a:xfrm>
            <a:off x="6294593" y="2348881"/>
            <a:ext cx="2849407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9" t="2954" r="13297" b="4793"/>
          <a:stretch/>
        </p:blipFill>
        <p:spPr bwMode="auto">
          <a:xfrm>
            <a:off x="3851920" y="1585558"/>
            <a:ext cx="2324851" cy="195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239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/>
          <p:nvPr/>
        </p:nvPicPr>
        <p:blipFill rotWithShape="1">
          <a:blip r:embed="rId2"/>
          <a:srcRect t="11594" r="22109" b="9310"/>
          <a:stretch/>
        </p:blipFill>
        <p:spPr bwMode="auto">
          <a:xfrm>
            <a:off x="0" y="13607"/>
            <a:ext cx="4483735" cy="3642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/>
          <p:cNvPicPr/>
          <p:nvPr/>
        </p:nvPicPr>
        <p:blipFill rotWithShape="1">
          <a:blip r:embed="rId3"/>
          <a:srcRect t="17312" r="26175" b="8515"/>
          <a:stretch/>
        </p:blipFill>
        <p:spPr bwMode="auto">
          <a:xfrm>
            <a:off x="4582762" y="237319"/>
            <a:ext cx="4250055" cy="34156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/>
          <p:cNvPicPr/>
          <p:nvPr/>
        </p:nvPicPr>
        <p:blipFill rotWithShape="1">
          <a:blip r:embed="rId4"/>
          <a:srcRect t="27124" r="20330" b="8198"/>
          <a:stretch/>
        </p:blipFill>
        <p:spPr bwMode="auto">
          <a:xfrm>
            <a:off x="2051720" y="3652984"/>
            <a:ext cx="4586605" cy="29787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50872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Liquor</a:t>
            </a:r>
            <a:r>
              <a:rPr lang="cs-CZ" dirty="0" smtClean="0"/>
              <a:t> </a:t>
            </a:r>
            <a:r>
              <a:rPr lang="cs-CZ" dirty="0" err="1" smtClean="0"/>
              <a:t>cerebrospinalis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Vyplňuje mozkové komory, </a:t>
            </a:r>
            <a:r>
              <a:rPr lang="cs-CZ" dirty="0" err="1" smtClean="0"/>
              <a:t>canalis</a:t>
            </a:r>
            <a:r>
              <a:rPr lang="cs-CZ" dirty="0" smtClean="0"/>
              <a:t> </a:t>
            </a:r>
            <a:r>
              <a:rPr lang="cs-CZ" dirty="0" err="1" smtClean="0"/>
              <a:t>centralis</a:t>
            </a:r>
            <a:r>
              <a:rPr lang="cs-CZ" dirty="0" smtClean="0"/>
              <a:t> míchy, subarachnoidální prostor, </a:t>
            </a:r>
            <a:r>
              <a:rPr lang="cs-CZ" dirty="0" err="1" smtClean="0"/>
              <a:t>perivaskulární</a:t>
            </a:r>
            <a:r>
              <a:rPr lang="cs-CZ" dirty="0" smtClean="0"/>
              <a:t> prostory</a:t>
            </a:r>
          </a:p>
          <a:p>
            <a:r>
              <a:rPr lang="cs-CZ" dirty="0" smtClean="0"/>
              <a:t>Ochranná funkce, metabolismus nervového systému</a:t>
            </a:r>
          </a:p>
          <a:p>
            <a:r>
              <a:rPr lang="cs-CZ" dirty="0" smtClean="0"/>
              <a:t>Čirý, nízká hustota, nízký obsah bílkovin, minimum buněk</a:t>
            </a:r>
          </a:p>
          <a:p>
            <a:r>
              <a:rPr lang="cs-CZ" dirty="0" smtClean="0"/>
              <a:t>Složením iontů se podobá plazmě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6" t="14205" r="23140" b="18826"/>
          <a:stretch/>
        </p:blipFill>
        <p:spPr bwMode="auto">
          <a:xfrm>
            <a:off x="7313976" y="188641"/>
            <a:ext cx="1662700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466" y="3241764"/>
            <a:ext cx="4578085" cy="3433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848" y="1268760"/>
            <a:ext cx="3161927" cy="2371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956376" y="188641"/>
            <a:ext cx="936104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Mozkomíšní mok</a:t>
            </a:r>
            <a:endParaRPr lang="cs-CZ" sz="12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7959887" y="3241764"/>
            <a:ext cx="936104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Lumbální punkce</a:t>
            </a:r>
            <a:endParaRPr lang="cs-CZ" sz="12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327198" y="1275726"/>
            <a:ext cx="1728192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souprava pro odběr mozkomíšního moku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98646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002" y="63996"/>
            <a:ext cx="4346663" cy="1143000"/>
          </a:xfrm>
        </p:spPr>
        <p:txBody>
          <a:bodyPr/>
          <a:lstStyle/>
          <a:p>
            <a:r>
              <a:rPr lang="cs-CZ" dirty="0" smtClean="0"/>
              <a:t>Nervová ganglia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1052737"/>
            <a:ext cx="4038600" cy="4575104"/>
          </a:xfrm>
        </p:spPr>
        <p:txBody>
          <a:bodyPr>
            <a:noAutofit/>
          </a:bodyPr>
          <a:lstStyle/>
          <a:p>
            <a:r>
              <a:rPr lang="cs-CZ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Skupiny neuronů uložené mimo CNS</a:t>
            </a:r>
          </a:p>
          <a:p>
            <a:r>
              <a:rPr lang="cs-CZ" sz="1400" dirty="0" smtClean="0"/>
              <a:t>Sférické nebo ovoidní opouzdřené struktury</a:t>
            </a:r>
          </a:p>
          <a:p>
            <a:r>
              <a:rPr lang="cs-CZ" sz="1400" dirty="0" smtClean="0"/>
              <a:t>Pouzdro z vazivové tkáně</a:t>
            </a:r>
          </a:p>
          <a:p>
            <a:r>
              <a:rPr lang="cs-CZ" sz="1400" dirty="0" err="1" smtClean="0"/>
              <a:t>Neurocyty</a:t>
            </a:r>
            <a:r>
              <a:rPr lang="cs-CZ" sz="1400" dirty="0" smtClean="0"/>
              <a:t> + gliové buňky –</a:t>
            </a:r>
            <a:r>
              <a:rPr lang="cs-CZ" sz="1400" b="1" dirty="0" smtClean="0"/>
              <a:t>satelitové buňky</a:t>
            </a:r>
          </a:p>
          <a:p>
            <a:r>
              <a:rPr lang="cs-CZ" sz="1400" dirty="0" smtClean="0"/>
              <a:t>Kolem </a:t>
            </a:r>
            <a:r>
              <a:rPr lang="cs-CZ" sz="1400" dirty="0" err="1" smtClean="0"/>
              <a:t>neurocytu</a:t>
            </a:r>
            <a:r>
              <a:rPr lang="cs-CZ" sz="1400" dirty="0" smtClean="0"/>
              <a:t> a satelitových buněk tenké vazivové pouzdro</a:t>
            </a:r>
          </a:p>
          <a:p>
            <a:r>
              <a:rPr lang="cs-CZ" sz="1400" b="1" dirty="0" smtClean="0"/>
              <a:t>Senzitivní ganglia</a:t>
            </a:r>
          </a:p>
          <a:p>
            <a:pPr lvl="1"/>
            <a:r>
              <a:rPr lang="cs-CZ" sz="1400" dirty="0" smtClean="0"/>
              <a:t>Aferentní neurony vedoucí do CNS impulsy z různých receptorů</a:t>
            </a:r>
          </a:p>
          <a:p>
            <a:pPr lvl="1"/>
            <a:r>
              <a:rPr lang="cs-CZ" sz="1400" dirty="0" smtClean="0"/>
              <a:t>Bipolární nebo </a:t>
            </a:r>
            <a:r>
              <a:rPr lang="cs-CZ" sz="1400" dirty="0" err="1" smtClean="0"/>
              <a:t>pseudounipolární</a:t>
            </a:r>
            <a:r>
              <a:rPr lang="cs-CZ" sz="1400" dirty="0" smtClean="0"/>
              <a:t> neurony</a:t>
            </a:r>
          </a:p>
          <a:p>
            <a:pPr lvl="1"/>
            <a:r>
              <a:rPr lang="cs-CZ" sz="1400" dirty="0" smtClean="0"/>
              <a:t>Převážně </a:t>
            </a:r>
            <a:r>
              <a:rPr lang="cs-CZ" sz="1400" dirty="0" err="1" smtClean="0"/>
              <a:t>myelinizované</a:t>
            </a:r>
            <a:r>
              <a:rPr lang="cs-CZ" sz="1400" dirty="0" smtClean="0"/>
              <a:t> axony</a:t>
            </a:r>
          </a:p>
          <a:p>
            <a:r>
              <a:rPr lang="cs-CZ" sz="1400" b="1" dirty="0" smtClean="0"/>
              <a:t>Autonomní ganglia</a:t>
            </a:r>
          </a:p>
          <a:p>
            <a:pPr lvl="1"/>
            <a:r>
              <a:rPr lang="cs-CZ" sz="1400" dirty="0" smtClean="0"/>
              <a:t>Eferentní autonomní multipolární neurony</a:t>
            </a:r>
          </a:p>
          <a:p>
            <a:pPr lvl="1"/>
            <a:r>
              <a:rPr lang="cs-CZ" sz="1400" dirty="0" smtClean="0"/>
              <a:t>Převážně </a:t>
            </a:r>
            <a:r>
              <a:rPr lang="cs-CZ" sz="1400" dirty="0" err="1" smtClean="0"/>
              <a:t>nemyelinizované</a:t>
            </a:r>
            <a:r>
              <a:rPr lang="cs-CZ" sz="1400" dirty="0" smtClean="0"/>
              <a:t> axony </a:t>
            </a:r>
          </a:p>
          <a:p>
            <a:pPr lvl="1"/>
            <a:r>
              <a:rPr lang="cs-CZ" sz="1400" dirty="0" smtClean="0"/>
              <a:t>Sympatická - větší</a:t>
            </a:r>
          </a:p>
          <a:p>
            <a:pPr lvl="1"/>
            <a:r>
              <a:rPr lang="cs-CZ" sz="1400" dirty="0" smtClean="0"/>
              <a:t>Parasympatická – terminální – malá, v blízkosti efektorových orgánů</a:t>
            </a:r>
          </a:p>
          <a:p>
            <a:pPr lvl="3"/>
            <a:r>
              <a:rPr lang="cs-CZ" sz="1400" dirty="0" smtClean="0"/>
              <a:t>Větší v hlavové oblasti</a:t>
            </a:r>
            <a:endParaRPr lang="cs-CZ" sz="14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2656"/>
            <a:ext cx="4488827" cy="6384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7524328" y="1556792"/>
            <a:ext cx="6480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Krevní céva</a:t>
            </a:r>
            <a:endParaRPr lang="cs-CZ" sz="10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596336" y="5085184"/>
            <a:ext cx="6480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Krevní céva</a:t>
            </a:r>
            <a:endParaRPr lang="cs-CZ" sz="1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5652120" y="1845404"/>
            <a:ext cx="72008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100" dirty="0" smtClean="0"/>
              <a:t>Nervová vlákna</a:t>
            </a:r>
            <a:endParaRPr lang="cs-CZ" sz="11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7740352" y="3212976"/>
            <a:ext cx="72008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100" dirty="0" smtClean="0"/>
              <a:t>Nervová vlákna</a:t>
            </a:r>
            <a:endParaRPr lang="cs-CZ" sz="11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5940152" y="5196953"/>
            <a:ext cx="720079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100" dirty="0" smtClean="0"/>
              <a:t>Těla neuronů</a:t>
            </a:r>
            <a:endParaRPr lang="cs-CZ" sz="11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4644008" y="404664"/>
            <a:ext cx="936104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Autonomní ganglion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13875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09"/>
            <a:ext cx="3528392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560" y="0"/>
            <a:ext cx="3960440" cy="562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245079"/>
            <a:ext cx="3171321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5188929" y="3333544"/>
            <a:ext cx="6480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Krevní céva</a:t>
            </a:r>
            <a:endParaRPr lang="cs-CZ" sz="10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2765857" y="3733654"/>
            <a:ext cx="72008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100" dirty="0" smtClean="0"/>
              <a:t>Nervová vlákna</a:t>
            </a:r>
            <a:endParaRPr lang="cs-CZ" sz="11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107504" y="3861048"/>
            <a:ext cx="72008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100" dirty="0" smtClean="0"/>
              <a:t>Nervová vlákna</a:t>
            </a:r>
            <a:endParaRPr lang="cs-CZ" sz="11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404156" y="1916832"/>
            <a:ext cx="720079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100" dirty="0" smtClean="0"/>
              <a:t>Těla neuronů</a:t>
            </a:r>
            <a:endParaRPr lang="cs-CZ" sz="11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6300446" y="805159"/>
            <a:ext cx="5755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axon</a:t>
            </a:r>
            <a:endParaRPr lang="cs-CZ" sz="12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7524328" y="2386963"/>
            <a:ext cx="6480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Jádra neuronů</a:t>
            </a:r>
            <a:endParaRPr lang="cs-CZ" sz="10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4283968" y="4890065"/>
            <a:ext cx="72008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 err="1" smtClean="0"/>
              <a:t>lipofuscin</a:t>
            </a:r>
            <a:endParaRPr lang="cs-CZ" sz="10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4427985" y="4075432"/>
            <a:ext cx="57606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800" dirty="0" smtClean="0"/>
              <a:t>Výběžky neuronů</a:t>
            </a:r>
            <a:endParaRPr lang="cs-CZ" sz="8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7596336" y="4613066"/>
            <a:ext cx="6480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Satelitní buňky</a:t>
            </a:r>
            <a:endParaRPr lang="cs-CZ" sz="10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5098971" y="5608120"/>
            <a:ext cx="57606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800" dirty="0" smtClean="0"/>
              <a:t>Výběžky neuronů</a:t>
            </a:r>
            <a:endParaRPr lang="cs-CZ" sz="800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5395527" y="4413986"/>
            <a:ext cx="62515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800" dirty="0" smtClean="0"/>
              <a:t>Jádro neuronu s jadérkem</a:t>
            </a:r>
            <a:endParaRPr lang="cs-CZ" sz="8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36844" y="62109"/>
            <a:ext cx="72008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Spinální ganglion</a:t>
            </a:r>
            <a:endParaRPr lang="cs-CZ" sz="12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3417407" y="2291521"/>
            <a:ext cx="913864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Vegetativní ganglion</a:t>
            </a:r>
            <a:endParaRPr lang="cs-CZ" sz="1200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5188929" y="62109"/>
            <a:ext cx="72008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Spinální ganglion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11759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/>
          <p:nvPr/>
        </p:nvPicPr>
        <p:blipFill rotWithShape="1">
          <a:blip r:embed="rId2"/>
          <a:srcRect t="30018" r="20838" b="25669"/>
          <a:stretch/>
        </p:blipFill>
        <p:spPr bwMode="auto">
          <a:xfrm>
            <a:off x="107504" y="116632"/>
            <a:ext cx="5040560" cy="25922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/>
          <p:cNvPicPr/>
          <p:nvPr/>
        </p:nvPicPr>
        <p:blipFill rotWithShape="1">
          <a:blip r:embed="rId3"/>
          <a:srcRect t="10324" r="21119" b="7473"/>
          <a:stretch/>
        </p:blipFill>
        <p:spPr bwMode="auto">
          <a:xfrm>
            <a:off x="107148" y="2852936"/>
            <a:ext cx="4535170" cy="37807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/>
          <p:cNvPicPr/>
          <p:nvPr/>
        </p:nvPicPr>
        <p:blipFill rotWithShape="1">
          <a:blip r:embed="rId4"/>
          <a:srcRect t="10006" r="20330" b="8198"/>
          <a:stretch/>
        </p:blipFill>
        <p:spPr bwMode="auto">
          <a:xfrm>
            <a:off x="4543857" y="2132856"/>
            <a:ext cx="4586605" cy="37668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5364088" y="672278"/>
            <a:ext cx="1872208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Spinální ganglion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4300063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/>
          <p:nvPr/>
        </p:nvPicPr>
        <p:blipFill rotWithShape="1">
          <a:blip r:embed="rId2"/>
          <a:srcRect t="19536" r="18678" b="16616"/>
          <a:stretch/>
        </p:blipFill>
        <p:spPr bwMode="auto">
          <a:xfrm>
            <a:off x="0" y="30196"/>
            <a:ext cx="5004048" cy="32547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ázek 2"/>
          <p:cNvPicPr/>
          <p:nvPr/>
        </p:nvPicPr>
        <p:blipFill rotWithShape="1">
          <a:blip r:embed="rId3"/>
          <a:srcRect t="13024" r="20584" b="7880"/>
          <a:stretch/>
        </p:blipFill>
        <p:spPr bwMode="auto">
          <a:xfrm>
            <a:off x="14885" y="3215640"/>
            <a:ext cx="4572000" cy="3642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ázek 3"/>
          <p:cNvPicPr/>
          <p:nvPr/>
        </p:nvPicPr>
        <p:blipFill rotWithShape="1">
          <a:blip r:embed="rId4"/>
          <a:srcRect t="10006" r="24015" b="14393"/>
          <a:stretch/>
        </p:blipFill>
        <p:spPr bwMode="auto">
          <a:xfrm>
            <a:off x="4716016" y="2481668"/>
            <a:ext cx="4373880" cy="34817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989092" y="908720"/>
            <a:ext cx="2255316" cy="10772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Vegetativní ganglion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858944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Nadpis 1"/>
          <p:cNvSpPr>
            <a:spLocks noGrp="1"/>
          </p:cNvSpPr>
          <p:nvPr>
            <p:ph type="title"/>
          </p:nvPr>
        </p:nvSpPr>
        <p:spPr>
          <a:xfrm>
            <a:off x="179512" y="94193"/>
            <a:ext cx="3744416" cy="1143000"/>
          </a:xfrm>
        </p:spPr>
        <p:txBody>
          <a:bodyPr>
            <a:noAutofit/>
          </a:bodyPr>
          <a:lstStyle/>
          <a:p>
            <a:r>
              <a:rPr lang="cs-CZ" sz="2800" b="1" dirty="0" smtClean="0">
                <a:latin typeface="Times New Roman" pitchFamily="18" charset="0"/>
                <a:cs typeface="Times New Roman" pitchFamily="18" charset="0"/>
              </a:rPr>
              <a:t>Zakončení eferentních nervových vláken</a:t>
            </a:r>
          </a:p>
        </p:txBody>
      </p:sp>
      <p:sp>
        <p:nvSpPr>
          <p:cNvPr id="59395" name="Zástupný symbol pro obsah 2"/>
          <p:cNvSpPr>
            <a:spLocks noGrp="1"/>
          </p:cNvSpPr>
          <p:nvPr>
            <p:ph sz="half" idx="1"/>
          </p:nvPr>
        </p:nvSpPr>
        <p:spPr>
          <a:xfrm>
            <a:off x="107504" y="1052736"/>
            <a:ext cx="3250704" cy="1584176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Tx/>
              <a:buAutoNum type="arabicPeriod"/>
            </a:pPr>
            <a:r>
              <a:rPr lang="cs-CZ" sz="1200" b="1" dirty="0" smtClean="0">
                <a:latin typeface="Times New Roman" pitchFamily="18" charset="0"/>
                <a:cs typeface="Times New Roman" pitchFamily="18" charset="0"/>
              </a:rPr>
              <a:t>Neuromuskulární ploténka</a:t>
            </a:r>
          </a:p>
          <a:p>
            <a:pPr marL="914400" lvl="1" indent="-514350"/>
            <a:r>
              <a:rPr lang="cs-CZ" sz="1200" dirty="0" smtClean="0">
                <a:latin typeface="Times New Roman" pitchFamily="18" charset="0"/>
                <a:cs typeface="Times New Roman" pitchFamily="18" charset="0"/>
              </a:rPr>
              <a:t>zakončení motorického nervu na příčně pruhovaném svalu</a:t>
            </a:r>
          </a:p>
          <a:p>
            <a:pPr marL="514350" indent="-514350">
              <a:buFontTx/>
              <a:buAutoNum type="arabicPeriod"/>
            </a:pPr>
            <a:r>
              <a:rPr lang="cs-CZ" sz="1200" b="1" dirty="0" err="1" smtClean="0">
                <a:latin typeface="Times New Roman" pitchFamily="18" charset="0"/>
                <a:cs typeface="Times New Roman" pitchFamily="18" charset="0"/>
              </a:rPr>
              <a:t>Visceromotorická</a:t>
            </a:r>
            <a:r>
              <a:rPr lang="cs-CZ" sz="1200" b="1" dirty="0" smtClean="0">
                <a:latin typeface="Times New Roman" pitchFamily="18" charset="0"/>
                <a:cs typeface="Times New Roman" pitchFamily="18" charset="0"/>
              </a:rPr>
              <a:t> zakončení</a:t>
            </a:r>
          </a:p>
          <a:p>
            <a:pPr marL="914400" lvl="1" indent="-514350"/>
            <a:r>
              <a:rPr lang="cs-CZ" sz="1200" dirty="0" smtClean="0">
                <a:latin typeface="Times New Roman" pitchFamily="18" charset="0"/>
                <a:cs typeface="Times New Roman" pitchFamily="18" charset="0"/>
              </a:rPr>
              <a:t>zakončení v hladké svalovině, myokardu, na buňkách exokrinních i endokrinních žláz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>
          <a:xfrm>
            <a:off x="4355976" y="1074409"/>
            <a:ext cx="4464496" cy="2808312"/>
          </a:xfrm>
        </p:spPr>
        <p:txBody>
          <a:bodyPr>
            <a:normAutofit fontScale="92500" lnSpcReduction="20000"/>
          </a:bodyPr>
          <a:lstStyle/>
          <a:p>
            <a:r>
              <a:rPr lang="cs-CZ" sz="1200" dirty="0">
                <a:latin typeface="Times New Roman" pitchFamily="18" charset="0"/>
                <a:cs typeface="Times New Roman" pitchFamily="18" charset="0"/>
              </a:rPr>
              <a:t>receptory přijímají vzruchy z periferie a vedou do centra</a:t>
            </a:r>
          </a:p>
          <a:p>
            <a:r>
              <a:rPr lang="cs-CZ" sz="1200" dirty="0">
                <a:latin typeface="Times New Roman" pitchFamily="18" charset="0"/>
                <a:cs typeface="Times New Roman" pitchFamily="18" charset="0"/>
              </a:rPr>
              <a:t>funkčně se dělí na:</a:t>
            </a:r>
          </a:p>
          <a:p>
            <a:pPr lvl="1"/>
            <a:r>
              <a:rPr lang="cs-CZ" sz="1200" dirty="0">
                <a:latin typeface="Times New Roman" pitchFamily="18" charset="0"/>
                <a:cs typeface="Times New Roman" pitchFamily="18" charset="0"/>
              </a:rPr>
              <a:t>exteroreceptory</a:t>
            </a:r>
          </a:p>
          <a:p>
            <a:pPr lvl="1"/>
            <a:r>
              <a:rPr lang="cs-CZ" sz="1200" dirty="0">
                <a:latin typeface="Times New Roman" pitchFamily="18" charset="0"/>
                <a:cs typeface="Times New Roman" pitchFamily="18" charset="0"/>
              </a:rPr>
              <a:t>proprioreceptory</a:t>
            </a:r>
          </a:p>
          <a:p>
            <a:pPr lvl="1"/>
            <a:r>
              <a:rPr lang="cs-CZ" sz="1200" dirty="0" err="1">
                <a:latin typeface="Times New Roman" pitchFamily="18" charset="0"/>
                <a:cs typeface="Times New Roman" pitchFamily="18" charset="0"/>
              </a:rPr>
              <a:t>interoreceptory</a:t>
            </a:r>
            <a:endParaRPr lang="cs-CZ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cs-CZ" sz="1200" dirty="0">
                <a:latin typeface="Times New Roman" pitchFamily="18" charset="0"/>
                <a:cs typeface="Times New Roman" pitchFamily="18" charset="0"/>
              </a:rPr>
              <a:t>podle morfologické stavby se dělí na:</a:t>
            </a:r>
          </a:p>
          <a:p>
            <a:pPr marL="0" indent="0">
              <a:buNone/>
            </a:pPr>
            <a:r>
              <a:rPr lang="cs-CZ" sz="1200" dirty="0" smtClean="0">
                <a:latin typeface="Times New Roman" pitchFamily="18" charset="0"/>
                <a:cs typeface="Times New Roman" pitchFamily="18" charset="0"/>
              </a:rPr>
              <a:t>	 jednoduché</a:t>
            </a:r>
          </a:p>
          <a:p>
            <a:pPr marL="400050" lvl="1" indent="0">
              <a:buNone/>
            </a:pPr>
            <a:r>
              <a:rPr lang="cs-CZ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200" b="1" dirty="0" err="1">
                <a:latin typeface="Times New Roman" pitchFamily="18" charset="0"/>
                <a:cs typeface="Times New Roman" pitchFamily="18" charset="0"/>
              </a:rPr>
              <a:t>Intraepitelová</a:t>
            </a:r>
            <a:r>
              <a:rPr lang="cs-CZ" sz="1200" b="1" dirty="0">
                <a:latin typeface="Times New Roman" pitchFamily="18" charset="0"/>
                <a:cs typeface="Times New Roman" pitchFamily="18" charset="0"/>
              </a:rPr>
              <a:t> zakončení</a:t>
            </a:r>
          </a:p>
          <a:p>
            <a:pPr marL="400050" lvl="1" indent="0">
              <a:buNone/>
            </a:pPr>
            <a:r>
              <a:rPr lang="cs-CZ" sz="1200" dirty="0" smtClean="0">
                <a:latin typeface="Times New Roman" pitchFamily="18" charset="0"/>
                <a:cs typeface="Times New Roman" pitchFamily="18" charset="0"/>
              </a:rPr>
              <a:t>Zakončení </a:t>
            </a:r>
            <a:r>
              <a:rPr lang="cs-CZ" sz="1200" dirty="0">
                <a:latin typeface="Times New Roman" pitchFamily="18" charset="0"/>
                <a:cs typeface="Times New Roman" pitchFamily="18" charset="0"/>
              </a:rPr>
              <a:t>na Merkelových buňkách</a:t>
            </a:r>
          </a:p>
          <a:p>
            <a:pPr marL="400050" lvl="1" indent="0">
              <a:buNone/>
            </a:pPr>
            <a:r>
              <a:rPr lang="cs-CZ" sz="1200" dirty="0">
                <a:latin typeface="Times New Roman" pitchFamily="18" charset="0"/>
                <a:cs typeface="Times New Roman" pitchFamily="18" charset="0"/>
              </a:rPr>
              <a:t>Zakončení na vlasových folikulech</a:t>
            </a:r>
          </a:p>
          <a:p>
            <a:pPr marL="400050" lvl="1" indent="0">
              <a:buNone/>
            </a:pPr>
            <a:r>
              <a:rPr lang="cs-CZ" sz="1200" dirty="0">
                <a:latin typeface="Times New Roman" pitchFamily="18" charset="0"/>
                <a:cs typeface="Times New Roman" pitchFamily="18" charset="0"/>
              </a:rPr>
              <a:t>Keříkovitá volná </a:t>
            </a:r>
            <a:r>
              <a:rPr lang="cs-CZ" sz="1200" dirty="0" smtClean="0">
                <a:latin typeface="Times New Roman" pitchFamily="18" charset="0"/>
                <a:cs typeface="Times New Roman" pitchFamily="18" charset="0"/>
              </a:rPr>
              <a:t>zakončení</a:t>
            </a:r>
          </a:p>
          <a:p>
            <a:pPr marL="400050" lvl="1" indent="0">
              <a:buNone/>
            </a:pPr>
            <a:r>
              <a:rPr lang="cs-CZ" sz="1200" b="1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cs-CZ" sz="1200" b="1" dirty="0" smtClean="0">
                <a:latin typeface="Times New Roman" pitchFamily="18" charset="0"/>
                <a:cs typeface="Times New Roman" pitchFamily="18" charset="0"/>
              </a:rPr>
              <a:t>ložité</a:t>
            </a:r>
            <a:r>
              <a:rPr lang="cs-CZ" sz="1200" b="1" dirty="0">
                <a:latin typeface="Times New Roman" pitchFamily="18" charset="0"/>
                <a:cs typeface="Times New Roman" pitchFamily="18" charset="0"/>
              </a:rPr>
              <a:t>, opouzdřené </a:t>
            </a:r>
          </a:p>
          <a:p>
            <a:pPr marL="400050" lvl="1" indent="0">
              <a:buNone/>
            </a:pPr>
            <a:r>
              <a:rPr lang="cs-CZ" sz="1200" dirty="0" smtClean="0">
                <a:latin typeface="Times New Roman" pitchFamily="18" charset="0"/>
                <a:cs typeface="Times New Roman" pitchFamily="18" charset="0"/>
              </a:rPr>
              <a:t>Meissnerovo </a:t>
            </a:r>
            <a:r>
              <a:rPr lang="cs-CZ" sz="1200" dirty="0">
                <a:latin typeface="Times New Roman" pitchFamily="18" charset="0"/>
                <a:cs typeface="Times New Roman" pitchFamily="18" charset="0"/>
              </a:rPr>
              <a:t>tělísko</a:t>
            </a:r>
          </a:p>
          <a:p>
            <a:pPr marL="400050" lvl="1" indent="0">
              <a:buNone/>
            </a:pPr>
            <a:r>
              <a:rPr lang="cs-CZ" sz="1200" dirty="0" smtClean="0">
                <a:latin typeface="Times New Roman" pitchFamily="18" charset="0"/>
                <a:cs typeface="Times New Roman" pitchFamily="18" charset="0"/>
              </a:rPr>
              <a:t>Krauseho </a:t>
            </a:r>
            <a:r>
              <a:rPr lang="cs-CZ" sz="1200" dirty="0">
                <a:latin typeface="Times New Roman" pitchFamily="18" charset="0"/>
                <a:cs typeface="Times New Roman" pitchFamily="18" charset="0"/>
              </a:rPr>
              <a:t>klubkovité zakončení</a:t>
            </a:r>
          </a:p>
          <a:p>
            <a:pPr marL="400050" lvl="1" indent="0">
              <a:buNone/>
            </a:pPr>
            <a:r>
              <a:rPr lang="cs-CZ" sz="1200" dirty="0" smtClean="0">
                <a:latin typeface="Times New Roman" pitchFamily="18" charset="0"/>
                <a:cs typeface="Times New Roman" pitchFamily="18" charset="0"/>
              </a:rPr>
              <a:t>Ruffiniho </a:t>
            </a:r>
            <a:r>
              <a:rPr lang="cs-CZ" sz="1200" dirty="0">
                <a:latin typeface="Times New Roman" pitchFamily="18" charset="0"/>
                <a:cs typeface="Times New Roman" pitchFamily="18" charset="0"/>
              </a:rPr>
              <a:t>vřetenovitá tělíska</a:t>
            </a:r>
          </a:p>
          <a:p>
            <a:pPr marL="400050" lvl="1" indent="0">
              <a:buNone/>
            </a:pPr>
            <a:r>
              <a:rPr lang="cs-CZ" sz="1200" dirty="0" err="1" smtClean="0">
                <a:latin typeface="Times New Roman" pitchFamily="18" charset="0"/>
                <a:cs typeface="Times New Roman" pitchFamily="18" charset="0"/>
              </a:rPr>
              <a:t>Lamelózní</a:t>
            </a:r>
            <a:r>
              <a:rPr lang="cs-CZ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200" dirty="0">
                <a:latin typeface="Times New Roman" pitchFamily="18" charset="0"/>
                <a:cs typeface="Times New Roman" pitchFamily="18" charset="0"/>
              </a:rPr>
              <a:t>tělíska (Vater-) </a:t>
            </a:r>
            <a:r>
              <a:rPr lang="cs-CZ" sz="1200" dirty="0" err="1">
                <a:latin typeface="Times New Roman" pitchFamily="18" charset="0"/>
                <a:cs typeface="Times New Roman" pitchFamily="18" charset="0"/>
              </a:rPr>
              <a:t>Pacciniho</a:t>
            </a:r>
            <a:endParaRPr lang="cs-CZ" sz="1200" dirty="0">
              <a:latin typeface="Times New Roman" pitchFamily="18" charset="0"/>
              <a:cs typeface="Times New Roman" pitchFamily="18" charset="0"/>
            </a:endParaRPr>
          </a:p>
          <a:p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3923928" y="18864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800" b="1" dirty="0" smtClean="0">
                <a:latin typeface="Times New Roman" pitchFamily="18" charset="0"/>
                <a:cs typeface="Times New Roman" pitchFamily="18" charset="0"/>
              </a:rPr>
              <a:t>Zakončení aferentních nervových vláken</a:t>
            </a:r>
            <a:endParaRPr lang="cs-CZ" sz="2800" dirty="0"/>
          </a:p>
        </p:txBody>
      </p:sp>
      <p:pic>
        <p:nvPicPr>
          <p:cNvPr id="6" name="Picture 4" descr="http://education.vetmed.vt.edu/Curriculum/VM8054/Labs/Lab10/IMAGES/NMJ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552" y="3933055"/>
            <a:ext cx="3780928" cy="288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education.vetmed.vt.edu/Curriculum/VM8054/Labs/Lab10/IMAGES/MOTOR%20END%20PLATES%20SMALL%202.jpg">
            <a:hlinkClick r:id="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4" y="2204864"/>
            <a:ext cx="4782819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51520" y="3432322"/>
            <a:ext cx="165618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Neuromuskulární ploténky</a:t>
            </a:r>
            <a:endParaRPr lang="cs-CZ" sz="1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899592" y="2564904"/>
            <a:ext cx="72008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axony</a:t>
            </a:r>
            <a:endParaRPr lang="cs-CZ" sz="16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2699792" y="5375190"/>
            <a:ext cx="144016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Svalová vlákna</a:t>
            </a:r>
            <a:endParaRPr lang="cs-CZ" sz="16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3059832" y="2204864"/>
            <a:ext cx="174352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Svalové vřeténko</a:t>
            </a:r>
            <a:endParaRPr lang="cs-CZ" sz="16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7092280" y="4005064"/>
            <a:ext cx="165618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Neuromuskulární ploténka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12737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86808" cy="778098"/>
          </a:xfrm>
        </p:spPr>
        <p:txBody>
          <a:bodyPr/>
          <a:lstStyle/>
          <a:p>
            <a:r>
              <a:rPr lang="cs-CZ" dirty="0" smtClean="0"/>
              <a:t>Proprioreceptory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1520" y="953847"/>
            <a:ext cx="4038600" cy="2279352"/>
          </a:xfrm>
        </p:spPr>
        <p:txBody>
          <a:bodyPr>
            <a:normAutofit fontScale="55000" lnSpcReduction="20000"/>
          </a:bodyPr>
          <a:lstStyle/>
          <a:p>
            <a:r>
              <a:rPr lang="cs-CZ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Nervosvalové vřeténko</a:t>
            </a:r>
          </a:p>
          <a:p>
            <a:r>
              <a:rPr lang="cs-CZ" dirty="0" smtClean="0"/>
              <a:t>Zodpovědné za napětí svalu</a:t>
            </a:r>
          </a:p>
          <a:p>
            <a:r>
              <a:rPr lang="cs-CZ" dirty="0" smtClean="0"/>
              <a:t>Opouzdřené , vřetenovité</a:t>
            </a:r>
          </a:p>
          <a:p>
            <a:r>
              <a:rPr lang="cs-CZ" dirty="0" smtClean="0"/>
              <a:t>Tvoří jej modifikovaná svalová vlákna – tzv. </a:t>
            </a:r>
            <a:r>
              <a:rPr lang="cs-CZ" dirty="0" err="1" smtClean="0"/>
              <a:t>intrafúzální</a:t>
            </a:r>
            <a:endParaRPr lang="cs-CZ" dirty="0" smtClean="0"/>
          </a:p>
          <a:p>
            <a:r>
              <a:rPr lang="cs-CZ" dirty="0" smtClean="0"/>
              <a:t>Do vřeténka vstupují 3 typy nervových vláken – silnější aferentní – senzitivní – </a:t>
            </a:r>
            <a:r>
              <a:rPr lang="cs-CZ" dirty="0" err="1" smtClean="0"/>
              <a:t>anulospirální</a:t>
            </a:r>
            <a:r>
              <a:rPr lang="cs-CZ" dirty="0" smtClean="0"/>
              <a:t> zakončení, jemnější aferentní – senzitivní – keříčkovitá zakončení, axony gama motorických neuronů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60032" y="116632"/>
            <a:ext cx="4038600" cy="1296144"/>
          </a:xfrm>
        </p:spPr>
        <p:txBody>
          <a:bodyPr>
            <a:normAutofit fontScale="55000" lnSpcReduction="20000"/>
          </a:bodyPr>
          <a:lstStyle/>
          <a:p>
            <a:r>
              <a:rPr lang="cs-CZ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Golgiho šlachové vřeténko</a:t>
            </a:r>
          </a:p>
          <a:p>
            <a:r>
              <a:rPr lang="cs-CZ" dirty="0" smtClean="0"/>
              <a:t>V oblasti spojení šlachy a svalových vláken</a:t>
            </a:r>
          </a:p>
          <a:p>
            <a:r>
              <a:rPr lang="cs-CZ" dirty="0" smtClean="0"/>
              <a:t>Axony aferentních neuronů</a:t>
            </a:r>
          </a:p>
          <a:p>
            <a:r>
              <a:rPr lang="cs-CZ" dirty="0" smtClean="0"/>
              <a:t>Jemné vazivové pouzdro</a:t>
            </a:r>
          </a:p>
          <a:p>
            <a:r>
              <a:rPr lang="cs-CZ" dirty="0" smtClean="0"/>
              <a:t>Relaxace svalu v případě nadměrného napětí</a:t>
            </a:r>
            <a:endParaRPr lang="cs-CZ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" t="6788" r="3944" b="10197"/>
          <a:stretch/>
        </p:blipFill>
        <p:spPr bwMode="auto">
          <a:xfrm>
            <a:off x="107504" y="2996952"/>
            <a:ext cx="4110087" cy="2780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827" y="1353970"/>
            <a:ext cx="3048613" cy="3244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" t="13808" r="4822" b="19121"/>
          <a:stretch/>
        </p:blipFill>
        <p:spPr bwMode="auto">
          <a:xfrm>
            <a:off x="3131840" y="4180787"/>
            <a:ext cx="4703975" cy="267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395536" y="3140968"/>
            <a:ext cx="15841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Nervosvalové vřeténko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3203848" y="4275575"/>
            <a:ext cx="15841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Nervosvalové vřeténko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7596336" y="1556792"/>
            <a:ext cx="9361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Šlachové vřeténko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47352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56207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Mícha</a:t>
            </a:r>
            <a:endParaRPr lang="cs-CZ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932040" y="980728"/>
            <a:ext cx="4038600" cy="3025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72060" y="3284984"/>
            <a:ext cx="4111908" cy="3229819"/>
          </a:xfrm>
        </p:spPr>
        <p:txBody>
          <a:bodyPr>
            <a:normAutofit/>
          </a:bodyPr>
          <a:lstStyle/>
          <a:p>
            <a:r>
              <a:rPr lang="cs-CZ" sz="2000" dirty="0" smtClean="0"/>
              <a:t>Šedá hmota – 3 sloupce – </a:t>
            </a:r>
            <a:r>
              <a:rPr lang="cs-CZ" sz="2000" dirty="0" err="1" smtClean="0"/>
              <a:t>columna</a:t>
            </a:r>
            <a:r>
              <a:rPr lang="cs-CZ" sz="2000" dirty="0" smtClean="0"/>
              <a:t> dorsalis, </a:t>
            </a:r>
            <a:r>
              <a:rPr lang="cs-CZ" sz="2000" dirty="0" err="1" smtClean="0"/>
              <a:t>ventralis</a:t>
            </a:r>
            <a:r>
              <a:rPr lang="cs-CZ" sz="2000" dirty="0" smtClean="0"/>
              <a:t> , </a:t>
            </a:r>
            <a:r>
              <a:rPr lang="cs-CZ" sz="2000" dirty="0" err="1" smtClean="0"/>
              <a:t>lateralis</a:t>
            </a:r>
            <a:endParaRPr lang="cs-CZ" sz="2000" dirty="0" smtClean="0"/>
          </a:p>
          <a:p>
            <a:pPr lvl="1"/>
            <a:r>
              <a:rPr lang="cs-CZ" sz="2000" dirty="0" smtClean="0"/>
              <a:t>Na řezu – rohy – </a:t>
            </a:r>
            <a:r>
              <a:rPr lang="cs-CZ" sz="2000" dirty="0" err="1" smtClean="0"/>
              <a:t>cornu</a:t>
            </a:r>
            <a:r>
              <a:rPr lang="cs-CZ" sz="2000" dirty="0" smtClean="0"/>
              <a:t> dorsale, </a:t>
            </a:r>
            <a:r>
              <a:rPr lang="cs-CZ" sz="2000" dirty="0" err="1" smtClean="0"/>
              <a:t>ventrale</a:t>
            </a:r>
            <a:r>
              <a:rPr lang="cs-CZ" sz="2000" dirty="0" smtClean="0"/>
              <a:t>, </a:t>
            </a:r>
            <a:r>
              <a:rPr lang="cs-CZ" sz="2000" dirty="0" err="1" smtClean="0"/>
              <a:t>laterale</a:t>
            </a:r>
            <a:endParaRPr lang="cs-CZ" sz="2000" dirty="0" smtClean="0"/>
          </a:p>
          <a:p>
            <a:r>
              <a:rPr lang="cs-CZ" sz="2000" dirty="0" smtClean="0"/>
              <a:t>Bílá hmota – 3 provazce – </a:t>
            </a:r>
            <a:r>
              <a:rPr lang="cs-CZ" sz="2000" dirty="0" err="1" smtClean="0"/>
              <a:t>funiculus</a:t>
            </a:r>
            <a:r>
              <a:rPr lang="cs-CZ" sz="2000" dirty="0" smtClean="0"/>
              <a:t> dorsalis, </a:t>
            </a:r>
            <a:r>
              <a:rPr lang="cs-CZ" sz="2000" dirty="0" err="1" smtClean="0"/>
              <a:t>ventralis</a:t>
            </a:r>
            <a:r>
              <a:rPr lang="cs-CZ" sz="2000" dirty="0" smtClean="0"/>
              <a:t>, </a:t>
            </a:r>
            <a:r>
              <a:rPr lang="cs-CZ" sz="2000" dirty="0" err="1" smtClean="0"/>
              <a:t>lateralis</a:t>
            </a:r>
            <a:endParaRPr lang="cs-CZ" sz="2000" dirty="0"/>
          </a:p>
        </p:txBody>
      </p:sp>
      <p:pic>
        <p:nvPicPr>
          <p:cNvPr id="7" name="Picture 2" descr="D:\Dokumenty\Výuka\Histologie\Přednášky\Nervový systém\N1  g1.jpg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829046"/>
            <a:ext cx="4353182" cy="301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" b="5278"/>
          <a:stretch/>
        </p:blipFill>
        <p:spPr bwMode="auto">
          <a:xfrm>
            <a:off x="101387" y="58765"/>
            <a:ext cx="4975179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668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Povrchová a hluboká citlivost</a:t>
            </a:r>
            <a:endParaRPr lang="cs-CZ" dirty="0"/>
          </a:p>
        </p:txBody>
      </p:sp>
      <p:pic>
        <p:nvPicPr>
          <p:cNvPr id="6" name="Zástupný symbol pro obsah 5" descr="smyslová tělíska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5518" y="1600200"/>
            <a:ext cx="3501964" cy="4525963"/>
          </a:xfrm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cs-CZ" dirty="0" smtClean="0"/>
              <a:t>Dotyk a tlak </a:t>
            </a:r>
          </a:p>
          <a:p>
            <a:pPr marL="742950" lvl="2" indent="-342900">
              <a:buNone/>
            </a:pPr>
            <a:r>
              <a:rPr lang="cs-CZ" sz="2400" dirty="0" smtClean="0"/>
              <a:t>- Meissnerova tělíska, </a:t>
            </a:r>
            <a:r>
              <a:rPr lang="cs-CZ" sz="2400" dirty="0" err="1" smtClean="0"/>
              <a:t>Ruffiniho</a:t>
            </a:r>
            <a:r>
              <a:rPr lang="cs-CZ" sz="2400" dirty="0" smtClean="0"/>
              <a:t> keříčkovitá zakončení, </a:t>
            </a:r>
            <a:r>
              <a:rPr lang="cs-CZ" sz="2400" dirty="0" err="1" smtClean="0"/>
              <a:t>Krauseho</a:t>
            </a:r>
            <a:r>
              <a:rPr lang="cs-CZ" sz="2400" dirty="0" smtClean="0"/>
              <a:t> tělíska, </a:t>
            </a:r>
            <a:r>
              <a:rPr lang="cs-CZ" sz="2400" dirty="0" err="1" smtClean="0"/>
              <a:t>Merkelova</a:t>
            </a:r>
            <a:r>
              <a:rPr lang="cs-CZ" sz="2400" dirty="0" smtClean="0"/>
              <a:t> tělíska, volná nervová zakončení</a:t>
            </a:r>
          </a:p>
          <a:p>
            <a:r>
              <a:rPr lang="cs-CZ" sz="2400" dirty="0" smtClean="0"/>
              <a:t>Vibrace</a:t>
            </a:r>
          </a:p>
          <a:p>
            <a:pPr lvl="1"/>
            <a:r>
              <a:rPr lang="cs-CZ" dirty="0" smtClean="0"/>
              <a:t>Vater-</a:t>
            </a:r>
            <a:r>
              <a:rPr lang="cs-CZ" dirty="0" err="1" smtClean="0"/>
              <a:t>Paciniho</a:t>
            </a:r>
            <a:r>
              <a:rPr lang="cs-CZ" dirty="0" smtClean="0"/>
              <a:t> tělíska</a:t>
            </a:r>
          </a:p>
          <a:p>
            <a:pPr lvl="1">
              <a:buNone/>
            </a:pPr>
            <a:endParaRPr lang="cs-CZ" dirty="0" smtClean="0"/>
          </a:p>
          <a:p>
            <a:r>
              <a:rPr lang="cs-CZ" sz="2400" dirty="0" smtClean="0"/>
              <a:t>Chlad a teplo</a:t>
            </a:r>
          </a:p>
          <a:p>
            <a:pPr lvl="1"/>
            <a:r>
              <a:rPr lang="cs-CZ" dirty="0" smtClean="0"/>
              <a:t>Tenká nervová vlákna přes bazální membránu epidermis, bez obalu ze </a:t>
            </a:r>
            <a:r>
              <a:rPr lang="cs-CZ" dirty="0" err="1" smtClean="0"/>
              <a:t>Schwanových</a:t>
            </a:r>
            <a:r>
              <a:rPr lang="cs-CZ" dirty="0" smtClean="0"/>
              <a:t> buněk</a:t>
            </a:r>
          </a:p>
          <a:p>
            <a:pPr lvl="1"/>
            <a:endParaRPr lang="cs-CZ" b="1" dirty="0" smtClean="0"/>
          </a:p>
          <a:p>
            <a:r>
              <a:rPr lang="cs-CZ" sz="2400" dirty="0" smtClean="0"/>
              <a:t>Bolest</a:t>
            </a:r>
          </a:p>
          <a:p>
            <a:pPr lvl="1"/>
            <a:r>
              <a:rPr lang="cs-CZ" dirty="0" err="1" smtClean="0"/>
              <a:t>Nociceptory</a:t>
            </a:r>
            <a:r>
              <a:rPr lang="cs-CZ" dirty="0" smtClean="0"/>
              <a:t> – volná nervová zakončení</a:t>
            </a:r>
          </a:p>
          <a:p>
            <a:endParaRPr lang="cs-CZ" dirty="0" smtClean="0"/>
          </a:p>
          <a:p>
            <a:pPr lvl="1"/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3203848" y="3536011"/>
            <a:ext cx="864096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800" dirty="0" smtClean="0"/>
              <a:t>Ruffiniho tělísko</a:t>
            </a:r>
            <a:endParaRPr lang="cs-CZ" sz="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2577429" y="5726080"/>
            <a:ext cx="1224136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800" dirty="0" smtClean="0"/>
              <a:t>Volná nervová zakončení</a:t>
            </a:r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26724608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 smtClean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6543"/>
            <a:ext cx="4536504" cy="608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699666" cy="5879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1849767" y="3056191"/>
            <a:ext cx="10081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Meissnerova tělíska</a:t>
            </a:r>
            <a:endParaRPr lang="cs-CZ" sz="12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5796136" y="404664"/>
            <a:ext cx="14401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err="1" smtClean="0"/>
              <a:t>Vatter</a:t>
            </a:r>
            <a:r>
              <a:rPr lang="cs-CZ" sz="1400" dirty="0" smtClean="0"/>
              <a:t>- </a:t>
            </a:r>
            <a:r>
              <a:rPr lang="cs-CZ" sz="1400" dirty="0" err="1" smtClean="0"/>
              <a:t>Pacciniho</a:t>
            </a:r>
            <a:r>
              <a:rPr lang="cs-CZ" sz="1400" dirty="0" smtClean="0"/>
              <a:t> tělísko</a:t>
            </a:r>
            <a:endParaRPr lang="cs-CZ" sz="1400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573016"/>
            <a:ext cx="2489200" cy="317500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3228256" y="5734140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Krauseho tělísko</a:t>
            </a:r>
            <a:endParaRPr lang="cs-CZ" sz="1400" dirty="0"/>
          </a:p>
        </p:txBody>
      </p:sp>
      <p:cxnSp>
        <p:nvCxnSpPr>
          <p:cNvPr id="13" name="Přímá spojnice se šipkou 12"/>
          <p:cNvCxnSpPr/>
          <p:nvPr/>
        </p:nvCxnSpPr>
        <p:spPr>
          <a:xfrm flipV="1">
            <a:off x="4092352" y="5517232"/>
            <a:ext cx="263624" cy="47851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29859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475656" y="1556792"/>
            <a:ext cx="67504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2"/>
              </a:rPr>
              <a:t>http://</a:t>
            </a:r>
            <a:r>
              <a:rPr lang="cs-CZ" dirty="0" smtClean="0">
                <a:hlinkClick r:id="rId2"/>
              </a:rPr>
              <a:t>www.youtube.com/watch?v=K9BYEO9725k&amp;feature=related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>
                <a:hlinkClick r:id="rId3"/>
              </a:rPr>
              <a:t>http://</a:t>
            </a:r>
            <a:r>
              <a:rPr lang="cs-CZ" dirty="0" smtClean="0">
                <a:hlinkClick r:id="rId3"/>
              </a:rPr>
              <a:t>www.youtube.com/watch?v=oLSmNcem2X0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>
                <a:hlinkClick r:id="rId4"/>
              </a:rPr>
              <a:t>http://</a:t>
            </a:r>
            <a:r>
              <a:rPr lang="cs-CZ" dirty="0" smtClean="0">
                <a:hlinkClick r:id="rId4"/>
              </a:rPr>
              <a:t>www.youtube.com/watch?v=90cj4NX87Yk</a:t>
            </a:r>
            <a:endParaRPr lang="cs-CZ" dirty="0" smtClean="0"/>
          </a:p>
          <a:p>
            <a:endParaRPr lang="cs-CZ" dirty="0"/>
          </a:p>
          <a:p>
            <a:r>
              <a:rPr lang="cs-CZ" dirty="0">
                <a:hlinkClick r:id="rId5"/>
              </a:rPr>
              <a:t>http://</a:t>
            </a:r>
            <a:r>
              <a:rPr lang="cs-CZ" dirty="0" smtClean="0">
                <a:hlinkClick r:id="rId5"/>
              </a:rPr>
              <a:t>www.youtube.com/watch?v=HXx9qlJetSU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03050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 fontScale="32500" lnSpcReduction="20000"/>
          </a:bodyPr>
          <a:lstStyle/>
          <a:p>
            <a:r>
              <a:rPr lang="cs-CZ" dirty="0">
                <a:hlinkClick r:id="rId2"/>
              </a:rPr>
              <a:t>http://</a:t>
            </a:r>
            <a:r>
              <a:rPr lang="cs-CZ" dirty="0" smtClean="0">
                <a:hlinkClick r:id="rId2"/>
              </a:rPr>
              <a:t>www.gsospg.cz:5050/bio/Sources/Photogallery_Detail.php?intSource=1&amp;intImageId=331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>
                <a:hlinkClick r:id="rId3"/>
              </a:rPr>
              <a:t>http</a:t>
            </a:r>
            <a:r>
              <a:rPr lang="cs-CZ" dirty="0">
                <a:hlinkClick r:id="rId3"/>
              </a:rPr>
              <a:t>://</a:t>
            </a:r>
            <a:r>
              <a:rPr lang="cs-CZ" dirty="0" smtClean="0">
                <a:hlinkClick r:id="rId3"/>
              </a:rPr>
              <a:t>catalog.nucleusinc.com/generateexhibit.php?ID=5283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>
                <a:hlinkClick r:id="rId4"/>
              </a:rPr>
              <a:t>http</a:t>
            </a:r>
            <a:r>
              <a:rPr lang="cs-CZ" dirty="0">
                <a:hlinkClick r:id="rId4"/>
              </a:rPr>
              <a:t>://</a:t>
            </a:r>
            <a:r>
              <a:rPr lang="cs-CZ" dirty="0" smtClean="0">
                <a:hlinkClick r:id="rId4"/>
              </a:rPr>
              <a:t>vanat.cvm.umn.edu/neurHistAtls/pages/men2.html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>
                <a:hlinkClick r:id="rId5"/>
              </a:rPr>
              <a:t>http://www.stefajir.cz/?</a:t>
            </a:r>
            <a:r>
              <a:rPr lang="cs-CZ" dirty="0" smtClean="0">
                <a:hlinkClick r:id="rId5"/>
              </a:rPr>
              <a:t>q=subduralni-hematom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/>
              <a:t>Konrádová, V., Uhlík, J., </a:t>
            </a:r>
            <a:r>
              <a:rPr lang="cs-CZ" dirty="0" err="1"/>
              <a:t>Vajner</a:t>
            </a:r>
            <a:r>
              <a:rPr lang="cs-CZ" dirty="0"/>
              <a:t>, L.: Funkční histologie. H &amp; H, Praha, pp.1-363, 1998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dirty="0" err="1"/>
              <a:t>Junqueira</a:t>
            </a:r>
            <a:r>
              <a:rPr lang="cs-CZ" dirty="0"/>
              <a:t>, C.L., </a:t>
            </a:r>
            <a:r>
              <a:rPr lang="cs-CZ" dirty="0" err="1"/>
              <a:t>Carneiro</a:t>
            </a:r>
            <a:r>
              <a:rPr lang="cs-CZ" dirty="0"/>
              <a:t>, J., </a:t>
            </a:r>
            <a:r>
              <a:rPr lang="cs-CZ" dirty="0" err="1"/>
              <a:t>Kelley</a:t>
            </a:r>
            <a:r>
              <a:rPr lang="cs-CZ" dirty="0"/>
              <a:t>, R.O. Základy histologie. H+H, </a:t>
            </a:r>
            <a:r>
              <a:rPr lang="cs-CZ" dirty="0" smtClean="0"/>
              <a:t>1997</a:t>
            </a:r>
          </a:p>
          <a:p>
            <a:endParaRPr lang="cs-CZ" dirty="0"/>
          </a:p>
          <a:p>
            <a:r>
              <a:rPr lang="cs-CZ" dirty="0">
                <a:hlinkClick r:id="rId6"/>
              </a:rPr>
              <a:t>http://www.lfp.cuni.cz/OldWWW/dept/histolog</a:t>
            </a:r>
            <a:r>
              <a:rPr lang="cs-CZ" dirty="0" smtClean="0">
                <a:hlinkClick r:id="rId6"/>
              </a:rPr>
              <a:t>/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>
                <a:hlinkClick r:id="rId7"/>
              </a:rPr>
              <a:t>http://</a:t>
            </a:r>
            <a:r>
              <a:rPr lang="cs-CZ" dirty="0" smtClean="0">
                <a:hlinkClick r:id="rId7"/>
              </a:rPr>
              <a:t>old.lf3.cuni.cz/histologie/atlas/demo/52/ipage00003.htm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>
                <a:hlinkClick r:id="rId8"/>
              </a:rPr>
              <a:t>http://</a:t>
            </a:r>
            <a:r>
              <a:rPr lang="cs-CZ" dirty="0" smtClean="0">
                <a:hlinkClick r:id="rId8"/>
              </a:rPr>
              <a:t>www.mikroskopie-forum.de/index.php?topic=8716.0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>
                <a:hlinkClick r:id="rId9"/>
              </a:rPr>
              <a:t>http://www.krankenhaus-buchholz.de/de/fachdisziplinen/neurologie/leistungsspektrum</a:t>
            </a:r>
            <a:r>
              <a:rPr lang="cs-CZ" dirty="0" smtClean="0">
                <a:hlinkClick r:id="rId9"/>
              </a:rPr>
              <a:t>/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>
                <a:hlinkClick r:id="rId10"/>
              </a:rPr>
              <a:t>http://</a:t>
            </a:r>
            <a:r>
              <a:rPr lang="cs-CZ" dirty="0" smtClean="0">
                <a:hlinkClick r:id="rId10"/>
              </a:rPr>
              <a:t>de.wikipedia.org/w/index.php?title=Datei:Thisisspinaltap.jpg&amp;filetimestamp=20060614224044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>
                <a:hlinkClick r:id="rId11"/>
              </a:rPr>
              <a:t>http://</a:t>
            </a:r>
            <a:r>
              <a:rPr lang="cs-CZ" dirty="0" smtClean="0">
                <a:hlinkClick r:id="rId11"/>
              </a:rPr>
              <a:t>upload.wikimedia.org/wikipedia/commons/d/d4/Spinal_needles.jpg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err="1"/>
              <a:t>Ross</a:t>
            </a:r>
            <a:r>
              <a:rPr lang="cs-CZ" dirty="0"/>
              <a:t>, M.H. Histology text and atlas </a:t>
            </a:r>
            <a:endParaRPr lang="cs-CZ" dirty="0" smtClean="0"/>
          </a:p>
          <a:p>
            <a:endParaRPr lang="cs-CZ" dirty="0"/>
          </a:p>
          <a:p>
            <a:r>
              <a:rPr lang="cs-CZ" dirty="0">
                <a:hlinkClick r:id="rId12"/>
              </a:rPr>
              <a:t>http://www.technion.ac.il/~</a:t>
            </a:r>
            <a:r>
              <a:rPr lang="cs-CZ" dirty="0" smtClean="0">
                <a:hlinkClick r:id="rId12"/>
              </a:rPr>
              <a:t>mdcourse/274203/slides/Nerve/Receptors/2-Neuromuscular%20Spindles.jpg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>
                <a:hlinkClick r:id="rId13"/>
              </a:rPr>
              <a:t>http://flylib.com/books/en/2.953.1.14/1</a:t>
            </a:r>
            <a:r>
              <a:rPr lang="cs-CZ" dirty="0" smtClean="0">
                <a:hlinkClick r:id="rId13"/>
              </a:rPr>
              <a:t>/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>
                <a:hlinkClick r:id="rId14"/>
              </a:rPr>
              <a:t>http://cs.wikipedia.org/wiki/Moze%C4%8Dek#Moze.C4.8Dkov.C3.A1_j.C3.A1dra_.</a:t>
            </a:r>
            <a:r>
              <a:rPr lang="cs-CZ" dirty="0" smtClean="0">
                <a:hlinkClick r:id="rId14"/>
              </a:rPr>
              <a:t>28nuclei_cerebelli.29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2054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/>
          <p:nvPr/>
        </p:nvPicPr>
        <p:blipFill rotWithShape="1">
          <a:blip r:embed="rId2"/>
          <a:srcRect l="9530" t="14453" r="10038" b="12010"/>
          <a:stretch/>
        </p:blipFill>
        <p:spPr bwMode="auto">
          <a:xfrm>
            <a:off x="285907" y="0"/>
            <a:ext cx="4630420" cy="33864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ázek 2"/>
          <p:cNvPicPr/>
          <p:nvPr/>
        </p:nvPicPr>
        <p:blipFill rotWithShape="1">
          <a:blip r:embed="rId3"/>
          <a:srcRect t="10324" r="21246" b="7951"/>
          <a:stretch/>
        </p:blipFill>
        <p:spPr bwMode="auto">
          <a:xfrm>
            <a:off x="4856952" y="50462"/>
            <a:ext cx="4263461" cy="34711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ázek 3"/>
          <p:cNvPicPr/>
          <p:nvPr/>
        </p:nvPicPr>
        <p:blipFill rotWithShape="1">
          <a:blip r:embed="rId4"/>
          <a:srcRect t="9530" r="19847" b="7950"/>
          <a:stretch/>
        </p:blipFill>
        <p:spPr bwMode="auto">
          <a:xfrm>
            <a:off x="107504" y="3386455"/>
            <a:ext cx="4176305" cy="32658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/>
          <p:cNvPicPr/>
          <p:nvPr/>
        </p:nvPicPr>
        <p:blipFill rotWithShape="1">
          <a:blip r:embed="rId5"/>
          <a:srcRect t="4923" r="4320" b="4545"/>
          <a:stretch/>
        </p:blipFill>
        <p:spPr bwMode="auto">
          <a:xfrm>
            <a:off x="4368182" y="3521630"/>
            <a:ext cx="4724878" cy="32368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Přímá spojnice se šipkou 6"/>
          <p:cNvCxnSpPr/>
          <p:nvPr/>
        </p:nvCxnSpPr>
        <p:spPr>
          <a:xfrm flipV="1">
            <a:off x="2601117" y="1693227"/>
            <a:ext cx="3195019" cy="36762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>
            <a:off x="1907704" y="1412776"/>
            <a:ext cx="216024" cy="25922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>
            <a:off x="4368182" y="2924944"/>
            <a:ext cx="1211930" cy="115212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75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7504" y="188640"/>
            <a:ext cx="3240360" cy="5937523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Šedá hmota míšní</a:t>
            </a:r>
          </a:p>
          <a:p>
            <a:pPr lvl="1"/>
            <a:r>
              <a:rPr lang="cs-CZ" dirty="0" smtClean="0"/>
              <a:t>Eferentní neurony – kořenové buňky</a:t>
            </a:r>
          </a:p>
          <a:p>
            <a:pPr lvl="2"/>
            <a:r>
              <a:rPr lang="cs-CZ" dirty="0" smtClean="0"/>
              <a:t>Motorické – efektorové orgány jsou kosterní svaly</a:t>
            </a:r>
          </a:p>
          <a:p>
            <a:pPr lvl="2"/>
            <a:r>
              <a:rPr lang="cs-CZ" dirty="0" smtClean="0"/>
              <a:t>Autonomní – efektorové orgány </a:t>
            </a:r>
            <a:r>
              <a:rPr lang="cs-CZ" dirty="0" err="1" smtClean="0"/>
              <a:t>hladkosvalové</a:t>
            </a:r>
            <a:r>
              <a:rPr lang="cs-CZ" dirty="0" smtClean="0"/>
              <a:t> buňky, příčně pruhovaný srdeční sval, buňky žláz</a:t>
            </a:r>
          </a:p>
          <a:p>
            <a:pPr lvl="2"/>
            <a:r>
              <a:rPr lang="cs-CZ" dirty="0" smtClean="0"/>
              <a:t>Axony jsou součástí autonomní nervového systému</a:t>
            </a:r>
          </a:p>
          <a:p>
            <a:pPr lvl="1"/>
            <a:r>
              <a:rPr lang="cs-CZ" dirty="0" smtClean="0"/>
              <a:t>Interneurony</a:t>
            </a:r>
          </a:p>
          <a:p>
            <a:pPr lvl="2"/>
            <a:r>
              <a:rPr lang="cs-CZ" dirty="0" smtClean="0"/>
              <a:t>Provazcové buňky – spojují vzdálené míšní segmenty</a:t>
            </a:r>
          </a:p>
          <a:p>
            <a:pPr lvl="2"/>
            <a:r>
              <a:rPr lang="cs-CZ" dirty="0" smtClean="0"/>
              <a:t>Spojovací buňky – převodní aparát míchy</a:t>
            </a:r>
          </a:p>
          <a:p>
            <a:pPr lvl="3"/>
            <a:r>
              <a:rPr lang="cs-CZ" dirty="0" smtClean="0"/>
              <a:t>Vsunuté</a:t>
            </a:r>
          </a:p>
          <a:p>
            <a:pPr lvl="3"/>
            <a:r>
              <a:rPr lang="cs-CZ" dirty="0" smtClean="0"/>
              <a:t>Komisurální</a:t>
            </a:r>
          </a:p>
          <a:p>
            <a:pPr lvl="3"/>
            <a:r>
              <a:rPr lang="cs-CZ" dirty="0" smtClean="0"/>
              <a:t>Asociační</a:t>
            </a:r>
          </a:p>
          <a:p>
            <a:pPr lvl="3"/>
            <a:endParaRPr lang="cs-CZ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2" b="7020"/>
          <a:stretch/>
        </p:blipFill>
        <p:spPr bwMode="auto">
          <a:xfrm>
            <a:off x="3059832" y="3212976"/>
            <a:ext cx="5884995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6660232" y="260648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Bílá hmota</a:t>
            </a:r>
          </a:p>
          <a:p>
            <a:r>
              <a:rPr lang="cs-CZ" dirty="0" smtClean="0"/>
              <a:t>- </a:t>
            </a:r>
            <a:r>
              <a:rPr lang="cs-CZ" dirty="0" err="1"/>
              <a:t>m</a:t>
            </a:r>
            <a:r>
              <a:rPr lang="cs-CZ" dirty="0" err="1" smtClean="0"/>
              <a:t>yelinizována</a:t>
            </a:r>
            <a:r>
              <a:rPr lang="cs-CZ" dirty="0" smtClean="0"/>
              <a:t> vlákna – tvoří míšní dráhy</a:t>
            </a:r>
            <a:endParaRPr lang="cs-CZ" dirty="0"/>
          </a:p>
        </p:txBody>
      </p:sp>
      <p:pic>
        <p:nvPicPr>
          <p:cNvPr id="8" name="Picture 2" descr="D:\Dokumenty\Výuka\Histologie\Přednášky\Nervový systém\N1  T1.jpg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449" y="476672"/>
            <a:ext cx="3484952" cy="254776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70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T602\TEXT\Histoprednasky\Obrázky\Nervová tkáň\glie Steven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6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6014436" cy="451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211960" y="260648"/>
            <a:ext cx="18002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sz="1400" b="0" dirty="0">
                <a:solidFill>
                  <a:srgbClr val="FFFF00"/>
                </a:solidFill>
              </a:rPr>
              <a:t>A = fibrilární astrocyty</a:t>
            </a:r>
          </a:p>
          <a:p>
            <a:r>
              <a:rPr lang="cs-CZ" sz="1400" b="0" dirty="0">
                <a:solidFill>
                  <a:srgbClr val="FFFF00"/>
                </a:solidFill>
              </a:rPr>
              <a:t>O = </a:t>
            </a:r>
            <a:r>
              <a:rPr lang="cs-CZ" sz="1400" b="0" dirty="0" err="1">
                <a:solidFill>
                  <a:srgbClr val="FFFF00"/>
                </a:solidFill>
              </a:rPr>
              <a:t>oligodendrocyty</a:t>
            </a:r>
            <a:endParaRPr lang="cs-CZ" sz="1400" b="0" dirty="0">
              <a:solidFill>
                <a:srgbClr val="FFFF00"/>
              </a:solidFill>
            </a:endParaRPr>
          </a:p>
          <a:p>
            <a:r>
              <a:rPr lang="cs-CZ" sz="1400" b="0" dirty="0">
                <a:solidFill>
                  <a:srgbClr val="FFFF00"/>
                </a:solidFill>
              </a:rPr>
              <a:t>M = mikroglie</a:t>
            </a:r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08720"/>
            <a:ext cx="3454524" cy="4303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Dokumenty\Vyuka\Histologie\Přednášky\Nervová tkáň\N1  SM20.jpg"/>
          <p:cNvPicPr>
            <a:picLocks noChangeAspect="1" noChangeArrowheads="1"/>
          </p:cNvPicPr>
          <p:nvPr/>
        </p:nvPicPr>
        <p:blipFill>
          <a:blip r:embed="rId4" cstate="print">
            <a:lum contras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986784"/>
            <a:ext cx="4461345" cy="287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115616" y="4077072"/>
            <a:ext cx="161210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1200" b="0" dirty="0">
                <a:solidFill>
                  <a:srgbClr val="FFFF00"/>
                </a:solidFill>
              </a:rPr>
              <a:t>E = ependym</a:t>
            </a:r>
          </a:p>
          <a:p>
            <a:r>
              <a:rPr lang="cs-CZ" sz="1200" b="0" dirty="0">
                <a:solidFill>
                  <a:srgbClr val="FFFF00"/>
                </a:solidFill>
              </a:rPr>
              <a:t>CSF = mozkomíšní mok</a:t>
            </a:r>
          </a:p>
        </p:txBody>
      </p:sp>
    </p:spTree>
    <p:extLst>
      <p:ext uri="{BB962C8B-B14F-4D97-AF65-F5344CB8AC3E}">
        <p14:creationId xmlns:p14="http://schemas.microsoft.com/office/powerpoint/2010/main" val="241501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67944" y="274638"/>
            <a:ext cx="4618856" cy="1143000"/>
          </a:xfrm>
        </p:spPr>
        <p:txBody>
          <a:bodyPr/>
          <a:lstStyle/>
          <a:p>
            <a:r>
              <a:rPr lang="cs-CZ" dirty="0" smtClean="0"/>
              <a:t>Mozeček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7504" y="116633"/>
            <a:ext cx="4536504" cy="1585656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V zadní jámě lební nad prodlouženou míchou a Varolovým mostem</a:t>
            </a:r>
          </a:p>
          <a:p>
            <a:r>
              <a:rPr lang="cs-CZ" dirty="0" smtClean="0"/>
              <a:t>2 hemisféry, </a:t>
            </a:r>
            <a:r>
              <a:rPr lang="cs-CZ" dirty="0" err="1" smtClean="0"/>
              <a:t>vermis</a:t>
            </a:r>
            <a:r>
              <a:rPr lang="cs-CZ" dirty="0" smtClean="0"/>
              <a:t> </a:t>
            </a:r>
            <a:r>
              <a:rPr lang="cs-CZ" dirty="0" err="1" smtClean="0"/>
              <a:t>cerebelli</a:t>
            </a:r>
            <a:endParaRPr lang="cs-CZ" dirty="0" smtClean="0"/>
          </a:p>
          <a:p>
            <a:r>
              <a:rPr lang="cs-CZ" dirty="0" smtClean="0"/>
              <a:t>Kůra – šedá hmota, dřeň – bílá hmota, jádra mozečku – skupiny neuronů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 r="1836" b="3070"/>
          <a:stretch/>
        </p:blipFill>
        <p:spPr>
          <a:xfrm>
            <a:off x="4465505" y="1196752"/>
            <a:ext cx="4427209" cy="5184576"/>
          </a:xfr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3878" b="6232"/>
          <a:stretch/>
        </p:blipFill>
        <p:spPr bwMode="auto">
          <a:xfrm>
            <a:off x="467544" y="1543646"/>
            <a:ext cx="3888432" cy="52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99592" y="4140539"/>
            <a:ext cx="8640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Bílá hmota</a:t>
            </a:r>
            <a:endParaRPr lang="cs-CZ" sz="12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2339752" y="1916832"/>
            <a:ext cx="9361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Stratum</a:t>
            </a:r>
            <a:r>
              <a:rPr lang="cs-CZ" sz="1200" dirty="0" smtClean="0"/>
              <a:t> </a:t>
            </a:r>
            <a:r>
              <a:rPr lang="cs-CZ" sz="1200" dirty="0" err="1" smtClean="0"/>
              <a:t>moleculare</a:t>
            </a:r>
            <a:endParaRPr lang="cs-CZ" sz="12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2411760" y="2564904"/>
            <a:ext cx="93610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Stratum</a:t>
            </a:r>
            <a:r>
              <a:rPr lang="cs-CZ" sz="1200" dirty="0" smtClean="0"/>
              <a:t> </a:t>
            </a:r>
            <a:r>
              <a:rPr lang="cs-CZ" sz="1200" dirty="0" err="1" smtClean="0"/>
              <a:t>granulosum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48608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99792" y="274638"/>
            <a:ext cx="5987008" cy="63408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Kůra a dřeň mozečku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7504" y="0"/>
            <a:ext cx="2736304" cy="6847378"/>
          </a:xfrm>
        </p:spPr>
        <p:txBody>
          <a:bodyPr>
            <a:noAutofit/>
          </a:bodyPr>
          <a:lstStyle/>
          <a:p>
            <a:r>
              <a:rPr lang="cs-CZ" sz="1000" b="1" u="sng" dirty="0" smtClean="0"/>
              <a:t>Kůra</a:t>
            </a:r>
          </a:p>
          <a:p>
            <a:r>
              <a:rPr lang="cs-CZ" sz="1000" dirty="0" err="1" smtClean="0"/>
              <a:t>Stratum</a:t>
            </a:r>
            <a:r>
              <a:rPr lang="cs-CZ" sz="1000" dirty="0" smtClean="0"/>
              <a:t> </a:t>
            </a:r>
            <a:r>
              <a:rPr lang="cs-CZ" sz="1000" dirty="0" err="1"/>
              <a:t>cinereum</a:t>
            </a:r>
            <a:r>
              <a:rPr lang="cs-CZ" sz="1000" dirty="0"/>
              <a:t> – </a:t>
            </a:r>
            <a:r>
              <a:rPr lang="cs-CZ" sz="1000" dirty="0" err="1"/>
              <a:t>moleculare</a:t>
            </a:r>
            <a:endParaRPr lang="cs-CZ" sz="1000" dirty="0"/>
          </a:p>
          <a:p>
            <a:pPr lvl="1"/>
            <a:r>
              <a:rPr lang="cs-CZ" sz="1000" dirty="0"/>
              <a:t>Malé multipolární neurony</a:t>
            </a:r>
          </a:p>
          <a:p>
            <a:pPr lvl="1"/>
            <a:r>
              <a:rPr lang="cs-CZ" sz="1000" dirty="0"/>
              <a:t>Košíčkové buňky – dendrity zde, axony opřádají těla Purkyňových buněk</a:t>
            </a:r>
          </a:p>
          <a:p>
            <a:pPr lvl="1"/>
            <a:r>
              <a:rPr lang="cs-CZ" sz="1000" dirty="0"/>
              <a:t>Dendrity Purkyňových buněk</a:t>
            </a:r>
          </a:p>
          <a:p>
            <a:r>
              <a:rPr lang="cs-CZ" sz="1000" dirty="0" err="1"/>
              <a:t>Stratum</a:t>
            </a:r>
            <a:r>
              <a:rPr lang="cs-CZ" sz="1000" dirty="0"/>
              <a:t> </a:t>
            </a:r>
            <a:r>
              <a:rPr lang="cs-CZ" sz="1000" dirty="0" err="1"/>
              <a:t>gangliosum</a:t>
            </a:r>
            <a:endParaRPr lang="cs-CZ" sz="1000" dirty="0"/>
          </a:p>
          <a:p>
            <a:pPr lvl="1"/>
            <a:r>
              <a:rPr lang="cs-CZ" sz="1000" dirty="0"/>
              <a:t>Purkyňovy buňky- dendrity do </a:t>
            </a:r>
            <a:r>
              <a:rPr lang="cs-CZ" sz="1000" dirty="0" err="1"/>
              <a:t>stratum</a:t>
            </a:r>
            <a:r>
              <a:rPr lang="cs-CZ" sz="1000" dirty="0"/>
              <a:t> </a:t>
            </a:r>
            <a:r>
              <a:rPr lang="cs-CZ" sz="1000" dirty="0" err="1"/>
              <a:t>moleculare</a:t>
            </a:r>
            <a:r>
              <a:rPr lang="cs-CZ" sz="1000" dirty="0"/>
              <a:t>, axony do bílé hmoty, kolaterály k sousedním Purkyňovým buňkám</a:t>
            </a:r>
          </a:p>
          <a:p>
            <a:r>
              <a:rPr lang="cs-CZ" sz="1000" dirty="0" err="1"/>
              <a:t>Stratum</a:t>
            </a:r>
            <a:r>
              <a:rPr lang="cs-CZ" sz="1000" dirty="0"/>
              <a:t> </a:t>
            </a:r>
            <a:r>
              <a:rPr lang="cs-CZ" sz="1000" dirty="0" err="1"/>
              <a:t>granulosum</a:t>
            </a:r>
            <a:endParaRPr lang="cs-CZ" sz="1000" dirty="0"/>
          </a:p>
          <a:p>
            <a:pPr lvl="1"/>
            <a:r>
              <a:rPr lang="cs-CZ" sz="1000" dirty="0"/>
              <a:t>Malé neurony – ve skupinkách – </a:t>
            </a:r>
            <a:r>
              <a:rPr lang="cs-CZ" sz="1000" dirty="0" err="1"/>
              <a:t>glomeruli</a:t>
            </a:r>
            <a:r>
              <a:rPr lang="cs-CZ" sz="1000" dirty="0"/>
              <a:t> </a:t>
            </a:r>
            <a:r>
              <a:rPr lang="cs-CZ" sz="1000" dirty="0" err="1"/>
              <a:t>cerebellares</a:t>
            </a:r>
            <a:endParaRPr lang="cs-CZ" sz="1000" dirty="0"/>
          </a:p>
          <a:p>
            <a:pPr lvl="2"/>
            <a:r>
              <a:rPr lang="cs-CZ" sz="1000" dirty="0"/>
              <a:t>Hákovité dendrity</a:t>
            </a:r>
          </a:p>
          <a:p>
            <a:pPr lvl="2"/>
            <a:r>
              <a:rPr lang="cs-CZ" sz="1000" dirty="0"/>
              <a:t>Axony do </a:t>
            </a:r>
            <a:r>
              <a:rPr lang="cs-CZ" sz="1000" dirty="0" err="1"/>
              <a:t>stratum</a:t>
            </a:r>
            <a:r>
              <a:rPr lang="cs-CZ" sz="1000" dirty="0"/>
              <a:t> </a:t>
            </a:r>
            <a:r>
              <a:rPr lang="cs-CZ" sz="1000" dirty="0" err="1"/>
              <a:t>moleculare</a:t>
            </a:r>
            <a:r>
              <a:rPr lang="cs-CZ" sz="1000" dirty="0"/>
              <a:t> – T písmeno</a:t>
            </a:r>
          </a:p>
          <a:p>
            <a:pPr lvl="1"/>
            <a:r>
              <a:rPr lang="cs-CZ" sz="1000" dirty="0"/>
              <a:t>Velké neurony – velké zrnité buňky</a:t>
            </a:r>
          </a:p>
          <a:p>
            <a:pPr lvl="2"/>
            <a:r>
              <a:rPr lang="cs-CZ" sz="1000" dirty="0"/>
              <a:t>Dendrity do </a:t>
            </a:r>
            <a:r>
              <a:rPr lang="cs-CZ" sz="1000" dirty="0" err="1"/>
              <a:t>stratum</a:t>
            </a:r>
            <a:r>
              <a:rPr lang="cs-CZ" sz="1000" dirty="0"/>
              <a:t> </a:t>
            </a:r>
            <a:r>
              <a:rPr lang="cs-CZ" sz="1000" dirty="0" err="1"/>
              <a:t>moleculare</a:t>
            </a:r>
            <a:endParaRPr lang="cs-CZ" sz="1000" dirty="0"/>
          </a:p>
          <a:p>
            <a:pPr lvl="2"/>
            <a:r>
              <a:rPr lang="cs-CZ" sz="1000" dirty="0"/>
              <a:t>Axony zůstávají ve </a:t>
            </a:r>
            <a:r>
              <a:rPr lang="cs-CZ" sz="1000" dirty="0" err="1"/>
              <a:t>stratum</a:t>
            </a:r>
            <a:r>
              <a:rPr lang="cs-CZ" sz="1000" dirty="0"/>
              <a:t> </a:t>
            </a:r>
            <a:r>
              <a:rPr lang="cs-CZ" sz="1000" dirty="0" err="1"/>
              <a:t>granulosum</a:t>
            </a:r>
            <a:endParaRPr lang="cs-CZ" sz="1000" dirty="0"/>
          </a:p>
          <a:p>
            <a:r>
              <a:rPr lang="cs-CZ" sz="1000" b="1" u="sng" dirty="0"/>
              <a:t>Dřeň</a:t>
            </a:r>
          </a:p>
          <a:p>
            <a:r>
              <a:rPr lang="cs-CZ" sz="1000" dirty="0" err="1"/>
              <a:t>Myelinizované</a:t>
            </a:r>
            <a:r>
              <a:rPr lang="cs-CZ" sz="1000" dirty="0"/>
              <a:t> axony</a:t>
            </a:r>
          </a:p>
          <a:p>
            <a:r>
              <a:rPr lang="cs-CZ" sz="1000" dirty="0"/>
              <a:t>Neurony</a:t>
            </a:r>
          </a:p>
          <a:p>
            <a:r>
              <a:rPr lang="cs-CZ" sz="1000" dirty="0"/>
              <a:t>Aferentní nervová vlákna</a:t>
            </a:r>
          </a:p>
          <a:p>
            <a:pPr lvl="1"/>
            <a:r>
              <a:rPr lang="cs-CZ" sz="1000" dirty="0"/>
              <a:t>Šplhavá</a:t>
            </a:r>
          </a:p>
          <a:p>
            <a:pPr lvl="1"/>
            <a:r>
              <a:rPr lang="cs-CZ" sz="1000" dirty="0"/>
              <a:t>Mechová</a:t>
            </a:r>
          </a:p>
          <a:p>
            <a:r>
              <a:rPr lang="cs-CZ" sz="1000" b="1" u="sng" dirty="0" smtClean="0"/>
              <a:t>Bílá hmota – jádra mozečku</a:t>
            </a:r>
          </a:p>
          <a:p>
            <a:r>
              <a:rPr lang="cs-CZ" sz="1000" b="1" dirty="0" err="1" smtClean="0"/>
              <a:t>Nucleus</a:t>
            </a:r>
            <a:r>
              <a:rPr lang="cs-CZ" sz="1000" b="1" dirty="0" smtClean="0"/>
              <a:t> </a:t>
            </a:r>
            <a:r>
              <a:rPr lang="cs-CZ" sz="1000" b="1" dirty="0" err="1"/>
              <a:t>fastigii</a:t>
            </a:r>
            <a:r>
              <a:rPr lang="cs-CZ" sz="1000" dirty="0"/>
              <a:t> </a:t>
            </a:r>
            <a:r>
              <a:rPr lang="cs-CZ" sz="1000" dirty="0" smtClean="0"/>
              <a:t>přijímá </a:t>
            </a:r>
            <a:r>
              <a:rPr lang="cs-CZ" sz="1000" dirty="0"/>
              <a:t>vlákna </a:t>
            </a:r>
            <a:r>
              <a:rPr lang="cs-CZ" sz="1000" dirty="0" smtClean="0"/>
              <a:t>z Purkyňových buněk spinálního </a:t>
            </a:r>
            <a:r>
              <a:rPr lang="cs-CZ" sz="1000" dirty="0"/>
              <a:t>mozečku a promítá se (své odstředivá vlákna směřuje) do </a:t>
            </a:r>
            <a:r>
              <a:rPr lang="cs-CZ" sz="1000" dirty="0" smtClean="0"/>
              <a:t>retikulární formace prodloužené - </a:t>
            </a:r>
            <a:r>
              <a:rPr lang="cs-CZ" sz="1000" dirty="0"/>
              <a:t>ovlivňuje </a:t>
            </a:r>
            <a:r>
              <a:rPr lang="cs-CZ" sz="1000" dirty="0" smtClean="0"/>
              <a:t> posturální reflexy.</a:t>
            </a:r>
            <a:endParaRPr lang="cs-CZ" sz="1000" dirty="0"/>
          </a:p>
          <a:p>
            <a:r>
              <a:rPr lang="cs-CZ" sz="1000" b="1" dirty="0" err="1"/>
              <a:t>Nucleus</a:t>
            </a:r>
            <a:r>
              <a:rPr lang="cs-CZ" sz="1000" b="1" dirty="0"/>
              <a:t> </a:t>
            </a:r>
            <a:r>
              <a:rPr lang="cs-CZ" sz="1000" b="1" dirty="0" err="1"/>
              <a:t>dentatus</a:t>
            </a:r>
            <a:r>
              <a:rPr lang="cs-CZ" sz="1000" dirty="0"/>
              <a:t> - vlákna přijímá z Purkyňových buněk korového mozečku, axony vysílá do </a:t>
            </a:r>
            <a:r>
              <a:rPr lang="cs-CZ" sz="1000" dirty="0" err="1"/>
              <a:t>ventrolaterálního</a:t>
            </a:r>
            <a:r>
              <a:rPr lang="cs-CZ" sz="1000" dirty="0"/>
              <a:t> </a:t>
            </a:r>
            <a:r>
              <a:rPr lang="cs-CZ" sz="1000" dirty="0" smtClean="0"/>
              <a:t>jádra thalamu, </a:t>
            </a:r>
            <a:r>
              <a:rPr lang="cs-CZ" sz="1000" dirty="0"/>
              <a:t>odkud pokračují do 4. a 6. oblasti </a:t>
            </a:r>
            <a:r>
              <a:rPr lang="cs-CZ" sz="1000" dirty="0" smtClean="0"/>
              <a:t>frontální </a:t>
            </a:r>
            <a:r>
              <a:rPr lang="cs-CZ" sz="1000" dirty="0"/>
              <a:t>motorické kůry. </a:t>
            </a:r>
            <a:endParaRPr lang="cs-CZ" sz="1000" dirty="0" smtClean="0"/>
          </a:p>
        </p:txBody>
      </p:sp>
      <p:pic>
        <p:nvPicPr>
          <p:cNvPr id="6" name="Picture 2" descr="D:\Dokumenty\Výuka\Histologie\Přednášky\Nervový systém\N2  g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80728"/>
            <a:ext cx="6219501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Dokumenty\Výuka\Histologie\Přednášky\Nervový systém\N2  SM13.jpg"/>
          <p:cNvPicPr>
            <a:picLocks noChangeAspect="1" noChangeArrowheads="1"/>
          </p:cNvPicPr>
          <p:nvPr/>
        </p:nvPicPr>
        <p:blipFill>
          <a:blip r:embed="rId3" cstate="print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797151"/>
            <a:ext cx="2880320" cy="2050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652120" y="5893241"/>
            <a:ext cx="79208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 smtClean="0"/>
              <a:t>Purkyňova buňka</a:t>
            </a:r>
            <a:endParaRPr lang="cs-CZ" sz="10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6444208" y="5339993"/>
            <a:ext cx="2520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err="1"/>
              <a:t>Nucleus</a:t>
            </a:r>
            <a:r>
              <a:rPr lang="cs-CZ" sz="1000" b="1" dirty="0"/>
              <a:t> </a:t>
            </a:r>
            <a:r>
              <a:rPr lang="cs-CZ" sz="1000" b="1" dirty="0" err="1"/>
              <a:t>emboliformis</a:t>
            </a:r>
            <a:r>
              <a:rPr lang="cs-CZ" sz="1000" dirty="0"/>
              <a:t> - aferentní axony přicházejí z Purkyňových buněk spinálního i korového mozečku, eferentní vlákna se promítají do retikulární formace </a:t>
            </a:r>
            <a:r>
              <a:rPr lang="cs-CZ" sz="1000" i="1" dirty="0"/>
              <a:t>středního mozku</a:t>
            </a:r>
            <a:r>
              <a:rPr lang="cs-CZ" sz="1000" dirty="0"/>
              <a:t> a do </a:t>
            </a:r>
            <a:r>
              <a:rPr lang="cs-CZ" sz="1000" i="1" dirty="0" err="1"/>
              <a:t>nucleus</a:t>
            </a:r>
            <a:r>
              <a:rPr lang="cs-CZ" sz="1000" i="1" dirty="0"/>
              <a:t> ruber</a:t>
            </a:r>
            <a:r>
              <a:rPr lang="cs-CZ" sz="1000" dirty="0"/>
              <a:t>.</a:t>
            </a:r>
          </a:p>
          <a:p>
            <a:r>
              <a:rPr lang="cs-CZ" sz="1000" b="1" dirty="0" err="1"/>
              <a:t>Nucleus</a:t>
            </a:r>
            <a:r>
              <a:rPr lang="cs-CZ" sz="1000" b="1" dirty="0"/>
              <a:t> </a:t>
            </a:r>
            <a:r>
              <a:rPr lang="cs-CZ" sz="1000" b="1" dirty="0" err="1"/>
              <a:t>globosus</a:t>
            </a:r>
            <a:r>
              <a:rPr lang="cs-CZ" sz="1000" dirty="0"/>
              <a:t> - </a:t>
            </a:r>
            <a:r>
              <a:rPr lang="cs-CZ" sz="1000" dirty="0" err="1"/>
              <a:t>aferentace</a:t>
            </a:r>
            <a:r>
              <a:rPr lang="cs-CZ" sz="1000" dirty="0"/>
              <a:t> přichází z Purkyňových buněk spinálního mozečku a </a:t>
            </a:r>
            <a:r>
              <a:rPr lang="cs-CZ" sz="1000" dirty="0" err="1"/>
              <a:t>eferentace</a:t>
            </a:r>
            <a:r>
              <a:rPr lang="cs-CZ" sz="1000" dirty="0"/>
              <a:t> se </a:t>
            </a:r>
            <a:r>
              <a:rPr lang="cs-CZ" sz="1000" dirty="0" err="1"/>
              <a:t>projikuje</a:t>
            </a:r>
            <a:r>
              <a:rPr lang="cs-CZ" sz="1000" dirty="0"/>
              <a:t> do </a:t>
            </a:r>
            <a:r>
              <a:rPr lang="cs-CZ" sz="1000" dirty="0" err="1"/>
              <a:t>do</a:t>
            </a:r>
            <a:r>
              <a:rPr lang="cs-CZ" sz="1000" dirty="0"/>
              <a:t> stejných oblastí jako u </a:t>
            </a:r>
            <a:r>
              <a:rPr lang="cs-CZ" sz="1000" dirty="0" err="1"/>
              <a:t>nc</a:t>
            </a:r>
            <a:r>
              <a:rPr lang="cs-CZ" sz="1000" dirty="0"/>
              <a:t>. </a:t>
            </a:r>
            <a:r>
              <a:rPr lang="cs-CZ" sz="1000" dirty="0" err="1"/>
              <a:t>emboliformis</a:t>
            </a:r>
            <a:r>
              <a:rPr lang="cs-CZ" sz="1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023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808" y="2628675"/>
            <a:ext cx="2875192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30" b="6966"/>
          <a:stretch/>
        </p:blipFill>
        <p:spPr bwMode="auto">
          <a:xfrm>
            <a:off x="5885234" y="43199"/>
            <a:ext cx="3258766" cy="241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" t="3456" r="1256" b="6379"/>
          <a:stretch/>
        </p:blipFill>
        <p:spPr bwMode="auto">
          <a:xfrm>
            <a:off x="117988" y="0"/>
            <a:ext cx="6491915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2"/>
          <a:stretch/>
        </p:blipFill>
        <p:spPr bwMode="auto">
          <a:xfrm>
            <a:off x="2987824" y="2982869"/>
            <a:ext cx="2752980" cy="3850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8" b="5020"/>
          <a:stretch/>
        </p:blipFill>
        <p:spPr bwMode="auto">
          <a:xfrm rot="10800000">
            <a:off x="117988" y="3286816"/>
            <a:ext cx="2666179" cy="3546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Přímá spojnice 5"/>
          <p:cNvCxnSpPr/>
          <p:nvPr/>
        </p:nvCxnSpPr>
        <p:spPr>
          <a:xfrm flipV="1">
            <a:off x="6444208" y="620688"/>
            <a:ext cx="1944216" cy="2160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>
            <a:off x="6444208" y="2276872"/>
            <a:ext cx="1512168" cy="720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3500218" y="5661248"/>
            <a:ext cx="8640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Bílá hmota</a:t>
            </a:r>
            <a:endParaRPr lang="cs-CZ" sz="1200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4364314" y="5365713"/>
            <a:ext cx="79208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 err="1" smtClean="0"/>
              <a:t>Stratum</a:t>
            </a:r>
            <a:r>
              <a:rPr lang="cs-CZ" sz="1000" dirty="0" smtClean="0"/>
              <a:t> </a:t>
            </a:r>
            <a:r>
              <a:rPr lang="cs-CZ" sz="1000" dirty="0" err="1" smtClean="0"/>
              <a:t>moleculare</a:t>
            </a:r>
            <a:endParaRPr lang="cs-CZ" sz="10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4328081" y="4908224"/>
            <a:ext cx="8640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000" dirty="0" err="1" smtClean="0"/>
              <a:t>Stratum</a:t>
            </a:r>
            <a:r>
              <a:rPr lang="cs-CZ" sz="1000" dirty="0" smtClean="0"/>
              <a:t> </a:t>
            </a:r>
            <a:r>
              <a:rPr lang="cs-CZ" sz="1000" dirty="0" err="1" smtClean="0"/>
              <a:t>granulosum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379184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rvový systém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Nervový systém</Template>
  <TotalTime>293</TotalTime>
  <Words>1122</Words>
  <Application>Microsoft Office PowerPoint</Application>
  <PresentationFormat>Předvádění na obrazovce (4:3)</PresentationFormat>
  <Paragraphs>292</Paragraphs>
  <Slides>33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4" baseType="lpstr">
      <vt:lpstr>Nervový systém</vt:lpstr>
      <vt:lpstr>Nervový systém</vt:lpstr>
      <vt:lpstr>Prezentace aplikace PowerPoint</vt:lpstr>
      <vt:lpstr>Mícha</vt:lpstr>
      <vt:lpstr>Prezentace aplikace PowerPoint</vt:lpstr>
      <vt:lpstr>Prezentace aplikace PowerPoint</vt:lpstr>
      <vt:lpstr>Prezentace aplikace PowerPoint</vt:lpstr>
      <vt:lpstr>Mozeček</vt:lpstr>
      <vt:lpstr>Kůra a dřeň mozečku</vt:lpstr>
      <vt:lpstr>Prezentace aplikace PowerPoint</vt:lpstr>
      <vt:lpstr>Prezentace aplikace PowerPoint</vt:lpstr>
      <vt:lpstr>Prezentace aplikace PowerPoint</vt:lpstr>
      <vt:lpstr>Telencephalon – koncový mozek</vt:lpstr>
      <vt:lpstr>Prezentace aplikace PowerPoint</vt:lpstr>
      <vt:lpstr>Prezentace aplikace PowerPoint</vt:lpstr>
      <vt:lpstr>Prezentace aplikace PowerPoint</vt:lpstr>
      <vt:lpstr>Periferní nervy</vt:lpstr>
      <vt:lpstr>Prezentace aplikace PowerPoint</vt:lpstr>
      <vt:lpstr>Prezentace aplikace PowerPoint</vt:lpstr>
      <vt:lpstr>Prezentace aplikace PowerPoint</vt:lpstr>
      <vt:lpstr>Obaly mozku a míchy - meningy</vt:lpstr>
      <vt:lpstr>Plexus choroideus</vt:lpstr>
      <vt:lpstr>Prezentace aplikace PowerPoint</vt:lpstr>
      <vt:lpstr>Liquor cerebrospinalis</vt:lpstr>
      <vt:lpstr>Nervová ganglia</vt:lpstr>
      <vt:lpstr>Prezentace aplikace PowerPoint</vt:lpstr>
      <vt:lpstr>Prezentace aplikace PowerPoint</vt:lpstr>
      <vt:lpstr>Prezentace aplikace PowerPoint</vt:lpstr>
      <vt:lpstr>Zakončení eferentních nervových vláken</vt:lpstr>
      <vt:lpstr>Proprioreceptory</vt:lpstr>
      <vt:lpstr>Povrchová a hluboká citlivost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Nervový systém</dc:title>
  <dc:creator>carbolova</dc:creator>
  <cp:lastModifiedBy>carbolova</cp:lastModifiedBy>
  <cp:revision>38</cp:revision>
  <dcterms:created xsi:type="dcterms:W3CDTF">2012-05-02T07:26:43Z</dcterms:created>
  <dcterms:modified xsi:type="dcterms:W3CDTF">2012-05-03T09:27:00Z</dcterms:modified>
</cp:coreProperties>
</file>