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0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300" r:id="rId44"/>
    <p:sldId id="301" r:id="rId45"/>
    <p:sldId id="303" r:id="rId46"/>
    <p:sldId id="304" r:id="rId47"/>
    <p:sldId id="305" r:id="rId48"/>
    <p:sldId id="306" r:id="rId49"/>
    <p:sldId id="307" r:id="rId50"/>
    <p:sldId id="308" r:id="rId51"/>
    <p:sldId id="309" r:id="rId52"/>
    <p:sldId id="336" r:id="rId53"/>
    <p:sldId id="337" r:id="rId54"/>
    <p:sldId id="338" r:id="rId55"/>
    <p:sldId id="339" r:id="rId56"/>
    <p:sldId id="341" r:id="rId57"/>
    <p:sldId id="340" r:id="rId58"/>
    <p:sldId id="357" r:id="rId59"/>
    <p:sldId id="342" r:id="rId60"/>
    <p:sldId id="343" r:id="rId61"/>
    <p:sldId id="344" r:id="rId62"/>
    <p:sldId id="345" r:id="rId63"/>
    <p:sldId id="346" r:id="rId64"/>
    <p:sldId id="347" r:id="rId65"/>
    <p:sldId id="348" r:id="rId66"/>
    <p:sldId id="349" r:id="rId67"/>
    <p:sldId id="350" r:id="rId68"/>
    <p:sldId id="351" r:id="rId69"/>
    <p:sldId id="352" r:id="rId70"/>
    <p:sldId id="353" r:id="rId71"/>
    <p:sldId id="358" r:id="rId72"/>
    <p:sldId id="354" r:id="rId73"/>
    <p:sldId id="355" r:id="rId74"/>
    <p:sldId id="356" r:id="rId75"/>
    <p:sldId id="310" r:id="rId76"/>
    <p:sldId id="311" r:id="rId77"/>
    <p:sldId id="312" r:id="rId78"/>
    <p:sldId id="313" r:id="rId79"/>
    <p:sldId id="314" r:id="rId80"/>
    <p:sldId id="315" r:id="rId81"/>
    <p:sldId id="316" r:id="rId82"/>
    <p:sldId id="317" r:id="rId83"/>
    <p:sldId id="318" r:id="rId84"/>
    <p:sldId id="319" r:id="rId85"/>
    <p:sldId id="320" r:id="rId86"/>
    <p:sldId id="321" r:id="rId87"/>
    <p:sldId id="322" r:id="rId88"/>
    <p:sldId id="323" r:id="rId89"/>
    <p:sldId id="324" r:id="rId90"/>
    <p:sldId id="325" r:id="rId91"/>
    <p:sldId id="326" r:id="rId92"/>
    <p:sldId id="327" r:id="rId93"/>
    <p:sldId id="328" r:id="rId94"/>
    <p:sldId id="329" r:id="rId95"/>
    <p:sldId id="330" r:id="rId96"/>
    <p:sldId id="331" r:id="rId97"/>
    <p:sldId id="332" r:id="rId98"/>
    <p:sldId id="333" r:id="rId99"/>
    <p:sldId id="334" r:id="rId100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presProps" Target="pres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B70675-FAF3-4DB5-9A5D-E9D0DCB6F99B}" type="datetimeFigureOut">
              <a:rPr lang="cs-CZ" smtClean="0"/>
              <a:t>10.5.2012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2E4D22-ED01-40D2-9225-64F00E08AEF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592836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CDA051-4346-460D-AC79-112AB75F855F}" type="slidenum">
              <a:rPr lang="cs-CZ" smtClean="0"/>
              <a:t>74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646018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3F1ACE-3295-44BA-A9E1-C5FAA637A958}" type="slidenum">
              <a:rPr lang="cs-CZ" smtClean="0"/>
              <a:t>79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084206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3F1ACE-3295-44BA-A9E1-C5FAA637A958}" type="slidenum">
              <a:rPr lang="cs-CZ" smtClean="0"/>
              <a:t>99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788384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římá spojnice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Nadpis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cs-CZ" smtClean="0"/>
              <a:t>Kliknutím lze upravit styl předlohy.</a:t>
            </a:r>
            <a:endParaRPr kumimoji="0" lang="en-US"/>
          </a:p>
        </p:txBody>
      </p:sp>
      <p:sp>
        <p:nvSpPr>
          <p:cNvPr id="16" name="Zástupný symbol pro datum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DA790-B88E-4FF8-BA7E-BED53A673BC1}" type="datetimeFigureOut">
              <a:rPr lang="cs-CZ" smtClean="0"/>
              <a:t>10.5.2012</a:t>
            </a:fld>
            <a:endParaRPr lang="cs-CZ"/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5" name="Zástupný symbol pro číslo snímku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A17B3C1E-351F-4F13-B83E-4901A0FAD106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DA790-B88E-4FF8-BA7E-BED53A673BC1}" type="datetimeFigureOut">
              <a:rPr lang="cs-CZ" smtClean="0"/>
              <a:t>10.5.2012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B3C1E-351F-4F13-B83E-4901A0FAD106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DA790-B88E-4FF8-BA7E-BED53A673BC1}" type="datetimeFigureOut">
              <a:rPr lang="cs-CZ" smtClean="0"/>
              <a:t>10.5.2012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B3C1E-351F-4F13-B83E-4901A0FAD106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Nadpis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27" name="Zástupný symbol pro obsah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25" name="Zástupný symbol pro datum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DA790-B88E-4FF8-BA7E-BED53A673BC1}" type="datetimeFigureOut">
              <a:rPr lang="cs-CZ" smtClean="0"/>
              <a:t>10.5.2012</a:t>
            </a:fld>
            <a:endParaRPr lang="cs-CZ"/>
          </a:p>
        </p:txBody>
      </p:sp>
      <p:sp>
        <p:nvSpPr>
          <p:cNvPr id="19" name="Zástupný symbol pro zápatí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cs-CZ"/>
          </a:p>
        </p:txBody>
      </p:sp>
      <p:sp>
        <p:nvSpPr>
          <p:cNvPr id="16" name="Zástupný symbol pro číslo snímku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A17B3C1E-351F-4F13-B83E-4901A0FAD106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římá spojnice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Zástupný symbol pro text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19" name="Zástupný symbol pro datum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DA790-B88E-4FF8-BA7E-BED53A673BC1}" type="datetimeFigureOut">
              <a:rPr lang="cs-CZ" smtClean="0"/>
              <a:t>10.5.2012</a:t>
            </a:fld>
            <a:endParaRPr lang="cs-CZ"/>
          </a:p>
        </p:txBody>
      </p:sp>
      <p:sp>
        <p:nvSpPr>
          <p:cNvPr id="11" name="Zástupný symbol pro zápatí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6" name="Zástupný symbol pro číslo snímku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B3C1E-351F-4F13-B83E-4901A0FAD106}" type="slidenum">
              <a:rPr lang="cs-CZ" smtClean="0"/>
              <a:t>‹#›</a:t>
            </a:fld>
            <a:endParaRPr lang="cs-CZ"/>
          </a:p>
        </p:txBody>
      </p:sp>
      <p:sp>
        <p:nvSpPr>
          <p:cNvPr id="8" name="Nadpis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Nadpis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14" name="Zástupný symbol pro obsah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13" name="Zástupný symbol pro obsah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21" name="Zástupný symbol pro datum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DA790-B88E-4FF8-BA7E-BED53A673BC1}" type="datetimeFigureOut">
              <a:rPr lang="cs-CZ" smtClean="0"/>
              <a:t>10.5.2012</a:t>
            </a:fld>
            <a:endParaRPr lang="cs-CZ"/>
          </a:p>
        </p:txBody>
      </p:sp>
      <p:sp>
        <p:nvSpPr>
          <p:cNvPr id="10" name="Zástupný symbol pro zápatí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1" name="Zástupný symbol pro číslo snímku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B3C1E-351F-4F13-B83E-4901A0FAD106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Nadpis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13" name="Zástupný symbol pro text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25" name="Zástupný symbol pro text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28" name="Zástupný symbol pro obsah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10" name="Zástupný symbol pro datum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DA790-B88E-4FF8-BA7E-BED53A673BC1}" type="datetimeFigureOut">
              <a:rPr lang="cs-CZ" smtClean="0"/>
              <a:t>10.5.2012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A17B3C1E-351F-4F13-B83E-4901A0FAD106}" type="slidenum">
              <a:rPr lang="cs-CZ" smtClean="0"/>
              <a:t>‹#›</a:t>
            </a:fld>
            <a:endParaRPr lang="cs-CZ"/>
          </a:p>
        </p:txBody>
      </p:sp>
      <p:sp>
        <p:nvSpPr>
          <p:cNvPr id="11" name="Přímá spojnice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Nadpis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12" name="Zástupný symbol pro datum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DA790-B88E-4FF8-BA7E-BED53A673BC1}" type="datetimeFigureOut">
              <a:rPr lang="cs-CZ" smtClean="0"/>
              <a:t>10.5.2012</a:t>
            </a:fld>
            <a:endParaRPr lang="cs-CZ"/>
          </a:p>
        </p:txBody>
      </p:sp>
      <p:sp>
        <p:nvSpPr>
          <p:cNvPr id="21" name="Zástupný symbol pro zápatí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B3C1E-351F-4F13-B83E-4901A0FAD106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DA790-B88E-4FF8-BA7E-BED53A673BC1}" type="datetimeFigureOut">
              <a:rPr lang="cs-CZ" smtClean="0"/>
              <a:t>10.5.2012</a:t>
            </a:fld>
            <a:endParaRPr lang="cs-CZ"/>
          </a:p>
        </p:txBody>
      </p:sp>
      <p:sp>
        <p:nvSpPr>
          <p:cNvPr id="24" name="Zástupný symbol pro zápatí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B3C1E-351F-4F13-B83E-4901A0FAD106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římá spojnice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Nadpis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26" name="Zástupný symbol pro text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14" name="Zástupný symbol pro obsah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25" name="Zástupný symbol pro datum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DA790-B88E-4FF8-BA7E-BED53A673BC1}" type="datetimeFigureOut">
              <a:rPr lang="cs-CZ" smtClean="0"/>
              <a:t>10.5.2012</a:t>
            </a:fld>
            <a:endParaRPr lang="cs-CZ"/>
          </a:p>
        </p:txBody>
      </p:sp>
      <p:sp>
        <p:nvSpPr>
          <p:cNvPr id="29" name="Zástupný symbol pro zápatí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B3C1E-351F-4F13-B83E-4901A0FAD106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rázek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cs-CZ" smtClean="0"/>
              <a:t>Kliknutím na ikonu přidáte obrázek.</a:t>
            </a:r>
            <a:endParaRPr kumimoji="0" lang="en-US" dirty="0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DA790-B88E-4FF8-BA7E-BED53A673BC1}" type="datetimeFigureOut">
              <a:rPr lang="cs-CZ" smtClean="0"/>
              <a:t>10.5.2012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1" name="Zástupný symbol pro číslo snímku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B3C1E-351F-4F13-B83E-4901A0FAD106}" type="slidenum">
              <a:rPr lang="cs-CZ" smtClean="0"/>
              <a:t>‹#›</a:t>
            </a:fld>
            <a:endParaRPr lang="cs-CZ"/>
          </a:p>
        </p:txBody>
      </p:sp>
      <p:sp>
        <p:nvSpPr>
          <p:cNvPr id="17" name="Nadpis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26" name="Zástupný symbol pro text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římá spojnice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Zástupný symbol pro text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  <a:p>
            <a:pPr lvl="1" eaLnBrk="1" latinLnBrk="0" hangingPunct="1"/>
            <a:r>
              <a:rPr kumimoji="0" lang="cs-CZ" smtClean="0"/>
              <a:t>Druhá úroveň</a:t>
            </a:r>
          </a:p>
          <a:p>
            <a:pPr lvl="2" eaLnBrk="1" latinLnBrk="0" hangingPunct="1"/>
            <a:r>
              <a:rPr kumimoji="0" lang="cs-CZ" smtClean="0"/>
              <a:t>Třetí úroveň</a:t>
            </a:r>
          </a:p>
          <a:p>
            <a:pPr lvl="3" eaLnBrk="1" latinLnBrk="0" hangingPunct="1"/>
            <a:r>
              <a:rPr kumimoji="0" lang="cs-CZ" smtClean="0"/>
              <a:t>Čtvrtá úroveň</a:t>
            </a:r>
          </a:p>
          <a:p>
            <a:pPr lvl="4" eaLnBrk="1" latinLnBrk="0" hangingPunct="1"/>
            <a:r>
              <a:rPr kumimoji="0" lang="cs-CZ" smtClean="0"/>
              <a:t>Pátá úroveň</a:t>
            </a:r>
            <a:endParaRPr kumimoji="0" lang="en-US"/>
          </a:p>
        </p:txBody>
      </p:sp>
      <p:sp>
        <p:nvSpPr>
          <p:cNvPr id="11" name="Zástupný symbol pro datum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067DA790-B88E-4FF8-BA7E-BED53A673BC1}" type="datetimeFigureOut">
              <a:rPr lang="cs-CZ" smtClean="0"/>
              <a:t>10.5.2012</a:t>
            </a:fld>
            <a:endParaRPr lang="cs-CZ"/>
          </a:p>
        </p:txBody>
      </p:sp>
      <p:sp>
        <p:nvSpPr>
          <p:cNvPr id="28" name="Zástupný symbol pro zápatí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A17B3C1E-351F-4F13-B83E-4901A0FAD106}" type="slidenum">
              <a:rPr lang="cs-CZ" smtClean="0"/>
              <a:t>‹#›</a:t>
            </a:fld>
            <a:endParaRPr lang="cs-CZ"/>
          </a:p>
        </p:txBody>
      </p:sp>
      <p:sp>
        <p:nvSpPr>
          <p:cNvPr id="10" name="Zástupný symbol pro nadpis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9" name="Přímá spojnice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Přímá spojnice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hyperlink" Target="http://web.lfp.cuni.cz/OldWWW/dept/histolog/Photos/LymfatickeOrgany/83200212Al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hyperlink" Target="http://web.lfp.cuni.cz/OldWWW/dept/histolog/Photos/LymfatickeOrgany/83200213Al.jpg" TargetMode="Externa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://ms.gymspgs.cz:5050/bio/Sources/Photogallery_Textbook.php?intPhotogallerySectionId=30000&amp;intPhotogalleryLastSectionId=30000&amp;intPage=1" TargetMode="Externa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6.jp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jpe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3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7" Type="http://schemas.openxmlformats.org/officeDocument/2006/relationships/image" Target="../media/image113.pn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png"/><Relationship Id="rId5" Type="http://schemas.openxmlformats.org/officeDocument/2006/relationships/image" Target="../media/image111.png"/><Relationship Id="rId4" Type="http://schemas.openxmlformats.org/officeDocument/2006/relationships/image" Target="../media/image84.pn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9.jpeg"/><Relationship Id="rId4" Type="http://schemas.openxmlformats.org/officeDocument/2006/relationships/image" Target="../media/image118.png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gif"/><Relationship Id="rId13" Type="http://schemas.openxmlformats.org/officeDocument/2006/relationships/image" Target="../media/image130.gif"/><Relationship Id="rId3" Type="http://schemas.openxmlformats.org/officeDocument/2006/relationships/image" Target="../media/image120.png"/><Relationship Id="rId7" Type="http://schemas.openxmlformats.org/officeDocument/2006/relationships/image" Target="../media/image124.gif"/><Relationship Id="rId12" Type="http://schemas.openxmlformats.org/officeDocument/2006/relationships/image" Target="../media/image129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3.gif"/><Relationship Id="rId11" Type="http://schemas.openxmlformats.org/officeDocument/2006/relationships/image" Target="../media/image128.gif"/><Relationship Id="rId5" Type="http://schemas.openxmlformats.org/officeDocument/2006/relationships/image" Target="../media/image122.gif"/><Relationship Id="rId10" Type="http://schemas.openxmlformats.org/officeDocument/2006/relationships/image" Target="../media/image127.gif"/><Relationship Id="rId4" Type="http://schemas.openxmlformats.org/officeDocument/2006/relationships/image" Target="../media/image121.png"/><Relationship Id="rId9" Type="http://schemas.openxmlformats.org/officeDocument/2006/relationships/image" Target="../media/image126.jpeg"/><Relationship Id="rId14" Type="http://schemas.openxmlformats.org/officeDocument/2006/relationships/image" Target="../media/image131.gi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4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gif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6.jpeg"/><Relationship Id="rId4" Type="http://schemas.openxmlformats.org/officeDocument/2006/relationships/image" Target="../media/image135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4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4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1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4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4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0.png"/><Relationship Id="rId4" Type="http://schemas.openxmlformats.org/officeDocument/2006/relationships/image" Target="../media/image149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3.png"/><Relationship Id="rId4" Type="http://schemas.openxmlformats.org/officeDocument/2006/relationships/image" Target="../media/image109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4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1.jpeg"/><Relationship Id="rId4" Type="http://schemas.openxmlformats.org/officeDocument/2006/relationships/image" Target="../media/image160.jpe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6.png"/><Relationship Id="rId5" Type="http://schemas.openxmlformats.org/officeDocument/2006/relationships/image" Target="../media/image165.png"/><Relationship Id="rId4" Type="http://schemas.openxmlformats.org/officeDocument/2006/relationships/image" Target="../media/image164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2.png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4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4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4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4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0.jpeg"/><Relationship Id="rId5" Type="http://schemas.openxmlformats.org/officeDocument/2006/relationships/image" Target="../media/image179.png"/><Relationship Id="rId4" Type="http://schemas.openxmlformats.org/officeDocument/2006/relationships/image" Target="../media/image17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323528" y="2780928"/>
            <a:ext cx="8458200" cy="1222375"/>
          </a:xfrm>
        </p:spPr>
        <p:txBody>
          <a:bodyPr>
            <a:noAutofit/>
          </a:bodyPr>
          <a:lstStyle/>
          <a:p>
            <a:r>
              <a:rPr lang="cs-CZ" sz="5400" dirty="0" smtClean="0"/>
              <a:t>Lymfatický systém a žlázy s vnitřní sekrecí</a:t>
            </a:r>
            <a:endParaRPr lang="cs-CZ" sz="5400" dirty="0"/>
          </a:p>
        </p:txBody>
      </p:sp>
    </p:spTree>
    <p:extLst>
      <p:ext uri="{BB962C8B-B14F-4D97-AF65-F5344CB8AC3E}">
        <p14:creationId xmlns:p14="http://schemas.microsoft.com/office/powerpoint/2010/main" val="22148202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TH-013b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76250"/>
            <a:ext cx="868680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250825" y="188913"/>
            <a:ext cx="347503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600" b="1"/>
              <a:t>THYMUS DOSPĚLÉHO ČLOVĚKA </a:t>
            </a:r>
            <a:endParaRPr lang="cs-CZ" sz="2000"/>
          </a:p>
        </p:txBody>
      </p:sp>
      <p:sp>
        <p:nvSpPr>
          <p:cNvPr id="10244" name="Line 4"/>
          <p:cNvSpPr>
            <a:spLocks noChangeShapeType="1"/>
          </p:cNvSpPr>
          <p:nvPr/>
        </p:nvSpPr>
        <p:spPr bwMode="auto">
          <a:xfrm>
            <a:off x="1371600" y="3124200"/>
            <a:ext cx="152400" cy="228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1203325" y="2852738"/>
            <a:ext cx="3873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b="1"/>
              <a:t>HT</a:t>
            </a:r>
          </a:p>
        </p:txBody>
      </p:sp>
      <p:sp>
        <p:nvSpPr>
          <p:cNvPr id="10246" name="Line 6"/>
          <p:cNvSpPr>
            <a:spLocks noChangeShapeType="1"/>
          </p:cNvSpPr>
          <p:nvPr/>
        </p:nvSpPr>
        <p:spPr bwMode="auto">
          <a:xfrm flipH="1">
            <a:off x="6858000" y="5715000"/>
            <a:ext cx="76200" cy="381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0247" name="Line 7"/>
          <p:cNvSpPr>
            <a:spLocks noChangeShapeType="1"/>
          </p:cNvSpPr>
          <p:nvPr/>
        </p:nvSpPr>
        <p:spPr bwMode="auto">
          <a:xfrm>
            <a:off x="6934200" y="5715000"/>
            <a:ext cx="304800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0248" name="Text Box 8"/>
          <p:cNvSpPr txBox="1">
            <a:spLocks noChangeArrowheads="1"/>
          </p:cNvSpPr>
          <p:nvPr/>
        </p:nvSpPr>
        <p:spPr bwMode="auto">
          <a:xfrm>
            <a:off x="6781800" y="5410200"/>
            <a:ext cx="3873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b="1"/>
              <a:t>HT</a:t>
            </a:r>
          </a:p>
        </p:txBody>
      </p:sp>
      <p:sp>
        <p:nvSpPr>
          <p:cNvPr id="10249" name="Text Box 9"/>
          <p:cNvSpPr txBox="1">
            <a:spLocks noChangeArrowheads="1"/>
          </p:cNvSpPr>
          <p:nvPr/>
        </p:nvSpPr>
        <p:spPr bwMode="auto">
          <a:xfrm>
            <a:off x="4048125" y="2586038"/>
            <a:ext cx="5302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b="1"/>
              <a:t>véna</a:t>
            </a:r>
          </a:p>
        </p:txBody>
      </p:sp>
      <p:sp>
        <p:nvSpPr>
          <p:cNvPr id="10250" name="Text Box 10"/>
          <p:cNvSpPr txBox="1">
            <a:spLocks noChangeArrowheads="1"/>
          </p:cNvSpPr>
          <p:nvPr/>
        </p:nvSpPr>
        <p:spPr bwMode="auto">
          <a:xfrm>
            <a:off x="3471863" y="187325"/>
            <a:ext cx="48228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400"/>
              <a:t>- převážná část kůry (K) je nahražena tukovým vazivem (T)</a:t>
            </a:r>
          </a:p>
        </p:txBody>
      </p:sp>
      <p:sp>
        <p:nvSpPr>
          <p:cNvPr id="10251" name="Text Box 11"/>
          <p:cNvSpPr txBox="1">
            <a:spLocks noChangeArrowheads="1"/>
          </p:cNvSpPr>
          <p:nvPr/>
        </p:nvSpPr>
        <p:spPr bwMode="auto">
          <a:xfrm>
            <a:off x="6135688" y="1431925"/>
            <a:ext cx="323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b="1"/>
              <a:t>T</a:t>
            </a:r>
          </a:p>
        </p:txBody>
      </p:sp>
      <p:sp>
        <p:nvSpPr>
          <p:cNvPr id="10252" name="Text Box 12"/>
          <p:cNvSpPr txBox="1">
            <a:spLocks noChangeArrowheads="1"/>
          </p:cNvSpPr>
          <p:nvPr/>
        </p:nvSpPr>
        <p:spPr bwMode="auto">
          <a:xfrm>
            <a:off x="2176463" y="5105400"/>
            <a:ext cx="323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b="1"/>
              <a:t>T</a:t>
            </a:r>
          </a:p>
        </p:txBody>
      </p:sp>
      <p:sp>
        <p:nvSpPr>
          <p:cNvPr id="10253" name="Text Box 13"/>
          <p:cNvSpPr txBox="1">
            <a:spLocks noChangeArrowheads="1"/>
          </p:cNvSpPr>
          <p:nvPr/>
        </p:nvSpPr>
        <p:spPr bwMode="auto">
          <a:xfrm>
            <a:off x="7935913" y="3521075"/>
            <a:ext cx="323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b="1"/>
              <a:t>T</a:t>
            </a:r>
          </a:p>
        </p:txBody>
      </p:sp>
      <p:sp>
        <p:nvSpPr>
          <p:cNvPr id="10254" name="Text Box 14"/>
          <p:cNvSpPr txBox="1">
            <a:spLocks noChangeArrowheads="1"/>
          </p:cNvSpPr>
          <p:nvPr/>
        </p:nvSpPr>
        <p:spPr bwMode="auto">
          <a:xfrm>
            <a:off x="1600200" y="712788"/>
            <a:ext cx="3492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b="1">
                <a:solidFill>
                  <a:schemeClr val="bg1"/>
                </a:solidFill>
              </a:rPr>
              <a:t>K</a:t>
            </a:r>
          </a:p>
        </p:txBody>
      </p:sp>
      <p:sp>
        <p:nvSpPr>
          <p:cNvPr id="10255" name="Text Box 15"/>
          <p:cNvSpPr txBox="1">
            <a:spLocks noChangeArrowheads="1"/>
          </p:cNvSpPr>
          <p:nvPr/>
        </p:nvSpPr>
        <p:spPr bwMode="auto">
          <a:xfrm>
            <a:off x="5559425" y="3160713"/>
            <a:ext cx="3492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b="1">
                <a:solidFill>
                  <a:schemeClr val="bg1"/>
                </a:solidFill>
              </a:rPr>
              <a:t>K</a:t>
            </a:r>
          </a:p>
        </p:txBody>
      </p:sp>
      <p:sp>
        <p:nvSpPr>
          <p:cNvPr id="10256" name="Text Box 16"/>
          <p:cNvSpPr txBox="1">
            <a:spLocks noChangeArrowheads="1"/>
          </p:cNvSpPr>
          <p:nvPr/>
        </p:nvSpPr>
        <p:spPr bwMode="auto">
          <a:xfrm>
            <a:off x="4335463" y="4240213"/>
            <a:ext cx="3492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b="1">
                <a:solidFill>
                  <a:schemeClr val="bg1"/>
                </a:solidFill>
              </a:rPr>
              <a:t>K</a:t>
            </a:r>
          </a:p>
        </p:txBody>
      </p:sp>
      <p:sp>
        <p:nvSpPr>
          <p:cNvPr id="10257" name="Text Box 17"/>
          <p:cNvSpPr txBox="1">
            <a:spLocks noChangeArrowheads="1"/>
          </p:cNvSpPr>
          <p:nvPr/>
        </p:nvSpPr>
        <p:spPr bwMode="auto">
          <a:xfrm>
            <a:off x="250825" y="6553200"/>
            <a:ext cx="87772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400"/>
              <a:t>Dřeň brzlíku obsahuje početná Hassalova</a:t>
            </a:r>
            <a:r>
              <a:rPr lang="cs-CZ" sz="1400" b="1"/>
              <a:t> </a:t>
            </a:r>
            <a:r>
              <a:rPr lang="cs-CZ" sz="1400"/>
              <a:t>tělíska (HT)                                 </a:t>
            </a:r>
            <a:r>
              <a:rPr lang="cs-CZ" sz="1000"/>
              <a:t>Mikrofotografie: Stevens, Lowe, Histology, 1993</a:t>
            </a:r>
            <a:r>
              <a:rPr lang="cs-CZ" sz="140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336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LU-0008c-SO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404813"/>
            <a:ext cx="6480175" cy="6316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107950" y="0"/>
            <a:ext cx="28416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2000" b="1"/>
              <a:t>LYMFATICKÁ UZLINA</a:t>
            </a:r>
          </a:p>
        </p:txBody>
      </p:sp>
      <p:sp>
        <p:nvSpPr>
          <p:cNvPr id="11268" name="Text Box 4"/>
          <p:cNvSpPr txBox="1">
            <a:spLocks noChangeArrowheads="1"/>
          </p:cNvSpPr>
          <p:nvPr/>
        </p:nvSpPr>
        <p:spPr bwMode="auto">
          <a:xfrm>
            <a:off x="107950" y="836613"/>
            <a:ext cx="15652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400"/>
              <a:t>lymfatické folikuly</a:t>
            </a:r>
          </a:p>
        </p:txBody>
      </p:sp>
      <p:sp>
        <p:nvSpPr>
          <p:cNvPr id="11269" name="Text Box 5"/>
          <p:cNvSpPr txBox="1">
            <a:spLocks noChangeArrowheads="1"/>
          </p:cNvSpPr>
          <p:nvPr/>
        </p:nvSpPr>
        <p:spPr bwMode="auto">
          <a:xfrm>
            <a:off x="1979613" y="333375"/>
            <a:ext cx="82391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400"/>
              <a:t>pouzdro</a:t>
            </a:r>
          </a:p>
        </p:txBody>
      </p:sp>
      <p:sp>
        <p:nvSpPr>
          <p:cNvPr id="11270" name="Text Box 6"/>
          <p:cNvSpPr txBox="1">
            <a:spLocks noChangeArrowheads="1"/>
          </p:cNvSpPr>
          <p:nvPr/>
        </p:nvSpPr>
        <p:spPr bwMode="auto">
          <a:xfrm>
            <a:off x="5559425" y="1000125"/>
            <a:ext cx="5921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/>
              <a:t> </a:t>
            </a:r>
            <a:r>
              <a:rPr lang="cs-CZ" sz="1400"/>
              <a:t>kůra</a:t>
            </a:r>
            <a:endParaRPr lang="cs-CZ"/>
          </a:p>
        </p:txBody>
      </p:sp>
      <p:sp>
        <p:nvSpPr>
          <p:cNvPr id="11271" name="Text Box 7"/>
          <p:cNvSpPr txBox="1">
            <a:spLocks noChangeArrowheads="1"/>
          </p:cNvSpPr>
          <p:nvPr/>
        </p:nvSpPr>
        <p:spPr bwMode="auto">
          <a:xfrm>
            <a:off x="3492500" y="6381750"/>
            <a:ext cx="5492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400"/>
              <a:t>hilus</a:t>
            </a:r>
          </a:p>
        </p:txBody>
      </p:sp>
      <p:sp>
        <p:nvSpPr>
          <p:cNvPr id="11272" name="Text Box 8"/>
          <p:cNvSpPr txBox="1">
            <a:spLocks noChangeArrowheads="1"/>
          </p:cNvSpPr>
          <p:nvPr/>
        </p:nvSpPr>
        <p:spPr bwMode="auto">
          <a:xfrm>
            <a:off x="3832225" y="6019800"/>
            <a:ext cx="5381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400"/>
              <a:t>dřeň</a:t>
            </a:r>
          </a:p>
        </p:txBody>
      </p:sp>
      <p:sp>
        <p:nvSpPr>
          <p:cNvPr id="11273" name="Text Box 9"/>
          <p:cNvSpPr txBox="1">
            <a:spLocks noChangeArrowheads="1"/>
          </p:cNvSpPr>
          <p:nvPr/>
        </p:nvSpPr>
        <p:spPr bwMode="auto">
          <a:xfrm>
            <a:off x="4787900" y="5805488"/>
            <a:ext cx="1633538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400">
                <a:solidFill>
                  <a:srgbClr val="CC0066"/>
                </a:solidFill>
              </a:rPr>
              <a:t>Lymfatické sinusy:</a:t>
            </a:r>
          </a:p>
          <a:p>
            <a:pPr eaLnBrk="1" hangingPunct="1"/>
            <a:r>
              <a:rPr lang="cs-CZ" sz="1400">
                <a:solidFill>
                  <a:srgbClr val="CC0066"/>
                </a:solidFill>
              </a:rPr>
              <a:t>a) subkapsulární</a:t>
            </a:r>
          </a:p>
          <a:p>
            <a:pPr eaLnBrk="1" hangingPunct="1"/>
            <a:r>
              <a:rPr lang="cs-CZ" sz="1400">
                <a:solidFill>
                  <a:srgbClr val="CC0066"/>
                </a:solidFill>
              </a:rPr>
              <a:t>b) intermediární</a:t>
            </a:r>
          </a:p>
          <a:p>
            <a:pPr eaLnBrk="1" hangingPunct="1"/>
            <a:r>
              <a:rPr lang="cs-CZ" sz="1400">
                <a:solidFill>
                  <a:srgbClr val="CC0066"/>
                </a:solidFill>
              </a:rPr>
              <a:t>c) dřeňové</a:t>
            </a:r>
          </a:p>
        </p:txBody>
      </p:sp>
      <p:sp>
        <p:nvSpPr>
          <p:cNvPr id="11274" name="Text Box 10"/>
          <p:cNvSpPr txBox="1">
            <a:spLocks noChangeArrowheads="1"/>
          </p:cNvSpPr>
          <p:nvPr/>
        </p:nvSpPr>
        <p:spPr bwMode="auto">
          <a:xfrm>
            <a:off x="6064250" y="1865313"/>
            <a:ext cx="311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b="1">
                <a:solidFill>
                  <a:srgbClr val="CC0066"/>
                </a:solidFill>
              </a:rPr>
              <a:t>a</a:t>
            </a:r>
          </a:p>
        </p:txBody>
      </p:sp>
      <p:sp>
        <p:nvSpPr>
          <p:cNvPr id="11275" name="Text Box 11"/>
          <p:cNvSpPr txBox="1">
            <a:spLocks noChangeArrowheads="1"/>
          </p:cNvSpPr>
          <p:nvPr/>
        </p:nvSpPr>
        <p:spPr bwMode="auto">
          <a:xfrm>
            <a:off x="6208713" y="3089275"/>
            <a:ext cx="323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b="1">
                <a:solidFill>
                  <a:srgbClr val="CC0066"/>
                </a:solidFill>
              </a:rPr>
              <a:t>b</a:t>
            </a:r>
          </a:p>
        </p:txBody>
      </p:sp>
      <p:sp>
        <p:nvSpPr>
          <p:cNvPr id="11276" name="Text Box 12"/>
          <p:cNvSpPr txBox="1">
            <a:spLocks noChangeArrowheads="1"/>
          </p:cNvSpPr>
          <p:nvPr/>
        </p:nvSpPr>
        <p:spPr bwMode="auto">
          <a:xfrm>
            <a:off x="4551363" y="5537200"/>
            <a:ext cx="311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b="1">
                <a:solidFill>
                  <a:srgbClr val="CC0066"/>
                </a:solidFill>
              </a:rPr>
              <a:t>c</a:t>
            </a:r>
          </a:p>
        </p:txBody>
      </p:sp>
      <p:sp>
        <p:nvSpPr>
          <p:cNvPr id="11277" name="Line 13"/>
          <p:cNvSpPr>
            <a:spLocks noChangeShapeType="1"/>
          </p:cNvSpPr>
          <p:nvPr/>
        </p:nvSpPr>
        <p:spPr bwMode="auto">
          <a:xfrm flipV="1">
            <a:off x="250825" y="5157788"/>
            <a:ext cx="576263" cy="358775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1278" name="Line 14"/>
          <p:cNvSpPr>
            <a:spLocks noChangeShapeType="1"/>
          </p:cNvSpPr>
          <p:nvPr/>
        </p:nvSpPr>
        <p:spPr bwMode="auto">
          <a:xfrm>
            <a:off x="107950" y="3284538"/>
            <a:ext cx="576263" cy="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1279" name="Line 15"/>
          <p:cNvSpPr>
            <a:spLocks noChangeShapeType="1"/>
          </p:cNvSpPr>
          <p:nvPr/>
        </p:nvSpPr>
        <p:spPr bwMode="auto">
          <a:xfrm>
            <a:off x="395288" y="1484313"/>
            <a:ext cx="792162" cy="288925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1280" name="Line 16"/>
          <p:cNvSpPr>
            <a:spLocks noChangeShapeType="1"/>
          </p:cNvSpPr>
          <p:nvPr/>
        </p:nvSpPr>
        <p:spPr bwMode="auto">
          <a:xfrm>
            <a:off x="1692275" y="404813"/>
            <a:ext cx="647700" cy="503237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1281" name="Line 17"/>
          <p:cNvSpPr>
            <a:spLocks noChangeShapeType="1"/>
          </p:cNvSpPr>
          <p:nvPr/>
        </p:nvSpPr>
        <p:spPr bwMode="auto">
          <a:xfrm flipH="1">
            <a:off x="5219700" y="476250"/>
            <a:ext cx="504825" cy="43180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1282" name="Line 18"/>
          <p:cNvSpPr>
            <a:spLocks noChangeShapeType="1"/>
          </p:cNvSpPr>
          <p:nvPr/>
        </p:nvSpPr>
        <p:spPr bwMode="auto">
          <a:xfrm>
            <a:off x="4284663" y="5300663"/>
            <a:ext cx="431800" cy="1296987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1283" name="Text Box 19"/>
          <p:cNvSpPr txBox="1">
            <a:spLocks noChangeArrowheads="1"/>
          </p:cNvSpPr>
          <p:nvPr/>
        </p:nvSpPr>
        <p:spPr bwMode="auto">
          <a:xfrm>
            <a:off x="15875" y="5948363"/>
            <a:ext cx="1495425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400"/>
              <a:t>Lymfatické cévy:</a:t>
            </a:r>
          </a:p>
          <a:p>
            <a:pPr eaLnBrk="1" hangingPunct="1"/>
            <a:r>
              <a:rPr lang="cs-CZ" sz="1400" b="1"/>
              <a:t> </a:t>
            </a:r>
            <a:r>
              <a:rPr lang="cs-CZ" sz="1400" b="1">
                <a:solidFill>
                  <a:schemeClr val="folHlink"/>
                </a:solidFill>
              </a:rPr>
              <a:t>aferentní </a:t>
            </a:r>
          </a:p>
          <a:p>
            <a:pPr eaLnBrk="1" hangingPunct="1"/>
            <a:r>
              <a:rPr lang="cs-CZ" sz="1400" b="1">
                <a:solidFill>
                  <a:schemeClr val="folHlink"/>
                </a:solidFill>
              </a:rPr>
              <a:t> </a:t>
            </a:r>
            <a:r>
              <a:rPr lang="cs-CZ" sz="1400" b="1">
                <a:solidFill>
                  <a:schemeClr val="hlink"/>
                </a:solidFill>
              </a:rPr>
              <a:t>eferentní</a:t>
            </a:r>
          </a:p>
        </p:txBody>
      </p:sp>
      <p:sp>
        <p:nvSpPr>
          <p:cNvPr id="11284" name="Text Box 20"/>
          <p:cNvSpPr txBox="1">
            <a:spLocks noChangeArrowheads="1"/>
          </p:cNvSpPr>
          <p:nvPr/>
        </p:nvSpPr>
        <p:spPr bwMode="auto">
          <a:xfrm>
            <a:off x="2803525" y="188913"/>
            <a:ext cx="63896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400"/>
              <a:t>LU - opouzdřené, lymforetikulární orgány, </a:t>
            </a:r>
            <a:r>
              <a:rPr lang="cs-CZ" sz="1400" u="sng"/>
              <a:t>vložené do průběhu lymfatických cév</a:t>
            </a:r>
          </a:p>
        </p:txBody>
      </p:sp>
      <p:sp>
        <p:nvSpPr>
          <p:cNvPr id="11285" name="Text Box 21"/>
          <p:cNvSpPr txBox="1">
            <a:spLocks noChangeArrowheads="1"/>
          </p:cNvSpPr>
          <p:nvPr/>
        </p:nvSpPr>
        <p:spPr bwMode="auto">
          <a:xfrm>
            <a:off x="6516688" y="547688"/>
            <a:ext cx="2784475" cy="634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400"/>
              <a:t>Vazivové pouzdro – septa (trabekuly)</a:t>
            </a:r>
          </a:p>
          <a:p>
            <a:pPr eaLnBrk="1" hangingPunct="1"/>
            <a:r>
              <a:rPr lang="cs-CZ" sz="1400"/>
              <a:t>Stroma: retikulární vazivo</a:t>
            </a:r>
          </a:p>
          <a:p>
            <a:pPr eaLnBrk="1" hangingPunct="1"/>
            <a:r>
              <a:rPr lang="cs-CZ" sz="1400"/>
              <a:t>(</a:t>
            </a:r>
            <a:r>
              <a:rPr lang="cs-CZ" sz="1400" u="sng"/>
              <a:t>retikulární buňky a vlákna</a:t>
            </a:r>
            <a:r>
              <a:rPr lang="cs-CZ" sz="1400"/>
              <a:t>; dendritické a folikulární dendri- tické buňky, makrofágy)</a:t>
            </a:r>
          </a:p>
          <a:p>
            <a:pPr eaLnBrk="1" hangingPunct="1"/>
            <a:endParaRPr lang="cs-CZ" sz="1400"/>
          </a:p>
          <a:p>
            <a:pPr eaLnBrk="1" hangingPunct="1"/>
            <a:r>
              <a:rPr lang="cs-CZ" sz="1400">
                <a:solidFill>
                  <a:srgbClr val="A50021"/>
                </a:solidFill>
              </a:rPr>
              <a:t>CORTEX</a:t>
            </a:r>
            <a:r>
              <a:rPr lang="cs-CZ" sz="1400"/>
              <a:t>: </a:t>
            </a:r>
            <a:r>
              <a:rPr lang="cs-CZ" sz="1400">
                <a:solidFill>
                  <a:schemeClr val="hlink"/>
                </a:solidFill>
              </a:rPr>
              <a:t>lymfatické folikuly</a:t>
            </a:r>
            <a:r>
              <a:rPr lang="cs-CZ" sz="1400"/>
              <a:t> </a:t>
            </a:r>
          </a:p>
          <a:p>
            <a:pPr eaLnBrk="1" hangingPunct="1"/>
            <a:r>
              <a:rPr lang="cs-CZ" sz="1400"/>
              <a:t>  </a:t>
            </a:r>
            <a:r>
              <a:rPr lang="cs-CZ" sz="1400" u="sng"/>
              <a:t>primární</a:t>
            </a:r>
            <a:r>
              <a:rPr lang="cs-CZ" sz="1400"/>
              <a:t> – B lymfocyty</a:t>
            </a:r>
          </a:p>
          <a:p>
            <a:pPr eaLnBrk="1" hangingPunct="1"/>
            <a:r>
              <a:rPr lang="cs-CZ" sz="1400"/>
              <a:t>  </a:t>
            </a:r>
            <a:r>
              <a:rPr lang="cs-CZ" sz="1400" u="sng"/>
              <a:t>sekundární</a:t>
            </a:r>
            <a:r>
              <a:rPr lang="cs-CZ" sz="1400"/>
              <a:t>: zárodečné </a:t>
            </a:r>
          </a:p>
          <a:p>
            <a:pPr eaLnBrk="1" hangingPunct="1"/>
            <a:r>
              <a:rPr lang="cs-CZ" sz="1400"/>
              <a:t>  centrum (imunoblasty)</a:t>
            </a:r>
          </a:p>
          <a:p>
            <a:pPr eaLnBrk="1" hangingPunct="1"/>
            <a:r>
              <a:rPr lang="cs-CZ" sz="1400">
                <a:solidFill>
                  <a:srgbClr val="A50021"/>
                </a:solidFill>
              </a:rPr>
              <a:t>PARACORTEX</a:t>
            </a:r>
            <a:r>
              <a:rPr lang="cs-CZ" sz="1400"/>
              <a:t>: </a:t>
            </a:r>
            <a:r>
              <a:rPr lang="cs-CZ" sz="1400">
                <a:solidFill>
                  <a:schemeClr val="hlink"/>
                </a:solidFill>
              </a:rPr>
              <a:t>T lymfocyty</a:t>
            </a:r>
          </a:p>
          <a:p>
            <a:pPr eaLnBrk="1" hangingPunct="1"/>
            <a:r>
              <a:rPr lang="cs-CZ" sz="1400"/>
              <a:t>  (thymus dependentní zóna)</a:t>
            </a:r>
          </a:p>
          <a:p>
            <a:pPr eaLnBrk="1" hangingPunct="1"/>
            <a:r>
              <a:rPr lang="cs-CZ" sz="1400">
                <a:solidFill>
                  <a:srgbClr val="A50021"/>
                </a:solidFill>
              </a:rPr>
              <a:t>MEDULLA</a:t>
            </a:r>
            <a:r>
              <a:rPr lang="cs-CZ" sz="1400"/>
              <a:t>: </a:t>
            </a:r>
            <a:r>
              <a:rPr lang="cs-CZ" sz="1400">
                <a:solidFill>
                  <a:schemeClr val="hlink"/>
                </a:solidFill>
              </a:rPr>
              <a:t>dřeňové provazce</a:t>
            </a:r>
          </a:p>
          <a:p>
            <a:pPr eaLnBrk="1" hangingPunct="1"/>
            <a:r>
              <a:rPr lang="cs-CZ" sz="1400"/>
              <a:t>  (B lymfocyty a plasmocyty)</a:t>
            </a:r>
          </a:p>
          <a:p>
            <a:pPr eaLnBrk="1" hangingPunct="1"/>
            <a:r>
              <a:rPr lang="cs-CZ" sz="1400"/>
              <a:t>   </a:t>
            </a:r>
            <a:r>
              <a:rPr lang="cs-CZ" sz="1400">
                <a:solidFill>
                  <a:schemeClr val="hlink"/>
                </a:solidFill>
              </a:rPr>
              <a:t>dřeňové sinusy</a:t>
            </a:r>
          </a:p>
          <a:p>
            <a:pPr eaLnBrk="1" hangingPunct="1"/>
            <a:endParaRPr lang="cs-CZ" sz="1400" u="sng"/>
          </a:p>
          <a:p>
            <a:pPr eaLnBrk="1" hangingPunct="1"/>
            <a:r>
              <a:rPr lang="cs-CZ" sz="1400">
                <a:solidFill>
                  <a:srgbClr val="CC0066"/>
                </a:solidFill>
              </a:rPr>
              <a:t>FUNKCE</a:t>
            </a:r>
          </a:p>
          <a:p>
            <a:pPr eaLnBrk="1" hangingPunct="1"/>
            <a:r>
              <a:rPr lang="cs-CZ" sz="1400" b="1"/>
              <a:t>Filtrace lymfy</a:t>
            </a:r>
            <a:r>
              <a:rPr lang="cs-CZ" sz="1400"/>
              <a:t> v lymfatických sinusech. Cizorodé částice jsou zachyceny a fagocytovány makrofágy</a:t>
            </a:r>
          </a:p>
          <a:p>
            <a:pPr eaLnBrk="1" hangingPunct="1"/>
            <a:r>
              <a:rPr lang="cs-CZ" sz="1400" b="1"/>
              <a:t>Imunitní odpověď</a:t>
            </a:r>
            <a:r>
              <a:rPr lang="cs-CZ" sz="1400"/>
              <a:t> na antigeny</a:t>
            </a:r>
          </a:p>
          <a:p>
            <a:pPr eaLnBrk="1" hangingPunct="1"/>
            <a:r>
              <a:rPr lang="cs-CZ" sz="1400"/>
              <a:t>přítomné v lymfě (prezentace antigenu, aktivace B lymfocytů</a:t>
            </a:r>
          </a:p>
          <a:p>
            <a:pPr eaLnBrk="1" hangingPunct="1"/>
            <a:r>
              <a:rPr lang="cs-CZ" sz="1400"/>
              <a:t>(a T</a:t>
            </a:r>
            <a:r>
              <a:rPr lang="cs-CZ" sz="1400" b="1" baseline="-25000"/>
              <a:t>H</a:t>
            </a:r>
            <a:r>
              <a:rPr lang="cs-CZ" sz="1400"/>
              <a:t>: produkce lymfokinů), klo-nová proliferace B, diferenciace</a:t>
            </a:r>
          </a:p>
          <a:p>
            <a:pPr eaLnBrk="1" hangingPunct="1"/>
            <a:r>
              <a:rPr lang="cs-CZ" sz="1400"/>
              <a:t>plasmocytů (migrace do dřeně),</a:t>
            </a:r>
          </a:p>
          <a:p>
            <a:pPr eaLnBrk="1" hangingPunct="1"/>
            <a:r>
              <a:rPr lang="cs-CZ" sz="1400"/>
              <a:t>produkce protilátek </a:t>
            </a:r>
          </a:p>
        </p:txBody>
      </p:sp>
      <p:sp>
        <p:nvSpPr>
          <p:cNvPr id="11286" name="Text Box 22"/>
          <p:cNvSpPr txBox="1">
            <a:spLocks noChangeArrowheads="1"/>
          </p:cNvSpPr>
          <p:nvPr/>
        </p:nvSpPr>
        <p:spPr bwMode="auto">
          <a:xfrm>
            <a:off x="971550" y="6613525"/>
            <a:ext cx="28511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000"/>
              <a:t>Schéma: Sobotta, Hammerson, Histology, 1980</a:t>
            </a:r>
          </a:p>
        </p:txBody>
      </p:sp>
    </p:spTree>
    <p:extLst>
      <p:ext uri="{BB962C8B-B14F-4D97-AF65-F5344CB8AC3E}">
        <p14:creationId xmlns:p14="http://schemas.microsoft.com/office/powerpoint/2010/main" val="3240765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 descr="UzlinaLU1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04813"/>
            <a:ext cx="8569325" cy="626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Text Box 5"/>
          <p:cNvSpPr txBox="1">
            <a:spLocks noChangeArrowheads="1"/>
          </p:cNvSpPr>
          <p:nvPr/>
        </p:nvSpPr>
        <p:spPr bwMode="auto">
          <a:xfrm>
            <a:off x="250825" y="6613525"/>
            <a:ext cx="31972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000"/>
              <a:t>Mikrofotografie: Wheater´s Functional Histology, 2004</a:t>
            </a:r>
          </a:p>
        </p:txBody>
      </p:sp>
      <p:sp>
        <p:nvSpPr>
          <p:cNvPr id="12292" name="Text Box 6"/>
          <p:cNvSpPr txBox="1">
            <a:spLocks noChangeArrowheads="1"/>
          </p:cNvSpPr>
          <p:nvPr/>
        </p:nvSpPr>
        <p:spPr bwMode="auto">
          <a:xfrm>
            <a:off x="250825" y="115888"/>
            <a:ext cx="30162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b="1"/>
              <a:t>LYMFATICKÁ UZLINA, HE</a:t>
            </a:r>
          </a:p>
        </p:txBody>
      </p:sp>
      <p:sp>
        <p:nvSpPr>
          <p:cNvPr id="12293" name="Text Box 7"/>
          <p:cNvSpPr txBox="1">
            <a:spLocks noChangeArrowheads="1"/>
          </p:cNvSpPr>
          <p:nvPr/>
        </p:nvSpPr>
        <p:spPr bwMode="auto">
          <a:xfrm>
            <a:off x="8101013" y="3284538"/>
            <a:ext cx="5270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/>
              <a:t>ilus</a:t>
            </a:r>
          </a:p>
        </p:txBody>
      </p:sp>
      <p:sp>
        <p:nvSpPr>
          <p:cNvPr id="12294" name="Text Box 8"/>
          <p:cNvSpPr txBox="1">
            <a:spLocks noChangeArrowheads="1"/>
          </p:cNvSpPr>
          <p:nvPr/>
        </p:nvSpPr>
        <p:spPr bwMode="auto">
          <a:xfrm>
            <a:off x="3419475" y="187325"/>
            <a:ext cx="56165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400"/>
              <a:t>S=sinus subcapsularis, C=pouzdro, F=lymfatický folikul, Cx=cortex</a:t>
            </a:r>
          </a:p>
        </p:txBody>
      </p:sp>
      <p:sp>
        <p:nvSpPr>
          <p:cNvPr id="12295" name="Text Box 9"/>
          <p:cNvSpPr txBox="1">
            <a:spLocks noChangeArrowheads="1"/>
          </p:cNvSpPr>
          <p:nvPr/>
        </p:nvSpPr>
        <p:spPr bwMode="auto">
          <a:xfrm>
            <a:off x="6659563" y="5949950"/>
            <a:ext cx="2133600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400"/>
              <a:t>T=septum, P=paracortex</a:t>
            </a:r>
          </a:p>
          <a:p>
            <a:pPr eaLnBrk="1" hangingPunct="1"/>
            <a:r>
              <a:rPr lang="cs-CZ" sz="1400"/>
              <a:t>M=sinus medullaris</a:t>
            </a:r>
          </a:p>
          <a:p>
            <a:pPr eaLnBrk="1" hangingPunct="1"/>
            <a:r>
              <a:rPr lang="cs-CZ" sz="1400"/>
              <a:t>MC=dřeňové provazce</a:t>
            </a:r>
          </a:p>
        </p:txBody>
      </p:sp>
    </p:spTree>
    <p:extLst>
      <p:ext uri="{BB962C8B-B14F-4D97-AF65-F5344CB8AC3E}">
        <p14:creationId xmlns:p14="http://schemas.microsoft.com/office/powerpoint/2010/main" val="34085287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 descr=" lymph node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743575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3643313" y="642938"/>
            <a:ext cx="571500" cy="2460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cs-CZ" sz="1000" b="1" dirty="0" err="1">
                <a:solidFill>
                  <a:schemeClr val="bg1"/>
                </a:solidFill>
                <a:latin typeface="+mn-lt"/>
              </a:rPr>
              <a:t>cortex</a:t>
            </a:r>
            <a:endParaRPr lang="cs-CZ" sz="1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3571875" y="1000125"/>
            <a:ext cx="919163" cy="2460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cs-CZ" sz="1000" b="1" dirty="0" err="1">
                <a:solidFill>
                  <a:schemeClr val="bg1"/>
                </a:solidFill>
                <a:latin typeface="+mn-lt"/>
              </a:rPr>
              <a:t>paracortex</a:t>
            </a:r>
            <a:endParaRPr lang="cs-CZ" sz="1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3786188" y="1428750"/>
            <a:ext cx="714375" cy="2460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cs-CZ" sz="1000" b="1" dirty="0" err="1">
                <a:solidFill>
                  <a:schemeClr val="bg1"/>
                </a:solidFill>
                <a:latin typeface="+mn-lt"/>
              </a:rPr>
              <a:t>medulla</a:t>
            </a:r>
            <a:endParaRPr lang="cs-CZ" sz="1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2786063" y="1785938"/>
            <a:ext cx="571500" cy="2460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cs-CZ" sz="1000" b="1" dirty="0">
                <a:latin typeface="+mn-lt"/>
              </a:rPr>
              <a:t>hilus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3000375" y="2571750"/>
            <a:ext cx="928688" cy="5540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cs-CZ" sz="1000" b="1" dirty="0">
                <a:latin typeface="+mn-lt"/>
              </a:rPr>
              <a:t>eferentní lymfatické cévy</a:t>
            </a:r>
          </a:p>
        </p:txBody>
      </p:sp>
      <p:cxnSp>
        <p:nvCxnSpPr>
          <p:cNvPr id="10" name="Přímá spojovací šipka 9"/>
          <p:cNvCxnSpPr/>
          <p:nvPr/>
        </p:nvCxnSpPr>
        <p:spPr>
          <a:xfrm rot="5400000" flipH="1" flipV="1">
            <a:off x="2928938" y="2143125"/>
            <a:ext cx="785812" cy="71438"/>
          </a:xfrm>
          <a:prstGeom prst="straightConnector1">
            <a:avLst/>
          </a:prstGeom>
          <a:ln w="635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ovací šipka 13"/>
          <p:cNvCxnSpPr/>
          <p:nvPr/>
        </p:nvCxnSpPr>
        <p:spPr>
          <a:xfrm rot="16200000" flipV="1">
            <a:off x="2893219" y="2178844"/>
            <a:ext cx="500062" cy="285750"/>
          </a:xfrm>
          <a:prstGeom prst="straightConnector1">
            <a:avLst/>
          </a:prstGeom>
          <a:ln w="635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Volný tvar 15"/>
          <p:cNvSpPr/>
          <p:nvPr/>
        </p:nvSpPr>
        <p:spPr>
          <a:xfrm>
            <a:off x="2493963" y="1481138"/>
            <a:ext cx="1193800" cy="1398587"/>
          </a:xfrm>
          <a:custGeom>
            <a:avLst/>
            <a:gdLst>
              <a:gd name="connsiteX0" fmla="*/ 121164 w 1193395"/>
              <a:gd name="connsiteY0" fmla="*/ 1399032 h 1399032"/>
              <a:gd name="connsiteX1" fmla="*/ 130308 w 1193395"/>
              <a:gd name="connsiteY1" fmla="*/ 1097280 h 1399032"/>
              <a:gd name="connsiteX2" fmla="*/ 130308 w 1193395"/>
              <a:gd name="connsiteY2" fmla="*/ 932688 h 1399032"/>
              <a:gd name="connsiteX3" fmla="*/ 84588 w 1193395"/>
              <a:gd name="connsiteY3" fmla="*/ 886968 h 1399032"/>
              <a:gd name="connsiteX4" fmla="*/ 20580 w 1193395"/>
              <a:gd name="connsiteY4" fmla="*/ 813816 h 1399032"/>
              <a:gd name="connsiteX5" fmla="*/ 2292 w 1193395"/>
              <a:gd name="connsiteY5" fmla="*/ 786384 h 1399032"/>
              <a:gd name="connsiteX6" fmla="*/ 11436 w 1193395"/>
              <a:gd name="connsiteY6" fmla="*/ 704088 h 1399032"/>
              <a:gd name="connsiteX7" fmla="*/ 38868 w 1193395"/>
              <a:gd name="connsiteY7" fmla="*/ 685800 h 1399032"/>
              <a:gd name="connsiteX8" fmla="*/ 93732 w 1193395"/>
              <a:gd name="connsiteY8" fmla="*/ 667512 h 1399032"/>
              <a:gd name="connsiteX9" fmla="*/ 121164 w 1193395"/>
              <a:gd name="connsiteY9" fmla="*/ 658368 h 1399032"/>
              <a:gd name="connsiteX10" fmla="*/ 176028 w 1193395"/>
              <a:gd name="connsiteY10" fmla="*/ 630936 h 1399032"/>
              <a:gd name="connsiteX11" fmla="*/ 203460 w 1193395"/>
              <a:gd name="connsiteY11" fmla="*/ 603504 h 1399032"/>
              <a:gd name="connsiteX12" fmla="*/ 212604 w 1193395"/>
              <a:gd name="connsiteY12" fmla="*/ 365760 h 1399032"/>
              <a:gd name="connsiteX13" fmla="*/ 221748 w 1193395"/>
              <a:gd name="connsiteY13" fmla="*/ 338328 h 1399032"/>
              <a:gd name="connsiteX14" fmla="*/ 267468 w 1193395"/>
              <a:gd name="connsiteY14" fmla="*/ 301752 h 1399032"/>
              <a:gd name="connsiteX15" fmla="*/ 322332 w 1193395"/>
              <a:gd name="connsiteY15" fmla="*/ 265176 h 1399032"/>
              <a:gd name="connsiteX16" fmla="*/ 377196 w 1193395"/>
              <a:gd name="connsiteY16" fmla="*/ 237744 h 1399032"/>
              <a:gd name="connsiteX17" fmla="*/ 404628 w 1193395"/>
              <a:gd name="connsiteY17" fmla="*/ 228600 h 1399032"/>
              <a:gd name="connsiteX18" fmla="*/ 459492 w 1193395"/>
              <a:gd name="connsiteY18" fmla="*/ 192024 h 1399032"/>
              <a:gd name="connsiteX19" fmla="*/ 486924 w 1193395"/>
              <a:gd name="connsiteY19" fmla="*/ 173736 h 1399032"/>
              <a:gd name="connsiteX20" fmla="*/ 541788 w 1193395"/>
              <a:gd name="connsiteY20" fmla="*/ 128016 h 1399032"/>
              <a:gd name="connsiteX21" fmla="*/ 633228 w 1193395"/>
              <a:gd name="connsiteY21" fmla="*/ 100584 h 1399032"/>
              <a:gd name="connsiteX22" fmla="*/ 688092 w 1193395"/>
              <a:gd name="connsiteY22" fmla="*/ 82296 h 1399032"/>
              <a:gd name="connsiteX23" fmla="*/ 742956 w 1193395"/>
              <a:gd name="connsiteY23" fmla="*/ 45720 h 1399032"/>
              <a:gd name="connsiteX24" fmla="*/ 880116 w 1193395"/>
              <a:gd name="connsiteY24" fmla="*/ 18288 h 1399032"/>
              <a:gd name="connsiteX25" fmla="*/ 962412 w 1193395"/>
              <a:gd name="connsiteY25" fmla="*/ 0 h 1399032"/>
              <a:gd name="connsiteX26" fmla="*/ 1108716 w 1193395"/>
              <a:gd name="connsiteY26" fmla="*/ 9144 h 1399032"/>
              <a:gd name="connsiteX27" fmla="*/ 1136148 w 1193395"/>
              <a:gd name="connsiteY27" fmla="*/ 27432 h 1399032"/>
              <a:gd name="connsiteX28" fmla="*/ 1181868 w 1193395"/>
              <a:gd name="connsiteY28" fmla="*/ 109728 h 1399032"/>
              <a:gd name="connsiteX29" fmla="*/ 1191012 w 1193395"/>
              <a:gd name="connsiteY29" fmla="*/ 155448 h 1399032"/>
              <a:gd name="connsiteX30" fmla="*/ 1181868 w 1193395"/>
              <a:gd name="connsiteY30" fmla="*/ 338328 h 1399032"/>
              <a:gd name="connsiteX31" fmla="*/ 1145292 w 1193395"/>
              <a:gd name="connsiteY31" fmla="*/ 393192 h 1399032"/>
              <a:gd name="connsiteX32" fmla="*/ 1108716 w 1193395"/>
              <a:gd name="connsiteY32" fmla="*/ 448056 h 1399032"/>
              <a:gd name="connsiteX33" fmla="*/ 1062996 w 1193395"/>
              <a:gd name="connsiteY33" fmla="*/ 493776 h 1399032"/>
              <a:gd name="connsiteX34" fmla="*/ 1035564 w 1193395"/>
              <a:gd name="connsiteY34" fmla="*/ 502920 h 1399032"/>
              <a:gd name="connsiteX35" fmla="*/ 843540 w 1193395"/>
              <a:gd name="connsiteY35" fmla="*/ 512064 h 1399032"/>
              <a:gd name="connsiteX36" fmla="*/ 788676 w 1193395"/>
              <a:gd name="connsiteY36" fmla="*/ 557784 h 1399032"/>
              <a:gd name="connsiteX37" fmla="*/ 770388 w 1193395"/>
              <a:gd name="connsiteY37" fmla="*/ 594360 h 1399032"/>
              <a:gd name="connsiteX38" fmla="*/ 733812 w 1193395"/>
              <a:gd name="connsiteY38" fmla="*/ 649224 h 1399032"/>
              <a:gd name="connsiteX39" fmla="*/ 715524 w 1193395"/>
              <a:gd name="connsiteY39" fmla="*/ 676656 h 1399032"/>
              <a:gd name="connsiteX40" fmla="*/ 706380 w 1193395"/>
              <a:gd name="connsiteY40" fmla="*/ 704088 h 1399032"/>
              <a:gd name="connsiteX41" fmla="*/ 715524 w 1193395"/>
              <a:gd name="connsiteY41" fmla="*/ 813816 h 1399032"/>
              <a:gd name="connsiteX42" fmla="*/ 752100 w 1193395"/>
              <a:gd name="connsiteY42" fmla="*/ 868680 h 1399032"/>
              <a:gd name="connsiteX43" fmla="*/ 770388 w 1193395"/>
              <a:gd name="connsiteY43" fmla="*/ 896112 h 1399032"/>
              <a:gd name="connsiteX44" fmla="*/ 797820 w 1193395"/>
              <a:gd name="connsiteY44" fmla="*/ 914400 h 1399032"/>
              <a:gd name="connsiteX45" fmla="*/ 880116 w 1193395"/>
              <a:gd name="connsiteY45" fmla="*/ 932688 h 1399032"/>
              <a:gd name="connsiteX46" fmla="*/ 934980 w 1193395"/>
              <a:gd name="connsiteY46" fmla="*/ 969264 h 1399032"/>
              <a:gd name="connsiteX47" fmla="*/ 989844 w 1193395"/>
              <a:gd name="connsiteY47" fmla="*/ 1024128 h 1399032"/>
              <a:gd name="connsiteX48" fmla="*/ 1017276 w 1193395"/>
              <a:gd name="connsiteY48" fmla="*/ 1033272 h 1399032"/>
              <a:gd name="connsiteX49" fmla="*/ 1062996 w 1193395"/>
              <a:gd name="connsiteY49" fmla="*/ 1051560 h 13990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1193395" h="1399032">
                <a:moveTo>
                  <a:pt x="121164" y="1399032"/>
                </a:moveTo>
                <a:cubicBezTo>
                  <a:pt x="124212" y="1298448"/>
                  <a:pt x="125019" y="1197771"/>
                  <a:pt x="130308" y="1097280"/>
                </a:cubicBezTo>
                <a:cubicBezTo>
                  <a:pt x="136227" y="984815"/>
                  <a:pt x="168819" y="1138081"/>
                  <a:pt x="130308" y="932688"/>
                </a:cubicBezTo>
                <a:cubicBezTo>
                  <a:pt x="125954" y="909465"/>
                  <a:pt x="101134" y="897999"/>
                  <a:pt x="84588" y="886968"/>
                </a:cubicBezTo>
                <a:cubicBezTo>
                  <a:pt x="41916" y="822960"/>
                  <a:pt x="66300" y="844296"/>
                  <a:pt x="20580" y="813816"/>
                </a:cubicBezTo>
                <a:cubicBezTo>
                  <a:pt x="14484" y="804672"/>
                  <a:pt x="3205" y="797336"/>
                  <a:pt x="2292" y="786384"/>
                </a:cubicBezTo>
                <a:cubicBezTo>
                  <a:pt x="0" y="758879"/>
                  <a:pt x="2004" y="730027"/>
                  <a:pt x="11436" y="704088"/>
                </a:cubicBezTo>
                <a:cubicBezTo>
                  <a:pt x="15192" y="693760"/>
                  <a:pt x="28825" y="690263"/>
                  <a:pt x="38868" y="685800"/>
                </a:cubicBezTo>
                <a:cubicBezTo>
                  <a:pt x="56484" y="677971"/>
                  <a:pt x="75444" y="673608"/>
                  <a:pt x="93732" y="667512"/>
                </a:cubicBezTo>
                <a:cubicBezTo>
                  <a:pt x="102876" y="664464"/>
                  <a:pt x="113144" y="663715"/>
                  <a:pt x="121164" y="658368"/>
                </a:cubicBezTo>
                <a:cubicBezTo>
                  <a:pt x="156616" y="634733"/>
                  <a:pt x="138170" y="643555"/>
                  <a:pt x="176028" y="630936"/>
                </a:cubicBezTo>
                <a:cubicBezTo>
                  <a:pt x="185172" y="621792"/>
                  <a:pt x="201693" y="616314"/>
                  <a:pt x="203460" y="603504"/>
                </a:cubicBezTo>
                <a:cubicBezTo>
                  <a:pt x="214296" y="524941"/>
                  <a:pt x="207148" y="444879"/>
                  <a:pt x="212604" y="365760"/>
                </a:cubicBezTo>
                <a:cubicBezTo>
                  <a:pt x="213267" y="356144"/>
                  <a:pt x="217437" y="346949"/>
                  <a:pt x="221748" y="338328"/>
                </a:cubicBezTo>
                <a:cubicBezTo>
                  <a:pt x="243842" y="294140"/>
                  <a:pt x="230961" y="322033"/>
                  <a:pt x="267468" y="301752"/>
                </a:cubicBezTo>
                <a:cubicBezTo>
                  <a:pt x="286681" y="291078"/>
                  <a:pt x="301480" y="272127"/>
                  <a:pt x="322332" y="265176"/>
                </a:cubicBezTo>
                <a:cubicBezTo>
                  <a:pt x="391283" y="242192"/>
                  <a:pt x="306292" y="273196"/>
                  <a:pt x="377196" y="237744"/>
                </a:cubicBezTo>
                <a:cubicBezTo>
                  <a:pt x="385817" y="233433"/>
                  <a:pt x="396202" y="233281"/>
                  <a:pt x="404628" y="228600"/>
                </a:cubicBezTo>
                <a:cubicBezTo>
                  <a:pt x="423841" y="217926"/>
                  <a:pt x="441204" y="204216"/>
                  <a:pt x="459492" y="192024"/>
                </a:cubicBezTo>
                <a:cubicBezTo>
                  <a:pt x="468636" y="185928"/>
                  <a:pt x="479153" y="181507"/>
                  <a:pt x="486924" y="173736"/>
                </a:cubicBezTo>
                <a:cubicBezTo>
                  <a:pt x="504151" y="156509"/>
                  <a:pt x="518873" y="138200"/>
                  <a:pt x="541788" y="128016"/>
                </a:cubicBezTo>
                <a:cubicBezTo>
                  <a:pt x="586551" y="108121"/>
                  <a:pt x="592308" y="112860"/>
                  <a:pt x="633228" y="100584"/>
                </a:cubicBezTo>
                <a:cubicBezTo>
                  <a:pt x="651692" y="95045"/>
                  <a:pt x="672052" y="92989"/>
                  <a:pt x="688092" y="82296"/>
                </a:cubicBezTo>
                <a:cubicBezTo>
                  <a:pt x="706380" y="70104"/>
                  <a:pt x="722104" y="52671"/>
                  <a:pt x="742956" y="45720"/>
                </a:cubicBezTo>
                <a:cubicBezTo>
                  <a:pt x="824004" y="18704"/>
                  <a:pt x="778661" y="29561"/>
                  <a:pt x="880116" y="18288"/>
                </a:cubicBezTo>
                <a:cubicBezTo>
                  <a:pt x="894222" y="14761"/>
                  <a:pt x="950803" y="0"/>
                  <a:pt x="962412" y="0"/>
                </a:cubicBezTo>
                <a:cubicBezTo>
                  <a:pt x="1011275" y="0"/>
                  <a:pt x="1059948" y="6096"/>
                  <a:pt x="1108716" y="9144"/>
                </a:cubicBezTo>
                <a:cubicBezTo>
                  <a:pt x="1117860" y="15240"/>
                  <a:pt x="1128911" y="19161"/>
                  <a:pt x="1136148" y="27432"/>
                </a:cubicBezTo>
                <a:cubicBezTo>
                  <a:pt x="1159985" y="54674"/>
                  <a:pt x="1173705" y="77074"/>
                  <a:pt x="1181868" y="109728"/>
                </a:cubicBezTo>
                <a:cubicBezTo>
                  <a:pt x="1185637" y="124806"/>
                  <a:pt x="1187964" y="140208"/>
                  <a:pt x="1191012" y="155448"/>
                </a:cubicBezTo>
                <a:cubicBezTo>
                  <a:pt x="1187964" y="216408"/>
                  <a:pt x="1193395" y="278390"/>
                  <a:pt x="1181868" y="338328"/>
                </a:cubicBezTo>
                <a:cubicBezTo>
                  <a:pt x="1177717" y="359912"/>
                  <a:pt x="1157484" y="374904"/>
                  <a:pt x="1145292" y="393192"/>
                </a:cubicBezTo>
                <a:lnTo>
                  <a:pt x="1108716" y="448056"/>
                </a:lnTo>
                <a:cubicBezTo>
                  <a:pt x="1090428" y="475488"/>
                  <a:pt x="1093476" y="478536"/>
                  <a:pt x="1062996" y="493776"/>
                </a:cubicBezTo>
                <a:cubicBezTo>
                  <a:pt x="1054375" y="498087"/>
                  <a:pt x="1045169" y="502120"/>
                  <a:pt x="1035564" y="502920"/>
                </a:cubicBezTo>
                <a:cubicBezTo>
                  <a:pt x="971705" y="508242"/>
                  <a:pt x="907548" y="509016"/>
                  <a:pt x="843540" y="512064"/>
                </a:cubicBezTo>
                <a:cubicBezTo>
                  <a:pt x="821666" y="526646"/>
                  <a:pt x="804677" y="535382"/>
                  <a:pt x="788676" y="557784"/>
                </a:cubicBezTo>
                <a:cubicBezTo>
                  <a:pt x="780753" y="568876"/>
                  <a:pt x="777401" y="582671"/>
                  <a:pt x="770388" y="594360"/>
                </a:cubicBezTo>
                <a:cubicBezTo>
                  <a:pt x="759080" y="613207"/>
                  <a:pt x="746004" y="630936"/>
                  <a:pt x="733812" y="649224"/>
                </a:cubicBezTo>
                <a:cubicBezTo>
                  <a:pt x="727716" y="658368"/>
                  <a:pt x="718999" y="666230"/>
                  <a:pt x="715524" y="676656"/>
                </a:cubicBezTo>
                <a:lnTo>
                  <a:pt x="706380" y="704088"/>
                </a:lnTo>
                <a:cubicBezTo>
                  <a:pt x="709428" y="740664"/>
                  <a:pt x="705701" y="778452"/>
                  <a:pt x="715524" y="813816"/>
                </a:cubicBezTo>
                <a:cubicBezTo>
                  <a:pt x="721407" y="834994"/>
                  <a:pt x="739908" y="850392"/>
                  <a:pt x="752100" y="868680"/>
                </a:cubicBezTo>
                <a:cubicBezTo>
                  <a:pt x="758196" y="877824"/>
                  <a:pt x="761244" y="890016"/>
                  <a:pt x="770388" y="896112"/>
                </a:cubicBezTo>
                <a:cubicBezTo>
                  <a:pt x="779532" y="902208"/>
                  <a:pt x="787719" y="910071"/>
                  <a:pt x="797820" y="914400"/>
                </a:cubicBezTo>
                <a:cubicBezTo>
                  <a:pt x="809119" y="919243"/>
                  <a:pt x="871979" y="931061"/>
                  <a:pt x="880116" y="932688"/>
                </a:cubicBezTo>
                <a:cubicBezTo>
                  <a:pt x="898404" y="944880"/>
                  <a:pt x="919438" y="953722"/>
                  <a:pt x="934980" y="969264"/>
                </a:cubicBezTo>
                <a:cubicBezTo>
                  <a:pt x="953268" y="987552"/>
                  <a:pt x="965308" y="1015949"/>
                  <a:pt x="989844" y="1024128"/>
                </a:cubicBezTo>
                <a:cubicBezTo>
                  <a:pt x="998988" y="1027176"/>
                  <a:pt x="1008655" y="1028961"/>
                  <a:pt x="1017276" y="1033272"/>
                </a:cubicBezTo>
                <a:cubicBezTo>
                  <a:pt x="1060615" y="1054941"/>
                  <a:pt x="1027708" y="1051560"/>
                  <a:pt x="1062996" y="1051560"/>
                </a:cubicBezTo>
              </a:path>
            </a:pathLst>
          </a:cu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7" name="TextovéPole 16"/>
          <p:cNvSpPr txBox="1"/>
          <p:nvPr/>
        </p:nvSpPr>
        <p:spPr>
          <a:xfrm>
            <a:off x="857250" y="714375"/>
            <a:ext cx="785813" cy="2460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cs-CZ" sz="1000" b="1" dirty="0">
                <a:latin typeface="+mn-lt"/>
              </a:rPr>
              <a:t>pouzdro</a:t>
            </a:r>
          </a:p>
        </p:txBody>
      </p:sp>
      <p:sp>
        <p:nvSpPr>
          <p:cNvPr id="18" name="TextovéPole 17"/>
          <p:cNvSpPr txBox="1"/>
          <p:nvPr/>
        </p:nvSpPr>
        <p:spPr>
          <a:xfrm>
            <a:off x="0" y="928688"/>
            <a:ext cx="928688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cs-CZ" sz="1000" b="1" dirty="0" err="1">
                <a:latin typeface="+mn-lt"/>
              </a:rPr>
              <a:t>subkapsulární</a:t>
            </a:r>
            <a:r>
              <a:rPr lang="cs-CZ" sz="1000" b="1" dirty="0">
                <a:latin typeface="+mn-lt"/>
              </a:rPr>
              <a:t> sinus</a:t>
            </a:r>
          </a:p>
        </p:txBody>
      </p:sp>
      <p:cxnSp>
        <p:nvCxnSpPr>
          <p:cNvPr id="20" name="Přímá spojovací šipka 19"/>
          <p:cNvCxnSpPr/>
          <p:nvPr/>
        </p:nvCxnSpPr>
        <p:spPr>
          <a:xfrm>
            <a:off x="1428750" y="857250"/>
            <a:ext cx="357188" cy="1588"/>
          </a:xfrm>
          <a:prstGeom prst="straightConnector1">
            <a:avLst/>
          </a:prstGeom>
          <a:ln w="635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římá spojovací šipka 21"/>
          <p:cNvCxnSpPr/>
          <p:nvPr/>
        </p:nvCxnSpPr>
        <p:spPr>
          <a:xfrm rot="16200000" flipH="1">
            <a:off x="321469" y="1321594"/>
            <a:ext cx="285750" cy="214312"/>
          </a:xfrm>
          <a:prstGeom prst="straightConnector1">
            <a:avLst/>
          </a:prstGeom>
          <a:ln w="635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Přímá spojovací šipka 23"/>
          <p:cNvCxnSpPr/>
          <p:nvPr/>
        </p:nvCxnSpPr>
        <p:spPr>
          <a:xfrm flipV="1">
            <a:off x="714375" y="2357438"/>
            <a:ext cx="285750" cy="214312"/>
          </a:xfrm>
          <a:prstGeom prst="straightConnector1">
            <a:avLst/>
          </a:prstGeom>
          <a:ln w="6350">
            <a:solidFill>
              <a:schemeClr val="tx1"/>
            </a:solidFill>
            <a:headEnd type="stealth" w="sm" len="lg"/>
            <a:tailEnd type="stealth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Přímá spojovací šipka 27"/>
          <p:cNvCxnSpPr/>
          <p:nvPr/>
        </p:nvCxnSpPr>
        <p:spPr>
          <a:xfrm flipV="1">
            <a:off x="857250" y="2071688"/>
            <a:ext cx="214313" cy="142875"/>
          </a:xfrm>
          <a:prstGeom prst="straightConnector1">
            <a:avLst/>
          </a:prstGeom>
          <a:ln w="6350">
            <a:solidFill>
              <a:schemeClr val="tx1"/>
            </a:solidFill>
            <a:headEnd type="stealth" w="sm" len="lg"/>
            <a:tailEnd type="stealth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Přímá spojovací šipka 30"/>
          <p:cNvCxnSpPr/>
          <p:nvPr/>
        </p:nvCxnSpPr>
        <p:spPr>
          <a:xfrm rot="10800000" flipV="1">
            <a:off x="1143000" y="1857375"/>
            <a:ext cx="1571625" cy="71438"/>
          </a:xfrm>
          <a:prstGeom prst="straightConnector1">
            <a:avLst/>
          </a:prstGeom>
          <a:ln w="6350">
            <a:solidFill>
              <a:schemeClr val="tx1"/>
            </a:solidFill>
            <a:headEnd type="stealth" w="sm" len="lg"/>
            <a:tailEnd type="stealth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ovéPole 36"/>
          <p:cNvSpPr txBox="1"/>
          <p:nvPr/>
        </p:nvSpPr>
        <p:spPr>
          <a:xfrm>
            <a:off x="1357313" y="1714500"/>
            <a:ext cx="785812" cy="2460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cs-CZ" sz="1000" b="1" dirty="0">
                <a:latin typeface="+mn-lt"/>
              </a:rPr>
              <a:t>medula</a:t>
            </a:r>
          </a:p>
        </p:txBody>
      </p:sp>
      <p:sp>
        <p:nvSpPr>
          <p:cNvPr id="38" name="TextovéPole 37"/>
          <p:cNvSpPr txBox="1"/>
          <p:nvPr/>
        </p:nvSpPr>
        <p:spPr>
          <a:xfrm>
            <a:off x="785813" y="2357438"/>
            <a:ext cx="785812" cy="2460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cs-CZ" sz="1000" b="1" dirty="0" err="1">
                <a:latin typeface="+mn-lt"/>
              </a:rPr>
              <a:t>cortex</a:t>
            </a:r>
            <a:endParaRPr lang="cs-CZ" sz="1000" b="1" dirty="0">
              <a:latin typeface="+mn-lt"/>
            </a:endParaRPr>
          </a:p>
        </p:txBody>
      </p:sp>
      <p:sp>
        <p:nvSpPr>
          <p:cNvPr id="39" name="TextovéPole 38"/>
          <p:cNvSpPr txBox="1"/>
          <p:nvPr/>
        </p:nvSpPr>
        <p:spPr>
          <a:xfrm>
            <a:off x="1000125" y="2000250"/>
            <a:ext cx="785813" cy="2460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cs-CZ" sz="1000" b="1" dirty="0" err="1">
                <a:latin typeface="+mn-lt"/>
              </a:rPr>
              <a:t>paracortex</a:t>
            </a:r>
            <a:endParaRPr lang="cs-CZ" sz="1000" b="1" dirty="0">
              <a:latin typeface="+mn-lt"/>
            </a:endParaRPr>
          </a:p>
        </p:txBody>
      </p:sp>
      <p:pic>
        <p:nvPicPr>
          <p:cNvPr id="13333" name="Picture 2" descr=" lymph node, afferent arterioles 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1088" y="0"/>
            <a:ext cx="4252912" cy="2765425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ovéPole 41"/>
          <p:cNvSpPr txBox="1"/>
          <p:nvPr/>
        </p:nvSpPr>
        <p:spPr>
          <a:xfrm>
            <a:off x="6143625" y="1143000"/>
            <a:ext cx="928688" cy="2460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cs-CZ" sz="1000" b="1" dirty="0">
                <a:latin typeface="+mn-lt"/>
              </a:rPr>
              <a:t>chlopeň</a:t>
            </a:r>
          </a:p>
        </p:txBody>
      </p:sp>
      <p:sp>
        <p:nvSpPr>
          <p:cNvPr id="44" name="TextovéPole 43"/>
          <p:cNvSpPr txBox="1"/>
          <p:nvPr/>
        </p:nvSpPr>
        <p:spPr>
          <a:xfrm>
            <a:off x="7786688" y="1071563"/>
            <a:ext cx="1214437" cy="2460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cs-CZ" sz="1000" b="1" dirty="0">
                <a:latin typeface="+mn-lt"/>
              </a:rPr>
              <a:t>aferentní lymf.céva</a:t>
            </a:r>
          </a:p>
        </p:txBody>
      </p:sp>
      <p:sp>
        <p:nvSpPr>
          <p:cNvPr id="46" name="TextovéPole 45"/>
          <p:cNvSpPr txBox="1"/>
          <p:nvPr/>
        </p:nvSpPr>
        <p:spPr>
          <a:xfrm>
            <a:off x="8358188" y="1928813"/>
            <a:ext cx="785812" cy="338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cs-CZ" sz="800" b="1" dirty="0" err="1">
                <a:latin typeface="+mn-lt"/>
              </a:rPr>
              <a:t>subkapsulární</a:t>
            </a:r>
            <a:r>
              <a:rPr lang="cs-CZ" sz="800" b="1" dirty="0">
                <a:latin typeface="+mn-lt"/>
              </a:rPr>
              <a:t> sinus</a:t>
            </a:r>
          </a:p>
        </p:txBody>
      </p:sp>
      <p:sp>
        <p:nvSpPr>
          <p:cNvPr id="47" name="TextovéPole 46"/>
          <p:cNvSpPr txBox="1"/>
          <p:nvPr/>
        </p:nvSpPr>
        <p:spPr>
          <a:xfrm>
            <a:off x="6215063" y="1643063"/>
            <a:ext cx="1214437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cs-CZ" sz="1000" b="1" dirty="0" err="1">
                <a:latin typeface="+mn-lt"/>
              </a:rPr>
              <a:t>subkapsulární</a:t>
            </a:r>
            <a:r>
              <a:rPr lang="cs-CZ" sz="1000" b="1" dirty="0">
                <a:latin typeface="+mn-lt"/>
              </a:rPr>
              <a:t> sinus</a:t>
            </a:r>
          </a:p>
        </p:txBody>
      </p:sp>
      <p:sp>
        <p:nvSpPr>
          <p:cNvPr id="48" name="TextovéPole 47"/>
          <p:cNvSpPr txBox="1"/>
          <p:nvPr/>
        </p:nvSpPr>
        <p:spPr>
          <a:xfrm>
            <a:off x="7429500" y="2000250"/>
            <a:ext cx="714375" cy="2460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cs-CZ" sz="1000" b="1" dirty="0" err="1">
                <a:solidFill>
                  <a:schemeClr val="bg1"/>
                </a:solidFill>
                <a:latin typeface="+mn-lt"/>
              </a:rPr>
              <a:t>cortex</a:t>
            </a:r>
            <a:endParaRPr lang="cs-CZ" sz="1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9" name="TextovéPole 48"/>
          <p:cNvSpPr txBox="1"/>
          <p:nvPr/>
        </p:nvSpPr>
        <p:spPr>
          <a:xfrm>
            <a:off x="4929188" y="1643063"/>
            <a:ext cx="714375" cy="2460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cs-CZ" sz="1000" b="1" dirty="0">
                <a:latin typeface="+mn-lt"/>
              </a:rPr>
              <a:t>pouzdro</a:t>
            </a:r>
          </a:p>
        </p:txBody>
      </p:sp>
      <p:cxnSp>
        <p:nvCxnSpPr>
          <p:cNvPr id="51" name="Přímá spojovací šipka 50"/>
          <p:cNvCxnSpPr/>
          <p:nvPr/>
        </p:nvCxnSpPr>
        <p:spPr>
          <a:xfrm rot="5400000">
            <a:off x="7680325" y="1177925"/>
            <a:ext cx="357188" cy="1588"/>
          </a:xfrm>
          <a:prstGeom prst="straightConnector1">
            <a:avLst/>
          </a:prstGeom>
          <a:ln w="6350">
            <a:solidFill>
              <a:schemeClr val="tx1"/>
            </a:solidFill>
            <a:headEnd type="stealth" w="sm" len="lg"/>
            <a:tailEnd type="stealth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Přímá spojovací šipka 53"/>
          <p:cNvCxnSpPr/>
          <p:nvPr/>
        </p:nvCxnSpPr>
        <p:spPr>
          <a:xfrm rot="16200000" flipV="1">
            <a:off x="4750594" y="1893094"/>
            <a:ext cx="500063" cy="142875"/>
          </a:xfrm>
          <a:prstGeom prst="straightConnector1">
            <a:avLst/>
          </a:prstGeom>
          <a:ln w="6350">
            <a:solidFill>
              <a:schemeClr val="tx1"/>
            </a:solidFill>
            <a:headEnd type="stealth" w="sm" len="lg"/>
            <a:tailEnd type="stealth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Přímá spojovací šipka 56"/>
          <p:cNvCxnSpPr/>
          <p:nvPr/>
        </p:nvCxnSpPr>
        <p:spPr>
          <a:xfrm rot="16200000" flipH="1">
            <a:off x="6143625" y="1785938"/>
            <a:ext cx="214313" cy="71437"/>
          </a:xfrm>
          <a:prstGeom prst="straightConnector1">
            <a:avLst/>
          </a:prstGeom>
          <a:ln w="6350">
            <a:solidFill>
              <a:schemeClr val="tx1"/>
            </a:solidFill>
            <a:headEnd type="stealth" w="sm" len="med"/>
            <a:tailEnd type="stealth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Přímá spojovací šipka 60"/>
          <p:cNvCxnSpPr/>
          <p:nvPr/>
        </p:nvCxnSpPr>
        <p:spPr>
          <a:xfrm rot="5400000">
            <a:off x="6823075" y="2106613"/>
            <a:ext cx="1214437" cy="1588"/>
          </a:xfrm>
          <a:prstGeom prst="straightConnector1">
            <a:avLst/>
          </a:prstGeom>
          <a:ln w="6350">
            <a:solidFill>
              <a:schemeClr val="tx1"/>
            </a:solidFill>
            <a:headEnd type="stealth" w="sm" len="lg"/>
            <a:tailEnd type="stealth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Přímá spojovací šipka 64"/>
          <p:cNvCxnSpPr/>
          <p:nvPr/>
        </p:nvCxnSpPr>
        <p:spPr>
          <a:xfrm flipV="1">
            <a:off x="4071938" y="357188"/>
            <a:ext cx="785812" cy="21431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345" name="Picture 2" descr=" lymph node, subcapsular sinus 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0438"/>
            <a:ext cx="5164138" cy="3357562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" name="TextovéPole 67"/>
          <p:cNvSpPr txBox="1"/>
          <p:nvPr/>
        </p:nvSpPr>
        <p:spPr>
          <a:xfrm>
            <a:off x="4000500" y="3500438"/>
            <a:ext cx="11430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cs-CZ" sz="1000" b="1" dirty="0" err="1">
                <a:latin typeface="+mn-lt"/>
              </a:rPr>
              <a:t>subkapsulární</a:t>
            </a:r>
            <a:r>
              <a:rPr lang="cs-CZ" sz="1000" b="1" dirty="0">
                <a:latin typeface="+mn-lt"/>
              </a:rPr>
              <a:t> sinus</a:t>
            </a:r>
          </a:p>
        </p:txBody>
      </p:sp>
      <p:sp>
        <p:nvSpPr>
          <p:cNvPr id="70" name="TextovéPole 69"/>
          <p:cNvSpPr txBox="1"/>
          <p:nvPr/>
        </p:nvSpPr>
        <p:spPr>
          <a:xfrm>
            <a:off x="2071688" y="3500438"/>
            <a:ext cx="11430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cs-CZ" sz="1000" b="1" dirty="0">
                <a:latin typeface="+mn-lt"/>
              </a:rPr>
              <a:t>intermediární sinus</a:t>
            </a:r>
          </a:p>
        </p:txBody>
      </p:sp>
      <p:sp>
        <p:nvSpPr>
          <p:cNvPr id="71" name="TextovéPole 70"/>
          <p:cNvSpPr txBox="1"/>
          <p:nvPr/>
        </p:nvSpPr>
        <p:spPr>
          <a:xfrm>
            <a:off x="642938" y="3786188"/>
            <a:ext cx="1143000" cy="2460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cs-CZ" sz="1000" b="1" dirty="0">
                <a:latin typeface="+mn-lt"/>
              </a:rPr>
              <a:t>pouzdro</a:t>
            </a:r>
          </a:p>
        </p:txBody>
      </p:sp>
      <p:sp>
        <p:nvSpPr>
          <p:cNvPr id="72" name="TextovéPole 71"/>
          <p:cNvSpPr txBox="1"/>
          <p:nvPr/>
        </p:nvSpPr>
        <p:spPr>
          <a:xfrm>
            <a:off x="1285875" y="4071938"/>
            <a:ext cx="1143000" cy="2460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cs-CZ" sz="1000" b="1" dirty="0" err="1">
                <a:latin typeface="+mn-lt"/>
              </a:rPr>
              <a:t>trabekula</a:t>
            </a:r>
            <a:endParaRPr lang="cs-CZ" sz="1000" b="1" dirty="0">
              <a:latin typeface="+mn-lt"/>
            </a:endParaRPr>
          </a:p>
        </p:txBody>
      </p:sp>
      <p:sp>
        <p:nvSpPr>
          <p:cNvPr id="73" name="TextovéPole 72"/>
          <p:cNvSpPr txBox="1"/>
          <p:nvPr/>
        </p:nvSpPr>
        <p:spPr>
          <a:xfrm>
            <a:off x="142875" y="4786313"/>
            <a:ext cx="1143000" cy="2460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cs-CZ" sz="1000" b="1" dirty="0" err="1">
                <a:latin typeface="+mn-lt"/>
              </a:rPr>
              <a:t>cortex</a:t>
            </a:r>
            <a:endParaRPr lang="cs-CZ" sz="1000" b="1" dirty="0">
              <a:latin typeface="+mn-lt"/>
            </a:endParaRPr>
          </a:p>
        </p:txBody>
      </p:sp>
      <p:cxnSp>
        <p:nvCxnSpPr>
          <p:cNvPr id="75" name="Přímá spojovací šipka 74"/>
          <p:cNvCxnSpPr/>
          <p:nvPr/>
        </p:nvCxnSpPr>
        <p:spPr>
          <a:xfrm>
            <a:off x="2143125" y="5214938"/>
            <a:ext cx="214313" cy="1587"/>
          </a:xfrm>
          <a:prstGeom prst="straightConnector1">
            <a:avLst/>
          </a:prstGeom>
          <a:ln w="6350">
            <a:solidFill>
              <a:schemeClr val="tx1"/>
            </a:solidFill>
            <a:headEnd type="triangle" w="sm" len="me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Přímá spojovací šipka 77"/>
          <p:cNvCxnSpPr/>
          <p:nvPr/>
        </p:nvCxnSpPr>
        <p:spPr>
          <a:xfrm rot="5400000">
            <a:off x="1607344" y="4464844"/>
            <a:ext cx="1285875" cy="71437"/>
          </a:xfrm>
          <a:prstGeom prst="straightConnector1">
            <a:avLst/>
          </a:prstGeom>
          <a:ln w="6350">
            <a:solidFill>
              <a:schemeClr val="tx1"/>
            </a:solidFill>
            <a:headEnd type="none" w="sm" len="me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Volný tvar 83"/>
          <p:cNvSpPr/>
          <p:nvPr/>
        </p:nvSpPr>
        <p:spPr>
          <a:xfrm>
            <a:off x="-9525" y="3767138"/>
            <a:ext cx="979488" cy="158750"/>
          </a:xfrm>
          <a:custGeom>
            <a:avLst/>
            <a:gdLst>
              <a:gd name="connsiteX0" fmla="*/ 0 w 978408"/>
              <a:gd name="connsiteY0" fmla="*/ 100584 h 158058"/>
              <a:gd name="connsiteX1" fmla="*/ 54864 w 978408"/>
              <a:gd name="connsiteY1" fmla="*/ 64008 h 158058"/>
              <a:gd name="connsiteX2" fmla="*/ 82296 w 978408"/>
              <a:gd name="connsiteY2" fmla="*/ 45720 h 158058"/>
              <a:gd name="connsiteX3" fmla="*/ 137160 w 978408"/>
              <a:gd name="connsiteY3" fmla="*/ 27432 h 158058"/>
              <a:gd name="connsiteX4" fmla="*/ 192024 w 978408"/>
              <a:gd name="connsiteY4" fmla="*/ 0 h 158058"/>
              <a:gd name="connsiteX5" fmla="*/ 420624 w 978408"/>
              <a:gd name="connsiteY5" fmla="*/ 9144 h 158058"/>
              <a:gd name="connsiteX6" fmla="*/ 457200 w 978408"/>
              <a:gd name="connsiteY6" fmla="*/ 27432 h 158058"/>
              <a:gd name="connsiteX7" fmla="*/ 484632 w 978408"/>
              <a:gd name="connsiteY7" fmla="*/ 36576 h 158058"/>
              <a:gd name="connsiteX8" fmla="*/ 512064 w 978408"/>
              <a:gd name="connsiteY8" fmla="*/ 54864 h 158058"/>
              <a:gd name="connsiteX9" fmla="*/ 566928 w 978408"/>
              <a:gd name="connsiteY9" fmla="*/ 73152 h 158058"/>
              <a:gd name="connsiteX10" fmla="*/ 594360 w 978408"/>
              <a:gd name="connsiteY10" fmla="*/ 82296 h 158058"/>
              <a:gd name="connsiteX11" fmla="*/ 649224 w 978408"/>
              <a:gd name="connsiteY11" fmla="*/ 118872 h 158058"/>
              <a:gd name="connsiteX12" fmla="*/ 704088 w 978408"/>
              <a:gd name="connsiteY12" fmla="*/ 128016 h 158058"/>
              <a:gd name="connsiteX13" fmla="*/ 731520 w 978408"/>
              <a:gd name="connsiteY13" fmla="*/ 137160 h 158058"/>
              <a:gd name="connsiteX14" fmla="*/ 786384 w 978408"/>
              <a:gd name="connsiteY14" fmla="*/ 146304 h 158058"/>
              <a:gd name="connsiteX15" fmla="*/ 813816 w 978408"/>
              <a:gd name="connsiteY15" fmla="*/ 155448 h 158058"/>
              <a:gd name="connsiteX16" fmla="*/ 978408 w 978408"/>
              <a:gd name="connsiteY16" fmla="*/ 155448 h 1580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978408" h="158058">
                <a:moveTo>
                  <a:pt x="0" y="100584"/>
                </a:moveTo>
                <a:lnTo>
                  <a:pt x="54864" y="64008"/>
                </a:lnTo>
                <a:cubicBezTo>
                  <a:pt x="64008" y="57912"/>
                  <a:pt x="71870" y="49195"/>
                  <a:pt x="82296" y="45720"/>
                </a:cubicBezTo>
                <a:cubicBezTo>
                  <a:pt x="100584" y="39624"/>
                  <a:pt x="121120" y="38125"/>
                  <a:pt x="137160" y="27432"/>
                </a:cubicBezTo>
                <a:cubicBezTo>
                  <a:pt x="172612" y="3797"/>
                  <a:pt x="154166" y="12619"/>
                  <a:pt x="192024" y="0"/>
                </a:cubicBezTo>
                <a:cubicBezTo>
                  <a:pt x="268224" y="3048"/>
                  <a:pt x="344768" y="1297"/>
                  <a:pt x="420624" y="9144"/>
                </a:cubicBezTo>
                <a:cubicBezTo>
                  <a:pt x="434183" y="10547"/>
                  <a:pt x="444671" y="22062"/>
                  <a:pt x="457200" y="27432"/>
                </a:cubicBezTo>
                <a:cubicBezTo>
                  <a:pt x="466059" y="31229"/>
                  <a:pt x="476011" y="32265"/>
                  <a:pt x="484632" y="36576"/>
                </a:cubicBezTo>
                <a:cubicBezTo>
                  <a:pt x="494462" y="41491"/>
                  <a:pt x="502021" y="50401"/>
                  <a:pt x="512064" y="54864"/>
                </a:cubicBezTo>
                <a:cubicBezTo>
                  <a:pt x="529680" y="62693"/>
                  <a:pt x="548640" y="67056"/>
                  <a:pt x="566928" y="73152"/>
                </a:cubicBezTo>
                <a:cubicBezTo>
                  <a:pt x="576072" y="76200"/>
                  <a:pt x="586340" y="76949"/>
                  <a:pt x="594360" y="82296"/>
                </a:cubicBezTo>
                <a:cubicBezTo>
                  <a:pt x="612648" y="94488"/>
                  <a:pt x="627544" y="115259"/>
                  <a:pt x="649224" y="118872"/>
                </a:cubicBezTo>
                <a:cubicBezTo>
                  <a:pt x="667512" y="121920"/>
                  <a:pt x="685989" y="123994"/>
                  <a:pt x="704088" y="128016"/>
                </a:cubicBezTo>
                <a:cubicBezTo>
                  <a:pt x="713497" y="130107"/>
                  <a:pt x="722111" y="135069"/>
                  <a:pt x="731520" y="137160"/>
                </a:cubicBezTo>
                <a:cubicBezTo>
                  <a:pt x="749619" y="141182"/>
                  <a:pt x="768285" y="142282"/>
                  <a:pt x="786384" y="146304"/>
                </a:cubicBezTo>
                <a:cubicBezTo>
                  <a:pt x="795793" y="148395"/>
                  <a:pt x="804188" y="154990"/>
                  <a:pt x="813816" y="155448"/>
                </a:cubicBezTo>
                <a:cubicBezTo>
                  <a:pt x="868618" y="158058"/>
                  <a:pt x="923544" y="155448"/>
                  <a:pt x="978408" y="155448"/>
                </a:cubicBezTo>
              </a:path>
            </a:pathLst>
          </a:cu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85" name="Volný tvar 84"/>
          <p:cNvSpPr/>
          <p:nvPr/>
        </p:nvSpPr>
        <p:spPr>
          <a:xfrm>
            <a:off x="-34925" y="3859213"/>
            <a:ext cx="1012825" cy="155575"/>
          </a:xfrm>
          <a:custGeom>
            <a:avLst/>
            <a:gdLst>
              <a:gd name="connsiteX0" fmla="*/ 17242 w 1013938"/>
              <a:gd name="connsiteY0" fmla="*/ 91440 h 155448"/>
              <a:gd name="connsiteX1" fmla="*/ 90394 w 1013938"/>
              <a:gd name="connsiteY1" fmla="*/ 64008 h 155448"/>
              <a:gd name="connsiteX2" fmla="*/ 117826 w 1013938"/>
              <a:gd name="connsiteY2" fmla="*/ 45720 h 155448"/>
              <a:gd name="connsiteX3" fmla="*/ 145258 w 1013938"/>
              <a:gd name="connsiteY3" fmla="*/ 36576 h 155448"/>
              <a:gd name="connsiteX4" fmla="*/ 172690 w 1013938"/>
              <a:gd name="connsiteY4" fmla="*/ 18288 h 155448"/>
              <a:gd name="connsiteX5" fmla="*/ 227554 w 1013938"/>
              <a:gd name="connsiteY5" fmla="*/ 0 h 155448"/>
              <a:gd name="connsiteX6" fmla="*/ 392146 w 1013938"/>
              <a:gd name="connsiteY6" fmla="*/ 9144 h 155448"/>
              <a:gd name="connsiteX7" fmla="*/ 437866 w 1013938"/>
              <a:gd name="connsiteY7" fmla="*/ 45720 h 155448"/>
              <a:gd name="connsiteX8" fmla="*/ 584170 w 1013938"/>
              <a:gd name="connsiteY8" fmla="*/ 73152 h 155448"/>
              <a:gd name="connsiteX9" fmla="*/ 611602 w 1013938"/>
              <a:gd name="connsiteY9" fmla="*/ 82296 h 155448"/>
              <a:gd name="connsiteX10" fmla="*/ 675610 w 1013938"/>
              <a:gd name="connsiteY10" fmla="*/ 109728 h 155448"/>
              <a:gd name="connsiteX11" fmla="*/ 803626 w 1013938"/>
              <a:gd name="connsiteY11" fmla="*/ 118872 h 155448"/>
              <a:gd name="connsiteX12" fmla="*/ 922498 w 1013938"/>
              <a:gd name="connsiteY12" fmla="*/ 137160 h 155448"/>
              <a:gd name="connsiteX13" fmla="*/ 986506 w 1013938"/>
              <a:gd name="connsiteY13" fmla="*/ 155448 h 155448"/>
              <a:gd name="connsiteX14" fmla="*/ 1013938 w 1013938"/>
              <a:gd name="connsiteY14" fmla="*/ 146304 h 155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13938" h="155448">
                <a:moveTo>
                  <a:pt x="17242" y="91440"/>
                </a:moveTo>
                <a:cubicBezTo>
                  <a:pt x="81575" y="48551"/>
                  <a:pt x="0" y="97906"/>
                  <a:pt x="90394" y="64008"/>
                </a:cubicBezTo>
                <a:cubicBezTo>
                  <a:pt x="100684" y="60149"/>
                  <a:pt x="107996" y="50635"/>
                  <a:pt x="117826" y="45720"/>
                </a:cubicBezTo>
                <a:cubicBezTo>
                  <a:pt x="126447" y="41409"/>
                  <a:pt x="136637" y="40887"/>
                  <a:pt x="145258" y="36576"/>
                </a:cubicBezTo>
                <a:cubicBezTo>
                  <a:pt x="155088" y="31661"/>
                  <a:pt x="162647" y="22751"/>
                  <a:pt x="172690" y="18288"/>
                </a:cubicBezTo>
                <a:cubicBezTo>
                  <a:pt x="190306" y="10459"/>
                  <a:pt x="227554" y="0"/>
                  <a:pt x="227554" y="0"/>
                </a:cubicBezTo>
                <a:cubicBezTo>
                  <a:pt x="282418" y="3048"/>
                  <a:pt x="337445" y="3934"/>
                  <a:pt x="392146" y="9144"/>
                </a:cubicBezTo>
                <a:cubicBezTo>
                  <a:pt x="447227" y="14390"/>
                  <a:pt x="394594" y="18675"/>
                  <a:pt x="437866" y="45720"/>
                </a:cubicBezTo>
                <a:cubicBezTo>
                  <a:pt x="475166" y="69032"/>
                  <a:pt x="547636" y="69499"/>
                  <a:pt x="584170" y="73152"/>
                </a:cubicBezTo>
                <a:cubicBezTo>
                  <a:pt x="593314" y="76200"/>
                  <a:pt x="602743" y="78499"/>
                  <a:pt x="611602" y="82296"/>
                </a:cubicBezTo>
                <a:cubicBezTo>
                  <a:pt x="627584" y="89146"/>
                  <a:pt x="655904" y="107410"/>
                  <a:pt x="675610" y="109728"/>
                </a:cubicBezTo>
                <a:cubicBezTo>
                  <a:pt x="718098" y="114727"/>
                  <a:pt x="760954" y="115824"/>
                  <a:pt x="803626" y="118872"/>
                </a:cubicBezTo>
                <a:cubicBezTo>
                  <a:pt x="867271" y="140087"/>
                  <a:pt x="798735" y="119480"/>
                  <a:pt x="922498" y="137160"/>
                </a:cubicBezTo>
                <a:cubicBezTo>
                  <a:pt x="942591" y="140030"/>
                  <a:pt x="966965" y="148934"/>
                  <a:pt x="986506" y="155448"/>
                </a:cubicBezTo>
                <a:lnTo>
                  <a:pt x="1013938" y="146304"/>
                </a:lnTo>
              </a:path>
            </a:pathLst>
          </a:cu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86" name="Volný tvar 85"/>
          <p:cNvSpPr/>
          <p:nvPr/>
        </p:nvSpPr>
        <p:spPr>
          <a:xfrm>
            <a:off x="1692275" y="4343400"/>
            <a:ext cx="328613" cy="1500188"/>
          </a:xfrm>
          <a:custGeom>
            <a:avLst/>
            <a:gdLst>
              <a:gd name="connsiteX0" fmla="*/ 0 w 329184"/>
              <a:gd name="connsiteY0" fmla="*/ 0 h 1499616"/>
              <a:gd name="connsiteX1" fmla="*/ 54864 w 329184"/>
              <a:gd name="connsiteY1" fmla="*/ 82296 h 1499616"/>
              <a:gd name="connsiteX2" fmla="*/ 73152 w 329184"/>
              <a:gd name="connsiteY2" fmla="*/ 109728 h 1499616"/>
              <a:gd name="connsiteX3" fmla="*/ 82296 w 329184"/>
              <a:gd name="connsiteY3" fmla="*/ 137160 h 1499616"/>
              <a:gd name="connsiteX4" fmla="*/ 109728 w 329184"/>
              <a:gd name="connsiteY4" fmla="*/ 164592 h 1499616"/>
              <a:gd name="connsiteX5" fmla="*/ 164592 w 329184"/>
              <a:gd name="connsiteY5" fmla="*/ 246888 h 1499616"/>
              <a:gd name="connsiteX6" fmla="*/ 182880 w 329184"/>
              <a:gd name="connsiteY6" fmla="*/ 274320 h 1499616"/>
              <a:gd name="connsiteX7" fmla="*/ 192024 w 329184"/>
              <a:gd name="connsiteY7" fmla="*/ 493776 h 1499616"/>
              <a:gd name="connsiteX8" fmla="*/ 246888 w 329184"/>
              <a:gd name="connsiteY8" fmla="*/ 603504 h 1499616"/>
              <a:gd name="connsiteX9" fmla="*/ 274320 w 329184"/>
              <a:gd name="connsiteY9" fmla="*/ 667512 h 1499616"/>
              <a:gd name="connsiteX10" fmla="*/ 301752 w 329184"/>
              <a:gd name="connsiteY10" fmla="*/ 758952 h 1499616"/>
              <a:gd name="connsiteX11" fmla="*/ 320040 w 329184"/>
              <a:gd name="connsiteY11" fmla="*/ 978408 h 1499616"/>
              <a:gd name="connsiteX12" fmla="*/ 329184 w 329184"/>
              <a:gd name="connsiteY12" fmla="*/ 1234440 h 1499616"/>
              <a:gd name="connsiteX13" fmla="*/ 320040 w 329184"/>
              <a:gd name="connsiteY13" fmla="*/ 1380744 h 1499616"/>
              <a:gd name="connsiteX14" fmla="*/ 310896 w 329184"/>
              <a:gd name="connsiteY14" fmla="*/ 1435608 h 1499616"/>
              <a:gd name="connsiteX15" fmla="*/ 283464 w 329184"/>
              <a:gd name="connsiteY15" fmla="*/ 1472184 h 1499616"/>
              <a:gd name="connsiteX16" fmla="*/ 265176 w 329184"/>
              <a:gd name="connsiteY16" fmla="*/ 1499616 h 1499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29184" h="1499616">
                <a:moveTo>
                  <a:pt x="0" y="0"/>
                </a:moveTo>
                <a:lnTo>
                  <a:pt x="54864" y="82296"/>
                </a:lnTo>
                <a:cubicBezTo>
                  <a:pt x="60960" y="91440"/>
                  <a:pt x="69677" y="99302"/>
                  <a:pt x="73152" y="109728"/>
                </a:cubicBezTo>
                <a:cubicBezTo>
                  <a:pt x="76200" y="118872"/>
                  <a:pt x="76949" y="129140"/>
                  <a:pt x="82296" y="137160"/>
                </a:cubicBezTo>
                <a:cubicBezTo>
                  <a:pt x="89469" y="147920"/>
                  <a:pt x="101789" y="154384"/>
                  <a:pt x="109728" y="164592"/>
                </a:cubicBezTo>
                <a:lnTo>
                  <a:pt x="164592" y="246888"/>
                </a:lnTo>
                <a:lnTo>
                  <a:pt x="182880" y="274320"/>
                </a:lnTo>
                <a:cubicBezTo>
                  <a:pt x="185928" y="347472"/>
                  <a:pt x="184739" y="420924"/>
                  <a:pt x="192024" y="493776"/>
                </a:cubicBezTo>
                <a:cubicBezTo>
                  <a:pt x="200908" y="582614"/>
                  <a:pt x="218266" y="517638"/>
                  <a:pt x="246888" y="603504"/>
                </a:cubicBezTo>
                <a:cubicBezTo>
                  <a:pt x="276322" y="691806"/>
                  <a:pt x="229123" y="554519"/>
                  <a:pt x="274320" y="667512"/>
                </a:cubicBezTo>
                <a:cubicBezTo>
                  <a:pt x="289161" y="704616"/>
                  <a:pt x="292770" y="723025"/>
                  <a:pt x="301752" y="758952"/>
                </a:cubicBezTo>
                <a:cubicBezTo>
                  <a:pt x="306652" y="812848"/>
                  <a:pt x="317571" y="927801"/>
                  <a:pt x="320040" y="978408"/>
                </a:cubicBezTo>
                <a:cubicBezTo>
                  <a:pt x="324201" y="1063705"/>
                  <a:pt x="326136" y="1149096"/>
                  <a:pt x="329184" y="1234440"/>
                </a:cubicBezTo>
                <a:cubicBezTo>
                  <a:pt x="326136" y="1283208"/>
                  <a:pt x="324464" y="1332082"/>
                  <a:pt x="320040" y="1380744"/>
                </a:cubicBezTo>
                <a:cubicBezTo>
                  <a:pt x="318361" y="1399208"/>
                  <a:pt x="317782" y="1418394"/>
                  <a:pt x="310896" y="1435608"/>
                </a:cubicBezTo>
                <a:cubicBezTo>
                  <a:pt x="305236" y="1449758"/>
                  <a:pt x="292322" y="1459783"/>
                  <a:pt x="283464" y="1472184"/>
                </a:cubicBezTo>
                <a:cubicBezTo>
                  <a:pt x="277076" y="1481127"/>
                  <a:pt x="265176" y="1499616"/>
                  <a:pt x="265176" y="1499616"/>
                </a:cubicBezTo>
              </a:path>
            </a:pathLst>
          </a:cu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87" name="Volný tvar 86"/>
          <p:cNvSpPr/>
          <p:nvPr/>
        </p:nvSpPr>
        <p:spPr>
          <a:xfrm>
            <a:off x="2017713" y="4056063"/>
            <a:ext cx="149225" cy="1296987"/>
          </a:xfrm>
          <a:custGeom>
            <a:avLst/>
            <a:gdLst>
              <a:gd name="connsiteX0" fmla="*/ 11687 w 149278"/>
              <a:gd name="connsiteY0" fmla="*/ 58660 h 1296365"/>
              <a:gd name="connsiteX1" fmla="*/ 29975 w 149278"/>
              <a:gd name="connsiteY1" fmla="*/ 799324 h 1296365"/>
              <a:gd name="connsiteX2" fmla="*/ 48263 w 149278"/>
              <a:gd name="connsiteY2" fmla="*/ 826756 h 1296365"/>
              <a:gd name="connsiteX3" fmla="*/ 66551 w 149278"/>
              <a:gd name="connsiteY3" fmla="*/ 881620 h 1296365"/>
              <a:gd name="connsiteX4" fmla="*/ 75695 w 149278"/>
              <a:gd name="connsiteY4" fmla="*/ 1101076 h 1296365"/>
              <a:gd name="connsiteX5" fmla="*/ 103127 w 149278"/>
              <a:gd name="connsiteY5" fmla="*/ 1128508 h 1296365"/>
              <a:gd name="connsiteX6" fmla="*/ 121415 w 149278"/>
              <a:gd name="connsiteY6" fmla="*/ 1155940 h 1296365"/>
              <a:gd name="connsiteX7" fmla="*/ 139703 w 149278"/>
              <a:gd name="connsiteY7" fmla="*/ 1210804 h 1296365"/>
              <a:gd name="connsiteX8" fmla="*/ 148847 w 149278"/>
              <a:gd name="connsiteY8" fmla="*/ 1265668 h 1296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9278" h="1296365">
                <a:moveTo>
                  <a:pt x="11687" y="58660"/>
                </a:moveTo>
                <a:cubicBezTo>
                  <a:pt x="78865" y="327370"/>
                  <a:pt x="0" y="0"/>
                  <a:pt x="29975" y="799324"/>
                </a:cubicBezTo>
                <a:cubicBezTo>
                  <a:pt x="30387" y="810306"/>
                  <a:pt x="43800" y="816713"/>
                  <a:pt x="48263" y="826756"/>
                </a:cubicBezTo>
                <a:cubicBezTo>
                  <a:pt x="56092" y="844372"/>
                  <a:pt x="66551" y="881620"/>
                  <a:pt x="66551" y="881620"/>
                </a:cubicBezTo>
                <a:cubicBezTo>
                  <a:pt x="69599" y="954772"/>
                  <a:pt x="64965" y="1028651"/>
                  <a:pt x="75695" y="1101076"/>
                </a:cubicBezTo>
                <a:cubicBezTo>
                  <a:pt x="77590" y="1113868"/>
                  <a:pt x="94848" y="1118574"/>
                  <a:pt x="103127" y="1128508"/>
                </a:cubicBezTo>
                <a:cubicBezTo>
                  <a:pt x="110162" y="1136951"/>
                  <a:pt x="116952" y="1145897"/>
                  <a:pt x="121415" y="1155940"/>
                </a:cubicBezTo>
                <a:cubicBezTo>
                  <a:pt x="129244" y="1173556"/>
                  <a:pt x="139703" y="1210804"/>
                  <a:pt x="139703" y="1210804"/>
                </a:cubicBezTo>
                <a:cubicBezTo>
                  <a:pt x="149278" y="1277829"/>
                  <a:pt x="148847" y="1296365"/>
                  <a:pt x="148847" y="1265668"/>
                </a:cubicBezTo>
              </a:path>
            </a:pathLst>
          </a:cu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cxnSp>
        <p:nvCxnSpPr>
          <p:cNvPr id="89" name="Přímá spojovací šipka 88"/>
          <p:cNvCxnSpPr>
            <a:stCxn id="72" idx="2"/>
          </p:cNvCxnSpPr>
          <p:nvPr/>
        </p:nvCxnSpPr>
        <p:spPr>
          <a:xfrm rot="16200000" flipH="1">
            <a:off x="1801812" y="4373563"/>
            <a:ext cx="182563" cy="71438"/>
          </a:xfrm>
          <a:prstGeom prst="straightConnector1">
            <a:avLst/>
          </a:prstGeom>
          <a:ln w="6350">
            <a:solidFill>
              <a:schemeClr val="tx1"/>
            </a:solidFill>
            <a:headEnd w="sm" len="me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Přímá spojovací šipka 91"/>
          <p:cNvCxnSpPr/>
          <p:nvPr/>
        </p:nvCxnSpPr>
        <p:spPr>
          <a:xfrm rot="5400000">
            <a:off x="-1322387" y="5394325"/>
            <a:ext cx="2928938" cy="1587"/>
          </a:xfrm>
          <a:prstGeom prst="straightConnector1">
            <a:avLst/>
          </a:prstGeom>
          <a:ln w="6350">
            <a:solidFill>
              <a:schemeClr val="tx1"/>
            </a:solidFill>
            <a:headEnd type="triangle" w="sm" len="me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Přímá spojovací šipka 94"/>
          <p:cNvCxnSpPr/>
          <p:nvPr/>
        </p:nvCxnSpPr>
        <p:spPr>
          <a:xfrm rot="5400000">
            <a:off x="641350" y="2357438"/>
            <a:ext cx="2287587" cy="1588"/>
          </a:xfrm>
          <a:prstGeom prst="straightConnector1">
            <a:avLst/>
          </a:prstGeom>
          <a:ln w="635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360" name="Picture 2" descr=" lymph node, cortex and medulla 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7950" y="3143250"/>
            <a:ext cx="3956050" cy="257175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1" name="Přímá spojovací šipka 100"/>
          <p:cNvCxnSpPr/>
          <p:nvPr/>
        </p:nvCxnSpPr>
        <p:spPr>
          <a:xfrm>
            <a:off x="4429125" y="2571750"/>
            <a:ext cx="714375" cy="571500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88624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 lymph node, cortex and medulla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743575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500063" y="142875"/>
            <a:ext cx="642937" cy="2460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cs-CZ" sz="1000" b="1" dirty="0">
                <a:latin typeface="+mn-lt"/>
              </a:rPr>
              <a:t>pouzdro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2428875" y="142875"/>
            <a:ext cx="1000125" cy="2460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cs-CZ" sz="1000" b="1" dirty="0">
                <a:latin typeface="+mn-lt"/>
              </a:rPr>
              <a:t>okrajový lem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4714875" y="1285875"/>
            <a:ext cx="785813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cs-CZ" sz="1000" b="1" dirty="0">
                <a:latin typeface="+mn-lt"/>
              </a:rPr>
              <a:t>lymfatický folikul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2357438" y="928688"/>
            <a:ext cx="785812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cs-CZ" sz="1000" b="1" dirty="0">
                <a:latin typeface="+mn-lt"/>
              </a:rPr>
              <a:t>zárodečné centrum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4429125" y="2643188"/>
            <a:ext cx="785813" cy="2460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cs-CZ" sz="1000" b="1" dirty="0" err="1">
                <a:latin typeface="+mn-lt"/>
              </a:rPr>
              <a:t>paracortex</a:t>
            </a:r>
            <a:endParaRPr lang="cs-CZ" sz="1000" b="1" dirty="0">
              <a:latin typeface="+mn-lt"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2000250" y="3500438"/>
            <a:ext cx="1214438" cy="2460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cs-CZ" sz="1000" b="1" dirty="0">
                <a:latin typeface="+mn-lt"/>
              </a:rPr>
              <a:t>medulární trámec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2500313" y="2643188"/>
            <a:ext cx="1071562" cy="2460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cs-CZ" sz="1000" b="1" dirty="0">
                <a:latin typeface="+mn-lt"/>
              </a:rPr>
              <a:t>medulární sinus</a:t>
            </a:r>
          </a:p>
        </p:txBody>
      </p:sp>
      <p:cxnSp>
        <p:nvCxnSpPr>
          <p:cNvPr id="14" name="Přímá spojovací šipka 13"/>
          <p:cNvCxnSpPr/>
          <p:nvPr/>
        </p:nvCxnSpPr>
        <p:spPr>
          <a:xfrm rot="5400000">
            <a:off x="3679031" y="892970"/>
            <a:ext cx="1857375" cy="785812"/>
          </a:xfrm>
          <a:prstGeom prst="straightConnector1">
            <a:avLst/>
          </a:prstGeom>
          <a:ln w="6350">
            <a:solidFill>
              <a:schemeClr val="tx1"/>
            </a:solidFill>
            <a:headEnd type="triangle" w="sm" len="me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ovací šipka 15"/>
          <p:cNvCxnSpPr/>
          <p:nvPr/>
        </p:nvCxnSpPr>
        <p:spPr>
          <a:xfrm rot="5400000">
            <a:off x="4286250" y="2428876"/>
            <a:ext cx="428625" cy="285750"/>
          </a:xfrm>
          <a:prstGeom prst="straightConnector1">
            <a:avLst/>
          </a:prstGeom>
          <a:ln w="6350">
            <a:solidFill>
              <a:schemeClr val="tx1"/>
            </a:solidFill>
            <a:headEnd type="triangle" w="sm" len="me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Volný tvar 16"/>
          <p:cNvSpPr/>
          <p:nvPr/>
        </p:nvSpPr>
        <p:spPr>
          <a:xfrm>
            <a:off x="1152525" y="2716213"/>
            <a:ext cx="1363663" cy="804862"/>
          </a:xfrm>
          <a:custGeom>
            <a:avLst/>
            <a:gdLst>
              <a:gd name="connsiteX0" fmla="*/ 795528 w 1364233"/>
              <a:gd name="connsiteY0" fmla="*/ 0 h 804672"/>
              <a:gd name="connsiteX1" fmla="*/ 877824 w 1364233"/>
              <a:gd name="connsiteY1" fmla="*/ 27432 h 804672"/>
              <a:gd name="connsiteX2" fmla="*/ 896112 w 1364233"/>
              <a:gd name="connsiteY2" fmla="*/ 54864 h 804672"/>
              <a:gd name="connsiteX3" fmla="*/ 950976 w 1364233"/>
              <a:gd name="connsiteY3" fmla="*/ 73152 h 804672"/>
              <a:gd name="connsiteX4" fmla="*/ 1042416 w 1364233"/>
              <a:gd name="connsiteY4" fmla="*/ 109728 h 804672"/>
              <a:gd name="connsiteX5" fmla="*/ 1069848 w 1364233"/>
              <a:gd name="connsiteY5" fmla="*/ 118872 h 804672"/>
              <a:gd name="connsiteX6" fmla="*/ 1097280 w 1364233"/>
              <a:gd name="connsiteY6" fmla="*/ 128016 h 804672"/>
              <a:gd name="connsiteX7" fmla="*/ 1152144 w 1364233"/>
              <a:gd name="connsiteY7" fmla="*/ 137160 h 804672"/>
              <a:gd name="connsiteX8" fmla="*/ 1207008 w 1364233"/>
              <a:gd name="connsiteY8" fmla="*/ 192024 h 804672"/>
              <a:gd name="connsiteX9" fmla="*/ 1261872 w 1364233"/>
              <a:gd name="connsiteY9" fmla="*/ 237744 h 804672"/>
              <a:gd name="connsiteX10" fmla="*/ 1344168 w 1364233"/>
              <a:gd name="connsiteY10" fmla="*/ 274320 h 804672"/>
              <a:gd name="connsiteX11" fmla="*/ 1362456 w 1364233"/>
              <a:gd name="connsiteY11" fmla="*/ 301752 h 804672"/>
              <a:gd name="connsiteX12" fmla="*/ 1353312 w 1364233"/>
              <a:gd name="connsiteY12" fmla="*/ 338328 h 804672"/>
              <a:gd name="connsiteX13" fmla="*/ 1316736 w 1364233"/>
              <a:gd name="connsiteY13" fmla="*/ 393192 h 804672"/>
              <a:gd name="connsiteX14" fmla="*/ 1298448 w 1364233"/>
              <a:gd name="connsiteY14" fmla="*/ 420624 h 804672"/>
              <a:gd name="connsiteX15" fmla="*/ 1289304 w 1364233"/>
              <a:gd name="connsiteY15" fmla="*/ 448056 h 804672"/>
              <a:gd name="connsiteX16" fmla="*/ 1234440 w 1364233"/>
              <a:gd name="connsiteY16" fmla="*/ 502920 h 804672"/>
              <a:gd name="connsiteX17" fmla="*/ 1124712 w 1364233"/>
              <a:gd name="connsiteY17" fmla="*/ 493776 h 804672"/>
              <a:gd name="connsiteX18" fmla="*/ 1042416 w 1364233"/>
              <a:gd name="connsiteY18" fmla="*/ 457200 h 804672"/>
              <a:gd name="connsiteX19" fmla="*/ 960120 w 1364233"/>
              <a:gd name="connsiteY19" fmla="*/ 429768 h 804672"/>
              <a:gd name="connsiteX20" fmla="*/ 905256 w 1364233"/>
              <a:gd name="connsiteY20" fmla="*/ 411480 h 804672"/>
              <a:gd name="connsiteX21" fmla="*/ 877824 w 1364233"/>
              <a:gd name="connsiteY21" fmla="*/ 402336 h 804672"/>
              <a:gd name="connsiteX22" fmla="*/ 850392 w 1364233"/>
              <a:gd name="connsiteY22" fmla="*/ 384048 h 804672"/>
              <a:gd name="connsiteX23" fmla="*/ 795528 w 1364233"/>
              <a:gd name="connsiteY23" fmla="*/ 365760 h 804672"/>
              <a:gd name="connsiteX24" fmla="*/ 740664 w 1364233"/>
              <a:gd name="connsiteY24" fmla="*/ 338328 h 804672"/>
              <a:gd name="connsiteX25" fmla="*/ 685800 w 1364233"/>
              <a:gd name="connsiteY25" fmla="*/ 301752 h 804672"/>
              <a:gd name="connsiteX26" fmla="*/ 630936 w 1364233"/>
              <a:gd name="connsiteY26" fmla="*/ 274320 h 804672"/>
              <a:gd name="connsiteX27" fmla="*/ 484632 w 1364233"/>
              <a:gd name="connsiteY27" fmla="*/ 265176 h 804672"/>
              <a:gd name="connsiteX28" fmla="*/ 457200 w 1364233"/>
              <a:gd name="connsiteY28" fmla="*/ 256032 h 804672"/>
              <a:gd name="connsiteX29" fmla="*/ 393192 w 1364233"/>
              <a:gd name="connsiteY29" fmla="*/ 237744 h 804672"/>
              <a:gd name="connsiteX30" fmla="*/ 365760 w 1364233"/>
              <a:gd name="connsiteY30" fmla="*/ 219456 h 804672"/>
              <a:gd name="connsiteX31" fmla="*/ 292608 w 1364233"/>
              <a:gd name="connsiteY31" fmla="*/ 228600 h 804672"/>
              <a:gd name="connsiteX32" fmla="*/ 274320 w 1364233"/>
              <a:gd name="connsiteY32" fmla="*/ 329184 h 804672"/>
              <a:gd name="connsiteX33" fmla="*/ 283464 w 1364233"/>
              <a:gd name="connsiteY33" fmla="*/ 356616 h 804672"/>
              <a:gd name="connsiteX34" fmla="*/ 310896 w 1364233"/>
              <a:gd name="connsiteY34" fmla="*/ 384048 h 804672"/>
              <a:gd name="connsiteX35" fmla="*/ 630936 w 1364233"/>
              <a:gd name="connsiteY35" fmla="*/ 411480 h 804672"/>
              <a:gd name="connsiteX36" fmla="*/ 685800 w 1364233"/>
              <a:gd name="connsiteY36" fmla="*/ 438912 h 804672"/>
              <a:gd name="connsiteX37" fmla="*/ 713232 w 1364233"/>
              <a:gd name="connsiteY37" fmla="*/ 457200 h 804672"/>
              <a:gd name="connsiteX38" fmla="*/ 768096 w 1364233"/>
              <a:gd name="connsiteY38" fmla="*/ 484632 h 804672"/>
              <a:gd name="connsiteX39" fmla="*/ 777240 w 1364233"/>
              <a:gd name="connsiteY39" fmla="*/ 512064 h 804672"/>
              <a:gd name="connsiteX40" fmla="*/ 813816 w 1364233"/>
              <a:gd name="connsiteY40" fmla="*/ 566928 h 804672"/>
              <a:gd name="connsiteX41" fmla="*/ 813816 w 1364233"/>
              <a:gd name="connsiteY41" fmla="*/ 704088 h 804672"/>
              <a:gd name="connsiteX42" fmla="*/ 804672 w 1364233"/>
              <a:gd name="connsiteY42" fmla="*/ 731520 h 804672"/>
              <a:gd name="connsiteX43" fmla="*/ 777240 w 1364233"/>
              <a:gd name="connsiteY43" fmla="*/ 749808 h 804672"/>
              <a:gd name="connsiteX44" fmla="*/ 749808 w 1364233"/>
              <a:gd name="connsiteY44" fmla="*/ 777240 h 804672"/>
              <a:gd name="connsiteX45" fmla="*/ 694944 w 1364233"/>
              <a:gd name="connsiteY45" fmla="*/ 804672 h 804672"/>
              <a:gd name="connsiteX46" fmla="*/ 502920 w 1364233"/>
              <a:gd name="connsiteY46" fmla="*/ 795528 h 804672"/>
              <a:gd name="connsiteX47" fmla="*/ 475488 w 1364233"/>
              <a:gd name="connsiteY47" fmla="*/ 786384 h 804672"/>
              <a:gd name="connsiteX48" fmla="*/ 420624 w 1364233"/>
              <a:gd name="connsiteY48" fmla="*/ 740664 h 804672"/>
              <a:gd name="connsiteX49" fmla="*/ 393192 w 1364233"/>
              <a:gd name="connsiteY49" fmla="*/ 722376 h 804672"/>
              <a:gd name="connsiteX50" fmla="*/ 338328 w 1364233"/>
              <a:gd name="connsiteY50" fmla="*/ 667512 h 804672"/>
              <a:gd name="connsiteX51" fmla="*/ 310896 w 1364233"/>
              <a:gd name="connsiteY51" fmla="*/ 658368 h 804672"/>
              <a:gd name="connsiteX52" fmla="*/ 256032 w 1364233"/>
              <a:gd name="connsiteY52" fmla="*/ 630936 h 804672"/>
              <a:gd name="connsiteX53" fmla="*/ 0 w 1364233"/>
              <a:gd name="connsiteY53" fmla="*/ 630936 h 804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364233" h="804672">
                <a:moveTo>
                  <a:pt x="795528" y="0"/>
                </a:moveTo>
                <a:cubicBezTo>
                  <a:pt x="832310" y="6130"/>
                  <a:pt x="852109" y="1717"/>
                  <a:pt x="877824" y="27432"/>
                </a:cubicBezTo>
                <a:cubicBezTo>
                  <a:pt x="885595" y="35203"/>
                  <a:pt x="886793" y="49039"/>
                  <a:pt x="896112" y="54864"/>
                </a:cubicBezTo>
                <a:cubicBezTo>
                  <a:pt x="912459" y="65081"/>
                  <a:pt x="933734" y="64531"/>
                  <a:pt x="950976" y="73152"/>
                </a:cubicBezTo>
                <a:cubicBezTo>
                  <a:pt x="1004794" y="100061"/>
                  <a:pt x="974620" y="87129"/>
                  <a:pt x="1042416" y="109728"/>
                </a:cubicBezTo>
                <a:lnTo>
                  <a:pt x="1069848" y="118872"/>
                </a:lnTo>
                <a:cubicBezTo>
                  <a:pt x="1078992" y="121920"/>
                  <a:pt x="1087773" y="126431"/>
                  <a:pt x="1097280" y="128016"/>
                </a:cubicBezTo>
                <a:lnTo>
                  <a:pt x="1152144" y="137160"/>
                </a:lnTo>
                <a:lnTo>
                  <a:pt x="1207008" y="192024"/>
                </a:lnTo>
                <a:cubicBezTo>
                  <a:pt x="1224235" y="209251"/>
                  <a:pt x="1238957" y="227560"/>
                  <a:pt x="1261872" y="237744"/>
                </a:cubicBezTo>
                <a:cubicBezTo>
                  <a:pt x="1359807" y="281271"/>
                  <a:pt x="1282086" y="232932"/>
                  <a:pt x="1344168" y="274320"/>
                </a:cubicBezTo>
                <a:cubicBezTo>
                  <a:pt x="1350264" y="283464"/>
                  <a:pt x="1360902" y="290873"/>
                  <a:pt x="1362456" y="301752"/>
                </a:cubicBezTo>
                <a:cubicBezTo>
                  <a:pt x="1364233" y="314193"/>
                  <a:pt x="1358932" y="327088"/>
                  <a:pt x="1353312" y="338328"/>
                </a:cubicBezTo>
                <a:cubicBezTo>
                  <a:pt x="1343482" y="357987"/>
                  <a:pt x="1328928" y="374904"/>
                  <a:pt x="1316736" y="393192"/>
                </a:cubicBezTo>
                <a:cubicBezTo>
                  <a:pt x="1310640" y="402336"/>
                  <a:pt x="1301923" y="410198"/>
                  <a:pt x="1298448" y="420624"/>
                </a:cubicBezTo>
                <a:cubicBezTo>
                  <a:pt x="1295400" y="429768"/>
                  <a:pt x="1295222" y="440448"/>
                  <a:pt x="1289304" y="448056"/>
                </a:cubicBezTo>
                <a:cubicBezTo>
                  <a:pt x="1273426" y="468471"/>
                  <a:pt x="1234440" y="502920"/>
                  <a:pt x="1234440" y="502920"/>
                </a:cubicBezTo>
                <a:cubicBezTo>
                  <a:pt x="1197864" y="499872"/>
                  <a:pt x="1160915" y="499810"/>
                  <a:pt x="1124712" y="493776"/>
                </a:cubicBezTo>
                <a:cubicBezTo>
                  <a:pt x="1037593" y="479256"/>
                  <a:pt x="1098332" y="482052"/>
                  <a:pt x="1042416" y="457200"/>
                </a:cubicBezTo>
                <a:lnTo>
                  <a:pt x="960120" y="429768"/>
                </a:lnTo>
                <a:lnTo>
                  <a:pt x="905256" y="411480"/>
                </a:lnTo>
                <a:cubicBezTo>
                  <a:pt x="896112" y="408432"/>
                  <a:pt x="885844" y="407683"/>
                  <a:pt x="877824" y="402336"/>
                </a:cubicBezTo>
                <a:cubicBezTo>
                  <a:pt x="868680" y="396240"/>
                  <a:pt x="860435" y="388511"/>
                  <a:pt x="850392" y="384048"/>
                </a:cubicBezTo>
                <a:cubicBezTo>
                  <a:pt x="832776" y="376219"/>
                  <a:pt x="811568" y="376453"/>
                  <a:pt x="795528" y="365760"/>
                </a:cubicBezTo>
                <a:cubicBezTo>
                  <a:pt x="673747" y="284573"/>
                  <a:pt x="854237" y="401424"/>
                  <a:pt x="740664" y="338328"/>
                </a:cubicBezTo>
                <a:cubicBezTo>
                  <a:pt x="721451" y="327654"/>
                  <a:pt x="704088" y="313944"/>
                  <a:pt x="685800" y="301752"/>
                </a:cubicBezTo>
                <a:cubicBezTo>
                  <a:pt x="667884" y="289808"/>
                  <a:pt x="653414" y="276686"/>
                  <a:pt x="630936" y="274320"/>
                </a:cubicBezTo>
                <a:cubicBezTo>
                  <a:pt x="582341" y="269205"/>
                  <a:pt x="533400" y="268224"/>
                  <a:pt x="484632" y="265176"/>
                </a:cubicBezTo>
                <a:cubicBezTo>
                  <a:pt x="475488" y="262128"/>
                  <a:pt x="466468" y="258680"/>
                  <a:pt x="457200" y="256032"/>
                </a:cubicBezTo>
                <a:cubicBezTo>
                  <a:pt x="443528" y="252126"/>
                  <a:pt x="407808" y="245052"/>
                  <a:pt x="393192" y="237744"/>
                </a:cubicBezTo>
                <a:cubicBezTo>
                  <a:pt x="383362" y="232829"/>
                  <a:pt x="374904" y="225552"/>
                  <a:pt x="365760" y="219456"/>
                </a:cubicBezTo>
                <a:cubicBezTo>
                  <a:pt x="341376" y="222504"/>
                  <a:pt x="315702" y="220202"/>
                  <a:pt x="292608" y="228600"/>
                </a:cubicBezTo>
                <a:cubicBezTo>
                  <a:pt x="245348" y="245785"/>
                  <a:pt x="268231" y="295692"/>
                  <a:pt x="274320" y="329184"/>
                </a:cubicBezTo>
                <a:cubicBezTo>
                  <a:pt x="276044" y="338667"/>
                  <a:pt x="278117" y="348596"/>
                  <a:pt x="283464" y="356616"/>
                </a:cubicBezTo>
                <a:cubicBezTo>
                  <a:pt x="290637" y="367376"/>
                  <a:pt x="300962" y="375769"/>
                  <a:pt x="310896" y="384048"/>
                </a:cubicBezTo>
                <a:cubicBezTo>
                  <a:pt x="396951" y="455760"/>
                  <a:pt x="527770" y="408256"/>
                  <a:pt x="630936" y="411480"/>
                </a:cubicBezTo>
                <a:cubicBezTo>
                  <a:pt x="709552" y="463891"/>
                  <a:pt x="610084" y="401054"/>
                  <a:pt x="685800" y="438912"/>
                </a:cubicBezTo>
                <a:cubicBezTo>
                  <a:pt x="695630" y="443827"/>
                  <a:pt x="703402" y="452285"/>
                  <a:pt x="713232" y="457200"/>
                </a:cubicBezTo>
                <a:cubicBezTo>
                  <a:pt x="788948" y="495058"/>
                  <a:pt x="689480" y="432221"/>
                  <a:pt x="768096" y="484632"/>
                </a:cubicBezTo>
                <a:cubicBezTo>
                  <a:pt x="771144" y="493776"/>
                  <a:pt x="772559" y="503638"/>
                  <a:pt x="777240" y="512064"/>
                </a:cubicBezTo>
                <a:cubicBezTo>
                  <a:pt x="787914" y="531277"/>
                  <a:pt x="813816" y="566928"/>
                  <a:pt x="813816" y="566928"/>
                </a:cubicBezTo>
                <a:cubicBezTo>
                  <a:pt x="823420" y="643758"/>
                  <a:pt x="828377" y="631285"/>
                  <a:pt x="813816" y="704088"/>
                </a:cubicBezTo>
                <a:cubicBezTo>
                  <a:pt x="811926" y="713539"/>
                  <a:pt x="810693" y="723994"/>
                  <a:pt x="804672" y="731520"/>
                </a:cubicBezTo>
                <a:cubicBezTo>
                  <a:pt x="797807" y="740102"/>
                  <a:pt x="785683" y="742773"/>
                  <a:pt x="777240" y="749808"/>
                </a:cubicBezTo>
                <a:cubicBezTo>
                  <a:pt x="767306" y="758087"/>
                  <a:pt x="759742" y="768961"/>
                  <a:pt x="749808" y="777240"/>
                </a:cubicBezTo>
                <a:cubicBezTo>
                  <a:pt x="726173" y="796935"/>
                  <a:pt x="722437" y="795508"/>
                  <a:pt x="694944" y="804672"/>
                </a:cubicBezTo>
                <a:cubicBezTo>
                  <a:pt x="630936" y="801624"/>
                  <a:pt x="566779" y="800850"/>
                  <a:pt x="502920" y="795528"/>
                </a:cubicBezTo>
                <a:cubicBezTo>
                  <a:pt x="493315" y="794728"/>
                  <a:pt x="484109" y="790695"/>
                  <a:pt x="475488" y="786384"/>
                </a:cubicBezTo>
                <a:cubicBezTo>
                  <a:pt x="441434" y="769357"/>
                  <a:pt x="450958" y="765943"/>
                  <a:pt x="420624" y="740664"/>
                </a:cubicBezTo>
                <a:cubicBezTo>
                  <a:pt x="412181" y="733629"/>
                  <a:pt x="401406" y="729677"/>
                  <a:pt x="393192" y="722376"/>
                </a:cubicBezTo>
                <a:cubicBezTo>
                  <a:pt x="373862" y="705193"/>
                  <a:pt x="362864" y="675691"/>
                  <a:pt x="338328" y="667512"/>
                </a:cubicBezTo>
                <a:cubicBezTo>
                  <a:pt x="329184" y="664464"/>
                  <a:pt x="319517" y="662679"/>
                  <a:pt x="310896" y="658368"/>
                </a:cubicBezTo>
                <a:cubicBezTo>
                  <a:pt x="290596" y="648218"/>
                  <a:pt x="280601" y="631729"/>
                  <a:pt x="256032" y="630936"/>
                </a:cubicBezTo>
                <a:cubicBezTo>
                  <a:pt x="170732" y="628184"/>
                  <a:pt x="85344" y="630936"/>
                  <a:pt x="0" y="630936"/>
                </a:cubicBezTo>
              </a:path>
            </a:pathLst>
          </a:cu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9" name="Volný tvar 18"/>
          <p:cNvSpPr/>
          <p:nvPr/>
        </p:nvSpPr>
        <p:spPr>
          <a:xfrm>
            <a:off x="1855788" y="3044825"/>
            <a:ext cx="1189037" cy="549275"/>
          </a:xfrm>
          <a:custGeom>
            <a:avLst/>
            <a:gdLst>
              <a:gd name="connsiteX0" fmla="*/ 1078992 w 1188720"/>
              <a:gd name="connsiteY0" fmla="*/ 0 h 548640"/>
              <a:gd name="connsiteX1" fmla="*/ 1106424 w 1188720"/>
              <a:gd name="connsiteY1" fmla="*/ 18288 h 548640"/>
              <a:gd name="connsiteX2" fmla="*/ 1161288 w 1188720"/>
              <a:gd name="connsiteY2" fmla="*/ 36576 h 548640"/>
              <a:gd name="connsiteX3" fmla="*/ 1188720 w 1188720"/>
              <a:gd name="connsiteY3" fmla="*/ 100584 h 548640"/>
              <a:gd name="connsiteX4" fmla="*/ 1179576 w 1188720"/>
              <a:gd name="connsiteY4" fmla="*/ 146304 h 548640"/>
              <a:gd name="connsiteX5" fmla="*/ 1152144 w 1188720"/>
              <a:gd name="connsiteY5" fmla="*/ 201168 h 548640"/>
              <a:gd name="connsiteX6" fmla="*/ 1124712 w 1188720"/>
              <a:gd name="connsiteY6" fmla="*/ 219456 h 548640"/>
              <a:gd name="connsiteX7" fmla="*/ 1042416 w 1188720"/>
              <a:gd name="connsiteY7" fmla="*/ 182880 h 548640"/>
              <a:gd name="connsiteX8" fmla="*/ 1014984 w 1188720"/>
              <a:gd name="connsiteY8" fmla="*/ 155448 h 548640"/>
              <a:gd name="connsiteX9" fmla="*/ 960120 w 1188720"/>
              <a:gd name="connsiteY9" fmla="*/ 128016 h 548640"/>
              <a:gd name="connsiteX10" fmla="*/ 905256 w 1188720"/>
              <a:gd name="connsiteY10" fmla="*/ 91440 h 548640"/>
              <a:gd name="connsiteX11" fmla="*/ 841248 w 1188720"/>
              <a:gd name="connsiteY11" fmla="*/ 64008 h 548640"/>
              <a:gd name="connsiteX12" fmla="*/ 722376 w 1188720"/>
              <a:gd name="connsiteY12" fmla="*/ 73152 h 548640"/>
              <a:gd name="connsiteX13" fmla="*/ 676656 w 1188720"/>
              <a:gd name="connsiteY13" fmla="*/ 118872 h 548640"/>
              <a:gd name="connsiteX14" fmla="*/ 649224 w 1188720"/>
              <a:gd name="connsiteY14" fmla="*/ 146304 h 548640"/>
              <a:gd name="connsiteX15" fmla="*/ 630936 w 1188720"/>
              <a:gd name="connsiteY15" fmla="*/ 201168 h 548640"/>
              <a:gd name="connsiteX16" fmla="*/ 621792 w 1188720"/>
              <a:gd name="connsiteY16" fmla="*/ 228600 h 548640"/>
              <a:gd name="connsiteX17" fmla="*/ 612648 w 1188720"/>
              <a:gd name="connsiteY17" fmla="*/ 310896 h 548640"/>
              <a:gd name="connsiteX18" fmla="*/ 603504 w 1188720"/>
              <a:gd name="connsiteY18" fmla="*/ 338328 h 548640"/>
              <a:gd name="connsiteX19" fmla="*/ 612648 w 1188720"/>
              <a:gd name="connsiteY19" fmla="*/ 466344 h 548640"/>
              <a:gd name="connsiteX20" fmla="*/ 630936 w 1188720"/>
              <a:gd name="connsiteY20" fmla="*/ 493776 h 548640"/>
              <a:gd name="connsiteX21" fmla="*/ 621792 w 1188720"/>
              <a:gd name="connsiteY21" fmla="*/ 521208 h 548640"/>
              <a:gd name="connsiteX22" fmla="*/ 539496 w 1188720"/>
              <a:gd name="connsiteY22" fmla="*/ 493776 h 548640"/>
              <a:gd name="connsiteX23" fmla="*/ 512064 w 1188720"/>
              <a:gd name="connsiteY23" fmla="*/ 466344 h 548640"/>
              <a:gd name="connsiteX24" fmla="*/ 448056 w 1188720"/>
              <a:gd name="connsiteY24" fmla="*/ 448056 h 548640"/>
              <a:gd name="connsiteX25" fmla="*/ 192024 w 1188720"/>
              <a:gd name="connsiteY25" fmla="*/ 457200 h 548640"/>
              <a:gd name="connsiteX26" fmla="*/ 164592 w 1188720"/>
              <a:gd name="connsiteY26" fmla="*/ 466344 h 548640"/>
              <a:gd name="connsiteX27" fmla="*/ 100584 w 1188720"/>
              <a:gd name="connsiteY27" fmla="*/ 475488 h 548640"/>
              <a:gd name="connsiteX28" fmla="*/ 73152 w 1188720"/>
              <a:gd name="connsiteY28" fmla="*/ 493776 h 548640"/>
              <a:gd name="connsiteX29" fmla="*/ 54864 w 1188720"/>
              <a:gd name="connsiteY29" fmla="*/ 521208 h 548640"/>
              <a:gd name="connsiteX30" fmla="*/ 27432 w 1188720"/>
              <a:gd name="connsiteY30" fmla="*/ 530352 h 548640"/>
              <a:gd name="connsiteX31" fmla="*/ 0 w 1188720"/>
              <a:gd name="connsiteY31" fmla="*/ 548640 h 548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188720" h="548640">
                <a:moveTo>
                  <a:pt x="1078992" y="0"/>
                </a:moveTo>
                <a:cubicBezTo>
                  <a:pt x="1088136" y="6096"/>
                  <a:pt x="1096381" y="13825"/>
                  <a:pt x="1106424" y="18288"/>
                </a:cubicBezTo>
                <a:cubicBezTo>
                  <a:pt x="1124040" y="26117"/>
                  <a:pt x="1161288" y="36576"/>
                  <a:pt x="1161288" y="36576"/>
                </a:cubicBezTo>
                <a:cubicBezTo>
                  <a:pt x="1164859" y="43718"/>
                  <a:pt x="1188720" y="87129"/>
                  <a:pt x="1188720" y="100584"/>
                </a:cubicBezTo>
                <a:cubicBezTo>
                  <a:pt x="1188720" y="116126"/>
                  <a:pt x="1183345" y="131226"/>
                  <a:pt x="1179576" y="146304"/>
                </a:cubicBezTo>
                <a:cubicBezTo>
                  <a:pt x="1174618" y="166136"/>
                  <a:pt x="1167043" y="186269"/>
                  <a:pt x="1152144" y="201168"/>
                </a:cubicBezTo>
                <a:cubicBezTo>
                  <a:pt x="1144373" y="208939"/>
                  <a:pt x="1133856" y="213360"/>
                  <a:pt x="1124712" y="219456"/>
                </a:cubicBezTo>
                <a:cubicBezTo>
                  <a:pt x="1084840" y="206165"/>
                  <a:pt x="1071397" y="207031"/>
                  <a:pt x="1042416" y="182880"/>
                </a:cubicBezTo>
                <a:cubicBezTo>
                  <a:pt x="1032482" y="174601"/>
                  <a:pt x="1024918" y="163727"/>
                  <a:pt x="1014984" y="155448"/>
                </a:cubicBezTo>
                <a:cubicBezTo>
                  <a:pt x="966272" y="114854"/>
                  <a:pt x="1009608" y="155509"/>
                  <a:pt x="960120" y="128016"/>
                </a:cubicBezTo>
                <a:cubicBezTo>
                  <a:pt x="940907" y="117342"/>
                  <a:pt x="924915" y="101270"/>
                  <a:pt x="905256" y="91440"/>
                </a:cubicBezTo>
                <a:cubicBezTo>
                  <a:pt x="860059" y="68841"/>
                  <a:pt x="881612" y="77463"/>
                  <a:pt x="841248" y="64008"/>
                </a:cubicBezTo>
                <a:cubicBezTo>
                  <a:pt x="801624" y="67056"/>
                  <a:pt x="761436" y="65828"/>
                  <a:pt x="722376" y="73152"/>
                </a:cubicBezTo>
                <a:cubicBezTo>
                  <a:pt x="695885" y="78119"/>
                  <a:pt x="690955" y="101713"/>
                  <a:pt x="676656" y="118872"/>
                </a:cubicBezTo>
                <a:cubicBezTo>
                  <a:pt x="668377" y="128806"/>
                  <a:pt x="658368" y="137160"/>
                  <a:pt x="649224" y="146304"/>
                </a:cubicBezTo>
                <a:lnTo>
                  <a:pt x="630936" y="201168"/>
                </a:lnTo>
                <a:lnTo>
                  <a:pt x="621792" y="228600"/>
                </a:lnTo>
                <a:cubicBezTo>
                  <a:pt x="618744" y="256032"/>
                  <a:pt x="617186" y="283671"/>
                  <a:pt x="612648" y="310896"/>
                </a:cubicBezTo>
                <a:cubicBezTo>
                  <a:pt x="611063" y="320403"/>
                  <a:pt x="603504" y="328689"/>
                  <a:pt x="603504" y="338328"/>
                </a:cubicBezTo>
                <a:cubicBezTo>
                  <a:pt x="603504" y="381109"/>
                  <a:pt x="605213" y="424214"/>
                  <a:pt x="612648" y="466344"/>
                </a:cubicBezTo>
                <a:cubicBezTo>
                  <a:pt x="614558" y="477166"/>
                  <a:pt x="624840" y="484632"/>
                  <a:pt x="630936" y="493776"/>
                </a:cubicBezTo>
                <a:cubicBezTo>
                  <a:pt x="627888" y="502920"/>
                  <a:pt x="631060" y="518560"/>
                  <a:pt x="621792" y="521208"/>
                </a:cubicBezTo>
                <a:cubicBezTo>
                  <a:pt x="593418" y="529315"/>
                  <a:pt x="560227" y="511052"/>
                  <a:pt x="539496" y="493776"/>
                </a:cubicBezTo>
                <a:cubicBezTo>
                  <a:pt x="529562" y="485497"/>
                  <a:pt x="522824" y="473517"/>
                  <a:pt x="512064" y="466344"/>
                </a:cubicBezTo>
                <a:cubicBezTo>
                  <a:pt x="504193" y="461097"/>
                  <a:pt x="452933" y="449275"/>
                  <a:pt x="448056" y="448056"/>
                </a:cubicBezTo>
                <a:cubicBezTo>
                  <a:pt x="362712" y="451104"/>
                  <a:pt x="277245" y="451702"/>
                  <a:pt x="192024" y="457200"/>
                </a:cubicBezTo>
                <a:cubicBezTo>
                  <a:pt x="182405" y="457821"/>
                  <a:pt x="174043" y="464454"/>
                  <a:pt x="164592" y="466344"/>
                </a:cubicBezTo>
                <a:cubicBezTo>
                  <a:pt x="143458" y="470571"/>
                  <a:pt x="121920" y="472440"/>
                  <a:pt x="100584" y="475488"/>
                </a:cubicBezTo>
                <a:cubicBezTo>
                  <a:pt x="91440" y="481584"/>
                  <a:pt x="80923" y="486005"/>
                  <a:pt x="73152" y="493776"/>
                </a:cubicBezTo>
                <a:cubicBezTo>
                  <a:pt x="65381" y="501547"/>
                  <a:pt x="63446" y="514343"/>
                  <a:pt x="54864" y="521208"/>
                </a:cubicBezTo>
                <a:cubicBezTo>
                  <a:pt x="47338" y="527229"/>
                  <a:pt x="36053" y="526041"/>
                  <a:pt x="27432" y="530352"/>
                </a:cubicBezTo>
                <a:cubicBezTo>
                  <a:pt x="17602" y="535267"/>
                  <a:pt x="0" y="548640"/>
                  <a:pt x="0" y="548640"/>
                </a:cubicBezTo>
              </a:path>
            </a:pathLst>
          </a:cu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cxnSp>
        <p:nvCxnSpPr>
          <p:cNvPr id="21" name="Přímá spojovací šipka 20"/>
          <p:cNvCxnSpPr/>
          <p:nvPr/>
        </p:nvCxnSpPr>
        <p:spPr>
          <a:xfrm rot="5400000">
            <a:off x="2571750" y="2857500"/>
            <a:ext cx="214313" cy="214313"/>
          </a:xfrm>
          <a:prstGeom prst="straightConnector1">
            <a:avLst/>
          </a:prstGeom>
          <a:ln w="6350">
            <a:solidFill>
              <a:schemeClr val="tx1"/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Přímá spojovací čára 23"/>
          <p:cNvCxnSpPr/>
          <p:nvPr/>
        </p:nvCxnSpPr>
        <p:spPr>
          <a:xfrm flipV="1">
            <a:off x="0" y="428625"/>
            <a:ext cx="714375" cy="3571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Přímá spojovací čára 25"/>
          <p:cNvCxnSpPr/>
          <p:nvPr/>
        </p:nvCxnSpPr>
        <p:spPr>
          <a:xfrm flipV="1">
            <a:off x="0" y="357188"/>
            <a:ext cx="714375" cy="35718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353" name="Picture 2" descr=" lymph node, germinal center 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6438" y="0"/>
            <a:ext cx="3357562" cy="5164138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54" name="Picture 2" descr=" lymph node, medullary sinus 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92538"/>
            <a:ext cx="4714875" cy="3065462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ovéPole 31"/>
          <p:cNvSpPr txBox="1"/>
          <p:nvPr/>
        </p:nvSpPr>
        <p:spPr>
          <a:xfrm>
            <a:off x="2357438" y="1643063"/>
            <a:ext cx="1000125" cy="2460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cs-CZ" sz="1000" b="1" dirty="0">
                <a:latin typeface="+mn-lt"/>
              </a:rPr>
              <a:t>plášťová zóna</a:t>
            </a:r>
          </a:p>
        </p:txBody>
      </p:sp>
      <p:sp>
        <p:nvSpPr>
          <p:cNvPr id="34" name="TextovéPole 33"/>
          <p:cNvSpPr txBox="1"/>
          <p:nvPr/>
        </p:nvSpPr>
        <p:spPr>
          <a:xfrm>
            <a:off x="7500938" y="1571625"/>
            <a:ext cx="1643062" cy="2460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cs-CZ" sz="1000" b="1" dirty="0">
                <a:latin typeface="+mn-lt"/>
              </a:rPr>
              <a:t>zárodečné centrum</a:t>
            </a:r>
          </a:p>
        </p:txBody>
      </p:sp>
      <p:sp>
        <p:nvSpPr>
          <p:cNvPr id="35" name="TextovéPole 34"/>
          <p:cNvSpPr txBox="1"/>
          <p:nvPr/>
        </p:nvSpPr>
        <p:spPr>
          <a:xfrm>
            <a:off x="7858125" y="4786313"/>
            <a:ext cx="1071563" cy="2460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cs-CZ" sz="1000" b="1" dirty="0">
                <a:solidFill>
                  <a:schemeClr val="bg1"/>
                </a:solidFill>
                <a:latin typeface="+mn-lt"/>
              </a:rPr>
              <a:t>plášťová zóna</a:t>
            </a:r>
          </a:p>
        </p:txBody>
      </p:sp>
      <p:sp>
        <p:nvSpPr>
          <p:cNvPr id="36" name="TextovéPole 35"/>
          <p:cNvSpPr txBox="1"/>
          <p:nvPr/>
        </p:nvSpPr>
        <p:spPr>
          <a:xfrm>
            <a:off x="8358188" y="3143250"/>
            <a:ext cx="785812" cy="2460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cs-CZ" sz="1000" b="1" dirty="0">
                <a:solidFill>
                  <a:schemeClr val="bg1"/>
                </a:solidFill>
                <a:latin typeface="+mn-lt"/>
              </a:rPr>
              <a:t>krevní cévy</a:t>
            </a:r>
          </a:p>
        </p:txBody>
      </p:sp>
      <p:cxnSp>
        <p:nvCxnSpPr>
          <p:cNvPr id="38" name="Přímá spojovací šipka 37"/>
          <p:cNvCxnSpPr/>
          <p:nvPr/>
        </p:nvCxnSpPr>
        <p:spPr>
          <a:xfrm rot="16200000" flipH="1">
            <a:off x="5661819" y="1804194"/>
            <a:ext cx="3643313" cy="34925"/>
          </a:xfrm>
          <a:prstGeom prst="straightConnector1">
            <a:avLst/>
          </a:prstGeom>
          <a:ln w="6350">
            <a:solidFill>
              <a:schemeClr val="tx1"/>
            </a:solidFill>
            <a:headEnd type="triangle" w="sm" len="lg"/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Přímá spojovací šipka 39"/>
          <p:cNvCxnSpPr/>
          <p:nvPr/>
        </p:nvCxnSpPr>
        <p:spPr>
          <a:xfrm rot="5400000">
            <a:off x="7073106" y="4358482"/>
            <a:ext cx="1571625" cy="1588"/>
          </a:xfrm>
          <a:prstGeom prst="straightConnector1">
            <a:avLst/>
          </a:prstGeom>
          <a:ln w="6350">
            <a:solidFill>
              <a:schemeClr val="tx1"/>
            </a:solidFill>
            <a:headEnd type="triangle" w="sm" len="lg"/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Přímá spojovací šipka 42"/>
          <p:cNvCxnSpPr/>
          <p:nvPr/>
        </p:nvCxnSpPr>
        <p:spPr>
          <a:xfrm rot="5400000" flipH="1" flipV="1">
            <a:off x="8536782" y="2678906"/>
            <a:ext cx="571500" cy="214313"/>
          </a:xfrm>
          <a:prstGeom prst="straightConnector1">
            <a:avLst/>
          </a:prstGeom>
          <a:ln w="6350">
            <a:solidFill>
              <a:schemeClr val="tx1"/>
            </a:solidFill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Přímá spojovací šipka 44"/>
          <p:cNvCxnSpPr/>
          <p:nvPr/>
        </p:nvCxnSpPr>
        <p:spPr>
          <a:xfrm rot="16200000" flipH="1">
            <a:off x="8536781" y="3607594"/>
            <a:ext cx="500063" cy="142875"/>
          </a:xfrm>
          <a:prstGeom prst="straightConnector1">
            <a:avLst/>
          </a:prstGeom>
          <a:ln w="6350">
            <a:solidFill>
              <a:schemeClr val="tx1"/>
            </a:solidFill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63" name="TextovéPole 45"/>
          <p:cNvSpPr txBox="1">
            <a:spLocks noChangeArrowheads="1"/>
          </p:cNvSpPr>
          <p:nvPr/>
        </p:nvSpPr>
        <p:spPr bwMode="auto">
          <a:xfrm>
            <a:off x="5786438" y="5286375"/>
            <a:ext cx="3357562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400" b="1"/>
              <a:t>Zárodečné centrum </a:t>
            </a:r>
            <a:r>
              <a:rPr lang="cs-CZ" sz="1400"/>
              <a:t>(velké lymfovyty, dendritické buňky, a makrofágy)</a:t>
            </a:r>
          </a:p>
          <a:p>
            <a:pPr eaLnBrk="1" hangingPunct="1"/>
            <a:r>
              <a:rPr lang="cs-CZ" sz="1400" b="1"/>
              <a:t>Plášťová zóna </a:t>
            </a:r>
            <a:r>
              <a:rPr lang="cs-CZ" sz="1400"/>
              <a:t>(většinou malé lymfocyty)</a:t>
            </a:r>
          </a:p>
        </p:txBody>
      </p:sp>
      <p:cxnSp>
        <p:nvCxnSpPr>
          <p:cNvPr id="48" name="Přímá spojovací šipka 47"/>
          <p:cNvCxnSpPr/>
          <p:nvPr/>
        </p:nvCxnSpPr>
        <p:spPr>
          <a:xfrm>
            <a:off x="4214813" y="1071563"/>
            <a:ext cx="1571625" cy="1587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ovéPole 49"/>
          <p:cNvSpPr txBox="1"/>
          <p:nvPr/>
        </p:nvSpPr>
        <p:spPr>
          <a:xfrm>
            <a:off x="1000125" y="4357688"/>
            <a:ext cx="1143000" cy="2460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cs-CZ" sz="1000" b="1" dirty="0">
                <a:latin typeface="+mn-lt"/>
              </a:rPr>
              <a:t>medulární trámec</a:t>
            </a:r>
          </a:p>
        </p:txBody>
      </p:sp>
      <p:sp>
        <p:nvSpPr>
          <p:cNvPr id="51" name="TextovéPole 50"/>
          <p:cNvSpPr txBox="1"/>
          <p:nvPr/>
        </p:nvSpPr>
        <p:spPr>
          <a:xfrm>
            <a:off x="1000125" y="5572125"/>
            <a:ext cx="1071563" cy="2460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cs-CZ" sz="1000" b="1" dirty="0">
                <a:latin typeface="+mn-lt"/>
              </a:rPr>
              <a:t>medulární sinus</a:t>
            </a:r>
          </a:p>
        </p:txBody>
      </p:sp>
      <p:sp>
        <p:nvSpPr>
          <p:cNvPr id="52" name="TextovéPole 51"/>
          <p:cNvSpPr txBox="1"/>
          <p:nvPr/>
        </p:nvSpPr>
        <p:spPr>
          <a:xfrm>
            <a:off x="2357438" y="5500688"/>
            <a:ext cx="1143000" cy="2460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cs-CZ" sz="1000" b="1" dirty="0">
                <a:latin typeface="+mn-lt"/>
              </a:rPr>
              <a:t>medulární trámec</a:t>
            </a:r>
          </a:p>
        </p:txBody>
      </p:sp>
      <p:sp>
        <p:nvSpPr>
          <p:cNvPr id="53" name="TextovéPole 52"/>
          <p:cNvSpPr txBox="1"/>
          <p:nvPr/>
        </p:nvSpPr>
        <p:spPr>
          <a:xfrm>
            <a:off x="3286125" y="4572000"/>
            <a:ext cx="1071563" cy="2460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cs-CZ" sz="1000" b="1" dirty="0">
                <a:latin typeface="+mn-lt"/>
              </a:rPr>
              <a:t>medulární sinus</a:t>
            </a:r>
          </a:p>
        </p:txBody>
      </p:sp>
      <p:cxnSp>
        <p:nvCxnSpPr>
          <p:cNvPr id="55" name="Přímá spojovací šipka 54"/>
          <p:cNvCxnSpPr/>
          <p:nvPr/>
        </p:nvCxnSpPr>
        <p:spPr>
          <a:xfrm rot="5400000">
            <a:off x="1498601" y="3571875"/>
            <a:ext cx="430212" cy="158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26507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R-LS-20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404813"/>
            <a:ext cx="4914900" cy="633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2627313" y="115888"/>
            <a:ext cx="285273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600" b="1"/>
              <a:t>SCHÉMA STAVBY SLEZINY</a:t>
            </a:r>
          </a:p>
        </p:txBody>
      </p:sp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2700338" y="6453188"/>
            <a:ext cx="276701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000"/>
              <a:t>      Schéma z: Ross, Pawlina, Histology, 2006</a:t>
            </a:r>
          </a:p>
        </p:txBody>
      </p:sp>
      <p:sp>
        <p:nvSpPr>
          <p:cNvPr id="15365" name="Text Box 5"/>
          <p:cNvSpPr txBox="1">
            <a:spLocks noChangeArrowheads="1"/>
          </p:cNvSpPr>
          <p:nvPr/>
        </p:nvSpPr>
        <p:spPr bwMode="auto">
          <a:xfrm>
            <a:off x="87313" y="5610225"/>
            <a:ext cx="1106487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b="1"/>
              <a:t> </a:t>
            </a:r>
            <a:r>
              <a:rPr lang="cs-CZ" sz="1200" b="1">
                <a:solidFill>
                  <a:srgbClr val="A50021"/>
                </a:solidFill>
              </a:rPr>
              <a:t>a.centralis</a:t>
            </a:r>
          </a:p>
          <a:p>
            <a:pPr eaLnBrk="1" hangingPunct="1"/>
            <a:r>
              <a:rPr lang="cs-CZ" sz="1200" b="1"/>
              <a:t>(obalená T</a:t>
            </a:r>
          </a:p>
          <a:p>
            <a:pPr eaLnBrk="1" hangingPunct="1"/>
            <a:r>
              <a:rPr lang="cs-CZ" sz="1200" b="1"/>
              <a:t>lymfocyty:</a:t>
            </a:r>
          </a:p>
          <a:p>
            <a:pPr eaLnBrk="1" hangingPunct="1"/>
            <a:r>
              <a:rPr lang="cs-CZ" sz="1200" b="1">
                <a:solidFill>
                  <a:schemeClr val="accent2"/>
                </a:solidFill>
              </a:rPr>
              <a:t>periarteriální</a:t>
            </a:r>
          </a:p>
          <a:p>
            <a:pPr eaLnBrk="1" hangingPunct="1"/>
            <a:r>
              <a:rPr lang="cs-CZ" sz="1200" b="1">
                <a:solidFill>
                  <a:schemeClr val="accent2"/>
                </a:solidFill>
              </a:rPr>
              <a:t>pochva</a:t>
            </a:r>
            <a:r>
              <a:rPr lang="cs-CZ" sz="1200" b="1"/>
              <a:t>)</a:t>
            </a:r>
          </a:p>
          <a:p>
            <a:pPr eaLnBrk="1" hangingPunct="1"/>
            <a:endParaRPr lang="cs-CZ" sz="1200" b="1"/>
          </a:p>
        </p:txBody>
      </p:sp>
      <p:sp>
        <p:nvSpPr>
          <p:cNvPr id="15366" name="Text Box 6"/>
          <p:cNvSpPr txBox="1">
            <a:spLocks noChangeArrowheads="1"/>
          </p:cNvSpPr>
          <p:nvPr/>
        </p:nvSpPr>
        <p:spPr bwMode="auto">
          <a:xfrm>
            <a:off x="15875" y="4241800"/>
            <a:ext cx="11731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b="1"/>
              <a:t>a.trabecularis</a:t>
            </a:r>
          </a:p>
          <a:p>
            <a:pPr eaLnBrk="1" hangingPunct="1"/>
            <a:r>
              <a:rPr lang="cs-CZ" sz="1200" b="1"/>
              <a:t>v.trabecularis</a:t>
            </a:r>
          </a:p>
        </p:txBody>
      </p:sp>
      <p:sp>
        <p:nvSpPr>
          <p:cNvPr id="15367" name="Text Box 7"/>
          <p:cNvSpPr txBox="1">
            <a:spLocks noChangeArrowheads="1"/>
          </p:cNvSpPr>
          <p:nvPr/>
        </p:nvSpPr>
        <p:spPr bwMode="auto">
          <a:xfrm>
            <a:off x="107950" y="333375"/>
            <a:ext cx="2663825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b="1" u="sng"/>
              <a:t>Bílá pulpa:</a:t>
            </a:r>
            <a:r>
              <a:rPr lang="cs-CZ" sz="1200" b="1"/>
              <a:t> Malpighické tělísko=M</a:t>
            </a:r>
          </a:p>
          <a:p>
            <a:pPr eaLnBrk="1" hangingPunct="1"/>
            <a:r>
              <a:rPr lang="cs-CZ" sz="1200" b="1"/>
              <a:t>                 zárodečné centrum=C</a:t>
            </a:r>
          </a:p>
          <a:p>
            <a:pPr eaLnBrk="1" hangingPunct="1"/>
            <a:r>
              <a:rPr lang="cs-CZ" sz="1200" b="1"/>
              <a:t>  plášť (B lymfocyty=B) </a:t>
            </a:r>
          </a:p>
        </p:txBody>
      </p:sp>
      <p:sp>
        <p:nvSpPr>
          <p:cNvPr id="15368" name="Line 8"/>
          <p:cNvSpPr>
            <a:spLocks noChangeShapeType="1"/>
          </p:cNvSpPr>
          <p:nvPr/>
        </p:nvSpPr>
        <p:spPr bwMode="auto">
          <a:xfrm>
            <a:off x="1476375" y="2420938"/>
            <a:ext cx="215900" cy="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5369" name="Text Box 9"/>
          <p:cNvSpPr txBox="1">
            <a:spLocks noChangeArrowheads="1"/>
          </p:cNvSpPr>
          <p:nvPr/>
        </p:nvSpPr>
        <p:spPr bwMode="auto">
          <a:xfrm>
            <a:off x="4840288" y="2873375"/>
            <a:ext cx="6921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b="1"/>
              <a:t>slezina</a:t>
            </a:r>
          </a:p>
        </p:txBody>
      </p:sp>
      <p:sp>
        <p:nvSpPr>
          <p:cNvPr id="15370" name="Line 10"/>
          <p:cNvSpPr>
            <a:spLocks noChangeShapeType="1"/>
          </p:cNvSpPr>
          <p:nvPr/>
        </p:nvSpPr>
        <p:spPr bwMode="auto">
          <a:xfrm flipH="1" flipV="1">
            <a:off x="3779838" y="1916113"/>
            <a:ext cx="792162" cy="14414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5371" name="Line 11"/>
          <p:cNvSpPr>
            <a:spLocks noChangeShapeType="1"/>
          </p:cNvSpPr>
          <p:nvPr/>
        </p:nvSpPr>
        <p:spPr bwMode="auto">
          <a:xfrm flipV="1">
            <a:off x="3779838" y="1844675"/>
            <a:ext cx="144462" cy="7143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5372" name="Text Box 12"/>
          <p:cNvSpPr txBox="1">
            <a:spLocks noChangeArrowheads="1"/>
          </p:cNvSpPr>
          <p:nvPr/>
        </p:nvSpPr>
        <p:spPr bwMode="auto">
          <a:xfrm>
            <a:off x="4551363" y="3162300"/>
            <a:ext cx="54133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b="1"/>
              <a:t>hilus</a:t>
            </a:r>
          </a:p>
        </p:txBody>
      </p:sp>
      <p:sp>
        <p:nvSpPr>
          <p:cNvPr id="15373" name="Text Box 13"/>
          <p:cNvSpPr txBox="1">
            <a:spLocks noChangeArrowheads="1"/>
          </p:cNvSpPr>
          <p:nvPr/>
        </p:nvSpPr>
        <p:spPr bwMode="auto">
          <a:xfrm>
            <a:off x="1527175" y="1001713"/>
            <a:ext cx="9207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/>
              <a:t>mízní céva</a:t>
            </a:r>
          </a:p>
        </p:txBody>
      </p:sp>
      <p:sp>
        <p:nvSpPr>
          <p:cNvPr id="15374" name="Text Box 14"/>
          <p:cNvSpPr txBox="1">
            <a:spLocks noChangeArrowheads="1"/>
          </p:cNvSpPr>
          <p:nvPr/>
        </p:nvSpPr>
        <p:spPr bwMode="auto">
          <a:xfrm>
            <a:off x="4500563" y="3789363"/>
            <a:ext cx="10287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b="1"/>
              <a:t> slezinné</a:t>
            </a:r>
          </a:p>
          <a:p>
            <a:pPr eaLnBrk="1" hangingPunct="1"/>
            <a:r>
              <a:rPr lang="cs-CZ" sz="1200" b="1"/>
              <a:t>    sinusy=S</a:t>
            </a:r>
          </a:p>
        </p:txBody>
      </p:sp>
      <p:sp>
        <p:nvSpPr>
          <p:cNvPr id="15375" name="Text Box 15"/>
          <p:cNvSpPr txBox="1">
            <a:spLocks noChangeArrowheads="1"/>
          </p:cNvSpPr>
          <p:nvPr/>
        </p:nvSpPr>
        <p:spPr bwMode="auto">
          <a:xfrm>
            <a:off x="808038" y="979488"/>
            <a:ext cx="3127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400" b="1"/>
              <a:t>C</a:t>
            </a:r>
          </a:p>
        </p:txBody>
      </p:sp>
      <p:sp>
        <p:nvSpPr>
          <p:cNvPr id="15376" name="Text Box 16"/>
          <p:cNvSpPr txBox="1">
            <a:spLocks noChangeArrowheads="1"/>
          </p:cNvSpPr>
          <p:nvPr/>
        </p:nvSpPr>
        <p:spPr bwMode="auto">
          <a:xfrm>
            <a:off x="735013" y="1339850"/>
            <a:ext cx="3127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400" b="1"/>
              <a:t>B</a:t>
            </a:r>
          </a:p>
        </p:txBody>
      </p:sp>
      <p:sp>
        <p:nvSpPr>
          <p:cNvPr id="15377" name="Text Box 17"/>
          <p:cNvSpPr txBox="1">
            <a:spLocks noChangeArrowheads="1"/>
          </p:cNvSpPr>
          <p:nvPr/>
        </p:nvSpPr>
        <p:spPr bwMode="auto">
          <a:xfrm>
            <a:off x="3400425" y="2995613"/>
            <a:ext cx="3317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400" b="1"/>
              <a:t>M</a:t>
            </a:r>
          </a:p>
        </p:txBody>
      </p:sp>
      <p:sp>
        <p:nvSpPr>
          <p:cNvPr id="15378" name="Text Box 18"/>
          <p:cNvSpPr txBox="1">
            <a:spLocks noChangeArrowheads="1"/>
          </p:cNvSpPr>
          <p:nvPr/>
        </p:nvSpPr>
        <p:spPr bwMode="auto">
          <a:xfrm>
            <a:off x="2176463" y="5948363"/>
            <a:ext cx="3317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400" b="1"/>
              <a:t>M</a:t>
            </a:r>
          </a:p>
        </p:txBody>
      </p:sp>
      <p:sp>
        <p:nvSpPr>
          <p:cNvPr id="15379" name="Text Box 19"/>
          <p:cNvSpPr txBox="1">
            <a:spLocks noChangeArrowheads="1"/>
          </p:cNvSpPr>
          <p:nvPr/>
        </p:nvSpPr>
        <p:spPr bwMode="auto">
          <a:xfrm>
            <a:off x="2103438" y="4867275"/>
            <a:ext cx="3317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400" b="1"/>
              <a:t>M</a:t>
            </a:r>
          </a:p>
        </p:txBody>
      </p:sp>
      <p:sp>
        <p:nvSpPr>
          <p:cNvPr id="15380" name="Text Box 20"/>
          <p:cNvSpPr txBox="1">
            <a:spLocks noChangeArrowheads="1"/>
          </p:cNvSpPr>
          <p:nvPr/>
        </p:nvSpPr>
        <p:spPr bwMode="auto">
          <a:xfrm>
            <a:off x="2751138" y="5659438"/>
            <a:ext cx="30321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400" b="1"/>
              <a:t>S</a:t>
            </a:r>
          </a:p>
        </p:txBody>
      </p:sp>
      <p:sp>
        <p:nvSpPr>
          <p:cNvPr id="15381" name="Text Box 21"/>
          <p:cNvSpPr txBox="1">
            <a:spLocks noChangeArrowheads="1"/>
          </p:cNvSpPr>
          <p:nvPr/>
        </p:nvSpPr>
        <p:spPr bwMode="auto">
          <a:xfrm>
            <a:off x="1455738" y="2635250"/>
            <a:ext cx="30321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400" b="1"/>
              <a:t>S</a:t>
            </a:r>
          </a:p>
        </p:txBody>
      </p:sp>
      <p:sp>
        <p:nvSpPr>
          <p:cNvPr id="15382" name="Text Box 22"/>
          <p:cNvSpPr txBox="1">
            <a:spLocks noChangeArrowheads="1"/>
          </p:cNvSpPr>
          <p:nvPr/>
        </p:nvSpPr>
        <p:spPr bwMode="auto">
          <a:xfrm>
            <a:off x="3708400" y="5661025"/>
            <a:ext cx="3032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400" b="1"/>
              <a:t>S</a:t>
            </a:r>
          </a:p>
        </p:txBody>
      </p:sp>
      <p:sp>
        <p:nvSpPr>
          <p:cNvPr id="15383" name="Text Box 23"/>
          <p:cNvSpPr txBox="1">
            <a:spLocks noChangeArrowheads="1"/>
          </p:cNvSpPr>
          <p:nvPr/>
        </p:nvSpPr>
        <p:spPr bwMode="auto">
          <a:xfrm>
            <a:off x="87313" y="4889500"/>
            <a:ext cx="842962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b="1"/>
              <a:t>dřeňové</a:t>
            </a:r>
          </a:p>
          <a:p>
            <a:pPr eaLnBrk="1" hangingPunct="1"/>
            <a:r>
              <a:rPr lang="cs-CZ" sz="1200" b="1"/>
              <a:t>provazce</a:t>
            </a:r>
          </a:p>
          <a:p>
            <a:pPr eaLnBrk="1" hangingPunct="1"/>
            <a:r>
              <a:rPr lang="cs-CZ" sz="1200" b="1"/>
              <a:t>(P)</a:t>
            </a:r>
          </a:p>
        </p:txBody>
      </p:sp>
      <p:sp>
        <p:nvSpPr>
          <p:cNvPr id="15384" name="Line 24"/>
          <p:cNvSpPr>
            <a:spLocks noChangeShapeType="1"/>
          </p:cNvSpPr>
          <p:nvPr/>
        </p:nvSpPr>
        <p:spPr bwMode="auto">
          <a:xfrm flipV="1">
            <a:off x="827088" y="5013325"/>
            <a:ext cx="504825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5385" name="Line 25"/>
          <p:cNvSpPr>
            <a:spLocks noChangeShapeType="1"/>
          </p:cNvSpPr>
          <p:nvPr/>
        </p:nvSpPr>
        <p:spPr bwMode="auto">
          <a:xfrm flipV="1">
            <a:off x="827088" y="4724400"/>
            <a:ext cx="360362" cy="504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5386" name="Text Box 26"/>
          <p:cNvSpPr txBox="1">
            <a:spLocks noChangeArrowheads="1"/>
          </p:cNvSpPr>
          <p:nvPr/>
        </p:nvSpPr>
        <p:spPr bwMode="auto">
          <a:xfrm>
            <a:off x="3059113" y="2419350"/>
            <a:ext cx="355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400" b="1"/>
              <a:t>P</a:t>
            </a:r>
          </a:p>
        </p:txBody>
      </p:sp>
      <p:sp>
        <p:nvSpPr>
          <p:cNvPr id="15387" name="Text Box 27"/>
          <p:cNvSpPr txBox="1">
            <a:spLocks noChangeArrowheads="1"/>
          </p:cNvSpPr>
          <p:nvPr/>
        </p:nvSpPr>
        <p:spPr bwMode="auto">
          <a:xfrm>
            <a:off x="2608263" y="690563"/>
            <a:ext cx="30321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400" b="1"/>
              <a:t>P</a:t>
            </a:r>
          </a:p>
        </p:txBody>
      </p:sp>
      <p:sp>
        <p:nvSpPr>
          <p:cNvPr id="15388" name="Text Box 28"/>
          <p:cNvSpPr txBox="1">
            <a:spLocks noChangeArrowheads="1"/>
          </p:cNvSpPr>
          <p:nvPr/>
        </p:nvSpPr>
        <p:spPr bwMode="auto">
          <a:xfrm>
            <a:off x="1384300" y="3498850"/>
            <a:ext cx="3032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400" b="1"/>
              <a:t>P</a:t>
            </a:r>
          </a:p>
        </p:txBody>
      </p:sp>
      <p:sp>
        <p:nvSpPr>
          <p:cNvPr id="15389" name="Text Box 29"/>
          <p:cNvSpPr txBox="1">
            <a:spLocks noChangeArrowheads="1"/>
          </p:cNvSpPr>
          <p:nvPr/>
        </p:nvSpPr>
        <p:spPr bwMode="auto">
          <a:xfrm>
            <a:off x="5435600" y="115888"/>
            <a:ext cx="3708400" cy="6771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400" b="1" dirty="0"/>
              <a:t>                     SLEZINA </a:t>
            </a:r>
          </a:p>
          <a:p>
            <a:pPr eaLnBrk="1" hangingPunct="1"/>
            <a:r>
              <a:rPr lang="cs-CZ" sz="1400" b="1" dirty="0" err="1"/>
              <a:t>Lymforetikulární</a:t>
            </a:r>
            <a:r>
              <a:rPr lang="cs-CZ" sz="1400" dirty="0"/>
              <a:t> opouzdřený </a:t>
            </a:r>
            <a:r>
              <a:rPr lang="cs-CZ" sz="1400" dirty="0" smtClean="0"/>
              <a:t>orgán</a:t>
            </a:r>
          </a:p>
          <a:p>
            <a:pPr eaLnBrk="1" hangingPunct="1"/>
            <a:r>
              <a:rPr lang="cs-CZ" sz="1400" dirty="0" smtClean="0"/>
              <a:t>Imunologický filtr krve</a:t>
            </a:r>
            <a:endParaRPr lang="cs-CZ" sz="1400" dirty="0"/>
          </a:p>
          <a:p>
            <a:pPr eaLnBrk="1" hangingPunct="1"/>
            <a:r>
              <a:rPr lang="cs-CZ" sz="1400" dirty="0"/>
              <a:t>Vazivové pouzdro, </a:t>
            </a:r>
            <a:r>
              <a:rPr lang="cs-CZ" sz="1400" dirty="0" err="1"/>
              <a:t>trabekuly</a:t>
            </a:r>
            <a:r>
              <a:rPr lang="cs-CZ" sz="1400" dirty="0"/>
              <a:t> (cévy)</a:t>
            </a:r>
          </a:p>
          <a:p>
            <a:pPr eaLnBrk="1" hangingPunct="1"/>
            <a:r>
              <a:rPr lang="cs-CZ" sz="1400" dirty="0"/>
              <a:t>Stroma: </a:t>
            </a:r>
            <a:r>
              <a:rPr lang="cs-CZ" sz="1400" u="sng" dirty="0"/>
              <a:t>retikulární vazivo</a:t>
            </a:r>
          </a:p>
          <a:p>
            <a:pPr eaLnBrk="1" hangingPunct="1"/>
            <a:endParaRPr lang="cs-CZ" sz="1400" dirty="0"/>
          </a:p>
          <a:p>
            <a:pPr eaLnBrk="1" hangingPunct="1"/>
            <a:r>
              <a:rPr lang="cs-CZ" sz="1400" dirty="0">
                <a:solidFill>
                  <a:srgbClr val="CC0066"/>
                </a:solidFill>
              </a:rPr>
              <a:t>BÍLÁ PULPA</a:t>
            </a:r>
            <a:r>
              <a:rPr lang="cs-CZ" sz="1400" dirty="0"/>
              <a:t> je tvořena </a:t>
            </a:r>
            <a:r>
              <a:rPr lang="cs-CZ" sz="1400" u="sng" dirty="0"/>
              <a:t>lymfatickou tkání</a:t>
            </a:r>
            <a:r>
              <a:rPr lang="cs-CZ" sz="1400" dirty="0"/>
              <a:t>, ve které probíhají </a:t>
            </a:r>
            <a:r>
              <a:rPr lang="cs-CZ" sz="1400" dirty="0" err="1"/>
              <a:t>aa</a:t>
            </a:r>
            <a:r>
              <a:rPr lang="cs-CZ" sz="1400" dirty="0"/>
              <a:t>. </a:t>
            </a:r>
            <a:r>
              <a:rPr lang="cs-CZ" sz="1400" dirty="0" err="1"/>
              <a:t>centrales</a:t>
            </a:r>
            <a:r>
              <a:rPr lang="cs-CZ" sz="1400" dirty="0"/>
              <a:t> – </a:t>
            </a:r>
            <a:r>
              <a:rPr lang="cs-CZ" sz="1400" dirty="0" err="1"/>
              <a:t>periarteriální</a:t>
            </a:r>
            <a:r>
              <a:rPr lang="cs-CZ" sz="1400" dirty="0"/>
              <a:t> pochva obsahuje především T lymfocyty </a:t>
            </a:r>
          </a:p>
          <a:p>
            <a:pPr eaLnBrk="1" hangingPunct="1"/>
            <a:r>
              <a:rPr lang="cs-CZ" sz="1400" dirty="0"/>
              <a:t>(</a:t>
            </a:r>
            <a:r>
              <a:rPr lang="cs-CZ" sz="1400" dirty="0" err="1"/>
              <a:t>thymus</a:t>
            </a:r>
            <a:r>
              <a:rPr lang="cs-CZ" sz="1400" dirty="0"/>
              <a:t>-dependentní zóna). V průběhu a. </a:t>
            </a:r>
            <a:r>
              <a:rPr lang="cs-CZ" sz="1400" dirty="0" err="1"/>
              <a:t>centrales</a:t>
            </a:r>
            <a:r>
              <a:rPr lang="cs-CZ" sz="1400" dirty="0"/>
              <a:t> se vyskytují lymfatické folikuly (</a:t>
            </a:r>
            <a:r>
              <a:rPr lang="cs-CZ" sz="1400" dirty="0" err="1"/>
              <a:t>Malpighická</a:t>
            </a:r>
            <a:r>
              <a:rPr lang="cs-CZ" sz="1400" dirty="0"/>
              <a:t> tělíska), které jsou složené z B lymfocytů (po stimulaci: zárodečná centra)</a:t>
            </a:r>
          </a:p>
          <a:p>
            <a:pPr eaLnBrk="1" hangingPunct="1"/>
            <a:endParaRPr lang="cs-CZ" sz="1400" dirty="0"/>
          </a:p>
          <a:p>
            <a:pPr eaLnBrk="1" hangingPunct="1"/>
            <a:r>
              <a:rPr lang="cs-CZ" sz="1400" dirty="0">
                <a:solidFill>
                  <a:srgbClr val="CC0066"/>
                </a:solidFill>
              </a:rPr>
              <a:t>ČERVENOU PULPU</a:t>
            </a:r>
            <a:r>
              <a:rPr lang="cs-CZ" sz="1400" dirty="0"/>
              <a:t> tvoří </a:t>
            </a:r>
            <a:r>
              <a:rPr lang="cs-CZ" sz="1400" u="sng" dirty="0"/>
              <a:t>dřeňové provazce</a:t>
            </a:r>
            <a:r>
              <a:rPr lang="cs-CZ" sz="1400" dirty="0"/>
              <a:t> (</a:t>
            </a:r>
            <a:r>
              <a:rPr lang="cs-CZ" sz="1400" dirty="0" err="1"/>
              <a:t>Billrothovy</a:t>
            </a:r>
            <a:r>
              <a:rPr lang="cs-CZ" sz="1400" dirty="0"/>
              <a:t>), které obsahují velké množství erytrocytů, dále makrofágy, lymfocyty, </a:t>
            </a:r>
            <a:r>
              <a:rPr lang="cs-CZ" sz="1400" dirty="0" err="1"/>
              <a:t>gra</a:t>
            </a:r>
            <a:r>
              <a:rPr lang="cs-CZ" sz="1400" dirty="0"/>
              <a:t>- </a:t>
            </a:r>
            <a:r>
              <a:rPr lang="cs-CZ" sz="1400" dirty="0" err="1"/>
              <a:t>nulocyty</a:t>
            </a:r>
            <a:r>
              <a:rPr lang="cs-CZ" sz="1400" dirty="0"/>
              <a:t> a </a:t>
            </a:r>
            <a:r>
              <a:rPr lang="cs-CZ" sz="1400" dirty="0" err="1"/>
              <a:t>plazmocyty</a:t>
            </a:r>
            <a:r>
              <a:rPr lang="cs-CZ" sz="1400" dirty="0"/>
              <a:t> nakupené v </a:t>
            </a:r>
            <a:r>
              <a:rPr lang="cs-CZ" sz="1400" dirty="0" err="1"/>
              <a:t>retikulár</a:t>
            </a:r>
            <a:r>
              <a:rPr lang="cs-CZ" sz="1400" dirty="0"/>
              <a:t>-ním vazivu. Mezi provazci jsou </a:t>
            </a:r>
            <a:r>
              <a:rPr lang="cs-CZ" sz="1400" u="sng" dirty="0"/>
              <a:t>slezinné sinusy</a:t>
            </a:r>
            <a:r>
              <a:rPr lang="cs-CZ" sz="1400" dirty="0"/>
              <a:t>. Stěna sinusů je nesouvislá; prostory mezi endotelovými buňkami usnadňují průchod krevních elementů.</a:t>
            </a:r>
          </a:p>
          <a:p>
            <a:pPr eaLnBrk="1" hangingPunct="1"/>
            <a:endParaRPr lang="cs-CZ" sz="1400" dirty="0"/>
          </a:p>
          <a:p>
            <a:pPr eaLnBrk="1" hangingPunct="1"/>
            <a:r>
              <a:rPr lang="cs-CZ" sz="1400" dirty="0">
                <a:solidFill>
                  <a:schemeClr val="accent2"/>
                </a:solidFill>
              </a:rPr>
              <a:t>FUNKCE SLEZINY</a:t>
            </a:r>
          </a:p>
          <a:p>
            <a:pPr eaLnBrk="1" hangingPunct="1"/>
            <a:r>
              <a:rPr lang="cs-CZ" sz="1400" u="sng" dirty="0"/>
              <a:t>Filtrace krve</a:t>
            </a:r>
            <a:r>
              <a:rPr lang="cs-CZ" sz="1400" dirty="0"/>
              <a:t>, antigeny jsou zachyceny APB a prezentovány T a B lymfocytům</a:t>
            </a:r>
          </a:p>
          <a:p>
            <a:pPr eaLnBrk="1" hangingPunct="1"/>
            <a:r>
              <a:rPr lang="cs-CZ" sz="1400" u="sng" dirty="0"/>
              <a:t>Imunitní reakce</a:t>
            </a:r>
            <a:r>
              <a:rPr lang="cs-CZ" sz="1400" dirty="0"/>
              <a:t> na přítomné antigeny - proliferace T</a:t>
            </a:r>
            <a:r>
              <a:rPr lang="cs-CZ" sz="1400" b="1" baseline="-25000" dirty="0"/>
              <a:t>H </a:t>
            </a:r>
            <a:r>
              <a:rPr lang="cs-CZ" sz="1400" dirty="0"/>
              <a:t>a B lymfocytů (v zárodečných centrech, diferenciace </a:t>
            </a:r>
            <a:r>
              <a:rPr lang="cs-CZ" sz="1400" dirty="0" err="1"/>
              <a:t>plazmocytů</a:t>
            </a:r>
            <a:r>
              <a:rPr lang="cs-CZ" sz="1400" dirty="0"/>
              <a:t>, produkce protilátek)</a:t>
            </a:r>
          </a:p>
          <a:p>
            <a:pPr eaLnBrk="1" hangingPunct="1"/>
            <a:r>
              <a:rPr lang="cs-CZ" sz="1400" dirty="0"/>
              <a:t>Odbourávání erytrocytů a </a:t>
            </a:r>
            <a:r>
              <a:rPr lang="cs-CZ" sz="1400" dirty="0" err="1"/>
              <a:t>thrombocytů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3178602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Prehl3SL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438150"/>
            <a:ext cx="7561263" cy="592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0" y="5710238"/>
            <a:ext cx="819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b="1"/>
              <a:t>centrální</a:t>
            </a:r>
          </a:p>
          <a:p>
            <a:pPr eaLnBrk="1" hangingPunct="1"/>
            <a:r>
              <a:rPr lang="cs-CZ" sz="1200" b="1"/>
              <a:t> arterie</a:t>
            </a:r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3471863" y="88900"/>
            <a:ext cx="9842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600" b="1"/>
              <a:t>pouzdro</a:t>
            </a:r>
          </a:p>
        </p:txBody>
      </p:sp>
      <p:sp>
        <p:nvSpPr>
          <p:cNvPr id="16389" name="Text Box 5"/>
          <p:cNvSpPr txBox="1">
            <a:spLocks noChangeArrowheads="1"/>
          </p:cNvSpPr>
          <p:nvPr/>
        </p:nvSpPr>
        <p:spPr bwMode="auto">
          <a:xfrm>
            <a:off x="7812088" y="188913"/>
            <a:ext cx="120173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600" b="1"/>
              <a:t>  trabekula</a:t>
            </a:r>
          </a:p>
        </p:txBody>
      </p:sp>
      <p:sp>
        <p:nvSpPr>
          <p:cNvPr id="16390" name="Line 6"/>
          <p:cNvSpPr>
            <a:spLocks noChangeShapeType="1"/>
          </p:cNvSpPr>
          <p:nvPr/>
        </p:nvSpPr>
        <p:spPr bwMode="auto">
          <a:xfrm flipH="1">
            <a:off x="8243888" y="476250"/>
            <a:ext cx="360362" cy="25923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6391" name="Text Box 7"/>
          <p:cNvSpPr txBox="1">
            <a:spLocks noChangeArrowheads="1"/>
          </p:cNvSpPr>
          <p:nvPr/>
        </p:nvSpPr>
        <p:spPr bwMode="auto">
          <a:xfrm>
            <a:off x="8296275" y="5129213"/>
            <a:ext cx="725488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600" b="1"/>
              <a:t>bílá</a:t>
            </a:r>
          </a:p>
          <a:p>
            <a:pPr eaLnBrk="1" hangingPunct="1"/>
            <a:r>
              <a:rPr lang="cs-CZ" sz="1600" b="1"/>
              <a:t>pulpa</a:t>
            </a:r>
          </a:p>
        </p:txBody>
      </p:sp>
      <p:sp>
        <p:nvSpPr>
          <p:cNvPr id="16392" name="Text Box 8"/>
          <p:cNvSpPr txBox="1">
            <a:spLocks noChangeArrowheads="1"/>
          </p:cNvSpPr>
          <p:nvPr/>
        </p:nvSpPr>
        <p:spPr bwMode="auto">
          <a:xfrm>
            <a:off x="4624388" y="6353175"/>
            <a:ext cx="156368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600" b="1"/>
              <a:t>v. trabecularis</a:t>
            </a:r>
          </a:p>
        </p:txBody>
      </p:sp>
      <p:sp>
        <p:nvSpPr>
          <p:cNvPr id="16393" name="Text Box 9"/>
          <p:cNvSpPr txBox="1">
            <a:spLocks noChangeArrowheads="1"/>
          </p:cNvSpPr>
          <p:nvPr/>
        </p:nvSpPr>
        <p:spPr bwMode="auto">
          <a:xfrm>
            <a:off x="7216775" y="6353175"/>
            <a:ext cx="1549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600" b="1"/>
              <a:t>červená pulpa</a:t>
            </a:r>
          </a:p>
        </p:txBody>
      </p:sp>
      <p:sp>
        <p:nvSpPr>
          <p:cNvPr id="16394" name="Text Box 10"/>
          <p:cNvSpPr txBox="1">
            <a:spLocks noChangeArrowheads="1"/>
          </p:cNvSpPr>
          <p:nvPr/>
        </p:nvSpPr>
        <p:spPr bwMode="auto">
          <a:xfrm>
            <a:off x="250825" y="0"/>
            <a:ext cx="14874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2400" b="1"/>
              <a:t>SLEZINA</a:t>
            </a:r>
          </a:p>
        </p:txBody>
      </p:sp>
      <p:sp>
        <p:nvSpPr>
          <p:cNvPr id="16395" name="Line 11"/>
          <p:cNvSpPr>
            <a:spLocks noChangeShapeType="1"/>
          </p:cNvSpPr>
          <p:nvPr/>
        </p:nvSpPr>
        <p:spPr bwMode="auto">
          <a:xfrm flipV="1">
            <a:off x="7740650" y="6092825"/>
            <a:ext cx="287338" cy="360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6396" name="Line 12"/>
          <p:cNvSpPr>
            <a:spLocks noChangeShapeType="1"/>
          </p:cNvSpPr>
          <p:nvPr/>
        </p:nvSpPr>
        <p:spPr bwMode="auto">
          <a:xfrm>
            <a:off x="8172450" y="4941888"/>
            <a:ext cx="215900" cy="287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6397" name="Line 13"/>
          <p:cNvSpPr>
            <a:spLocks noChangeShapeType="1"/>
          </p:cNvSpPr>
          <p:nvPr/>
        </p:nvSpPr>
        <p:spPr bwMode="auto">
          <a:xfrm flipV="1">
            <a:off x="8316913" y="5589588"/>
            <a:ext cx="71437" cy="144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6398" name="Text Box 14"/>
          <p:cNvSpPr txBox="1">
            <a:spLocks noChangeArrowheads="1"/>
          </p:cNvSpPr>
          <p:nvPr/>
        </p:nvSpPr>
        <p:spPr bwMode="auto">
          <a:xfrm>
            <a:off x="735013" y="6499225"/>
            <a:ext cx="28511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000"/>
              <a:t>Schéma: Sobotta, Hammerson, Histology, 1980</a:t>
            </a:r>
          </a:p>
        </p:txBody>
      </p:sp>
    </p:spTree>
    <p:extLst>
      <p:ext uri="{BB962C8B-B14F-4D97-AF65-F5344CB8AC3E}">
        <p14:creationId xmlns:p14="http://schemas.microsoft.com/office/powerpoint/2010/main" val="1352308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 spleen, capsule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743575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142875" y="142875"/>
            <a:ext cx="2214563" cy="2460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cs-CZ" sz="1000" b="1" dirty="0">
                <a:latin typeface="+mn-lt"/>
              </a:rPr>
              <a:t>peritoneální dutina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3143250" y="142875"/>
            <a:ext cx="642938" cy="2460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cs-CZ" sz="1000" b="1" dirty="0" err="1">
                <a:latin typeface="+mn-lt"/>
              </a:rPr>
              <a:t>mezotel</a:t>
            </a:r>
            <a:endParaRPr lang="cs-CZ" sz="1000" b="1" dirty="0">
              <a:latin typeface="+mn-lt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1214438" y="714375"/>
            <a:ext cx="642937" cy="2460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cs-CZ" sz="1000" b="1" dirty="0">
                <a:latin typeface="+mn-lt"/>
              </a:rPr>
              <a:t>pouzdro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2571750" y="2286000"/>
            <a:ext cx="1000125" cy="2460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cs-CZ" sz="1000" b="1" dirty="0">
                <a:latin typeface="+mn-lt"/>
              </a:rPr>
              <a:t>červená pulpa</a:t>
            </a:r>
          </a:p>
        </p:txBody>
      </p:sp>
      <p:cxnSp>
        <p:nvCxnSpPr>
          <p:cNvPr id="11" name="Přímá spojovací šipka 10"/>
          <p:cNvCxnSpPr/>
          <p:nvPr/>
        </p:nvCxnSpPr>
        <p:spPr>
          <a:xfrm rot="5400000">
            <a:off x="1035844" y="964407"/>
            <a:ext cx="357187" cy="0"/>
          </a:xfrm>
          <a:prstGeom prst="straightConnector1">
            <a:avLst/>
          </a:prstGeom>
          <a:ln w="6350">
            <a:solidFill>
              <a:schemeClr val="tx1"/>
            </a:solidFill>
            <a:headEnd type="triangle" w="sm" len="me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ovací šipka 14"/>
          <p:cNvCxnSpPr>
            <a:stCxn id="7" idx="3"/>
          </p:cNvCxnSpPr>
          <p:nvPr/>
        </p:nvCxnSpPr>
        <p:spPr>
          <a:xfrm>
            <a:off x="3786188" y="266700"/>
            <a:ext cx="785812" cy="20638"/>
          </a:xfrm>
          <a:prstGeom prst="straightConnector1">
            <a:avLst/>
          </a:prstGeom>
          <a:ln w="6350">
            <a:solidFill>
              <a:schemeClr val="tx1"/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ovací šipka 16"/>
          <p:cNvCxnSpPr>
            <a:stCxn id="7" idx="1"/>
          </p:cNvCxnSpPr>
          <p:nvPr/>
        </p:nvCxnSpPr>
        <p:spPr>
          <a:xfrm rot="10800000" flipV="1">
            <a:off x="2714625" y="266700"/>
            <a:ext cx="428625" cy="304800"/>
          </a:xfrm>
          <a:prstGeom prst="straightConnector1">
            <a:avLst/>
          </a:prstGeom>
          <a:ln w="6350">
            <a:solidFill>
              <a:schemeClr val="tx1"/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Přímá spojovací čára 22"/>
          <p:cNvCxnSpPr/>
          <p:nvPr/>
        </p:nvCxnSpPr>
        <p:spPr>
          <a:xfrm flipV="1">
            <a:off x="0" y="1214438"/>
            <a:ext cx="1071563" cy="7143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Přímá spojovací čára 24"/>
          <p:cNvCxnSpPr/>
          <p:nvPr/>
        </p:nvCxnSpPr>
        <p:spPr>
          <a:xfrm flipV="1">
            <a:off x="1071563" y="928688"/>
            <a:ext cx="1643062" cy="2857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Přímá spojovací čára 26"/>
          <p:cNvCxnSpPr/>
          <p:nvPr/>
        </p:nvCxnSpPr>
        <p:spPr>
          <a:xfrm flipV="1">
            <a:off x="2714625" y="714375"/>
            <a:ext cx="1928813" cy="21431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Přímá spojovací čára 28"/>
          <p:cNvCxnSpPr/>
          <p:nvPr/>
        </p:nvCxnSpPr>
        <p:spPr>
          <a:xfrm>
            <a:off x="4643438" y="714375"/>
            <a:ext cx="571500" cy="714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Přímá spojovací čára 30"/>
          <p:cNvCxnSpPr/>
          <p:nvPr/>
        </p:nvCxnSpPr>
        <p:spPr>
          <a:xfrm>
            <a:off x="5214938" y="785813"/>
            <a:ext cx="500062" cy="7143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Přímá spojovací šipka 32"/>
          <p:cNvCxnSpPr/>
          <p:nvPr/>
        </p:nvCxnSpPr>
        <p:spPr>
          <a:xfrm rot="5400000">
            <a:off x="1212850" y="2357438"/>
            <a:ext cx="2716213" cy="1587"/>
          </a:xfrm>
          <a:prstGeom prst="straightConnector1">
            <a:avLst/>
          </a:prstGeom>
          <a:ln w="6350">
            <a:solidFill>
              <a:schemeClr val="tx1"/>
            </a:solidFill>
            <a:headEnd type="triangle" w="sm" len="me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424" name="Picture 7" descr="http://web.lfp.cuni.cz/OldWWW/dept/histolog/Photos/LymfatickeOrgany/23120036A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00"/>
          <a:stretch>
            <a:fillRect/>
          </a:stretch>
        </p:blipFill>
        <p:spPr bwMode="auto">
          <a:xfrm>
            <a:off x="3505200" y="3500438"/>
            <a:ext cx="5638800" cy="335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95172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 spleen, central artery and trabecular vein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743575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142875" y="1071563"/>
            <a:ext cx="1214438" cy="2460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cs-CZ" sz="1000" b="1" dirty="0">
                <a:solidFill>
                  <a:schemeClr val="bg1"/>
                </a:solidFill>
                <a:latin typeface="+mn-lt"/>
              </a:rPr>
              <a:t>centrální arterie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1214438" y="2000250"/>
            <a:ext cx="1214437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cs-CZ" sz="1000" b="1" dirty="0" err="1">
                <a:solidFill>
                  <a:schemeClr val="bg1"/>
                </a:solidFill>
                <a:latin typeface="+mn-lt"/>
              </a:rPr>
              <a:t>periarteriální</a:t>
            </a:r>
            <a:r>
              <a:rPr lang="cs-CZ" sz="1000" b="1" dirty="0">
                <a:solidFill>
                  <a:schemeClr val="bg1"/>
                </a:solidFill>
                <a:latin typeface="+mn-lt"/>
              </a:rPr>
              <a:t> lymfatická pochva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2357438" y="1285875"/>
            <a:ext cx="1214437" cy="2460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cs-CZ" sz="1000" b="1" dirty="0">
                <a:solidFill>
                  <a:schemeClr val="bg1"/>
                </a:solidFill>
                <a:latin typeface="+mn-lt"/>
              </a:rPr>
              <a:t>marginální zóna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3500438" y="1428750"/>
            <a:ext cx="1214437" cy="2460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cs-CZ" sz="1000" b="1" dirty="0" err="1">
                <a:solidFill>
                  <a:schemeClr val="bg1"/>
                </a:solidFill>
                <a:latin typeface="+mn-lt"/>
              </a:rPr>
              <a:t>trabekulární</a:t>
            </a:r>
            <a:r>
              <a:rPr lang="cs-CZ" sz="1000" b="1" dirty="0">
                <a:solidFill>
                  <a:schemeClr val="bg1"/>
                </a:solidFill>
                <a:latin typeface="+mn-lt"/>
              </a:rPr>
              <a:t> véna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4857750" y="1071563"/>
            <a:ext cx="714375" cy="2460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cs-CZ" sz="1000" b="1" dirty="0" err="1">
                <a:solidFill>
                  <a:schemeClr val="bg1"/>
                </a:solidFill>
                <a:latin typeface="+mn-lt"/>
              </a:rPr>
              <a:t>trabekula</a:t>
            </a:r>
            <a:endParaRPr lang="cs-CZ" sz="1000" b="1" dirty="0">
              <a:solidFill>
                <a:schemeClr val="bg1"/>
              </a:solidFill>
              <a:latin typeface="+mn-lt"/>
            </a:endParaRPr>
          </a:p>
        </p:txBody>
      </p:sp>
      <p:cxnSp>
        <p:nvCxnSpPr>
          <p:cNvPr id="11" name="Přímá spojovací šipka 10"/>
          <p:cNvCxnSpPr/>
          <p:nvPr/>
        </p:nvCxnSpPr>
        <p:spPr>
          <a:xfrm>
            <a:off x="4214813" y="1643063"/>
            <a:ext cx="357187" cy="71437"/>
          </a:xfrm>
          <a:prstGeom prst="straightConnector1">
            <a:avLst/>
          </a:prstGeom>
          <a:ln w="6350">
            <a:solidFill>
              <a:schemeClr val="bg1"/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ovací šipka 11"/>
          <p:cNvCxnSpPr/>
          <p:nvPr/>
        </p:nvCxnSpPr>
        <p:spPr>
          <a:xfrm rot="16200000" flipH="1">
            <a:off x="750094" y="1321594"/>
            <a:ext cx="357188" cy="285750"/>
          </a:xfrm>
          <a:prstGeom prst="straightConnector1">
            <a:avLst/>
          </a:prstGeom>
          <a:ln w="6350">
            <a:solidFill>
              <a:schemeClr val="bg1"/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ovací šipka 13"/>
          <p:cNvCxnSpPr/>
          <p:nvPr/>
        </p:nvCxnSpPr>
        <p:spPr>
          <a:xfrm rot="10800000">
            <a:off x="2143125" y="1428750"/>
            <a:ext cx="223838" cy="1588"/>
          </a:xfrm>
          <a:prstGeom prst="straightConnector1">
            <a:avLst/>
          </a:prstGeom>
          <a:ln w="6350">
            <a:solidFill>
              <a:schemeClr val="bg1"/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ovací šipka 18"/>
          <p:cNvCxnSpPr/>
          <p:nvPr/>
        </p:nvCxnSpPr>
        <p:spPr>
          <a:xfrm rot="16200000" flipH="1">
            <a:off x="5286375" y="928688"/>
            <a:ext cx="357187" cy="357188"/>
          </a:xfrm>
          <a:prstGeom prst="straightConnector1">
            <a:avLst/>
          </a:prstGeom>
          <a:ln w="6350">
            <a:solidFill>
              <a:schemeClr val="bg1"/>
            </a:solidFill>
            <a:headEnd type="triangle" w="sm" len="me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Volný tvar 21"/>
          <p:cNvSpPr/>
          <p:nvPr/>
        </p:nvSpPr>
        <p:spPr>
          <a:xfrm>
            <a:off x="3730625" y="438150"/>
            <a:ext cx="1993900" cy="2647950"/>
          </a:xfrm>
          <a:custGeom>
            <a:avLst/>
            <a:gdLst>
              <a:gd name="connsiteX0" fmla="*/ 1984248 w 1993392"/>
              <a:gd name="connsiteY0" fmla="*/ 0 h 2647735"/>
              <a:gd name="connsiteX1" fmla="*/ 1929384 w 1993392"/>
              <a:gd name="connsiteY1" fmla="*/ 45720 h 2647735"/>
              <a:gd name="connsiteX2" fmla="*/ 1883664 w 1993392"/>
              <a:gd name="connsiteY2" fmla="*/ 91440 h 2647735"/>
              <a:gd name="connsiteX3" fmla="*/ 1856232 w 1993392"/>
              <a:gd name="connsiteY3" fmla="*/ 146304 h 2647735"/>
              <a:gd name="connsiteX4" fmla="*/ 1828800 w 1993392"/>
              <a:gd name="connsiteY4" fmla="*/ 173736 h 2647735"/>
              <a:gd name="connsiteX5" fmla="*/ 1792224 w 1993392"/>
              <a:gd name="connsiteY5" fmla="*/ 228600 h 2647735"/>
              <a:gd name="connsiteX6" fmla="*/ 1764792 w 1993392"/>
              <a:gd name="connsiteY6" fmla="*/ 256032 h 2647735"/>
              <a:gd name="connsiteX7" fmla="*/ 1746504 w 1993392"/>
              <a:gd name="connsiteY7" fmla="*/ 283464 h 2647735"/>
              <a:gd name="connsiteX8" fmla="*/ 1719072 w 1993392"/>
              <a:gd name="connsiteY8" fmla="*/ 301752 h 2647735"/>
              <a:gd name="connsiteX9" fmla="*/ 1673352 w 1993392"/>
              <a:gd name="connsiteY9" fmla="*/ 356616 h 2647735"/>
              <a:gd name="connsiteX10" fmla="*/ 1627632 w 1993392"/>
              <a:gd name="connsiteY10" fmla="*/ 420624 h 2647735"/>
              <a:gd name="connsiteX11" fmla="*/ 1600200 w 1993392"/>
              <a:gd name="connsiteY11" fmla="*/ 438912 h 2647735"/>
              <a:gd name="connsiteX12" fmla="*/ 1563624 w 1993392"/>
              <a:gd name="connsiteY12" fmla="*/ 493776 h 2647735"/>
              <a:gd name="connsiteX13" fmla="*/ 1517904 w 1993392"/>
              <a:gd name="connsiteY13" fmla="*/ 548640 h 2647735"/>
              <a:gd name="connsiteX14" fmla="*/ 1261872 w 1993392"/>
              <a:gd name="connsiteY14" fmla="*/ 576072 h 2647735"/>
              <a:gd name="connsiteX15" fmla="*/ 1170432 w 1993392"/>
              <a:gd name="connsiteY15" fmla="*/ 603504 h 2647735"/>
              <a:gd name="connsiteX16" fmla="*/ 1143000 w 1993392"/>
              <a:gd name="connsiteY16" fmla="*/ 612648 h 2647735"/>
              <a:gd name="connsiteX17" fmla="*/ 1088136 w 1993392"/>
              <a:gd name="connsiteY17" fmla="*/ 649224 h 2647735"/>
              <a:gd name="connsiteX18" fmla="*/ 1069848 w 1993392"/>
              <a:gd name="connsiteY18" fmla="*/ 676656 h 2647735"/>
              <a:gd name="connsiteX19" fmla="*/ 1042416 w 1993392"/>
              <a:gd name="connsiteY19" fmla="*/ 694944 h 2647735"/>
              <a:gd name="connsiteX20" fmla="*/ 1033272 w 1993392"/>
              <a:gd name="connsiteY20" fmla="*/ 722376 h 2647735"/>
              <a:gd name="connsiteX21" fmla="*/ 1005840 w 1993392"/>
              <a:gd name="connsiteY21" fmla="*/ 749808 h 2647735"/>
              <a:gd name="connsiteX22" fmla="*/ 941832 w 1993392"/>
              <a:gd name="connsiteY22" fmla="*/ 832104 h 2647735"/>
              <a:gd name="connsiteX23" fmla="*/ 923544 w 1993392"/>
              <a:gd name="connsiteY23" fmla="*/ 886968 h 2647735"/>
              <a:gd name="connsiteX24" fmla="*/ 914400 w 1993392"/>
              <a:gd name="connsiteY24" fmla="*/ 914400 h 2647735"/>
              <a:gd name="connsiteX25" fmla="*/ 859536 w 1993392"/>
              <a:gd name="connsiteY25" fmla="*/ 996696 h 2647735"/>
              <a:gd name="connsiteX26" fmla="*/ 813816 w 1993392"/>
              <a:gd name="connsiteY26" fmla="*/ 1060704 h 2647735"/>
              <a:gd name="connsiteX27" fmla="*/ 731520 w 1993392"/>
              <a:gd name="connsiteY27" fmla="*/ 1097280 h 2647735"/>
              <a:gd name="connsiteX28" fmla="*/ 704088 w 1993392"/>
              <a:gd name="connsiteY28" fmla="*/ 1106424 h 2647735"/>
              <a:gd name="connsiteX29" fmla="*/ 649224 w 1993392"/>
              <a:gd name="connsiteY29" fmla="*/ 1143000 h 2647735"/>
              <a:gd name="connsiteX30" fmla="*/ 621792 w 1993392"/>
              <a:gd name="connsiteY30" fmla="*/ 1161288 h 2647735"/>
              <a:gd name="connsiteX31" fmla="*/ 566928 w 1993392"/>
              <a:gd name="connsiteY31" fmla="*/ 1197864 h 2647735"/>
              <a:gd name="connsiteX32" fmla="*/ 539496 w 1993392"/>
              <a:gd name="connsiteY32" fmla="*/ 1225296 h 2647735"/>
              <a:gd name="connsiteX33" fmla="*/ 512064 w 1993392"/>
              <a:gd name="connsiteY33" fmla="*/ 1234440 h 2647735"/>
              <a:gd name="connsiteX34" fmla="*/ 475488 w 1993392"/>
              <a:gd name="connsiteY34" fmla="*/ 1261872 h 2647735"/>
              <a:gd name="connsiteX35" fmla="*/ 448056 w 1993392"/>
              <a:gd name="connsiteY35" fmla="*/ 1280160 h 2647735"/>
              <a:gd name="connsiteX36" fmla="*/ 393192 w 1993392"/>
              <a:gd name="connsiteY36" fmla="*/ 1335024 h 2647735"/>
              <a:gd name="connsiteX37" fmla="*/ 310896 w 1993392"/>
              <a:gd name="connsiteY37" fmla="*/ 1399032 h 2647735"/>
              <a:gd name="connsiteX38" fmla="*/ 274320 w 1993392"/>
              <a:gd name="connsiteY38" fmla="*/ 1453896 h 2647735"/>
              <a:gd name="connsiteX39" fmla="*/ 256032 w 1993392"/>
              <a:gd name="connsiteY39" fmla="*/ 1481328 h 2647735"/>
              <a:gd name="connsiteX40" fmla="*/ 237744 w 1993392"/>
              <a:gd name="connsiteY40" fmla="*/ 1508760 h 2647735"/>
              <a:gd name="connsiteX41" fmla="*/ 228600 w 1993392"/>
              <a:gd name="connsiteY41" fmla="*/ 1536192 h 2647735"/>
              <a:gd name="connsiteX42" fmla="*/ 192024 w 1993392"/>
              <a:gd name="connsiteY42" fmla="*/ 1591056 h 2647735"/>
              <a:gd name="connsiteX43" fmla="*/ 173736 w 1993392"/>
              <a:gd name="connsiteY43" fmla="*/ 1645920 h 2647735"/>
              <a:gd name="connsiteX44" fmla="*/ 164592 w 1993392"/>
              <a:gd name="connsiteY44" fmla="*/ 1673352 h 2647735"/>
              <a:gd name="connsiteX45" fmla="*/ 155448 w 1993392"/>
              <a:gd name="connsiteY45" fmla="*/ 1709928 h 2647735"/>
              <a:gd name="connsiteX46" fmla="*/ 137160 w 1993392"/>
              <a:gd name="connsiteY46" fmla="*/ 1764792 h 2647735"/>
              <a:gd name="connsiteX47" fmla="*/ 128016 w 1993392"/>
              <a:gd name="connsiteY47" fmla="*/ 1792224 h 2647735"/>
              <a:gd name="connsiteX48" fmla="*/ 109728 w 1993392"/>
              <a:gd name="connsiteY48" fmla="*/ 1856232 h 2647735"/>
              <a:gd name="connsiteX49" fmla="*/ 82296 w 1993392"/>
              <a:gd name="connsiteY49" fmla="*/ 1947672 h 2647735"/>
              <a:gd name="connsiteX50" fmla="*/ 64008 w 1993392"/>
              <a:gd name="connsiteY50" fmla="*/ 1975104 h 2647735"/>
              <a:gd name="connsiteX51" fmla="*/ 45720 w 1993392"/>
              <a:gd name="connsiteY51" fmla="*/ 2203704 h 2647735"/>
              <a:gd name="connsiteX52" fmla="*/ 18288 w 1993392"/>
              <a:gd name="connsiteY52" fmla="*/ 2304288 h 2647735"/>
              <a:gd name="connsiteX53" fmla="*/ 0 w 1993392"/>
              <a:gd name="connsiteY53" fmla="*/ 2404872 h 2647735"/>
              <a:gd name="connsiteX54" fmla="*/ 9144 w 1993392"/>
              <a:gd name="connsiteY54" fmla="*/ 2615184 h 2647735"/>
              <a:gd name="connsiteX55" fmla="*/ 27432 w 1993392"/>
              <a:gd name="connsiteY55" fmla="*/ 2642616 h 2647735"/>
              <a:gd name="connsiteX56" fmla="*/ 128016 w 1993392"/>
              <a:gd name="connsiteY56" fmla="*/ 2633472 h 2647735"/>
              <a:gd name="connsiteX57" fmla="*/ 155448 w 1993392"/>
              <a:gd name="connsiteY57" fmla="*/ 2615184 h 2647735"/>
              <a:gd name="connsiteX58" fmla="*/ 182880 w 1993392"/>
              <a:gd name="connsiteY58" fmla="*/ 2587752 h 2647735"/>
              <a:gd name="connsiteX59" fmla="*/ 219456 w 1993392"/>
              <a:gd name="connsiteY59" fmla="*/ 2569464 h 2647735"/>
              <a:gd name="connsiteX60" fmla="*/ 246888 w 1993392"/>
              <a:gd name="connsiteY60" fmla="*/ 2542032 h 2647735"/>
              <a:gd name="connsiteX61" fmla="*/ 274320 w 1993392"/>
              <a:gd name="connsiteY61" fmla="*/ 2523744 h 2647735"/>
              <a:gd name="connsiteX62" fmla="*/ 292608 w 1993392"/>
              <a:gd name="connsiteY62" fmla="*/ 2496312 h 2647735"/>
              <a:gd name="connsiteX63" fmla="*/ 310896 w 1993392"/>
              <a:gd name="connsiteY63" fmla="*/ 2432304 h 2647735"/>
              <a:gd name="connsiteX64" fmla="*/ 338328 w 1993392"/>
              <a:gd name="connsiteY64" fmla="*/ 2414016 h 2647735"/>
              <a:gd name="connsiteX65" fmla="*/ 365760 w 1993392"/>
              <a:gd name="connsiteY65" fmla="*/ 2331720 h 2647735"/>
              <a:gd name="connsiteX66" fmla="*/ 374904 w 1993392"/>
              <a:gd name="connsiteY66" fmla="*/ 2304288 h 2647735"/>
              <a:gd name="connsiteX67" fmla="*/ 384048 w 1993392"/>
              <a:gd name="connsiteY67" fmla="*/ 2258568 h 2647735"/>
              <a:gd name="connsiteX68" fmla="*/ 411480 w 1993392"/>
              <a:gd name="connsiteY68" fmla="*/ 2148840 h 2647735"/>
              <a:gd name="connsiteX69" fmla="*/ 457200 w 1993392"/>
              <a:gd name="connsiteY69" fmla="*/ 2093976 h 2647735"/>
              <a:gd name="connsiteX70" fmla="*/ 475488 w 1993392"/>
              <a:gd name="connsiteY70" fmla="*/ 2066544 h 2647735"/>
              <a:gd name="connsiteX71" fmla="*/ 530352 w 1993392"/>
              <a:gd name="connsiteY71" fmla="*/ 2020824 h 2647735"/>
              <a:gd name="connsiteX72" fmla="*/ 594360 w 1993392"/>
              <a:gd name="connsiteY72" fmla="*/ 1947672 h 2647735"/>
              <a:gd name="connsiteX73" fmla="*/ 658368 w 1993392"/>
              <a:gd name="connsiteY73" fmla="*/ 1865376 h 2647735"/>
              <a:gd name="connsiteX74" fmla="*/ 685800 w 1993392"/>
              <a:gd name="connsiteY74" fmla="*/ 1847088 h 2647735"/>
              <a:gd name="connsiteX75" fmla="*/ 731520 w 1993392"/>
              <a:gd name="connsiteY75" fmla="*/ 1801368 h 2647735"/>
              <a:gd name="connsiteX76" fmla="*/ 758952 w 1993392"/>
              <a:gd name="connsiteY76" fmla="*/ 1773936 h 2647735"/>
              <a:gd name="connsiteX77" fmla="*/ 786384 w 1993392"/>
              <a:gd name="connsiteY77" fmla="*/ 1764792 h 2647735"/>
              <a:gd name="connsiteX78" fmla="*/ 822960 w 1993392"/>
              <a:gd name="connsiteY78" fmla="*/ 1746504 h 2647735"/>
              <a:gd name="connsiteX79" fmla="*/ 950976 w 1993392"/>
              <a:gd name="connsiteY79" fmla="*/ 1728216 h 2647735"/>
              <a:gd name="connsiteX80" fmla="*/ 1033272 w 1993392"/>
              <a:gd name="connsiteY80" fmla="*/ 1691640 h 2647735"/>
              <a:gd name="connsiteX81" fmla="*/ 1060704 w 1993392"/>
              <a:gd name="connsiteY81" fmla="*/ 1682496 h 2647735"/>
              <a:gd name="connsiteX82" fmla="*/ 1115568 w 1993392"/>
              <a:gd name="connsiteY82" fmla="*/ 1655064 h 2647735"/>
              <a:gd name="connsiteX83" fmla="*/ 1143000 w 1993392"/>
              <a:gd name="connsiteY83" fmla="*/ 1636776 h 2647735"/>
              <a:gd name="connsiteX84" fmla="*/ 1197864 w 1993392"/>
              <a:gd name="connsiteY84" fmla="*/ 1618488 h 2647735"/>
              <a:gd name="connsiteX85" fmla="*/ 1261872 w 1993392"/>
              <a:gd name="connsiteY85" fmla="*/ 1600200 h 2647735"/>
              <a:gd name="connsiteX86" fmla="*/ 1316736 w 1993392"/>
              <a:gd name="connsiteY86" fmla="*/ 1572768 h 2647735"/>
              <a:gd name="connsiteX87" fmla="*/ 1371600 w 1993392"/>
              <a:gd name="connsiteY87" fmla="*/ 1545336 h 2647735"/>
              <a:gd name="connsiteX88" fmla="*/ 1399032 w 1993392"/>
              <a:gd name="connsiteY88" fmla="*/ 1517904 h 2647735"/>
              <a:gd name="connsiteX89" fmla="*/ 1426464 w 1993392"/>
              <a:gd name="connsiteY89" fmla="*/ 1499616 h 2647735"/>
              <a:gd name="connsiteX90" fmla="*/ 1508760 w 1993392"/>
              <a:gd name="connsiteY90" fmla="*/ 1426464 h 2647735"/>
              <a:gd name="connsiteX91" fmla="*/ 1527048 w 1993392"/>
              <a:gd name="connsiteY91" fmla="*/ 1389888 h 2647735"/>
              <a:gd name="connsiteX92" fmla="*/ 1545336 w 1993392"/>
              <a:gd name="connsiteY92" fmla="*/ 1362456 h 2647735"/>
              <a:gd name="connsiteX93" fmla="*/ 1563624 w 1993392"/>
              <a:gd name="connsiteY93" fmla="*/ 1307592 h 2647735"/>
              <a:gd name="connsiteX94" fmla="*/ 1572768 w 1993392"/>
              <a:gd name="connsiteY94" fmla="*/ 1280160 h 2647735"/>
              <a:gd name="connsiteX95" fmla="*/ 1581912 w 1993392"/>
              <a:gd name="connsiteY95" fmla="*/ 1252728 h 2647735"/>
              <a:gd name="connsiteX96" fmla="*/ 1627632 w 1993392"/>
              <a:gd name="connsiteY96" fmla="*/ 1170432 h 2647735"/>
              <a:gd name="connsiteX97" fmla="*/ 1636776 w 1993392"/>
              <a:gd name="connsiteY97" fmla="*/ 1124712 h 2647735"/>
              <a:gd name="connsiteX98" fmla="*/ 1645920 w 1993392"/>
              <a:gd name="connsiteY98" fmla="*/ 1097280 h 2647735"/>
              <a:gd name="connsiteX99" fmla="*/ 1655064 w 1993392"/>
              <a:gd name="connsiteY99" fmla="*/ 1060704 h 2647735"/>
              <a:gd name="connsiteX100" fmla="*/ 1682496 w 1993392"/>
              <a:gd name="connsiteY100" fmla="*/ 1042416 h 2647735"/>
              <a:gd name="connsiteX101" fmla="*/ 1755648 w 1993392"/>
              <a:gd name="connsiteY101" fmla="*/ 978408 h 2647735"/>
              <a:gd name="connsiteX102" fmla="*/ 1810512 w 1993392"/>
              <a:gd name="connsiteY102" fmla="*/ 932688 h 2647735"/>
              <a:gd name="connsiteX103" fmla="*/ 1837944 w 1993392"/>
              <a:gd name="connsiteY103" fmla="*/ 905256 h 2647735"/>
              <a:gd name="connsiteX104" fmla="*/ 1892808 w 1993392"/>
              <a:gd name="connsiteY104" fmla="*/ 868680 h 2647735"/>
              <a:gd name="connsiteX105" fmla="*/ 1947672 w 1993392"/>
              <a:gd name="connsiteY105" fmla="*/ 822960 h 2647735"/>
              <a:gd name="connsiteX106" fmla="*/ 1975104 w 1993392"/>
              <a:gd name="connsiteY106" fmla="*/ 813816 h 2647735"/>
              <a:gd name="connsiteX107" fmla="*/ 1993392 w 1993392"/>
              <a:gd name="connsiteY107" fmla="*/ 804672 h 26477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</a:cxnLst>
            <a:rect l="l" t="t" r="r" b="b"/>
            <a:pathLst>
              <a:path w="1993392" h="2647735">
                <a:moveTo>
                  <a:pt x="1984248" y="0"/>
                </a:moveTo>
                <a:cubicBezTo>
                  <a:pt x="1957275" y="17982"/>
                  <a:pt x="1951386" y="19318"/>
                  <a:pt x="1929384" y="45720"/>
                </a:cubicBezTo>
                <a:cubicBezTo>
                  <a:pt x="1891284" y="91440"/>
                  <a:pt x="1933956" y="57912"/>
                  <a:pt x="1883664" y="91440"/>
                </a:cubicBezTo>
                <a:cubicBezTo>
                  <a:pt x="1874500" y="118933"/>
                  <a:pt x="1875927" y="122669"/>
                  <a:pt x="1856232" y="146304"/>
                </a:cubicBezTo>
                <a:cubicBezTo>
                  <a:pt x="1847953" y="156238"/>
                  <a:pt x="1836739" y="163528"/>
                  <a:pt x="1828800" y="173736"/>
                </a:cubicBezTo>
                <a:cubicBezTo>
                  <a:pt x="1815306" y="191086"/>
                  <a:pt x="1807766" y="213058"/>
                  <a:pt x="1792224" y="228600"/>
                </a:cubicBezTo>
                <a:cubicBezTo>
                  <a:pt x="1783080" y="237744"/>
                  <a:pt x="1773071" y="246098"/>
                  <a:pt x="1764792" y="256032"/>
                </a:cubicBezTo>
                <a:cubicBezTo>
                  <a:pt x="1757757" y="264475"/>
                  <a:pt x="1754275" y="275693"/>
                  <a:pt x="1746504" y="283464"/>
                </a:cubicBezTo>
                <a:cubicBezTo>
                  <a:pt x="1738733" y="291235"/>
                  <a:pt x="1728216" y="295656"/>
                  <a:pt x="1719072" y="301752"/>
                </a:cubicBezTo>
                <a:cubicBezTo>
                  <a:pt x="1673666" y="369860"/>
                  <a:pt x="1732024" y="286210"/>
                  <a:pt x="1673352" y="356616"/>
                </a:cubicBezTo>
                <a:cubicBezTo>
                  <a:pt x="1647392" y="387768"/>
                  <a:pt x="1660574" y="387682"/>
                  <a:pt x="1627632" y="420624"/>
                </a:cubicBezTo>
                <a:cubicBezTo>
                  <a:pt x="1619861" y="428395"/>
                  <a:pt x="1609344" y="432816"/>
                  <a:pt x="1600200" y="438912"/>
                </a:cubicBezTo>
                <a:cubicBezTo>
                  <a:pt x="1584130" y="487121"/>
                  <a:pt x="1601677" y="448113"/>
                  <a:pt x="1563624" y="493776"/>
                </a:cubicBezTo>
                <a:cubicBezTo>
                  <a:pt x="1546942" y="513794"/>
                  <a:pt x="1542776" y="534822"/>
                  <a:pt x="1517904" y="548640"/>
                </a:cubicBezTo>
                <a:cubicBezTo>
                  <a:pt x="1451003" y="585807"/>
                  <a:pt x="1302471" y="574227"/>
                  <a:pt x="1261872" y="576072"/>
                </a:cubicBezTo>
                <a:cubicBezTo>
                  <a:pt x="1206594" y="589891"/>
                  <a:pt x="1237218" y="581242"/>
                  <a:pt x="1170432" y="603504"/>
                </a:cubicBezTo>
                <a:cubicBezTo>
                  <a:pt x="1161288" y="606552"/>
                  <a:pt x="1151020" y="607301"/>
                  <a:pt x="1143000" y="612648"/>
                </a:cubicBezTo>
                <a:lnTo>
                  <a:pt x="1088136" y="649224"/>
                </a:lnTo>
                <a:cubicBezTo>
                  <a:pt x="1082040" y="658368"/>
                  <a:pt x="1077619" y="668885"/>
                  <a:pt x="1069848" y="676656"/>
                </a:cubicBezTo>
                <a:cubicBezTo>
                  <a:pt x="1062077" y="684427"/>
                  <a:pt x="1049281" y="686362"/>
                  <a:pt x="1042416" y="694944"/>
                </a:cubicBezTo>
                <a:cubicBezTo>
                  <a:pt x="1036395" y="702470"/>
                  <a:pt x="1038619" y="714356"/>
                  <a:pt x="1033272" y="722376"/>
                </a:cubicBezTo>
                <a:cubicBezTo>
                  <a:pt x="1026099" y="733136"/>
                  <a:pt x="1013779" y="739600"/>
                  <a:pt x="1005840" y="749808"/>
                </a:cubicBezTo>
                <a:cubicBezTo>
                  <a:pt x="929279" y="848244"/>
                  <a:pt x="1004111" y="769825"/>
                  <a:pt x="941832" y="832104"/>
                </a:cubicBezTo>
                <a:lnTo>
                  <a:pt x="923544" y="886968"/>
                </a:lnTo>
                <a:cubicBezTo>
                  <a:pt x="920496" y="896112"/>
                  <a:pt x="919747" y="906380"/>
                  <a:pt x="914400" y="914400"/>
                </a:cubicBezTo>
                <a:lnTo>
                  <a:pt x="859536" y="996696"/>
                </a:lnTo>
                <a:cubicBezTo>
                  <a:pt x="849152" y="1012272"/>
                  <a:pt x="825158" y="1049362"/>
                  <a:pt x="813816" y="1060704"/>
                </a:cubicBezTo>
                <a:cubicBezTo>
                  <a:pt x="792080" y="1082440"/>
                  <a:pt x="758683" y="1088226"/>
                  <a:pt x="731520" y="1097280"/>
                </a:cubicBezTo>
                <a:cubicBezTo>
                  <a:pt x="722376" y="1100328"/>
                  <a:pt x="712108" y="1101077"/>
                  <a:pt x="704088" y="1106424"/>
                </a:cubicBezTo>
                <a:lnTo>
                  <a:pt x="649224" y="1143000"/>
                </a:lnTo>
                <a:cubicBezTo>
                  <a:pt x="640080" y="1149096"/>
                  <a:pt x="629563" y="1153517"/>
                  <a:pt x="621792" y="1161288"/>
                </a:cubicBezTo>
                <a:cubicBezTo>
                  <a:pt x="587544" y="1195536"/>
                  <a:pt x="606628" y="1184631"/>
                  <a:pt x="566928" y="1197864"/>
                </a:cubicBezTo>
                <a:cubicBezTo>
                  <a:pt x="557784" y="1207008"/>
                  <a:pt x="550256" y="1218123"/>
                  <a:pt x="539496" y="1225296"/>
                </a:cubicBezTo>
                <a:cubicBezTo>
                  <a:pt x="531476" y="1230643"/>
                  <a:pt x="520433" y="1229658"/>
                  <a:pt x="512064" y="1234440"/>
                </a:cubicBezTo>
                <a:cubicBezTo>
                  <a:pt x="498832" y="1242001"/>
                  <a:pt x="487889" y="1253014"/>
                  <a:pt x="475488" y="1261872"/>
                </a:cubicBezTo>
                <a:cubicBezTo>
                  <a:pt x="466545" y="1268260"/>
                  <a:pt x="456270" y="1272859"/>
                  <a:pt x="448056" y="1280160"/>
                </a:cubicBezTo>
                <a:cubicBezTo>
                  <a:pt x="428726" y="1297343"/>
                  <a:pt x="414711" y="1320678"/>
                  <a:pt x="393192" y="1335024"/>
                </a:cubicBezTo>
                <a:cubicBezTo>
                  <a:pt x="361280" y="1356299"/>
                  <a:pt x="334036" y="1369281"/>
                  <a:pt x="310896" y="1399032"/>
                </a:cubicBezTo>
                <a:cubicBezTo>
                  <a:pt x="297402" y="1416382"/>
                  <a:pt x="286512" y="1435608"/>
                  <a:pt x="274320" y="1453896"/>
                </a:cubicBezTo>
                <a:lnTo>
                  <a:pt x="256032" y="1481328"/>
                </a:lnTo>
                <a:cubicBezTo>
                  <a:pt x="249936" y="1490472"/>
                  <a:pt x="241219" y="1498334"/>
                  <a:pt x="237744" y="1508760"/>
                </a:cubicBezTo>
                <a:cubicBezTo>
                  <a:pt x="234696" y="1517904"/>
                  <a:pt x="233281" y="1527766"/>
                  <a:pt x="228600" y="1536192"/>
                </a:cubicBezTo>
                <a:cubicBezTo>
                  <a:pt x="217926" y="1555405"/>
                  <a:pt x="198975" y="1570204"/>
                  <a:pt x="192024" y="1591056"/>
                </a:cubicBezTo>
                <a:lnTo>
                  <a:pt x="173736" y="1645920"/>
                </a:lnTo>
                <a:cubicBezTo>
                  <a:pt x="170688" y="1655064"/>
                  <a:pt x="166930" y="1664001"/>
                  <a:pt x="164592" y="1673352"/>
                </a:cubicBezTo>
                <a:cubicBezTo>
                  <a:pt x="161544" y="1685544"/>
                  <a:pt x="159059" y="1697891"/>
                  <a:pt x="155448" y="1709928"/>
                </a:cubicBezTo>
                <a:cubicBezTo>
                  <a:pt x="149909" y="1728392"/>
                  <a:pt x="143256" y="1746504"/>
                  <a:pt x="137160" y="1764792"/>
                </a:cubicBezTo>
                <a:cubicBezTo>
                  <a:pt x="134112" y="1773936"/>
                  <a:pt x="130354" y="1782873"/>
                  <a:pt x="128016" y="1792224"/>
                </a:cubicBezTo>
                <a:cubicBezTo>
                  <a:pt x="99430" y="1906567"/>
                  <a:pt x="135964" y="1764405"/>
                  <a:pt x="109728" y="1856232"/>
                </a:cubicBezTo>
                <a:cubicBezTo>
                  <a:pt x="103339" y="1878595"/>
                  <a:pt x="93161" y="1931374"/>
                  <a:pt x="82296" y="1947672"/>
                </a:cubicBezTo>
                <a:lnTo>
                  <a:pt x="64008" y="1975104"/>
                </a:lnTo>
                <a:cubicBezTo>
                  <a:pt x="36676" y="2111764"/>
                  <a:pt x="80059" y="1883208"/>
                  <a:pt x="45720" y="2203704"/>
                </a:cubicBezTo>
                <a:cubicBezTo>
                  <a:pt x="40132" y="2255861"/>
                  <a:pt x="29614" y="2264648"/>
                  <a:pt x="18288" y="2304288"/>
                </a:cubicBezTo>
                <a:cubicBezTo>
                  <a:pt x="5970" y="2347402"/>
                  <a:pt x="7400" y="2353070"/>
                  <a:pt x="0" y="2404872"/>
                </a:cubicBezTo>
                <a:cubicBezTo>
                  <a:pt x="3048" y="2474976"/>
                  <a:pt x="1101" y="2545476"/>
                  <a:pt x="9144" y="2615184"/>
                </a:cubicBezTo>
                <a:cubicBezTo>
                  <a:pt x="10404" y="2626101"/>
                  <a:pt x="16570" y="2640945"/>
                  <a:pt x="27432" y="2642616"/>
                </a:cubicBezTo>
                <a:cubicBezTo>
                  <a:pt x="60707" y="2647735"/>
                  <a:pt x="94488" y="2636520"/>
                  <a:pt x="128016" y="2633472"/>
                </a:cubicBezTo>
                <a:cubicBezTo>
                  <a:pt x="137160" y="2627376"/>
                  <a:pt x="147005" y="2622219"/>
                  <a:pt x="155448" y="2615184"/>
                </a:cubicBezTo>
                <a:cubicBezTo>
                  <a:pt x="165382" y="2606905"/>
                  <a:pt x="172357" y="2595268"/>
                  <a:pt x="182880" y="2587752"/>
                </a:cubicBezTo>
                <a:cubicBezTo>
                  <a:pt x="193972" y="2579829"/>
                  <a:pt x="208364" y="2577387"/>
                  <a:pt x="219456" y="2569464"/>
                </a:cubicBezTo>
                <a:cubicBezTo>
                  <a:pt x="229979" y="2561948"/>
                  <a:pt x="236954" y="2550311"/>
                  <a:pt x="246888" y="2542032"/>
                </a:cubicBezTo>
                <a:cubicBezTo>
                  <a:pt x="255331" y="2534997"/>
                  <a:pt x="265176" y="2529840"/>
                  <a:pt x="274320" y="2523744"/>
                </a:cubicBezTo>
                <a:cubicBezTo>
                  <a:pt x="280416" y="2514600"/>
                  <a:pt x="288279" y="2506413"/>
                  <a:pt x="292608" y="2496312"/>
                </a:cubicBezTo>
                <a:cubicBezTo>
                  <a:pt x="294124" y="2492774"/>
                  <a:pt x="305421" y="2439148"/>
                  <a:pt x="310896" y="2432304"/>
                </a:cubicBezTo>
                <a:cubicBezTo>
                  <a:pt x="317761" y="2423722"/>
                  <a:pt x="329184" y="2420112"/>
                  <a:pt x="338328" y="2414016"/>
                </a:cubicBezTo>
                <a:lnTo>
                  <a:pt x="365760" y="2331720"/>
                </a:lnTo>
                <a:cubicBezTo>
                  <a:pt x="368808" y="2322576"/>
                  <a:pt x="373014" y="2313739"/>
                  <a:pt x="374904" y="2304288"/>
                </a:cubicBezTo>
                <a:cubicBezTo>
                  <a:pt x="377952" y="2289048"/>
                  <a:pt x="381268" y="2273859"/>
                  <a:pt x="384048" y="2258568"/>
                </a:cubicBezTo>
                <a:cubicBezTo>
                  <a:pt x="389190" y="2230287"/>
                  <a:pt x="394785" y="2173882"/>
                  <a:pt x="411480" y="2148840"/>
                </a:cubicBezTo>
                <a:cubicBezTo>
                  <a:pt x="456886" y="2080732"/>
                  <a:pt x="398528" y="2164382"/>
                  <a:pt x="457200" y="2093976"/>
                </a:cubicBezTo>
                <a:cubicBezTo>
                  <a:pt x="464235" y="2085533"/>
                  <a:pt x="467717" y="2074315"/>
                  <a:pt x="475488" y="2066544"/>
                </a:cubicBezTo>
                <a:cubicBezTo>
                  <a:pt x="528320" y="2013712"/>
                  <a:pt x="477922" y="2088234"/>
                  <a:pt x="530352" y="2020824"/>
                </a:cubicBezTo>
                <a:cubicBezTo>
                  <a:pt x="587795" y="1946969"/>
                  <a:pt x="541254" y="1983076"/>
                  <a:pt x="594360" y="1947672"/>
                </a:cubicBezTo>
                <a:cubicBezTo>
                  <a:pt x="619849" y="1909439"/>
                  <a:pt x="626138" y="1892235"/>
                  <a:pt x="658368" y="1865376"/>
                </a:cubicBezTo>
                <a:cubicBezTo>
                  <a:pt x="666811" y="1858341"/>
                  <a:pt x="676656" y="1853184"/>
                  <a:pt x="685800" y="1847088"/>
                </a:cubicBezTo>
                <a:cubicBezTo>
                  <a:pt x="719328" y="1796796"/>
                  <a:pt x="685800" y="1839468"/>
                  <a:pt x="731520" y="1801368"/>
                </a:cubicBezTo>
                <a:cubicBezTo>
                  <a:pt x="741454" y="1793089"/>
                  <a:pt x="748192" y="1781109"/>
                  <a:pt x="758952" y="1773936"/>
                </a:cubicBezTo>
                <a:cubicBezTo>
                  <a:pt x="766972" y="1768589"/>
                  <a:pt x="777525" y="1768589"/>
                  <a:pt x="786384" y="1764792"/>
                </a:cubicBezTo>
                <a:cubicBezTo>
                  <a:pt x="798913" y="1759422"/>
                  <a:pt x="810197" y="1751290"/>
                  <a:pt x="822960" y="1746504"/>
                </a:cubicBezTo>
                <a:cubicBezTo>
                  <a:pt x="859120" y="1732944"/>
                  <a:pt x="920480" y="1731266"/>
                  <a:pt x="950976" y="1728216"/>
                </a:cubicBezTo>
                <a:cubicBezTo>
                  <a:pt x="994448" y="1699235"/>
                  <a:pt x="967982" y="1713403"/>
                  <a:pt x="1033272" y="1691640"/>
                </a:cubicBezTo>
                <a:cubicBezTo>
                  <a:pt x="1042416" y="1688592"/>
                  <a:pt x="1052684" y="1687843"/>
                  <a:pt x="1060704" y="1682496"/>
                </a:cubicBezTo>
                <a:cubicBezTo>
                  <a:pt x="1139320" y="1630085"/>
                  <a:pt x="1039852" y="1692922"/>
                  <a:pt x="1115568" y="1655064"/>
                </a:cubicBezTo>
                <a:cubicBezTo>
                  <a:pt x="1125398" y="1650149"/>
                  <a:pt x="1132957" y="1641239"/>
                  <a:pt x="1143000" y="1636776"/>
                </a:cubicBezTo>
                <a:cubicBezTo>
                  <a:pt x="1160616" y="1628947"/>
                  <a:pt x="1179576" y="1624584"/>
                  <a:pt x="1197864" y="1618488"/>
                </a:cubicBezTo>
                <a:cubicBezTo>
                  <a:pt x="1237218" y="1605370"/>
                  <a:pt x="1215945" y="1611682"/>
                  <a:pt x="1261872" y="1600200"/>
                </a:cubicBezTo>
                <a:cubicBezTo>
                  <a:pt x="1340488" y="1547789"/>
                  <a:pt x="1241020" y="1610626"/>
                  <a:pt x="1316736" y="1572768"/>
                </a:cubicBezTo>
                <a:cubicBezTo>
                  <a:pt x="1387640" y="1537316"/>
                  <a:pt x="1302649" y="1568320"/>
                  <a:pt x="1371600" y="1545336"/>
                </a:cubicBezTo>
                <a:cubicBezTo>
                  <a:pt x="1380744" y="1536192"/>
                  <a:pt x="1389098" y="1526183"/>
                  <a:pt x="1399032" y="1517904"/>
                </a:cubicBezTo>
                <a:cubicBezTo>
                  <a:pt x="1407475" y="1510869"/>
                  <a:pt x="1418250" y="1506917"/>
                  <a:pt x="1426464" y="1499616"/>
                </a:cubicBezTo>
                <a:cubicBezTo>
                  <a:pt x="1520416" y="1416103"/>
                  <a:pt x="1446501" y="1467970"/>
                  <a:pt x="1508760" y="1426464"/>
                </a:cubicBezTo>
                <a:cubicBezTo>
                  <a:pt x="1514856" y="1414272"/>
                  <a:pt x="1520285" y="1401723"/>
                  <a:pt x="1527048" y="1389888"/>
                </a:cubicBezTo>
                <a:cubicBezTo>
                  <a:pt x="1532500" y="1380346"/>
                  <a:pt x="1540873" y="1372499"/>
                  <a:pt x="1545336" y="1362456"/>
                </a:cubicBezTo>
                <a:cubicBezTo>
                  <a:pt x="1553165" y="1344840"/>
                  <a:pt x="1557528" y="1325880"/>
                  <a:pt x="1563624" y="1307592"/>
                </a:cubicBezTo>
                <a:lnTo>
                  <a:pt x="1572768" y="1280160"/>
                </a:lnTo>
                <a:cubicBezTo>
                  <a:pt x="1575816" y="1271016"/>
                  <a:pt x="1576565" y="1260748"/>
                  <a:pt x="1581912" y="1252728"/>
                </a:cubicBezTo>
                <a:cubicBezTo>
                  <a:pt x="1609154" y="1211865"/>
                  <a:pt x="1617975" y="1209059"/>
                  <a:pt x="1627632" y="1170432"/>
                </a:cubicBezTo>
                <a:cubicBezTo>
                  <a:pt x="1631401" y="1155354"/>
                  <a:pt x="1633007" y="1139790"/>
                  <a:pt x="1636776" y="1124712"/>
                </a:cubicBezTo>
                <a:cubicBezTo>
                  <a:pt x="1639114" y="1115361"/>
                  <a:pt x="1643272" y="1106548"/>
                  <a:pt x="1645920" y="1097280"/>
                </a:cubicBezTo>
                <a:cubicBezTo>
                  <a:pt x="1649372" y="1085196"/>
                  <a:pt x="1648093" y="1071161"/>
                  <a:pt x="1655064" y="1060704"/>
                </a:cubicBezTo>
                <a:cubicBezTo>
                  <a:pt x="1661160" y="1051560"/>
                  <a:pt x="1673352" y="1048512"/>
                  <a:pt x="1682496" y="1042416"/>
                </a:cubicBezTo>
                <a:cubicBezTo>
                  <a:pt x="1734312" y="964692"/>
                  <a:pt x="1648968" y="1085088"/>
                  <a:pt x="1755648" y="978408"/>
                </a:cubicBezTo>
                <a:cubicBezTo>
                  <a:pt x="1835791" y="898265"/>
                  <a:pt x="1734129" y="996341"/>
                  <a:pt x="1810512" y="932688"/>
                </a:cubicBezTo>
                <a:cubicBezTo>
                  <a:pt x="1820446" y="924409"/>
                  <a:pt x="1827736" y="913195"/>
                  <a:pt x="1837944" y="905256"/>
                </a:cubicBezTo>
                <a:cubicBezTo>
                  <a:pt x="1855294" y="891762"/>
                  <a:pt x="1877266" y="884222"/>
                  <a:pt x="1892808" y="868680"/>
                </a:cubicBezTo>
                <a:cubicBezTo>
                  <a:pt x="1913031" y="848457"/>
                  <a:pt x="1922211" y="835691"/>
                  <a:pt x="1947672" y="822960"/>
                </a:cubicBezTo>
                <a:cubicBezTo>
                  <a:pt x="1956293" y="818649"/>
                  <a:pt x="1966155" y="817396"/>
                  <a:pt x="1975104" y="813816"/>
                </a:cubicBezTo>
                <a:cubicBezTo>
                  <a:pt x="1981432" y="811285"/>
                  <a:pt x="1987296" y="807720"/>
                  <a:pt x="1993392" y="804672"/>
                </a:cubicBezTo>
              </a:path>
            </a:pathLst>
          </a:cu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pic>
        <p:nvPicPr>
          <p:cNvPr id="18445" name="Picture 6" descr="http://web.lfp.cuni.cz/OldWWW/dept/histolog/Photos/LymfatickeOrgany/23120037A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17"/>
          <a:stretch>
            <a:fillRect/>
          </a:stretch>
        </p:blipFill>
        <p:spPr bwMode="auto">
          <a:xfrm>
            <a:off x="3143250" y="3286125"/>
            <a:ext cx="6000750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39425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imprSlez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0575" y="404813"/>
            <a:ext cx="4298950" cy="620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 descr="sinus3Slez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38" y="404813"/>
            <a:ext cx="4073525" cy="6192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Text Box 4"/>
          <p:cNvSpPr txBox="1">
            <a:spLocks noChangeArrowheads="1"/>
          </p:cNvSpPr>
          <p:nvPr/>
        </p:nvSpPr>
        <p:spPr bwMode="auto">
          <a:xfrm>
            <a:off x="231775" y="88900"/>
            <a:ext cx="89122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600" b="1"/>
              <a:t>SLEZINNÉ SINUSY (x)</a:t>
            </a:r>
            <a:r>
              <a:rPr lang="cs-CZ" sz="1400"/>
              <a:t> – </a:t>
            </a:r>
            <a:r>
              <a:rPr lang="cs-CZ" sz="1200"/>
              <a:t>krev byla odstraněna</a:t>
            </a:r>
            <a:r>
              <a:rPr lang="cs-CZ" sz="1600" b="1"/>
              <a:t>          </a:t>
            </a:r>
            <a:r>
              <a:rPr lang="cs-CZ" sz="1400" b="1"/>
              <a:t>Slezina, impregnace stříbrem</a:t>
            </a:r>
            <a:r>
              <a:rPr lang="cs-CZ" sz="1600" b="1"/>
              <a:t>   </a:t>
            </a:r>
            <a:r>
              <a:rPr lang="cs-CZ" sz="1600"/>
              <a:t>retikulární vlákna</a:t>
            </a:r>
            <a:endParaRPr lang="cs-CZ" sz="1600" b="1"/>
          </a:p>
        </p:txBody>
      </p:sp>
      <p:sp>
        <p:nvSpPr>
          <p:cNvPr id="19461" name="Text Box 5"/>
          <p:cNvSpPr txBox="1">
            <a:spLocks noChangeArrowheads="1"/>
          </p:cNvSpPr>
          <p:nvPr/>
        </p:nvSpPr>
        <p:spPr bwMode="auto">
          <a:xfrm>
            <a:off x="1671638" y="857250"/>
            <a:ext cx="311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b="1"/>
              <a:t>x</a:t>
            </a:r>
          </a:p>
        </p:txBody>
      </p:sp>
      <p:sp>
        <p:nvSpPr>
          <p:cNvPr id="19462" name="Text Box 6"/>
          <p:cNvSpPr txBox="1">
            <a:spLocks noChangeArrowheads="1"/>
          </p:cNvSpPr>
          <p:nvPr/>
        </p:nvSpPr>
        <p:spPr bwMode="auto">
          <a:xfrm>
            <a:off x="2103438" y="2368550"/>
            <a:ext cx="311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b="1"/>
              <a:t>x</a:t>
            </a:r>
          </a:p>
        </p:txBody>
      </p:sp>
      <p:sp>
        <p:nvSpPr>
          <p:cNvPr id="19463" name="Text Box 7"/>
          <p:cNvSpPr txBox="1">
            <a:spLocks noChangeArrowheads="1"/>
          </p:cNvSpPr>
          <p:nvPr/>
        </p:nvSpPr>
        <p:spPr bwMode="auto">
          <a:xfrm>
            <a:off x="1023938" y="4313238"/>
            <a:ext cx="311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b="1"/>
              <a:t>x</a:t>
            </a:r>
          </a:p>
        </p:txBody>
      </p:sp>
      <p:sp>
        <p:nvSpPr>
          <p:cNvPr id="19464" name="Text Box 8"/>
          <p:cNvSpPr txBox="1">
            <a:spLocks noChangeArrowheads="1"/>
          </p:cNvSpPr>
          <p:nvPr/>
        </p:nvSpPr>
        <p:spPr bwMode="auto">
          <a:xfrm>
            <a:off x="2535238" y="5176838"/>
            <a:ext cx="311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b="1"/>
              <a:t>x</a:t>
            </a:r>
          </a:p>
        </p:txBody>
      </p:sp>
      <p:sp>
        <p:nvSpPr>
          <p:cNvPr id="19465" name="Text Box 9"/>
          <p:cNvSpPr txBox="1">
            <a:spLocks noChangeArrowheads="1"/>
          </p:cNvSpPr>
          <p:nvPr/>
        </p:nvSpPr>
        <p:spPr bwMode="auto">
          <a:xfrm>
            <a:off x="303213" y="5176838"/>
            <a:ext cx="311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b="1"/>
              <a:t>x</a:t>
            </a:r>
          </a:p>
        </p:txBody>
      </p:sp>
      <p:sp>
        <p:nvSpPr>
          <p:cNvPr id="19466" name="Text Box 10"/>
          <p:cNvSpPr txBox="1">
            <a:spLocks noChangeArrowheads="1"/>
          </p:cNvSpPr>
          <p:nvPr/>
        </p:nvSpPr>
        <p:spPr bwMode="auto">
          <a:xfrm>
            <a:off x="1311275" y="2584450"/>
            <a:ext cx="311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b="1"/>
              <a:t>x</a:t>
            </a:r>
          </a:p>
        </p:txBody>
      </p:sp>
      <p:sp>
        <p:nvSpPr>
          <p:cNvPr id="19467" name="Text Box 11"/>
          <p:cNvSpPr txBox="1">
            <a:spLocks noChangeArrowheads="1"/>
          </p:cNvSpPr>
          <p:nvPr/>
        </p:nvSpPr>
        <p:spPr bwMode="auto">
          <a:xfrm>
            <a:off x="3255963" y="3665538"/>
            <a:ext cx="311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b="1"/>
              <a:t>x</a:t>
            </a:r>
          </a:p>
        </p:txBody>
      </p:sp>
      <p:sp>
        <p:nvSpPr>
          <p:cNvPr id="19468" name="Line 12"/>
          <p:cNvSpPr>
            <a:spLocks noChangeShapeType="1"/>
          </p:cNvSpPr>
          <p:nvPr/>
        </p:nvSpPr>
        <p:spPr bwMode="auto">
          <a:xfrm flipH="1">
            <a:off x="5580063" y="333375"/>
            <a:ext cx="2232025" cy="16557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9469" name="Line 13"/>
          <p:cNvSpPr>
            <a:spLocks noChangeShapeType="1"/>
          </p:cNvSpPr>
          <p:nvPr/>
        </p:nvSpPr>
        <p:spPr bwMode="auto">
          <a:xfrm>
            <a:off x="7812088" y="333375"/>
            <a:ext cx="576262" cy="2232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9470" name="Line 14"/>
          <p:cNvSpPr>
            <a:spLocks noChangeShapeType="1"/>
          </p:cNvSpPr>
          <p:nvPr/>
        </p:nvSpPr>
        <p:spPr bwMode="auto">
          <a:xfrm flipH="1">
            <a:off x="7019925" y="404813"/>
            <a:ext cx="792163" cy="15113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9471" name="Text Box 15"/>
          <p:cNvSpPr txBox="1">
            <a:spLocks noChangeArrowheads="1"/>
          </p:cNvSpPr>
          <p:nvPr/>
        </p:nvSpPr>
        <p:spPr bwMode="auto">
          <a:xfrm>
            <a:off x="179388" y="6613525"/>
            <a:ext cx="1900237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000"/>
              <a:t>Mikrofotografie: Sbírka ÚHIEM</a:t>
            </a:r>
          </a:p>
        </p:txBody>
      </p:sp>
    </p:spTree>
    <p:extLst>
      <p:ext uri="{BB962C8B-B14F-4D97-AF65-F5344CB8AC3E}">
        <p14:creationId xmlns:p14="http://schemas.microsoft.com/office/powerpoint/2010/main" val="107356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Nadpis 1"/>
          <p:cNvSpPr>
            <a:spLocks noGrp="1"/>
          </p:cNvSpPr>
          <p:nvPr>
            <p:ph type="ctrTitle"/>
          </p:nvPr>
        </p:nvSpPr>
        <p:spPr>
          <a:xfrm>
            <a:off x="395536" y="4797152"/>
            <a:ext cx="8458200" cy="1222375"/>
          </a:xfrm>
        </p:spPr>
        <p:txBody>
          <a:bodyPr>
            <a:normAutofit/>
          </a:bodyPr>
          <a:lstStyle/>
          <a:p>
            <a:pPr eaLnBrk="1" hangingPunct="1"/>
            <a:r>
              <a:rPr lang="cs-CZ" sz="4400" b="1" dirty="0" smtClean="0">
                <a:latin typeface="Arial" charset="0"/>
                <a:cs typeface="Arial" charset="0"/>
              </a:rPr>
              <a:t>LYMFATICKÝ SYSTÉM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14983448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slez005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600325"/>
            <a:ext cx="8839200" cy="386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1258888" y="115888"/>
            <a:ext cx="62468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cs-CZ" sz="2400" b="1"/>
              <a:t>SCHÉMA KREVNÍHO OBĚHU VE SLEZINĚ</a:t>
            </a:r>
          </a:p>
        </p:txBody>
      </p:sp>
      <p:sp>
        <p:nvSpPr>
          <p:cNvPr id="20484" name="Line 4"/>
          <p:cNvSpPr>
            <a:spLocks noChangeShapeType="1"/>
          </p:cNvSpPr>
          <p:nvPr/>
        </p:nvSpPr>
        <p:spPr bwMode="auto">
          <a:xfrm>
            <a:off x="1143000" y="5943600"/>
            <a:ext cx="457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152400" y="5791200"/>
            <a:ext cx="1098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b="1"/>
              <a:t>trabekulární </a:t>
            </a:r>
          </a:p>
          <a:p>
            <a:pPr eaLnBrk="1" hangingPunct="1"/>
            <a:r>
              <a:rPr lang="cs-CZ" sz="1200" b="1"/>
              <a:t>arterie</a:t>
            </a:r>
          </a:p>
        </p:txBody>
      </p:sp>
      <p:sp>
        <p:nvSpPr>
          <p:cNvPr id="20486" name="Text Box 6"/>
          <p:cNvSpPr txBox="1">
            <a:spLocks noChangeArrowheads="1"/>
          </p:cNvSpPr>
          <p:nvPr/>
        </p:nvSpPr>
        <p:spPr bwMode="auto">
          <a:xfrm>
            <a:off x="3276600" y="2590800"/>
            <a:ext cx="120808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b="1"/>
              <a:t>červená pulpa</a:t>
            </a:r>
          </a:p>
        </p:txBody>
      </p:sp>
      <p:sp>
        <p:nvSpPr>
          <p:cNvPr id="20487" name="Line 7"/>
          <p:cNvSpPr>
            <a:spLocks noChangeShapeType="1"/>
          </p:cNvSpPr>
          <p:nvPr/>
        </p:nvSpPr>
        <p:spPr bwMode="auto">
          <a:xfrm flipH="1" flipV="1">
            <a:off x="3276600" y="5181600"/>
            <a:ext cx="609600" cy="838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0488" name="Line 8"/>
          <p:cNvSpPr>
            <a:spLocks noChangeShapeType="1"/>
          </p:cNvSpPr>
          <p:nvPr/>
        </p:nvSpPr>
        <p:spPr bwMode="auto">
          <a:xfrm flipV="1">
            <a:off x="3886200" y="3657600"/>
            <a:ext cx="304800" cy="2362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0489" name="Text Box 9"/>
          <p:cNvSpPr txBox="1">
            <a:spLocks noChangeArrowheads="1"/>
          </p:cNvSpPr>
          <p:nvPr/>
        </p:nvSpPr>
        <p:spPr bwMode="auto">
          <a:xfrm>
            <a:off x="2627313" y="5943600"/>
            <a:ext cx="16271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b="1"/>
              <a:t>lymfatický folikul</a:t>
            </a:r>
          </a:p>
          <a:p>
            <a:pPr eaLnBrk="1" hangingPunct="1"/>
            <a:r>
              <a:rPr lang="cs-CZ" sz="1200" b="1"/>
              <a:t>B-lymfocyty</a:t>
            </a:r>
          </a:p>
        </p:txBody>
      </p:sp>
      <p:sp>
        <p:nvSpPr>
          <p:cNvPr id="20490" name="Line 10"/>
          <p:cNvSpPr>
            <a:spLocks noChangeShapeType="1"/>
          </p:cNvSpPr>
          <p:nvPr/>
        </p:nvSpPr>
        <p:spPr bwMode="auto">
          <a:xfrm>
            <a:off x="2362200" y="3352800"/>
            <a:ext cx="685800" cy="990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0491" name="Text Box 11"/>
          <p:cNvSpPr txBox="1">
            <a:spLocks noChangeArrowheads="1"/>
          </p:cNvSpPr>
          <p:nvPr/>
        </p:nvSpPr>
        <p:spPr bwMode="auto">
          <a:xfrm>
            <a:off x="1219200" y="3124200"/>
            <a:ext cx="1682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b="1"/>
              <a:t>periarteriální pochva</a:t>
            </a:r>
          </a:p>
          <a:p>
            <a:pPr eaLnBrk="1" hangingPunct="1"/>
            <a:r>
              <a:rPr lang="cs-CZ" sz="1200" b="1"/>
              <a:t>T-lymfocyty</a:t>
            </a:r>
          </a:p>
        </p:txBody>
      </p:sp>
      <p:sp>
        <p:nvSpPr>
          <p:cNvPr id="20492" name="Line 12"/>
          <p:cNvSpPr>
            <a:spLocks noChangeShapeType="1"/>
          </p:cNvSpPr>
          <p:nvPr/>
        </p:nvSpPr>
        <p:spPr bwMode="auto">
          <a:xfrm flipH="1">
            <a:off x="8077200" y="4495800"/>
            <a:ext cx="381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0493" name="Line 13"/>
          <p:cNvSpPr>
            <a:spLocks noChangeShapeType="1"/>
          </p:cNvSpPr>
          <p:nvPr/>
        </p:nvSpPr>
        <p:spPr bwMode="auto">
          <a:xfrm flipH="1">
            <a:off x="7772400" y="4495800"/>
            <a:ext cx="685800" cy="457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0494" name="Text Box 14"/>
          <p:cNvSpPr txBox="1">
            <a:spLocks noChangeArrowheads="1"/>
          </p:cNvSpPr>
          <p:nvPr/>
        </p:nvSpPr>
        <p:spPr bwMode="auto">
          <a:xfrm>
            <a:off x="8243888" y="4149725"/>
            <a:ext cx="900112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b="1"/>
              <a:t> trabeku-</a:t>
            </a:r>
          </a:p>
          <a:p>
            <a:pPr eaLnBrk="1" hangingPunct="1"/>
            <a:r>
              <a:rPr lang="cs-CZ" sz="1200" b="1"/>
              <a:t>    lární</a:t>
            </a:r>
          </a:p>
          <a:p>
            <a:pPr eaLnBrk="1" hangingPunct="1"/>
            <a:r>
              <a:rPr lang="cs-CZ" sz="1200" b="1"/>
              <a:t>    vény</a:t>
            </a:r>
          </a:p>
        </p:txBody>
      </p:sp>
      <p:sp>
        <p:nvSpPr>
          <p:cNvPr id="20495" name="Line 15"/>
          <p:cNvSpPr>
            <a:spLocks noChangeShapeType="1"/>
          </p:cNvSpPr>
          <p:nvPr/>
        </p:nvSpPr>
        <p:spPr bwMode="auto">
          <a:xfrm flipH="1">
            <a:off x="6019800" y="3962400"/>
            <a:ext cx="838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0496" name="Line 16"/>
          <p:cNvSpPr>
            <a:spLocks noChangeShapeType="1"/>
          </p:cNvSpPr>
          <p:nvPr/>
        </p:nvSpPr>
        <p:spPr bwMode="auto">
          <a:xfrm flipH="1">
            <a:off x="5257800" y="3962400"/>
            <a:ext cx="1600200" cy="533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0497" name="Text Box 17"/>
          <p:cNvSpPr txBox="1">
            <a:spLocks noChangeArrowheads="1"/>
          </p:cNvSpPr>
          <p:nvPr/>
        </p:nvSpPr>
        <p:spPr bwMode="auto">
          <a:xfrm>
            <a:off x="6781800" y="3810000"/>
            <a:ext cx="126841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b="1"/>
              <a:t>aa. penicillatae</a:t>
            </a:r>
          </a:p>
        </p:txBody>
      </p:sp>
      <p:sp>
        <p:nvSpPr>
          <p:cNvPr id="20498" name="Line 18"/>
          <p:cNvSpPr>
            <a:spLocks noChangeShapeType="1"/>
          </p:cNvSpPr>
          <p:nvPr/>
        </p:nvSpPr>
        <p:spPr bwMode="auto">
          <a:xfrm flipV="1">
            <a:off x="6019800" y="5638800"/>
            <a:ext cx="0" cy="609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0499" name="Text Box 19"/>
          <p:cNvSpPr txBox="1">
            <a:spLocks noChangeArrowheads="1"/>
          </p:cNvSpPr>
          <p:nvPr/>
        </p:nvSpPr>
        <p:spPr bwMode="auto">
          <a:xfrm>
            <a:off x="5867400" y="6172200"/>
            <a:ext cx="169227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b="1"/>
              <a:t>opouzdřené arterioly</a:t>
            </a:r>
          </a:p>
        </p:txBody>
      </p:sp>
      <p:sp>
        <p:nvSpPr>
          <p:cNvPr id="20500" name="Line 20"/>
          <p:cNvSpPr>
            <a:spLocks noChangeShapeType="1"/>
          </p:cNvSpPr>
          <p:nvPr/>
        </p:nvSpPr>
        <p:spPr bwMode="auto">
          <a:xfrm flipH="1">
            <a:off x="6096000" y="4648200"/>
            <a:ext cx="381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0501" name="Text Box 21"/>
          <p:cNvSpPr txBox="1">
            <a:spLocks noChangeArrowheads="1"/>
          </p:cNvSpPr>
          <p:nvPr/>
        </p:nvSpPr>
        <p:spPr bwMode="auto">
          <a:xfrm>
            <a:off x="6400800" y="4495800"/>
            <a:ext cx="99536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b="1"/>
              <a:t>prekapiláry</a:t>
            </a:r>
          </a:p>
        </p:txBody>
      </p:sp>
      <p:sp>
        <p:nvSpPr>
          <p:cNvPr id="20502" name="Line 22"/>
          <p:cNvSpPr>
            <a:spLocks noChangeShapeType="1"/>
          </p:cNvSpPr>
          <p:nvPr/>
        </p:nvSpPr>
        <p:spPr bwMode="auto">
          <a:xfrm>
            <a:off x="2895600" y="2971800"/>
            <a:ext cx="228600" cy="533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0503" name="Text Box 23"/>
          <p:cNvSpPr txBox="1">
            <a:spLocks noChangeArrowheads="1"/>
          </p:cNvSpPr>
          <p:nvPr/>
        </p:nvSpPr>
        <p:spPr bwMode="auto">
          <a:xfrm>
            <a:off x="1889125" y="2700338"/>
            <a:ext cx="148113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b="1"/>
              <a:t>marginální sinusy</a:t>
            </a:r>
          </a:p>
        </p:txBody>
      </p:sp>
      <p:sp>
        <p:nvSpPr>
          <p:cNvPr id="20504" name="Line 24"/>
          <p:cNvSpPr>
            <a:spLocks noChangeShapeType="1"/>
          </p:cNvSpPr>
          <p:nvPr/>
        </p:nvSpPr>
        <p:spPr bwMode="auto">
          <a:xfrm>
            <a:off x="2895600" y="2971800"/>
            <a:ext cx="1143000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0505" name="Text Box 25"/>
          <p:cNvSpPr txBox="1">
            <a:spLocks noChangeArrowheads="1"/>
          </p:cNvSpPr>
          <p:nvPr/>
        </p:nvSpPr>
        <p:spPr bwMode="auto">
          <a:xfrm>
            <a:off x="152400" y="990600"/>
            <a:ext cx="193675" cy="406400"/>
          </a:xfrm>
          <a:prstGeom prst="rect">
            <a:avLst/>
          </a:prstGeom>
          <a:noFill/>
          <a:ln w="9525" cap="rnd">
            <a:solidFill>
              <a:schemeClr val="bg1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sz="2000" b="1"/>
          </a:p>
        </p:txBody>
      </p:sp>
      <p:sp>
        <p:nvSpPr>
          <p:cNvPr id="20506" name="Line 26"/>
          <p:cNvSpPr>
            <a:spLocks noChangeShapeType="1"/>
          </p:cNvSpPr>
          <p:nvPr/>
        </p:nvSpPr>
        <p:spPr bwMode="auto">
          <a:xfrm flipH="1">
            <a:off x="6934200" y="5410200"/>
            <a:ext cx="1295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0507" name="Line 27"/>
          <p:cNvSpPr>
            <a:spLocks noChangeShapeType="1"/>
          </p:cNvSpPr>
          <p:nvPr/>
        </p:nvSpPr>
        <p:spPr bwMode="auto">
          <a:xfrm flipH="1" flipV="1">
            <a:off x="6629400" y="5181600"/>
            <a:ext cx="1600200" cy="228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0508" name="Line 28"/>
          <p:cNvSpPr>
            <a:spLocks noChangeShapeType="1"/>
          </p:cNvSpPr>
          <p:nvPr/>
        </p:nvSpPr>
        <p:spPr bwMode="auto">
          <a:xfrm flipH="1">
            <a:off x="7010400" y="5410200"/>
            <a:ext cx="1219200" cy="228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0509" name="Text Box 29"/>
          <p:cNvSpPr txBox="1">
            <a:spLocks noChangeArrowheads="1"/>
          </p:cNvSpPr>
          <p:nvPr/>
        </p:nvSpPr>
        <p:spPr bwMode="auto">
          <a:xfrm>
            <a:off x="8162925" y="5257800"/>
            <a:ext cx="7635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b="1"/>
              <a:t>  vény </a:t>
            </a:r>
          </a:p>
          <a:p>
            <a:pPr eaLnBrk="1" hangingPunct="1"/>
            <a:r>
              <a:rPr lang="cs-CZ" sz="1200" b="1"/>
              <a:t>    pulpy</a:t>
            </a:r>
          </a:p>
        </p:txBody>
      </p:sp>
      <p:sp>
        <p:nvSpPr>
          <p:cNvPr id="20510" name="Line 30"/>
          <p:cNvSpPr>
            <a:spLocks noChangeShapeType="1"/>
          </p:cNvSpPr>
          <p:nvPr/>
        </p:nvSpPr>
        <p:spPr bwMode="auto">
          <a:xfrm flipH="1">
            <a:off x="2124075" y="3357563"/>
            <a:ext cx="287338" cy="15113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0511" name="Text Box 31"/>
          <p:cNvSpPr txBox="1">
            <a:spLocks noChangeArrowheads="1"/>
          </p:cNvSpPr>
          <p:nvPr/>
        </p:nvSpPr>
        <p:spPr bwMode="auto">
          <a:xfrm>
            <a:off x="3543300" y="6257925"/>
            <a:ext cx="157956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b="1"/>
              <a:t>zárodečné centrum</a:t>
            </a:r>
          </a:p>
        </p:txBody>
      </p:sp>
      <p:sp>
        <p:nvSpPr>
          <p:cNvPr id="20512" name="Line 32"/>
          <p:cNvSpPr>
            <a:spLocks noChangeShapeType="1"/>
          </p:cNvSpPr>
          <p:nvPr/>
        </p:nvSpPr>
        <p:spPr bwMode="auto">
          <a:xfrm flipV="1">
            <a:off x="4140200" y="5084763"/>
            <a:ext cx="144463" cy="12239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0513" name="Text Box 33"/>
          <p:cNvSpPr txBox="1">
            <a:spLocks noChangeArrowheads="1"/>
          </p:cNvSpPr>
          <p:nvPr/>
        </p:nvSpPr>
        <p:spPr bwMode="auto">
          <a:xfrm>
            <a:off x="179388" y="549275"/>
            <a:ext cx="8869362" cy="204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AutoNum type="alphaLcPeriod"/>
            </a:pPr>
            <a:r>
              <a:rPr lang="cs-CZ" sz="1600"/>
              <a:t>lienals – aa. trabeculares – aa. centrales (bílá pulpa) – aa. penicillate – opouzdřené arterioly</a:t>
            </a:r>
          </a:p>
          <a:p>
            <a:pPr eaLnBrk="1" hangingPunct="1"/>
            <a:r>
              <a:rPr lang="cs-CZ" sz="1600"/>
              <a:t> – prekapiláry: krev proudí do červené pulpy a vrací se stěnou sinusů zpět do oběhu (otevřený</a:t>
            </a:r>
          </a:p>
          <a:p>
            <a:pPr eaLnBrk="1" hangingPunct="1"/>
            <a:r>
              <a:rPr lang="cs-CZ" sz="1600"/>
              <a:t>oběh, převažuje u člověka) nebo krev teče přímo do sinusů (uzavřený oběh, např. pes) – vv. </a:t>
            </a:r>
          </a:p>
          <a:p>
            <a:pPr eaLnBrk="1" hangingPunct="1"/>
            <a:r>
              <a:rPr lang="cs-CZ" sz="1600"/>
              <a:t>pulpae - vv. trabeculares – v. lienalis</a:t>
            </a:r>
          </a:p>
          <a:p>
            <a:pPr eaLnBrk="1" hangingPunct="1">
              <a:buFontTx/>
              <a:buChar char="-"/>
            </a:pPr>
            <a:endParaRPr lang="cs-CZ" sz="1600"/>
          </a:p>
          <a:p>
            <a:pPr eaLnBrk="1" hangingPunct="1"/>
            <a:r>
              <a:rPr lang="cs-CZ" sz="1600" b="1"/>
              <a:t>Marginální sinusy</a:t>
            </a:r>
            <a:r>
              <a:rPr lang="cs-CZ" sz="1600"/>
              <a:t> - v místě přechodu červené a bílé pulpy, dostávají krev z větví a.centralis</a:t>
            </a:r>
          </a:p>
          <a:p>
            <a:pPr eaLnBrk="1" hangingPunct="1"/>
            <a:r>
              <a:rPr lang="cs-CZ" sz="1600"/>
              <a:t>(radiální tepénky, aa. foliculares), ve stěně sinusů jsou dendritické APB které zachycují antigeny </a:t>
            </a:r>
          </a:p>
          <a:p>
            <a:pPr eaLnBrk="1" hangingPunct="1"/>
            <a:r>
              <a:rPr lang="cs-CZ" sz="1600"/>
              <a:t>v krvi a po zpracování je prezentují T a B lymfocytům</a:t>
            </a:r>
          </a:p>
        </p:txBody>
      </p:sp>
      <p:sp>
        <p:nvSpPr>
          <p:cNvPr id="20514" name="Text Box 34"/>
          <p:cNvSpPr txBox="1">
            <a:spLocks noChangeArrowheads="1"/>
          </p:cNvSpPr>
          <p:nvPr/>
        </p:nvSpPr>
        <p:spPr bwMode="auto">
          <a:xfrm>
            <a:off x="87313" y="6427788"/>
            <a:ext cx="31115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000"/>
              <a:t>Schéma: Junqueira, Carneiro, Basic Histology, 2003</a:t>
            </a:r>
          </a:p>
        </p:txBody>
      </p:sp>
    </p:spTree>
    <p:extLst>
      <p:ext uri="{BB962C8B-B14F-4D97-AF65-F5344CB8AC3E}">
        <p14:creationId xmlns:p14="http://schemas.microsoft.com/office/powerpoint/2010/main" val="4068209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slez0051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1412875"/>
            <a:ext cx="4800600" cy="525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3" descr="sinus2Slez-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644900"/>
            <a:ext cx="3886200" cy="301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4" descr="R-LS-21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8913"/>
            <a:ext cx="5124450" cy="389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Text Box 5"/>
          <p:cNvSpPr txBox="1">
            <a:spLocks noChangeArrowheads="1"/>
          </p:cNvSpPr>
          <p:nvPr/>
        </p:nvSpPr>
        <p:spPr bwMode="auto">
          <a:xfrm>
            <a:off x="1095375" y="4219575"/>
            <a:ext cx="6461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400" b="1">
                <a:solidFill>
                  <a:schemeClr val="bg1"/>
                </a:solidFill>
              </a:rPr>
              <a:t>sinus</a:t>
            </a:r>
          </a:p>
        </p:txBody>
      </p:sp>
      <p:sp>
        <p:nvSpPr>
          <p:cNvPr id="21510" name="Text Box 6"/>
          <p:cNvSpPr txBox="1">
            <a:spLocks noChangeArrowheads="1"/>
          </p:cNvSpPr>
          <p:nvPr/>
        </p:nvSpPr>
        <p:spPr bwMode="auto">
          <a:xfrm>
            <a:off x="4335463" y="3403600"/>
            <a:ext cx="731837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000" b="1"/>
              <a:t>uzavřená</a:t>
            </a:r>
          </a:p>
          <a:p>
            <a:pPr eaLnBrk="1" hangingPunct="1"/>
            <a:endParaRPr lang="cs-CZ" sz="1000" b="1"/>
          </a:p>
          <a:p>
            <a:pPr eaLnBrk="1" hangingPunct="1"/>
            <a:endParaRPr lang="cs-CZ" sz="1000" b="1"/>
          </a:p>
        </p:txBody>
      </p:sp>
      <p:sp>
        <p:nvSpPr>
          <p:cNvPr id="21511" name="Text Box 7"/>
          <p:cNvSpPr txBox="1">
            <a:spLocks noChangeArrowheads="1"/>
          </p:cNvSpPr>
          <p:nvPr/>
        </p:nvSpPr>
        <p:spPr bwMode="auto">
          <a:xfrm>
            <a:off x="4335463" y="3619500"/>
            <a:ext cx="711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000" b="1"/>
              <a:t>otevřená</a:t>
            </a:r>
          </a:p>
        </p:txBody>
      </p:sp>
      <p:sp>
        <p:nvSpPr>
          <p:cNvPr id="21512" name="Text Box 8"/>
          <p:cNvSpPr txBox="1">
            <a:spLocks noChangeArrowheads="1"/>
          </p:cNvSpPr>
          <p:nvPr/>
        </p:nvSpPr>
        <p:spPr bwMode="auto">
          <a:xfrm>
            <a:off x="2679700" y="3594100"/>
            <a:ext cx="122396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b="1"/>
              <a:t>makrofágy (M)</a:t>
            </a:r>
          </a:p>
        </p:txBody>
      </p:sp>
      <p:sp>
        <p:nvSpPr>
          <p:cNvPr id="21513" name="Text Box 9"/>
          <p:cNvSpPr txBox="1">
            <a:spLocks noChangeArrowheads="1"/>
          </p:cNvSpPr>
          <p:nvPr/>
        </p:nvSpPr>
        <p:spPr bwMode="auto">
          <a:xfrm>
            <a:off x="1671638" y="115888"/>
            <a:ext cx="3317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400" b="1"/>
              <a:t>M</a:t>
            </a:r>
          </a:p>
        </p:txBody>
      </p:sp>
      <p:sp>
        <p:nvSpPr>
          <p:cNvPr id="21514" name="Line 10"/>
          <p:cNvSpPr>
            <a:spLocks noChangeShapeType="1"/>
          </p:cNvSpPr>
          <p:nvPr/>
        </p:nvSpPr>
        <p:spPr bwMode="auto">
          <a:xfrm>
            <a:off x="1908175" y="333375"/>
            <a:ext cx="287338" cy="2873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1515" name="Line 11"/>
          <p:cNvSpPr>
            <a:spLocks noChangeShapeType="1"/>
          </p:cNvSpPr>
          <p:nvPr/>
        </p:nvSpPr>
        <p:spPr bwMode="auto">
          <a:xfrm flipV="1">
            <a:off x="1476375" y="333375"/>
            <a:ext cx="287338" cy="714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1516" name="Line 12"/>
          <p:cNvSpPr>
            <a:spLocks noChangeShapeType="1"/>
          </p:cNvSpPr>
          <p:nvPr/>
        </p:nvSpPr>
        <p:spPr bwMode="auto">
          <a:xfrm flipV="1">
            <a:off x="3419475" y="3141663"/>
            <a:ext cx="431800" cy="5032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1517" name="Line 13"/>
          <p:cNvSpPr>
            <a:spLocks noChangeShapeType="1"/>
          </p:cNvSpPr>
          <p:nvPr/>
        </p:nvSpPr>
        <p:spPr bwMode="auto">
          <a:xfrm flipH="1" flipV="1">
            <a:off x="2987675" y="3429000"/>
            <a:ext cx="43180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1518" name="Text Box 14"/>
          <p:cNvSpPr txBox="1">
            <a:spLocks noChangeArrowheads="1"/>
          </p:cNvSpPr>
          <p:nvPr/>
        </p:nvSpPr>
        <p:spPr bwMode="auto">
          <a:xfrm>
            <a:off x="1600200" y="5083175"/>
            <a:ext cx="3032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400" b="1"/>
              <a:t>E</a:t>
            </a:r>
          </a:p>
        </p:txBody>
      </p:sp>
      <p:sp>
        <p:nvSpPr>
          <p:cNvPr id="21519" name="Text Box 15"/>
          <p:cNvSpPr txBox="1">
            <a:spLocks noChangeArrowheads="1"/>
          </p:cNvSpPr>
          <p:nvPr/>
        </p:nvSpPr>
        <p:spPr bwMode="auto">
          <a:xfrm>
            <a:off x="2555875" y="4724400"/>
            <a:ext cx="4413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400" b="1"/>
              <a:t>RB</a:t>
            </a:r>
          </a:p>
        </p:txBody>
      </p:sp>
      <p:sp>
        <p:nvSpPr>
          <p:cNvPr id="21520" name="Text Box 16"/>
          <p:cNvSpPr txBox="1">
            <a:spLocks noChangeArrowheads="1"/>
          </p:cNvSpPr>
          <p:nvPr/>
        </p:nvSpPr>
        <p:spPr bwMode="auto">
          <a:xfrm>
            <a:off x="5219700" y="115888"/>
            <a:ext cx="3816350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400"/>
              <a:t>Stěna </a:t>
            </a:r>
            <a:r>
              <a:rPr lang="cs-CZ" sz="1400" b="1"/>
              <a:t>slezinných sinusů</a:t>
            </a:r>
            <a:r>
              <a:rPr lang="cs-CZ" sz="1400"/>
              <a:t> je tvořena protáhlý-mi endotelovými buňkami (spojenými pouze svými výběžky), pruhy lamina basalis a cirku- lárně probíhajícími retikulárními vlákny. Volné prostory ve stěně umožňují návrat krvinek </a:t>
            </a:r>
          </a:p>
          <a:p>
            <a:pPr eaLnBrk="1" hangingPunct="1"/>
            <a:r>
              <a:rPr lang="cs-CZ" sz="1400"/>
              <a:t>z červené pulpy do krevního oběhu</a:t>
            </a:r>
            <a:endParaRPr lang="cs-CZ" sz="1400" b="1"/>
          </a:p>
        </p:txBody>
      </p:sp>
      <p:sp>
        <p:nvSpPr>
          <p:cNvPr id="21521" name="Text Box 17"/>
          <p:cNvSpPr txBox="1">
            <a:spLocks noChangeArrowheads="1"/>
          </p:cNvSpPr>
          <p:nvPr/>
        </p:nvSpPr>
        <p:spPr bwMode="auto">
          <a:xfrm>
            <a:off x="179388" y="6583363"/>
            <a:ext cx="87852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b="1"/>
              <a:t>E=endotel, RB=retikulární buňka                       SEM elektronogramy </a:t>
            </a:r>
            <a:r>
              <a:rPr lang="cs-CZ" sz="1200" i="1"/>
              <a:t>(Junqueira, Carneiro, Basic Histolgy, 2003)</a:t>
            </a:r>
            <a:endParaRPr lang="cs-CZ" sz="1200" b="1"/>
          </a:p>
        </p:txBody>
      </p:sp>
      <p:sp>
        <p:nvSpPr>
          <p:cNvPr id="21522" name="Text Box 18"/>
          <p:cNvSpPr txBox="1">
            <a:spLocks noChangeArrowheads="1"/>
          </p:cNvSpPr>
          <p:nvPr/>
        </p:nvSpPr>
        <p:spPr bwMode="auto">
          <a:xfrm>
            <a:off x="231775" y="3763963"/>
            <a:ext cx="24590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000"/>
              <a:t>Schéma: Ross, Pawlina, Histology, 2006</a:t>
            </a:r>
          </a:p>
        </p:txBody>
      </p:sp>
    </p:spTree>
    <p:extLst>
      <p:ext uri="{BB962C8B-B14F-4D97-AF65-F5344CB8AC3E}">
        <p14:creationId xmlns:p14="http://schemas.microsoft.com/office/powerpoint/2010/main" val="2075312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4000" b="1" smtClean="0">
                <a:latin typeface="Arial" charset="0"/>
                <a:cs typeface="Arial" charset="0"/>
              </a:rPr>
              <a:t>LYMFATICKÁ TKÁŇ – MALT</a:t>
            </a:r>
            <a:br>
              <a:rPr lang="cs-CZ" sz="4000" b="1" smtClean="0">
                <a:latin typeface="Arial" charset="0"/>
                <a:cs typeface="Arial" charset="0"/>
              </a:rPr>
            </a:br>
            <a:r>
              <a:rPr lang="cs-CZ" sz="3200" smtClean="0">
                <a:latin typeface="Arial" charset="0"/>
                <a:cs typeface="Arial" charset="0"/>
              </a:rPr>
              <a:t>(</a:t>
            </a:r>
            <a:r>
              <a:rPr lang="cs-CZ" sz="3200" b="1" smtClean="0">
                <a:latin typeface="Arial" charset="0"/>
                <a:cs typeface="Arial" charset="0"/>
              </a:rPr>
              <a:t>M</a:t>
            </a:r>
            <a:r>
              <a:rPr lang="cs-CZ" sz="3200" smtClean="0">
                <a:latin typeface="Arial" charset="0"/>
                <a:cs typeface="Arial" charset="0"/>
              </a:rPr>
              <a:t>ucosa </a:t>
            </a:r>
            <a:r>
              <a:rPr lang="cs-CZ" sz="3200" b="1" smtClean="0">
                <a:latin typeface="Arial" charset="0"/>
                <a:cs typeface="Arial" charset="0"/>
              </a:rPr>
              <a:t>A</a:t>
            </a:r>
            <a:r>
              <a:rPr lang="cs-CZ" sz="3200" smtClean="0">
                <a:latin typeface="Arial" charset="0"/>
                <a:cs typeface="Arial" charset="0"/>
              </a:rPr>
              <a:t>ssociated </a:t>
            </a:r>
            <a:r>
              <a:rPr lang="cs-CZ" sz="3200" b="1" smtClean="0">
                <a:latin typeface="Arial" charset="0"/>
                <a:cs typeface="Arial" charset="0"/>
              </a:rPr>
              <a:t>L</a:t>
            </a:r>
            <a:r>
              <a:rPr lang="cs-CZ" sz="3200" smtClean="0">
                <a:latin typeface="Arial" charset="0"/>
                <a:cs typeface="Arial" charset="0"/>
              </a:rPr>
              <a:t>ymphoid </a:t>
            </a:r>
            <a:r>
              <a:rPr lang="cs-CZ" sz="3200" b="1" smtClean="0">
                <a:latin typeface="Arial" charset="0"/>
                <a:cs typeface="Arial" charset="0"/>
              </a:rPr>
              <a:t>T</a:t>
            </a:r>
            <a:r>
              <a:rPr lang="cs-CZ" sz="3200" smtClean="0">
                <a:latin typeface="Arial" charset="0"/>
                <a:cs typeface="Arial" charset="0"/>
              </a:rPr>
              <a:t>issue)</a:t>
            </a:r>
          </a:p>
        </p:txBody>
      </p:sp>
      <p:sp>
        <p:nvSpPr>
          <p:cNvPr id="22531" name="Zástupný symbol pro obsah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cs-CZ" b="1" dirty="0" smtClean="0">
                <a:latin typeface="Arial" charset="0"/>
                <a:cs typeface="Arial" charset="0"/>
              </a:rPr>
              <a:t>GALT</a:t>
            </a:r>
            <a:r>
              <a:rPr lang="cs-CZ" dirty="0" smtClean="0">
                <a:latin typeface="Arial" charset="0"/>
                <a:cs typeface="Arial" charset="0"/>
              </a:rPr>
              <a:t> (</a:t>
            </a:r>
            <a:r>
              <a:rPr lang="cs-CZ" b="1" dirty="0" smtClean="0">
                <a:latin typeface="Arial" charset="0"/>
                <a:cs typeface="Arial" charset="0"/>
              </a:rPr>
              <a:t>G</a:t>
            </a:r>
            <a:r>
              <a:rPr lang="cs-CZ" dirty="0" smtClean="0">
                <a:latin typeface="Arial" charset="0"/>
                <a:cs typeface="Arial" charset="0"/>
              </a:rPr>
              <a:t>ut </a:t>
            </a:r>
            <a:r>
              <a:rPr lang="cs-CZ" b="1" dirty="0" err="1" smtClean="0">
                <a:latin typeface="Arial" charset="0"/>
                <a:cs typeface="Arial" charset="0"/>
              </a:rPr>
              <a:t>A</a:t>
            </a:r>
            <a:r>
              <a:rPr lang="cs-CZ" dirty="0" err="1" smtClean="0">
                <a:latin typeface="Arial" charset="0"/>
                <a:cs typeface="Arial" charset="0"/>
              </a:rPr>
              <a:t>ssociated</a:t>
            </a:r>
            <a:r>
              <a:rPr lang="cs-CZ" dirty="0" smtClean="0">
                <a:latin typeface="Arial" charset="0"/>
                <a:cs typeface="Arial" charset="0"/>
              </a:rPr>
              <a:t> </a:t>
            </a:r>
            <a:r>
              <a:rPr lang="cs-CZ" b="1" dirty="0" err="1" smtClean="0">
                <a:latin typeface="Arial" charset="0"/>
                <a:cs typeface="Arial" charset="0"/>
              </a:rPr>
              <a:t>L</a:t>
            </a:r>
            <a:r>
              <a:rPr lang="cs-CZ" dirty="0" err="1" smtClean="0">
                <a:latin typeface="Arial" charset="0"/>
                <a:cs typeface="Arial" charset="0"/>
              </a:rPr>
              <a:t>ymphoid</a:t>
            </a:r>
            <a:r>
              <a:rPr lang="cs-CZ" dirty="0" smtClean="0">
                <a:latin typeface="Arial" charset="0"/>
                <a:cs typeface="Arial" charset="0"/>
              </a:rPr>
              <a:t> </a:t>
            </a:r>
            <a:r>
              <a:rPr lang="cs-CZ" b="1" dirty="0" err="1" smtClean="0">
                <a:latin typeface="Arial" charset="0"/>
                <a:cs typeface="Arial" charset="0"/>
              </a:rPr>
              <a:t>T</a:t>
            </a:r>
            <a:r>
              <a:rPr lang="cs-CZ" dirty="0" err="1" smtClean="0">
                <a:latin typeface="Arial" charset="0"/>
                <a:cs typeface="Arial" charset="0"/>
              </a:rPr>
              <a:t>issue</a:t>
            </a:r>
            <a:r>
              <a:rPr lang="cs-CZ" dirty="0" smtClean="0">
                <a:latin typeface="Arial" charset="0"/>
                <a:cs typeface="Arial" charset="0"/>
              </a:rPr>
              <a:t>)</a:t>
            </a:r>
          </a:p>
          <a:p>
            <a:pPr lvl="1"/>
            <a:r>
              <a:rPr lang="cs-CZ" dirty="0" smtClean="0">
                <a:latin typeface="Arial" charset="0"/>
                <a:cs typeface="Arial" charset="0"/>
              </a:rPr>
              <a:t>uložená ve stěně trávicího traktu</a:t>
            </a:r>
          </a:p>
          <a:p>
            <a:pPr>
              <a:buFontTx/>
              <a:buChar char="-"/>
            </a:pPr>
            <a:r>
              <a:rPr lang="cs-CZ" dirty="0" smtClean="0"/>
              <a:t>lymfatické folikuly uložené v lamina propria </a:t>
            </a:r>
            <a:r>
              <a:rPr lang="cs-CZ" dirty="0" err="1" smtClean="0"/>
              <a:t>mucosae</a:t>
            </a:r>
            <a:r>
              <a:rPr lang="cs-CZ" dirty="0" smtClean="0"/>
              <a:t>, případně i v </a:t>
            </a:r>
            <a:r>
              <a:rPr lang="cs-CZ" dirty="0" err="1" smtClean="0"/>
              <a:t>submukóze</a:t>
            </a:r>
            <a:r>
              <a:rPr lang="cs-CZ" dirty="0" smtClean="0"/>
              <a:t>. Četné jsou v ileu – </a:t>
            </a:r>
            <a:r>
              <a:rPr lang="cs-CZ" b="1" i="1" dirty="0" err="1" smtClean="0"/>
              <a:t>folliculi</a:t>
            </a:r>
            <a:r>
              <a:rPr lang="cs-CZ" b="1" i="1" dirty="0" smtClean="0"/>
              <a:t> </a:t>
            </a:r>
            <a:r>
              <a:rPr lang="cs-CZ" b="1" i="1" dirty="0" err="1" smtClean="0"/>
              <a:t>lymphatici</a:t>
            </a:r>
            <a:r>
              <a:rPr lang="cs-CZ" b="1" i="1" dirty="0" smtClean="0"/>
              <a:t> </a:t>
            </a:r>
            <a:r>
              <a:rPr lang="cs-CZ" b="1" i="1" dirty="0" err="1" smtClean="0"/>
              <a:t>solitarii</a:t>
            </a:r>
            <a:r>
              <a:rPr lang="cs-CZ" dirty="0" smtClean="0"/>
              <a:t> anebo </a:t>
            </a:r>
            <a:r>
              <a:rPr lang="cs-CZ" b="1" i="1" dirty="0" err="1" smtClean="0"/>
              <a:t>folliculi</a:t>
            </a:r>
            <a:r>
              <a:rPr lang="cs-CZ" b="1" i="1" dirty="0" smtClean="0"/>
              <a:t> </a:t>
            </a:r>
            <a:r>
              <a:rPr lang="cs-CZ" b="1" i="1" dirty="0" err="1" smtClean="0"/>
              <a:t>lymphatici</a:t>
            </a:r>
            <a:r>
              <a:rPr lang="cs-CZ" b="1" i="1" dirty="0" smtClean="0"/>
              <a:t> </a:t>
            </a:r>
            <a:r>
              <a:rPr lang="cs-CZ" b="1" i="1" dirty="0" err="1" smtClean="0"/>
              <a:t>aggregati</a:t>
            </a:r>
            <a:r>
              <a:rPr lang="cs-CZ" b="1" i="1" dirty="0" smtClean="0"/>
              <a:t> </a:t>
            </a:r>
            <a:r>
              <a:rPr lang="cs-CZ" dirty="0" smtClean="0"/>
              <a:t>(</a:t>
            </a:r>
            <a:r>
              <a:rPr lang="cs-CZ" dirty="0" err="1" smtClean="0"/>
              <a:t>Peyerovy</a:t>
            </a:r>
            <a:r>
              <a:rPr lang="cs-CZ" dirty="0" smtClean="0"/>
              <a:t> pláty). </a:t>
            </a:r>
          </a:p>
          <a:p>
            <a:pPr>
              <a:buFontTx/>
              <a:buChar char="-"/>
            </a:pPr>
            <a:r>
              <a:rPr lang="cs-CZ" dirty="0" smtClean="0"/>
              <a:t> velké nahromadění lymfatických folikulů je rovněž v apendixu.</a:t>
            </a:r>
          </a:p>
          <a:p>
            <a:pPr lvl="1"/>
            <a:endParaRPr lang="cs-CZ" dirty="0" smtClean="0">
              <a:latin typeface="Arial" charset="0"/>
              <a:cs typeface="Arial" charset="0"/>
            </a:endParaRPr>
          </a:p>
          <a:p>
            <a:r>
              <a:rPr lang="cs-CZ" b="1" dirty="0" smtClean="0">
                <a:latin typeface="Arial" charset="0"/>
                <a:cs typeface="Arial" charset="0"/>
              </a:rPr>
              <a:t>BALT</a:t>
            </a:r>
            <a:r>
              <a:rPr lang="cs-CZ" dirty="0" smtClean="0">
                <a:latin typeface="Arial" charset="0"/>
                <a:cs typeface="Arial" charset="0"/>
              </a:rPr>
              <a:t> (</a:t>
            </a:r>
            <a:r>
              <a:rPr lang="cs-CZ" b="1" dirty="0" smtClean="0">
                <a:latin typeface="Arial" charset="0"/>
                <a:cs typeface="Arial" charset="0"/>
              </a:rPr>
              <a:t>B</a:t>
            </a:r>
            <a:r>
              <a:rPr lang="cs-CZ" dirty="0" smtClean="0">
                <a:latin typeface="Arial" charset="0"/>
                <a:cs typeface="Arial" charset="0"/>
              </a:rPr>
              <a:t>ronchus </a:t>
            </a:r>
            <a:r>
              <a:rPr lang="cs-CZ" b="1" dirty="0" err="1" smtClean="0">
                <a:latin typeface="Arial" charset="0"/>
                <a:cs typeface="Arial" charset="0"/>
              </a:rPr>
              <a:t>A</a:t>
            </a:r>
            <a:r>
              <a:rPr lang="cs-CZ" dirty="0" err="1" smtClean="0">
                <a:latin typeface="Arial" charset="0"/>
                <a:cs typeface="Arial" charset="0"/>
              </a:rPr>
              <a:t>ssociated</a:t>
            </a:r>
            <a:r>
              <a:rPr lang="cs-CZ" dirty="0" smtClean="0">
                <a:latin typeface="Arial" charset="0"/>
                <a:cs typeface="Arial" charset="0"/>
              </a:rPr>
              <a:t> </a:t>
            </a:r>
            <a:r>
              <a:rPr lang="cs-CZ" b="1" dirty="0" err="1" smtClean="0">
                <a:latin typeface="Arial" charset="0"/>
                <a:cs typeface="Arial" charset="0"/>
              </a:rPr>
              <a:t>L</a:t>
            </a:r>
            <a:r>
              <a:rPr lang="cs-CZ" dirty="0" err="1" smtClean="0">
                <a:latin typeface="Arial" charset="0"/>
                <a:cs typeface="Arial" charset="0"/>
              </a:rPr>
              <a:t>ymphoid</a:t>
            </a:r>
            <a:r>
              <a:rPr lang="cs-CZ" dirty="0" smtClean="0">
                <a:latin typeface="Arial" charset="0"/>
                <a:cs typeface="Arial" charset="0"/>
              </a:rPr>
              <a:t> </a:t>
            </a:r>
            <a:r>
              <a:rPr lang="cs-CZ" b="1" dirty="0" err="1" smtClean="0">
                <a:latin typeface="Arial" charset="0"/>
                <a:cs typeface="Arial" charset="0"/>
              </a:rPr>
              <a:t>T</a:t>
            </a:r>
            <a:r>
              <a:rPr lang="cs-CZ" dirty="0" err="1" smtClean="0">
                <a:latin typeface="Arial" charset="0"/>
                <a:cs typeface="Arial" charset="0"/>
              </a:rPr>
              <a:t>issue</a:t>
            </a:r>
            <a:r>
              <a:rPr lang="cs-CZ" dirty="0" smtClean="0">
                <a:latin typeface="Arial" charset="0"/>
                <a:cs typeface="Arial" charset="0"/>
              </a:rPr>
              <a:t>)</a:t>
            </a:r>
          </a:p>
          <a:p>
            <a:pPr lvl="1"/>
            <a:r>
              <a:rPr lang="cs-CZ" dirty="0" smtClean="0">
                <a:latin typeface="Arial" charset="0"/>
                <a:cs typeface="Arial" charset="0"/>
              </a:rPr>
              <a:t>uložená ve stěně dolních dýchacích cest, především ve stěně bronchů</a:t>
            </a:r>
          </a:p>
        </p:txBody>
      </p:sp>
      <p:sp>
        <p:nvSpPr>
          <p:cNvPr id="2" name="Zástupný symbol pro obsah 1"/>
          <p:cNvSpPr>
            <a:spLocks noGrp="1"/>
          </p:cNvSpPr>
          <p:nvPr>
            <p:ph sz="half" idx="2"/>
          </p:nvPr>
        </p:nvSpPr>
        <p:spPr/>
        <p:txBody>
          <a:bodyPr>
            <a:normAutofit fontScale="70000" lnSpcReduction="20000"/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741380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http://web.lfp.cuni.cz/OldWWW/dept/histolog/Photos/LymfatickeOrgany/83200212Als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02"/>
          <a:stretch>
            <a:fillRect/>
          </a:stretch>
        </p:blipFill>
        <p:spPr bwMode="auto">
          <a:xfrm>
            <a:off x="0" y="0"/>
            <a:ext cx="5143500" cy="307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4" descr="http://web.lfp.cuni.cz/OldWWW/dept/histolog/Photos/LymfatickeOrgany/83200213Als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01"/>
          <a:stretch>
            <a:fillRect/>
          </a:stretch>
        </p:blipFill>
        <p:spPr bwMode="auto">
          <a:xfrm>
            <a:off x="4500563" y="3929063"/>
            <a:ext cx="4545012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6" descr="http://web.lfp.cuni.cz/OldWWW/dept/histolog/Photos/LymfatickeOrgany/83200214Al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57"/>
          <a:stretch>
            <a:fillRect/>
          </a:stretch>
        </p:blipFill>
        <p:spPr bwMode="auto">
          <a:xfrm>
            <a:off x="0" y="3929063"/>
            <a:ext cx="4503738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1" name="TextovéPole 4"/>
          <p:cNvSpPr txBox="1">
            <a:spLocks noChangeArrowheads="1"/>
          </p:cNvSpPr>
          <p:nvPr/>
        </p:nvSpPr>
        <p:spPr bwMode="auto">
          <a:xfrm>
            <a:off x="5000625" y="0"/>
            <a:ext cx="4143375" cy="406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b="1"/>
              <a:t>MANDLE – TONSILLAE</a:t>
            </a:r>
          </a:p>
          <a:p>
            <a:pPr eaLnBrk="1" hangingPunct="1"/>
            <a:r>
              <a:rPr lang="cs-CZ" sz="1600"/>
              <a:t>- uloženy v oblasti isthmus faucium, kde tvoří tzv. </a:t>
            </a:r>
            <a:r>
              <a:rPr lang="cs-CZ" sz="1600" b="1" i="1"/>
              <a:t>Waldeyerův lymfatický okruh</a:t>
            </a:r>
            <a:r>
              <a:rPr lang="cs-CZ" sz="1600"/>
              <a:t>.</a:t>
            </a:r>
          </a:p>
          <a:p>
            <a:pPr eaLnBrk="1" hangingPunct="1"/>
            <a:r>
              <a:rPr lang="cs-CZ" sz="1600" b="1"/>
              <a:t>Tonsilla pharyngea </a:t>
            </a:r>
            <a:r>
              <a:rPr lang="cs-CZ" sz="1600"/>
              <a:t>(nosní mandle)</a:t>
            </a:r>
          </a:p>
          <a:p>
            <a:pPr eaLnBrk="1" hangingPunct="1"/>
            <a:r>
              <a:rPr lang="cs-CZ" sz="1600"/>
              <a:t>- na povrchu epitel víceřadý prizmatický s kinociliemi, nevytváří krypty</a:t>
            </a:r>
          </a:p>
          <a:p>
            <a:pPr eaLnBrk="1" hangingPunct="1"/>
            <a:r>
              <a:rPr lang="cs-CZ" sz="1600" b="1"/>
              <a:t>Tonsilla tubalis</a:t>
            </a:r>
          </a:p>
          <a:p>
            <a:pPr eaLnBrk="1" hangingPunct="1"/>
            <a:r>
              <a:rPr lang="cs-CZ" sz="1600"/>
              <a:t>- Na povrchu epitel víceřadý prizmatický s řasinkami, nevytváří krypty </a:t>
            </a:r>
          </a:p>
          <a:p>
            <a:pPr eaLnBrk="1" hangingPunct="1"/>
            <a:r>
              <a:rPr lang="cs-CZ" sz="1600" b="1"/>
              <a:t>Tonsilla palatina </a:t>
            </a:r>
            <a:r>
              <a:rPr lang="cs-CZ" sz="1600"/>
              <a:t>(patrová mandle)</a:t>
            </a:r>
          </a:p>
          <a:p>
            <a:pPr eaLnBrk="1" hangingPunct="1"/>
            <a:r>
              <a:rPr lang="cs-CZ" sz="1600"/>
              <a:t>- největší, na povrchu epitel vrstevnatý dlaždicový, který vytváří hluboké krypty</a:t>
            </a:r>
          </a:p>
          <a:p>
            <a:pPr eaLnBrk="1" hangingPunct="1"/>
            <a:r>
              <a:rPr lang="cs-CZ" sz="1600" b="1"/>
              <a:t>Tonsilla lingualis </a:t>
            </a:r>
            <a:r>
              <a:rPr lang="cs-CZ" sz="1600"/>
              <a:t>(jazyková mandle)</a:t>
            </a:r>
          </a:p>
          <a:p>
            <a:pPr eaLnBrk="1" hangingPunct="1"/>
            <a:r>
              <a:rPr lang="cs-CZ" sz="1600"/>
              <a:t>- na kořeni jazyka, na povrchu epitel vrstevnatý dlaždicový, vytváří nečetné hluboké krypty</a:t>
            </a:r>
          </a:p>
        </p:txBody>
      </p:sp>
      <p:sp>
        <p:nvSpPr>
          <p:cNvPr id="24582" name="TextovéPole 5"/>
          <p:cNvSpPr txBox="1">
            <a:spLocks noChangeArrowheads="1"/>
          </p:cNvSpPr>
          <p:nvPr/>
        </p:nvSpPr>
        <p:spPr bwMode="auto">
          <a:xfrm>
            <a:off x="0" y="2857500"/>
            <a:ext cx="14287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b="1"/>
              <a:t>Tonsilla palatina</a:t>
            </a:r>
          </a:p>
        </p:txBody>
      </p:sp>
      <p:sp>
        <p:nvSpPr>
          <p:cNvPr id="24583" name="TextovéPole 6"/>
          <p:cNvSpPr txBox="1">
            <a:spLocks noChangeArrowheads="1"/>
          </p:cNvSpPr>
          <p:nvPr/>
        </p:nvSpPr>
        <p:spPr bwMode="auto">
          <a:xfrm>
            <a:off x="0" y="6581775"/>
            <a:ext cx="14287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b="1"/>
              <a:t>Tonsilla palatina</a:t>
            </a:r>
          </a:p>
        </p:txBody>
      </p:sp>
      <p:sp>
        <p:nvSpPr>
          <p:cNvPr id="24584" name="TextovéPole 7"/>
          <p:cNvSpPr txBox="1">
            <a:spLocks noChangeArrowheads="1"/>
          </p:cNvSpPr>
          <p:nvPr/>
        </p:nvSpPr>
        <p:spPr bwMode="auto">
          <a:xfrm>
            <a:off x="4500563" y="6581775"/>
            <a:ext cx="14287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b="1"/>
              <a:t>Tonsilla palatina</a:t>
            </a:r>
          </a:p>
        </p:txBody>
      </p:sp>
    </p:spTree>
    <p:extLst>
      <p:ext uri="{BB962C8B-B14F-4D97-AF65-F5344CB8AC3E}">
        <p14:creationId xmlns:p14="http://schemas.microsoft.com/office/powerpoint/2010/main" val="20371485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3600" b="1" smtClean="0">
                <a:latin typeface="Arial" charset="0"/>
                <a:cs typeface="Arial" charset="0"/>
              </a:rPr>
              <a:t>LYMFATICKÉ CÉVY</a:t>
            </a:r>
          </a:p>
        </p:txBody>
      </p:sp>
      <p:sp>
        <p:nvSpPr>
          <p:cNvPr id="2560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2043113"/>
          </a:xfrm>
        </p:spPr>
        <p:txBody>
          <a:bodyPr/>
          <a:lstStyle/>
          <a:p>
            <a:pPr eaLnBrk="1" hangingPunct="1"/>
            <a:r>
              <a:rPr lang="cs-CZ" smtClean="0">
                <a:latin typeface="Arial" charset="0"/>
                <a:cs typeface="Arial" charset="0"/>
              </a:rPr>
              <a:t>Kapiláry</a:t>
            </a:r>
          </a:p>
          <a:p>
            <a:pPr eaLnBrk="1" hangingPunct="1"/>
            <a:r>
              <a:rPr lang="cs-CZ" smtClean="0">
                <a:latin typeface="Arial" charset="0"/>
                <a:cs typeface="Arial" charset="0"/>
              </a:rPr>
              <a:t>Cévy malého a velkého kalibru</a:t>
            </a:r>
          </a:p>
          <a:p>
            <a:pPr eaLnBrk="1" hangingPunct="1"/>
            <a:r>
              <a:rPr lang="cs-CZ" smtClean="0">
                <a:latin typeface="Arial" charset="0"/>
                <a:cs typeface="Arial" charset="0"/>
              </a:rPr>
              <a:t>Hlavní lymfatické kmeny</a:t>
            </a:r>
          </a:p>
          <a:p>
            <a:pPr eaLnBrk="1" hangingPunct="1"/>
            <a:endParaRPr lang="cs-CZ" smtClean="0"/>
          </a:p>
          <a:p>
            <a:pPr eaLnBrk="1" hangingPunct="1"/>
            <a:endParaRPr lang="cs-CZ" smtClean="0"/>
          </a:p>
        </p:txBody>
      </p:sp>
      <p:pic>
        <p:nvPicPr>
          <p:cNvPr id="25604" name="Picture 6" descr="http://histoweb.co.za/img/text/wheater156_8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25" y="3429000"/>
            <a:ext cx="5095875" cy="328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5" name="TextovéPole 5"/>
          <p:cNvSpPr txBox="1">
            <a:spLocks noChangeArrowheads="1"/>
          </p:cNvSpPr>
          <p:nvPr/>
        </p:nvSpPr>
        <p:spPr bwMode="auto">
          <a:xfrm>
            <a:off x="571500" y="5214938"/>
            <a:ext cx="307181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/>
              <a:t>Všechny lymfatické cévy jsou opatřeny </a:t>
            </a:r>
            <a:r>
              <a:rPr lang="cs-CZ" b="1"/>
              <a:t>chlopněmi</a:t>
            </a:r>
            <a:r>
              <a:rPr lang="cs-CZ"/>
              <a:t> a do průběhu cév jsou vloženy </a:t>
            </a:r>
            <a:r>
              <a:rPr lang="cs-CZ" b="1"/>
              <a:t>lymfatické uzliny</a:t>
            </a:r>
            <a:r>
              <a:rPr lang="cs-CZ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407860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 lymphatic capillaries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743575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TextovéPole 5"/>
          <p:cNvSpPr txBox="1">
            <a:spLocks noChangeArrowheads="1"/>
          </p:cNvSpPr>
          <p:nvPr/>
        </p:nvSpPr>
        <p:spPr bwMode="auto">
          <a:xfrm>
            <a:off x="0" y="3429000"/>
            <a:ext cx="21431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b="1"/>
              <a:t>Lymfatická kapilára</a:t>
            </a:r>
          </a:p>
        </p:txBody>
      </p:sp>
      <p:sp>
        <p:nvSpPr>
          <p:cNvPr id="26628" name="TextovéPole 4"/>
          <p:cNvSpPr txBox="1">
            <a:spLocks noChangeArrowheads="1"/>
          </p:cNvSpPr>
          <p:nvPr/>
        </p:nvSpPr>
        <p:spPr bwMode="auto">
          <a:xfrm>
            <a:off x="6072188" y="214313"/>
            <a:ext cx="2500312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600" b="1"/>
              <a:t>Lymfatické kapiláry </a:t>
            </a:r>
            <a:r>
              <a:rPr lang="cs-CZ" sz="1600"/>
              <a:t>jsou slepě zakončené endotelové trubice, které sbírají lymfu z mezibuněčných prostorů.</a:t>
            </a:r>
          </a:p>
        </p:txBody>
      </p:sp>
      <p:cxnSp>
        <p:nvCxnSpPr>
          <p:cNvPr id="9" name="Přímá spojovací šipka 8"/>
          <p:cNvCxnSpPr/>
          <p:nvPr/>
        </p:nvCxnSpPr>
        <p:spPr>
          <a:xfrm rot="10800000" flipV="1">
            <a:off x="3857625" y="785813"/>
            <a:ext cx="357188" cy="214312"/>
          </a:xfrm>
          <a:prstGeom prst="straightConnector1">
            <a:avLst/>
          </a:prstGeom>
          <a:ln w="635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ovéPole 9"/>
          <p:cNvSpPr txBox="1"/>
          <p:nvPr/>
        </p:nvSpPr>
        <p:spPr>
          <a:xfrm>
            <a:off x="4143375" y="571500"/>
            <a:ext cx="1071563" cy="2460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cs-CZ" sz="1000" dirty="0">
                <a:latin typeface="+mn-lt"/>
              </a:rPr>
              <a:t>arteriola</a:t>
            </a:r>
          </a:p>
        </p:txBody>
      </p:sp>
      <p:cxnSp>
        <p:nvCxnSpPr>
          <p:cNvPr id="12" name="Přímá spojovací šipka 11"/>
          <p:cNvCxnSpPr/>
          <p:nvPr/>
        </p:nvCxnSpPr>
        <p:spPr>
          <a:xfrm rot="10800000" flipV="1">
            <a:off x="4286250" y="1643063"/>
            <a:ext cx="357188" cy="214312"/>
          </a:xfrm>
          <a:prstGeom prst="straightConnector1">
            <a:avLst/>
          </a:prstGeom>
          <a:ln w="635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ovéPole 12"/>
          <p:cNvSpPr txBox="1"/>
          <p:nvPr/>
        </p:nvSpPr>
        <p:spPr>
          <a:xfrm>
            <a:off x="4572000" y="1428750"/>
            <a:ext cx="11430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cs-CZ" sz="1000" dirty="0">
                <a:latin typeface="+mn-lt"/>
              </a:rPr>
              <a:t>jádro </a:t>
            </a:r>
            <a:r>
              <a:rPr lang="cs-CZ" sz="1000" dirty="0" err="1">
                <a:latin typeface="+mn-lt"/>
              </a:rPr>
              <a:t>endoteliální</a:t>
            </a:r>
            <a:r>
              <a:rPr lang="cs-CZ" sz="1000" dirty="0">
                <a:latin typeface="+mn-lt"/>
              </a:rPr>
              <a:t> buňky</a:t>
            </a:r>
          </a:p>
        </p:txBody>
      </p:sp>
      <p:cxnSp>
        <p:nvCxnSpPr>
          <p:cNvPr id="15" name="Přímá spojovací šipka 14"/>
          <p:cNvCxnSpPr/>
          <p:nvPr/>
        </p:nvCxnSpPr>
        <p:spPr>
          <a:xfrm rot="5400000">
            <a:off x="2213769" y="1713706"/>
            <a:ext cx="285750" cy="1588"/>
          </a:xfrm>
          <a:prstGeom prst="straightConnector1">
            <a:avLst/>
          </a:prstGeom>
          <a:ln w="635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ovéPole 15"/>
          <p:cNvSpPr txBox="1"/>
          <p:nvPr/>
        </p:nvSpPr>
        <p:spPr>
          <a:xfrm>
            <a:off x="1785938" y="1357313"/>
            <a:ext cx="1214437" cy="2460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cs-CZ" sz="1000" dirty="0">
                <a:latin typeface="+mn-lt"/>
              </a:rPr>
              <a:t>lymfatická kapilára</a:t>
            </a:r>
          </a:p>
        </p:txBody>
      </p:sp>
      <p:sp>
        <p:nvSpPr>
          <p:cNvPr id="17" name="TextovéPole 16"/>
          <p:cNvSpPr txBox="1"/>
          <p:nvPr/>
        </p:nvSpPr>
        <p:spPr>
          <a:xfrm>
            <a:off x="2000250" y="2000250"/>
            <a:ext cx="1143000" cy="2460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cs-CZ" sz="1000" dirty="0">
                <a:latin typeface="+mn-lt"/>
              </a:rPr>
              <a:t>lymfocyty v lumen</a:t>
            </a:r>
          </a:p>
        </p:txBody>
      </p:sp>
      <p:pic>
        <p:nvPicPr>
          <p:cNvPr id="26636" name="Picture 2" descr="http://www.pathguy.com/histo/03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75" y="2992438"/>
            <a:ext cx="6143625" cy="386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7" name="TextovéPole 2"/>
          <p:cNvSpPr txBox="1">
            <a:spLocks noChangeArrowheads="1"/>
          </p:cNvSpPr>
          <p:nvPr/>
        </p:nvSpPr>
        <p:spPr bwMode="auto">
          <a:xfrm>
            <a:off x="7786688" y="6581775"/>
            <a:ext cx="135731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b="1"/>
              <a:t>Lymfatická céva</a:t>
            </a:r>
          </a:p>
        </p:txBody>
      </p:sp>
      <p:sp>
        <p:nvSpPr>
          <p:cNvPr id="26638" name="TextovéPole 19"/>
          <p:cNvSpPr txBox="1">
            <a:spLocks noChangeArrowheads="1"/>
          </p:cNvSpPr>
          <p:nvPr/>
        </p:nvSpPr>
        <p:spPr bwMode="auto">
          <a:xfrm>
            <a:off x="0" y="4143375"/>
            <a:ext cx="29289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600" b="1"/>
              <a:t>Lymfatické cévy </a:t>
            </a:r>
            <a:r>
              <a:rPr lang="cs-CZ" sz="1600"/>
              <a:t>sbírají lymfu z lymfatických kapilár.</a:t>
            </a:r>
          </a:p>
        </p:txBody>
      </p:sp>
      <p:sp>
        <p:nvSpPr>
          <p:cNvPr id="26639" name="TextovéPole 20"/>
          <p:cNvSpPr txBox="1">
            <a:spLocks noChangeArrowheads="1"/>
          </p:cNvSpPr>
          <p:nvPr/>
        </p:nvSpPr>
        <p:spPr bwMode="auto">
          <a:xfrm>
            <a:off x="0" y="4929188"/>
            <a:ext cx="300037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600" b="1"/>
              <a:t>Lymfatické kmeny </a:t>
            </a:r>
            <a:r>
              <a:rPr lang="cs-CZ" sz="1600"/>
              <a:t>sbírají lymfu z menších lymfatických cév a vyprazdňují se do jugulárních a podklíčkových vén</a:t>
            </a:r>
          </a:p>
        </p:txBody>
      </p:sp>
    </p:spTree>
    <p:extLst>
      <p:ext uri="{BB962C8B-B14F-4D97-AF65-F5344CB8AC3E}">
        <p14:creationId xmlns:p14="http://schemas.microsoft.com/office/powerpoint/2010/main" val="25315351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Nadpis 1"/>
          <p:cNvSpPr>
            <a:spLocks noGrp="1"/>
          </p:cNvSpPr>
          <p:nvPr>
            <p:ph type="ctrTitle"/>
          </p:nvPr>
        </p:nvSpPr>
        <p:spPr>
          <a:xfrm>
            <a:off x="714375" y="2143125"/>
            <a:ext cx="7772400" cy="1470025"/>
          </a:xfrm>
        </p:spPr>
        <p:txBody>
          <a:bodyPr/>
          <a:lstStyle/>
          <a:p>
            <a:pPr eaLnBrk="1" hangingPunct="1"/>
            <a:r>
              <a:rPr lang="cs-CZ" b="1" smtClean="0">
                <a:latin typeface="Arial" charset="0"/>
                <a:cs typeface="Arial" charset="0"/>
              </a:rPr>
              <a:t>ŽLÁZY S VNITŘNÍ SEKRECÍ</a:t>
            </a:r>
          </a:p>
        </p:txBody>
      </p:sp>
    </p:spTree>
    <p:extLst>
      <p:ext uri="{BB962C8B-B14F-4D97-AF65-F5344CB8AC3E}">
        <p14:creationId xmlns:p14="http://schemas.microsoft.com/office/powerpoint/2010/main" val="7049539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b="1" dirty="0" smtClean="0">
                <a:latin typeface="Arial" pitchFamily="34" charset="0"/>
                <a:cs typeface="Arial" pitchFamily="34" charset="0"/>
              </a:rPr>
              <a:t>Žlázy s vnitřní sekrecí – </a:t>
            </a:r>
            <a:r>
              <a:rPr lang="cs-CZ" b="1" dirty="0" err="1" smtClean="0">
                <a:latin typeface="Arial" pitchFamily="34" charset="0"/>
                <a:cs typeface="Arial" pitchFamily="34" charset="0"/>
              </a:rPr>
              <a:t>glandulae</a:t>
            </a:r>
            <a:r>
              <a:rPr lang="cs-CZ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b="1" dirty="0" err="1" smtClean="0">
                <a:latin typeface="Arial" pitchFamily="34" charset="0"/>
                <a:cs typeface="Arial" pitchFamily="34" charset="0"/>
              </a:rPr>
              <a:t>endocrinae</a:t>
            </a:r>
            <a:endParaRPr lang="cs-CZ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075" name="Zástupný symbol pro obsah 2"/>
          <p:cNvSpPr>
            <a:spLocks noGrp="1"/>
          </p:cNvSpPr>
          <p:nvPr>
            <p:ph idx="1"/>
          </p:nvPr>
        </p:nvSpPr>
        <p:spPr>
          <a:xfrm>
            <a:off x="457200" y="1785938"/>
            <a:ext cx="8229600" cy="4340225"/>
          </a:xfrm>
        </p:spPr>
        <p:txBody>
          <a:bodyPr/>
          <a:lstStyle/>
          <a:p>
            <a:pPr eaLnBrk="1" hangingPunct="1"/>
            <a:r>
              <a:rPr lang="cs-CZ" dirty="0" smtClean="0">
                <a:latin typeface="Arial" charset="0"/>
                <a:cs typeface="Arial" charset="0"/>
              </a:rPr>
              <a:t>Endokrinní žlázy </a:t>
            </a:r>
          </a:p>
          <a:p>
            <a:pPr lvl="1" eaLnBrk="1" hangingPunct="1"/>
            <a:r>
              <a:rPr lang="cs-CZ" dirty="0" smtClean="0">
                <a:latin typeface="Arial" charset="0"/>
                <a:cs typeface="Arial" charset="0"/>
              </a:rPr>
              <a:t>nemají vývody</a:t>
            </a:r>
          </a:p>
          <a:p>
            <a:pPr lvl="1" eaLnBrk="1" hangingPunct="1"/>
            <a:r>
              <a:rPr lang="cs-CZ" dirty="0" smtClean="0">
                <a:latin typeface="Arial" charset="0"/>
                <a:cs typeface="Arial" charset="0"/>
              </a:rPr>
              <a:t>bohatě </a:t>
            </a:r>
            <a:r>
              <a:rPr lang="cs-CZ" dirty="0" err="1" smtClean="0">
                <a:latin typeface="Arial" charset="0"/>
                <a:cs typeface="Arial" charset="0"/>
              </a:rPr>
              <a:t>vaskularizované</a:t>
            </a:r>
            <a:endParaRPr lang="cs-CZ" dirty="0" smtClean="0">
              <a:latin typeface="Arial" charset="0"/>
              <a:cs typeface="Arial" charset="0"/>
            </a:endParaRPr>
          </a:p>
          <a:p>
            <a:pPr lvl="1" eaLnBrk="1" hangingPunct="1"/>
            <a:r>
              <a:rPr lang="cs-CZ" dirty="0" smtClean="0">
                <a:latin typeface="Arial" charset="0"/>
                <a:cs typeface="Arial" charset="0"/>
              </a:rPr>
              <a:t>sekret vydávají do krevního oběhu</a:t>
            </a:r>
          </a:p>
          <a:p>
            <a:pPr lvl="1" eaLnBrk="1" hangingPunct="1"/>
            <a:r>
              <a:rPr lang="cs-CZ" dirty="0" smtClean="0">
                <a:latin typeface="Arial" charset="0"/>
                <a:cs typeface="Arial" charset="0"/>
              </a:rPr>
              <a:t>produkují hormony </a:t>
            </a:r>
            <a:r>
              <a:rPr lang="cs-CZ" dirty="0">
                <a:latin typeface="Arial" charset="0"/>
                <a:cs typeface="Arial" charset="0"/>
              </a:rPr>
              <a:t>-</a:t>
            </a:r>
            <a:r>
              <a:rPr lang="cs-CZ" dirty="0" smtClean="0">
                <a:latin typeface="Arial" charset="0"/>
                <a:cs typeface="Arial" charset="0"/>
              </a:rPr>
              <a:t>regulují činnost tkání a orgánů</a:t>
            </a:r>
          </a:p>
        </p:txBody>
      </p:sp>
    </p:spTree>
    <p:extLst>
      <p:ext uri="{BB962C8B-B14F-4D97-AF65-F5344CB8AC3E}">
        <p14:creationId xmlns:p14="http://schemas.microsoft.com/office/powerpoint/2010/main" val="10585124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4143375" cy="1000125"/>
          </a:xfrm>
        </p:spPr>
        <p:txBody>
          <a:bodyPr/>
          <a:lstStyle/>
          <a:p>
            <a:pPr algn="l" eaLnBrk="1" hangingPunct="1"/>
            <a:r>
              <a:rPr lang="cs-CZ" sz="2400" b="1" smtClean="0">
                <a:latin typeface="Arial" charset="0"/>
                <a:cs typeface="Arial" charset="0"/>
              </a:rPr>
              <a:t>ZPŮSOB VYDÁVÁNÍ A TRANSPORTU HORMONŮ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214438"/>
            <a:ext cx="4572000" cy="5500687"/>
          </a:xfrm>
        </p:spPr>
        <p:txBody>
          <a:bodyPr rtlCol="0">
            <a:normAutofit fontScale="625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b="1" dirty="0" smtClean="0">
                <a:latin typeface="Arial" pitchFamily="34" charset="0"/>
                <a:cs typeface="Arial" pitchFamily="34" charset="0"/>
              </a:rPr>
              <a:t>Endokrinní sekrece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cs-CZ" dirty="0" smtClean="0">
                <a:latin typeface="Arial" pitchFamily="34" charset="0"/>
                <a:cs typeface="Arial" pitchFamily="34" charset="0"/>
              </a:rPr>
              <a:t>hormony jsou vydávány do krve a transportovány buď přímo k cílovým orgánům nebo do jiných endokrinních žláz a ovlivňují jejich sekreci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b="1" dirty="0" err="1" smtClean="0">
                <a:latin typeface="Arial" pitchFamily="34" charset="0"/>
                <a:cs typeface="Arial" pitchFamily="34" charset="0"/>
              </a:rPr>
              <a:t>Neurokrinní</a:t>
            </a:r>
            <a:r>
              <a:rPr lang="cs-CZ" b="1" dirty="0" smtClean="0">
                <a:latin typeface="Arial" pitchFamily="34" charset="0"/>
                <a:cs typeface="Arial" pitchFamily="34" charset="0"/>
              </a:rPr>
              <a:t> sekrece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cs-CZ" dirty="0" smtClean="0">
                <a:latin typeface="Arial" pitchFamily="34" charset="0"/>
                <a:cs typeface="Arial" pitchFamily="34" charset="0"/>
              </a:rPr>
              <a:t>hormony se tvoří v </a:t>
            </a:r>
            <a:r>
              <a:rPr lang="cs-CZ" dirty="0" err="1" smtClean="0">
                <a:latin typeface="Arial" pitchFamily="34" charset="0"/>
                <a:cs typeface="Arial" pitchFamily="34" charset="0"/>
              </a:rPr>
              <a:t>perikaryích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 specializovaných neuronů a jsou transportovány prostřednictvím axonů ke krevním kapilárám.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b="1" dirty="0" err="1" smtClean="0">
                <a:latin typeface="Arial" pitchFamily="34" charset="0"/>
                <a:cs typeface="Arial" pitchFamily="34" charset="0"/>
              </a:rPr>
              <a:t>Parakrinní</a:t>
            </a:r>
            <a:r>
              <a:rPr lang="cs-CZ" b="1" dirty="0" smtClean="0">
                <a:latin typeface="Arial" pitchFamily="34" charset="0"/>
                <a:cs typeface="Arial" pitchFamily="34" charset="0"/>
              </a:rPr>
              <a:t> sekrece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cs-CZ" dirty="0" err="1" smtClean="0">
                <a:latin typeface="Arial" pitchFamily="34" charset="0"/>
                <a:cs typeface="Arial" pitchFamily="34" charset="0"/>
              </a:rPr>
              <a:t>působky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 jsou vydávány pouze do mezibuněčných </a:t>
            </a:r>
            <a:r>
              <a:rPr lang="cs-CZ" dirty="0" err="1" smtClean="0">
                <a:latin typeface="Arial" pitchFamily="34" charset="0"/>
                <a:cs typeface="Arial" pitchFamily="34" charset="0"/>
              </a:rPr>
              <a:t>prostoů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 (ne do krve) a působí přímo na sousední buňky.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b="1" dirty="0" err="1" smtClean="0">
                <a:latin typeface="Arial" pitchFamily="34" charset="0"/>
                <a:cs typeface="Arial" pitchFamily="34" charset="0"/>
              </a:rPr>
              <a:t>Autokrinní</a:t>
            </a:r>
            <a:r>
              <a:rPr lang="cs-CZ" b="1" dirty="0" smtClean="0">
                <a:latin typeface="Arial" pitchFamily="34" charset="0"/>
                <a:cs typeface="Arial" pitchFamily="34" charset="0"/>
              </a:rPr>
              <a:t> sekrece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cs-CZ" dirty="0" smtClean="0">
                <a:latin typeface="Arial" pitchFamily="34" charset="0"/>
                <a:cs typeface="Arial" pitchFamily="34" charset="0"/>
              </a:rPr>
              <a:t>extracelulárně vydávané hormony ovlivňují činnost vlastních buněk.</a:t>
            </a:r>
          </a:p>
        </p:txBody>
      </p:sp>
      <p:pic>
        <p:nvPicPr>
          <p:cNvPr id="410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100" y="357188"/>
            <a:ext cx="4418013" cy="600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45210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cs-CZ" sz="3600" b="1" smtClean="0">
                <a:latin typeface="Arial" charset="0"/>
                <a:cs typeface="Arial" charset="0"/>
              </a:rPr>
              <a:t>Morfologie endokrinního systému</a:t>
            </a: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sz="2400" b="1" smtClean="0">
                <a:latin typeface="Arial" charset="0"/>
                <a:cs typeface="Arial" charset="0"/>
              </a:rPr>
              <a:t>Vlastní endokrinní žlázy</a:t>
            </a:r>
          </a:p>
          <a:p>
            <a:pPr lvl="1" eaLnBrk="1" hangingPunct="1"/>
            <a:r>
              <a:rPr lang="cs-CZ" sz="2400" smtClean="0">
                <a:latin typeface="Arial" charset="0"/>
                <a:cs typeface="Arial" charset="0"/>
              </a:rPr>
              <a:t>hypofýza, epifýza, štítná žláza, příštitné žlázy, nadledvina</a:t>
            </a:r>
          </a:p>
          <a:p>
            <a:pPr eaLnBrk="1" hangingPunct="1"/>
            <a:r>
              <a:rPr lang="cs-CZ" sz="2400" b="1" smtClean="0">
                <a:latin typeface="Arial" charset="0"/>
                <a:cs typeface="Arial" charset="0"/>
              </a:rPr>
              <a:t>Difuzní endokrinní systémy</a:t>
            </a:r>
          </a:p>
          <a:p>
            <a:pPr lvl="1" eaLnBrk="1" hangingPunct="1"/>
            <a:r>
              <a:rPr lang="cs-CZ" sz="2400" smtClean="0">
                <a:latin typeface="Arial" charset="0"/>
                <a:cs typeface="Arial" charset="0"/>
              </a:rPr>
              <a:t>tvořeny jednotlivými endokrinními buňkami, které se vyskytují rozptýleně v epitelech různých orgánů (Langerhansovy ostrůvky pankreatu, Leydigovy buňky varlete, diseminovaný neuroendokrinní systém buněk v epitelu žaludku, střeva, ve vývodech jater, ve sliznici bronchů….)</a:t>
            </a:r>
          </a:p>
        </p:txBody>
      </p:sp>
    </p:spTree>
    <p:extLst>
      <p:ext uri="{BB962C8B-B14F-4D97-AF65-F5344CB8AC3E}">
        <p14:creationId xmlns:p14="http://schemas.microsoft.com/office/powerpoint/2010/main" val="41692006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571500" y="1428750"/>
            <a:ext cx="8250238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3200" b="1"/>
              <a:t>             </a:t>
            </a:r>
          </a:p>
          <a:p>
            <a:pPr eaLnBrk="1" hangingPunct="1"/>
            <a:r>
              <a:rPr lang="cs-CZ" sz="3200" b="1"/>
              <a:t>   </a:t>
            </a:r>
            <a:endParaRPr lang="cs-CZ" sz="2400" b="1"/>
          </a:p>
          <a:p>
            <a:pPr eaLnBrk="1" hangingPunct="1"/>
            <a:endParaRPr lang="cs-CZ" sz="2400" b="1"/>
          </a:p>
          <a:p>
            <a:pPr eaLnBrk="1" hangingPunct="1"/>
            <a:r>
              <a:rPr lang="cs-CZ" sz="2000" b="1"/>
              <a:t> </a:t>
            </a:r>
            <a:endParaRPr lang="cs-CZ" b="1"/>
          </a:p>
        </p:txBody>
      </p:sp>
      <p:sp>
        <p:nvSpPr>
          <p:cNvPr id="3075" name="Nadpis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smtClean="0">
                <a:latin typeface="Arial" charset="0"/>
                <a:cs typeface="Arial" charset="0"/>
              </a:rPr>
              <a:t>LYMFATICKÝ SYSTÉM</a:t>
            </a:r>
            <a:endParaRPr lang="cs-CZ" smtClean="0">
              <a:latin typeface="Arial" charset="0"/>
              <a:cs typeface="Arial" charset="0"/>
            </a:endParaRPr>
          </a:p>
        </p:txBody>
      </p:sp>
      <p:sp>
        <p:nvSpPr>
          <p:cNvPr id="3076" name="Zástupný symbol pro obsah 7"/>
          <p:cNvSpPr>
            <a:spLocks noGrp="1"/>
          </p:cNvSpPr>
          <p:nvPr>
            <p:ph idx="1"/>
          </p:nvPr>
        </p:nvSpPr>
        <p:spPr>
          <a:xfrm>
            <a:off x="457200" y="1928813"/>
            <a:ext cx="8229600" cy="4197350"/>
          </a:xfrm>
        </p:spPr>
        <p:txBody>
          <a:bodyPr/>
          <a:lstStyle/>
          <a:p>
            <a:pPr>
              <a:spcAft>
                <a:spcPts val="600"/>
              </a:spcAft>
              <a:buFont typeface="Arial" charset="0"/>
              <a:buNone/>
            </a:pPr>
            <a:r>
              <a:rPr lang="cs-CZ" sz="2800" b="1" smtClean="0">
                <a:latin typeface="Arial" charset="0"/>
                <a:cs typeface="Arial" charset="0"/>
              </a:rPr>
              <a:t>Lymfatické orgány</a:t>
            </a:r>
          </a:p>
          <a:p>
            <a:pPr lvl="2" indent="-358775"/>
            <a:r>
              <a:rPr lang="cs-CZ" sz="2800" b="1" smtClean="0">
                <a:latin typeface="Arial" charset="0"/>
                <a:cs typeface="Arial" charset="0"/>
              </a:rPr>
              <a:t>Primární </a:t>
            </a:r>
          </a:p>
          <a:p>
            <a:pPr lvl="4" indent="-358775">
              <a:buFont typeface="Arial" charset="0"/>
              <a:buChar char="–"/>
            </a:pPr>
            <a:r>
              <a:rPr lang="cs-CZ" sz="2800" b="1" smtClean="0">
                <a:latin typeface="Arial" charset="0"/>
                <a:cs typeface="Arial" charset="0"/>
              </a:rPr>
              <a:t>thymus</a:t>
            </a:r>
          </a:p>
          <a:p>
            <a:pPr lvl="4" indent="-358775">
              <a:buFont typeface="Arial" charset="0"/>
              <a:buChar char="–"/>
            </a:pPr>
            <a:r>
              <a:rPr lang="cs-CZ" sz="2800" b="1" smtClean="0">
                <a:latin typeface="Arial" charset="0"/>
                <a:cs typeface="Arial" charset="0"/>
              </a:rPr>
              <a:t>červená kostní dřeň</a:t>
            </a:r>
          </a:p>
          <a:p>
            <a:pPr lvl="2" indent="-358775"/>
            <a:r>
              <a:rPr lang="cs-CZ" sz="2800" b="1" smtClean="0">
                <a:latin typeface="Arial" charset="0"/>
                <a:cs typeface="Arial" charset="0"/>
              </a:rPr>
              <a:t>Sekundární </a:t>
            </a:r>
          </a:p>
          <a:p>
            <a:pPr lvl="4" indent="-358775">
              <a:buFont typeface="Arial" charset="0"/>
              <a:buChar char="–"/>
            </a:pPr>
            <a:r>
              <a:rPr lang="cs-CZ" sz="2800" b="1" smtClean="0">
                <a:latin typeface="Arial" charset="0"/>
                <a:cs typeface="Arial" charset="0"/>
              </a:rPr>
              <a:t>slezina </a:t>
            </a:r>
          </a:p>
          <a:p>
            <a:pPr lvl="4" indent="-358775">
              <a:buFont typeface="Arial" charset="0"/>
              <a:buChar char="–"/>
            </a:pPr>
            <a:r>
              <a:rPr lang="cs-CZ" sz="2800" b="1" smtClean="0">
                <a:latin typeface="Arial" charset="0"/>
                <a:cs typeface="Arial" charset="0"/>
              </a:rPr>
              <a:t>lymfatické uzliny</a:t>
            </a:r>
          </a:p>
          <a:p>
            <a:pPr>
              <a:spcBef>
                <a:spcPts val="600"/>
              </a:spcBef>
              <a:buFont typeface="Arial" charset="0"/>
              <a:buNone/>
            </a:pPr>
            <a:r>
              <a:rPr lang="cs-CZ" sz="2800" b="1" smtClean="0">
                <a:latin typeface="Arial" charset="0"/>
                <a:cs typeface="Arial" charset="0"/>
              </a:rPr>
              <a:t>Lymfatické cévy</a:t>
            </a:r>
          </a:p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3461104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ypoH-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333375"/>
            <a:ext cx="8207375" cy="6300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231775" y="136525"/>
            <a:ext cx="424338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b="1"/>
              <a:t>HYPOFYSA</a:t>
            </a:r>
            <a:r>
              <a:rPr lang="cs-CZ" sz="1000"/>
              <a:t>  (schéma: Sobotta, Hammerson, Histology, 1980)</a:t>
            </a:r>
            <a:endParaRPr lang="cs-CZ" b="1"/>
          </a:p>
          <a:p>
            <a:pPr eaLnBrk="1" hangingPunct="1"/>
            <a:r>
              <a:rPr lang="cs-CZ" b="1"/>
              <a:t>(glandula putitaria)</a:t>
            </a:r>
          </a:p>
        </p:txBody>
      </p:sp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231775" y="6208713"/>
            <a:ext cx="2249488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600" b="1"/>
              <a:t>ADENOHYPOFYSA</a:t>
            </a:r>
          </a:p>
          <a:p>
            <a:pPr eaLnBrk="1" hangingPunct="1"/>
            <a:r>
              <a:rPr lang="cs-CZ" sz="1600" b="1"/>
              <a:t>(ektodermový původ)</a:t>
            </a:r>
          </a:p>
        </p:txBody>
      </p:sp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6227763" y="6137275"/>
            <a:ext cx="2862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600" b="1"/>
              <a:t>   NEUROHYPOFYSA</a:t>
            </a:r>
          </a:p>
          <a:p>
            <a:pPr eaLnBrk="1" hangingPunct="1"/>
            <a:r>
              <a:rPr lang="cs-CZ" sz="1600" b="1"/>
              <a:t>(neuroektodermový původ) </a:t>
            </a:r>
          </a:p>
        </p:txBody>
      </p:sp>
      <p:sp>
        <p:nvSpPr>
          <p:cNvPr id="6150" name="Text Box 6"/>
          <p:cNvSpPr txBox="1">
            <a:spLocks noChangeArrowheads="1"/>
          </p:cNvSpPr>
          <p:nvPr/>
        </p:nvSpPr>
        <p:spPr bwMode="auto">
          <a:xfrm>
            <a:off x="6567488" y="619125"/>
            <a:ext cx="15827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400"/>
              <a:t>Median eminence</a:t>
            </a:r>
          </a:p>
        </p:txBody>
      </p:sp>
      <p:sp>
        <p:nvSpPr>
          <p:cNvPr id="6151" name="Line 7"/>
          <p:cNvSpPr>
            <a:spLocks noChangeShapeType="1"/>
          </p:cNvSpPr>
          <p:nvPr/>
        </p:nvSpPr>
        <p:spPr bwMode="auto">
          <a:xfrm flipH="1" flipV="1">
            <a:off x="5867400" y="620713"/>
            <a:ext cx="792163" cy="144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152" name="Line 8"/>
          <p:cNvSpPr>
            <a:spLocks noChangeShapeType="1"/>
          </p:cNvSpPr>
          <p:nvPr/>
        </p:nvSpPr>
        <p:spPr bwMode="auto">
          <a:xfrm>
            <a:off x="755650" y="2205038"/>
            <a:ext cx="863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153" name="Line 9"/>
          <p:cNvSpPr>
            <a:spLocks noChangeShapeType="1"/>
          </p:cNvSpPr>
          <p:nvPr/>
        </p:nvSpPr>
        <p:spPr bwMode="auto">
          <a:xfrm>
            <a:off x="1908175" y="981075"/>
            <a:ext cx="10795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154" name="Line 10"/>
          <p:cNvSpPr>
            <a:spLocks noChangeShapeType="1"/>
          </p:cNvSpPr>
          <p:nvPr/>
        </p:nvSpPr>
        <p:spPr bwMode="auto">
          <a:xfrm>
            <a:off x="5580063" y="2133600"/>
            <a:ext cx="11525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155" name="Text Box 11"/>
          <p:cNvSpPr txBox="1">
            <a:spLocks noChangeArrowheads="1"/>
          </p:cNvSpPr>
          <p:nvPr/>
        </p:nvSpPr>
        <p:spPr bwMode="auto">
          <a:xfrm>
            <a:off x="7740650" y="1196975"/>
            <a:ext cx="118903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400"/>
              <a:t>infundibulum</a:t>
            </a:r>
          </a:p>
        </p:txBody>
      </p:sp>
      <p:sp>
        <p:nvSpPr>
          <p:cNvPr id="6156" name="Line 12"/>
          <p:cNvSpPr>
            <a:spLocks noChangeShapeType="1"/>
          </p:cNvSpPr>
          <p:nvPr/>
        </p:nvSpPr>
        <p:spPr bwMode="auto">
          <a:xfrm>
            <a:off x="7885113" y="1484313"/>
            <a:ext cx="9350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157" name="Line 13"/>
          <p:cNvSpPr>
            <a:spLocks noChangeShapeType="1"/>
          </p:cNvSpPr>
          <p:nvPr/>
        </p:nvSpPr>
        <p:spPr bwMode="auto">
          <a:xfrm>
            <a:off x="7380288" y="2492375"/>
            <a:ext cx="9366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48594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web.lfp.cuni.cz/OldWWW/dept/histolog/Photos/EndokrinniZlazy/7320023A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42"/>
          <a:stretch>
            <a:fillRect/>
          </a:stretch>
        </p:blipFill>
        <p:spPr bwMode="auto">
          <a:xfrm>
            <a:off x="0" y="785813"/>
            <a:ext cx="9144000" cy="550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Nadpis 1"/>
          <p:cNvSpPr txBox="1">
            <a:spLocks/>
          </p:cNvSpPr>
          <p:nvPr/>
        </p:nvSpPr>
        <p:spPr>
          <a:xfrm>
            <a:off x="0" y="142875"/>
            <a:ext cx="6072188" cy="50006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cs-CZ" sz="2400" b="1" dirty="0">
                <a:latin typeface="Arial" pitchFamily="34" charset="0"/>
                <a:ea typeface="+mj-ea"/>
                <a:cs typeface="Arial" pitchFamily="34" charset="0"/>
              </a:rPr>
              <a:t>Hypofýza – </a:t>
            </a:r>
            <a:r>
              <a:rPr lang="cs-CZ" sz="2400" b="1" dirty="0" err="1">
                <a:latin typeface="Arial" pitchFamily="34" charset="0"/>
                <a:ea typeface="+mj-ea"/>
                <a:cs typeface="Arial" pitchFamily="34" charset="0"/>
              </a:rPr>
              <a:t>glandula</a:t>
            </a:r>
            <a:r>
              <a:rPr lang="cs-CZ" sz="2400" b="1" dirty="0"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lang="cs-CZ" sz="2400" b="1" dirty="0" err="1">
                <a:latin typeface="Arial" pitchFamily="34" charset="0"/>
                <a:ea typeface="+mj-ea"/>
                <a:cs typeface="Arial" pitchFamily="34" charset="0"/>
              </a:rPr>
              <a:t>pituitaria</a:t>
            </a:r>
            <a:endParaRPr lang="cs-CZ" sz="2400" b="1" dirty="0">
              <a:latin typeface="Arial" pitchFamily="34" charset="0"/>
              <a:ea typeface="+mj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005351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Obrázek 1" descr="Hypo-007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214313"/>
            <a:ext cx="6316663" cy="650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TextovéPole 3"/>
          <p:cNvSpPr txBox="1">
            <a:spLocks noChangeArrowheads="1"/>
          </p:cNvSpPr>
          <p:nvPr/>
        </p:nvSpPr>
        <p:spPr bwMode="auto">
          <a:xfrm>
            <a:off x="3786188" y="428625"/>
            <a:ext cx="1607343" cy="36933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cs-CZ" dirty="0" err="1"/>
              <a:t>hypothalamus</a:t>
            </a:r>
            <a:endParaRPr lang="cs-CZ" dirty="0"/>
          </a:p>
        </p:txBody>
      </p:sp>
      <p:sp>
        <p:nvSpPr>
          <p:cNvPr id="8196" name="TextovéPole 4"/>
          <p:cNvSpPr txBox="1">
            <a:spLocks noChangeArrowheads="1"/>
          </p:cNvSpPr>
          <p:nvPr/>
        </p:nvSpPr>
        <p:spPr bwMode="auto">
          <a:xfrm>
            <a:off x="4714875" y="928688"/>
            <a:ext cx="1857375" cy="2762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/>
              <a:t>Ncl. supraopticus</a:t>
            </a:r>
          </a:p>
        </p:txBody>
      </p:sp>
      <p:sp>
        <p:nvSpPr>
          <p:cNvPr id="8197" name="TextovéPole 5"/>
          <p:cNvSpPr txBox="1">
            <a:spLocks noChangeArrowheads="1"/>
          </p:cNvSpPr>
          <p:nvPr/>
        </p:nvSpPr>
        <p:spPr bwMode="auto">
          <a:xfrm>
            <a:off x="5214938" y="1357313"/>
            <a:ext cx="2286000" cy="2762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/>
              <a:t>Ncl. paraventricularis</a:t>
            </a:r>
          </a:p>
        </p:txBody>
      </p:sp>
      <p:sp>
        <p:nvSpPr>
          <p:cNvPr id="8198" name="TextovéPole 7"/>
          <p:cNvSpPr txBox="1">
            <a:spLocks noChangeArrowheads="1"/>
          </p:cNvSpPr>
          <p:nvPr/>
        </p:nvSpPr>
        <p:spPr bwMode="auto">
          <a:xfrm>
            <a:off x="2714625" y="2571750"/>
            <a:ext cx="714375" cy="2762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cs-CZ" sz="1200"/>
              <a:t>stvol</a:t>
            </a:r>
          </a:p>
        </p:txBody>
      </p:sp>
      <p:sp>
        <p:nvSpPr>
          <p:cNvPr id="8199" name="TextovéPole 6"/>
          <p:cNvSpPr txBox="1">
            <a:spLocks noChangeArrowheads="1"/>
          </p:cNvSpPr>
          <p:nvPr/>
        </p:nvSpPr>
        <p:spPr bwMode="auto">
          <a:xfrm>
            <a:off x="928688" y="785813"/>
            <a:ext cx="2286000" cy="6461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cs-CZ" sz="1200"/>
              <a:t>Jádra dorsomediální,</a:t>
            </a:r>
          </a:p>
          <a:p>
            <a:pPr algn="ctr" eaLnBrk="1" hangingPunct="1"/>
            <a:r>
              <a:rPr lang="cs-CZ" sz="1200"/>
              <a:t>ventromediální, infundibulární</a:t>
            </a:r>
          </a:p>
        </p:txBody>
      </p:sp>
      <p:sp>
        <p:nvSpPr>
          <p:cNvPr id="8200" name="TextovéPole 8"/>
          <p:cNvSpPr txBox="1">
            <a:spLocks noChangeArrowheads="1"/>
          </p:cNvSpPr>
          <p:nvPr/>
        </p:nvSpPr>
        <p:spPr bwMode="auto">
          <a:xfrm>
            <a:off x="1857375" y="2928938"/>
            <a:ext cx="1857375" cy="2762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cs-CZ" sz="1200"/>
              <a:t>eminentia mediana</a:t>
            </a:r>
          </a:p>
        </p:txBody>
      </p:sp>
      <p:sp>
        <p:nvSpPr>
          <p:cNvPr id="8201" name="TextovéPole 9"/>
          <p:cNvSpPr txBox="1">
            <a:spLocks noChangeArrowheads="1"/>
          </p:cNvSpPr>
          <p:nvPr/>
        </p:nvSpPr>
        <p:spPr bwMode="auto">
          <a:xfrm>
            <a:off x="357187" y="2714625"/>
            <a:ext cx="150018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dirty="0" err="1"/>
              <a:t>infundibulum</a:t>
            </a:r>
            <a:endParaRPr lang="cs-CZ" dirty="0"/>
          </a:p>
        </p:txBody>
      </p:sp>
      <p:sp>
        <p:nvSpPr>
          <p:cNvPr id="8202" name="TextovéPole 10"/>
          <p:cNvSpPr txBox="1">
            <a:spLocks noChangeArrowheads="1"/>
          </p:cNvSpPr>
          <p:nvPr/>
        </p:nvSpPr>
        <p:spPr bwMode="auto">
          <a:xfrm>
            <a:off x="5643563" y="2857500"/>
            <a:ext cx="2143125" cy="2762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cs-CZ" sz="1200"/>
              <a:t>horní hypofyzární arterie</a:t>
            </a:r>
          </a:p>
        </p:txBody>
      </p:sp>
      <p:sp>
        <p:nvSpPr>
          <p:cNvPr id="8203" name="TextovéPole 11"/>
          <p:cNvSpPr txBox="1">
            <a:spLocks noChangeArrowheads="1"/>
          </p:cNvSpPr>
          <p:nvPr/>
        </p:nvSpPr>
        <p:spPr bwMode="auto">
          <a:xfrm>
            <a:off x="5929313" y="3286125"/>
            <a:ext cx="2000250" cy="2762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cs-CZ" sz="1200"/>
              <a:t>primární kapilární pleteň</a:t>
            </a:r>
          </a:p>
        </p:txBody>
      </p:sp>
      <p:sp>
        <p:nvSpPr>
          <p:cNvPr id="8204" name="TextovéPole 12"/>
          <p:cNvSpPr txBox="1">
            <a:spLocks noChangeArrowheads="1"/>
          </p:cNvSpPr>
          <p:nvPr/>
        </p:nvSpPr>
        <p:spPr bwMode="auto">
          <a:xfrm>
            <a:off x="5572125" y="4143375"/>
            <a:ext cx="2286000" cy="2762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cs-CZ" sz="1200"/>
              <a:t>sekundární kapilární pleteň</a:t>
            </a:r>
          </a:p>
        </p:txBody>
      </p:sp>
      <p:sp>
        <p:nvSpPr>
          <p:cNvPr id="8205" name="TextovéPole 13"/>
          <p:cNvSpPr txBox="1">
            <a:spLocks noChangeArrowheads="1"/>
          </p:cNvSpPr>
          <p:nvPr/>
        </p:nvSpPr>
        <p:spPr bwMode="auto">
          <a:xfrm>
            <a:off x="5857875" y="3643313"/>
            <a:ext cx="2071688" cy="2762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cs-CZ" sz="1200"/>
              <a:t>portální hypofýzové vény</a:t>
            </a:r>
          </a:p>
        </p:txBody>
      </p:sp>
      <p:sp>
        <p:nvSpPr>
          <p:cNvPr id="8206" name="Text Box 6"/>
          <p:cNvSpPr txBox="1">
            <a:spLocks noChangeArrowheads="1"/>
          </p:cNvSpPr>
          <p:nvPr/>
        </p:nvSpPr>
        <p:spPr bwMode="auto">
          <a:xfrm>
            <a:off x="6000750" y="4929188"/>
            <a:ext cx="1674813" cy="3381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600"/>
              <a:t>adenohypofýza</a:t>
            </a:r>
          </a:p>
        </p:txBody>
      </p:sp>
      <p:sp>
        <p:nvSpPr>
          <p:cNvPr id="8207" name="TextovéPole 15"/>
          <p:cNvSpPr txBox="1">
            <a:spLocks noChangeArrowheads="1"/>
          </p:cNvSpPr>
          <p:nvPr/>
        </p:nvSpPr>
        <p:spPr bwMode="auto">
          <a:xfrm>
            <a:off x="2214563" y="5786438"/>
            <a:ext cx="185737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000"/>
              <a:t>Uvolňující/ inhibiční faktory</a:t>
            </a:r>
          </a:p>
        </p:txBody>
      </p:sp>
      <p:sp>
        <p:nvSpPr>
          <p:cNvPr id="8208" name="TextovéPole 16"/>
          <p:cNvSpPr txBox="1">
            <a:spLocks noChangeArrowheads="1"/>
          </p:cNvSpPr>
          <p:nvPr/>
        </p:nvSpPr>
        <p:spPr bwMode="auto">
          <a:xfrm>
            <a:off x="2286000" y="5572125"/>
            <a:ext cx="1071563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000"/>
              <a:t>ADH/ prolaktin</a:t>
            </a:r>
          </a:p>
        </p:txBody>
      </p:sp>
      <p:sp>
        <p:nvSpPr>
          <p:cNvPr id="8209" name="TextovéPole 17"/>
          <p:cNvSpPr txBox="1">
            <a:spLocks noChangeArrowheads="1"/>
          </p:cNvSpPr>
          <p:nvPr/>
        </p:nvSpPr>
        <p:spPr bwMode="auto">
          <a:xfrm>
            <a:off x="2214563" y="6072188"/>
            <a:ext cx="185737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000"/>
              <a:t>Hormony adenohypofýzy</a:t>
            </a:r>
          </a:p>
        </p:txBody>
      </p:sp>
      <p:sp>
        <p:nvSpPr>
          <p:cNvPr id="8210" name="Text Box 7"/>
          <p:cNvSpPr txBox="1">
            <a:spLocks noChangeArrowheads="1"/>
          </p:cNvSpPr>
          <p:nvPr/>
        </p:nvSpPr>
        <p:spPr bwMode="auto">
          <a:xfrm>
            <a:off x="714375" y="4214813"/>
            <a:ext cx="2071688" cy="3381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cs-CZ" sz="1600"/>
              <a:t>   neurohypofýza</a:t>
            </a:r>
          </a:p>
        </p:txBody>
      </p:sp>
      <p:cxnSp>
        <p:nvCxnSpPr>
          <p:cNvPr id="8211" name="Přímá spojovací šipka 20"/>
          <p:cNvCxnSpPr>
            <a:cxnSpLocks noChangeShapeType="1"/>
            <a:stCxn id="8205" idx="1"/>
          </p:cNvCxnSpPr>
          <p:nvPr/>
        </p:nvCxnSpPr>
        <p:spPr bwMode="auto">
          <a:xfrm rot="10800000" flipV="1">
            <a:off x="4929188" y="3781425"/>
            <a:ext cx="928687" cy="4763"/>
          </a:xfrm>
          <a:prstGeom prst="straightConnector1">
            <a:avLst/>
          </a:prstGeom>
          <a:noFill/>
          <a:ln w="31750" algn="ctr">
            <a:solidFill>
              <a:schemeClr val="tx1"/>
            </a:solidFill>
            <a:round/>
            <a:headEnd type="none" w="lg" len="med"/>
            <a:tailEnd type="arrow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454851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Obrázek 4" descr="Hypo-006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688" y="214313"/>
            <a:ext cx="5072062" cy="643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TextovéPole 2"/>
          <p:cNvSpPr txBox="1">
            <a:spLocks noChangeArrowheads="1"/>
          </p:cNvSpPr>
          <p:nvPr/>
        </p:nvSpPr>
        <p:spPr bwMode="auto">
          <a:xfrm>
            <a:off x="3929063" y="3857625"/>
            <a:ext cx="5715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/>
              <a:t>STH</a:t>
            </a:r>
          </a:p>
        </p:txBody>
      </p:sp>
      <p:sp>
        <p:nvSpPr>
          <p:cNvPr id="9220" name="TextovéPole 3"/>
          <p:cNvSpPr txBox="1">
            <a:spLocks noChangeArrowheads="1"/>
          </p:cNvSpPr>
          <p:nvPr/>
        </p:nvSpPr>
        <p:spPr bwMode="auto">
          <a:xfrm>
            <a:off x="3929063" y="285750"/>
            <a:ext cx="14287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/>
              <a:t>Hypothalamus</a:t>
            </a:r>
          </a:p>
        </p:txBody>
      </p:sp>
      <p:sp>
        <p:nvSpPr>
          <p:cNvPr id="9221" name="TextovéPole 4"/>
          <p:cNvSpPr txBox="1">
            <a:spLocks noChangeArrowheads="1"/>
          </p:cNvSpPr>
          <p:nvPr/>
        </p:nvSpPr>
        <p:spPr bwMode="auto">
          <a:xfrm>
            <a:off x="3071813" y="4214813"/>
            <a:ext cx="11430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000"/>
              <a:t>somatomediny</a:t>
            </a:r>
          </a:p>
        </p:txBody>
      </p:sp>
      <p:sp>
        <p:nvSpPr>
          <p:cNvPr id="9222" name="TextovéPole 5"/>
          <p:cNvSpPr txBox="1">
            <a:spLocks noChangeArrowheads="1"/>
          </p:cNvSpPr>
          <p:nvPr/>
        </p:nvSpPr>
        <p:spPr bwMode="auto">
          <a:xfrm>
            <a:off x="2714625" y="3429000"/>
            <a:ext cx="12144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/>
              <a:t>acidofilní bb.</a:t>
            </a:r>
          </a:p>
        </p:txBody>
      </p:sp>
      <p:sp>
        <p:nvSpPr>
          <p:cNvPr id="9223" name="TextovéPole 6"/>
          <p:cNvSpPr txBox="1">
            <a:spLocks noChangeArrowheads="1"/>
          </p:cNvSpPr>
          <p:nvPr/>
        </p:nvSpPr>
        <p:spPr bwMode="auto">
          <a:xfrm>
            <a:off x="5715000" y="3000375"/>
            <a:ext cx="12144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/>
              <a:t>bazofilní bb.</a:t>
            </a:r>
          </a:p>
        </p:txBody>
      </p:sp>
      <p:sp>
        <p:nvSpPr>
          <p:cNvPr id="9224" name="TextovéPole 7"/>
          <p:cNvSpPr txBox="1">
            <a:spLocks noChangeArrowheads="1"/>
          </p:cNvSpPr>
          <p:nvPr/>
        </p:nvSpPr>
        <p:spPr bwMode="auto">
          <a:xfrm>
            <a:off x="5643563" y="2714625"/>
            <a:ext cx="14287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/>
              <a:t>chromofóbní bb.</a:t>
            </a:r>
          </a:p>
        </p:txBody>
      </p:sp>
    </p:spTree>
    <p:extLst>
      <p:ext uri="{BB962C8B-B14F-4D97-AF65-F5344CB8AC3E}">
        <p14:creationId xmlns:p14="http://schemas.microsoft.com/office/powerpoint/2010/main" val="1104267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www.deltagen.com/target/histologyatlas/atlas_files/endocrine/pituitary_gland_10X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16"/>
          <a:stretch>
            <a:fillRect/>
          </a:stretch>
        </p:blipFill>
        <p:spPr bwMode="auto">
          <a:xfrm>
            <a:off x="4473575" y="0"/>
            <a:ext cx="4670425" cy="292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2" descr="http://www.deltagen.com/target/histologyatlas/atlas_files/endocrine/pituitary_gland_40x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81"/>
          <a:stretch>
            <a:fillRect/>
          </a:stretch>
        </p:blipFill>
        <p:spPr bwMode="auto">
          <a:xfrm>
            <a:off x="3429000" y="2786063"/>
            <a:ext cx="5715000" cy="407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TextovéPole 3"/>
          <p:cNvSpPr txBox="1">
            <a:spLocks noChangeArrowheads="1"/>
          </p:cNvSpPr>
          <p:nvPr/>
        </p:nvSpPr>
        <p:spPr bwMode="auto">
          <a:xfrm>
            <a:off x="214313" y="142875"/>
            <a:ext cx="23574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b="1"/>
              <a:t>ADENOHYPOFÝZA</a:t>
            </a:r>
          </a:p>
        </p:txBody>
      </p:sp>
      <p:sp>
        <p:nvSpPr>
          <p:cNvPr id="10245" name="TextovéPole 6"/>
          <p:cNvSpPr txBox="1">
            <a:spLocks noChangeArrowheads="1"/>
          </p:cNvSpPr>
          <p:nvPr/>
        </p:nvSpPr>
        <p:spPr bwMode="auto">
          <a:xfrm>
            <a:off x="142875" y="714375"/>
            <a:ext cx="3357563" cy="483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b="1"/>
              <a:t>Pars distalis</a:t>
            </a:r>
          </a:p>
          <a:p>
            <a:pPr eaLnBrk="1" hangingPunct="1"/>
            <a:r>
              <a:rPr lang="cs-CZ" sz="1600"/>
              <a:t>- z trámců buněk, mezi nimiž jsou četné krevní kapiláry sinusoidního typu s fenestrovaným endotelem. Trámce jsou tvořeny několika různými druhy buněk: </a:t>
            </a:r>
            <a:r>
              <a:rPr lang="cs-CZ" sz="1600" i="1"/>
              <a:t>chromofobní, chromofilní.</a:t>
            </a:r>
          </a:p>
          <a:p>
            <a:pPr eaLnBrk="1" hangingPunct="1">
              <a:spcBef>
                <a:spcPts val="1200"/>
              </a:spcBef>
            </a:pPr>
            <a:r>
              <a:rPr lang="cs-CZ" b="1"/>
              <a:t>Pars intermedia</a:t>
            </a:r>
          </a:p>
          <a:p>
            <a:pPr eaLnBrk="1" hangingPunct="1"/>
            <a:r>
              <a:rPr lang="cs-CZ" sz="1600"/>
              <a:t>- obsahuje převážně chromofobní buňky a dále </a:t>
            </a:r>
            <a:r>
              <a:rPr lang="cs-CZ" sz="1600" i="1"/>
              <a:t>buňky melanotropní </a:t>
            </a:r>
            <a:r>
              <a:rPr lang="cs-CZ" sz="1600"/>
              <a:t>– </a:t>
            </a:r>
            <a:r>
              <a:rPr lang="cs-CZ" sz="1600" i="1"/>
              <a:t>melanotropin</a:t>
            </a:r>
            <a:r>
              <a:rPr lang="cs-CZ" sz="1600"/>
              <a:t> MSH</a:t>
            </a:r>
          </a:p>
          <a:p>
            <a:pPr eaLnBrk="1" hangingPunct="1">
              <a:spcBef>
                <a:spcPts val="1200"/>
              </a:spcBef>
            </a:pPr>
            <a:r>
              <a:rPr lang="cs-CZ" b="1"/>
              <a:t>Pars tuberalis</a:t>
            </a:r>
          </a:p>
          <a:p>
            <a:pPr eaLnBrk="1" hangingPunct="1"/>
            <a:r>
              <a:rPr lang="cs-CZ" sz="1600"/>
              <a:t>- obsahuje pouze chromofobní buňky</a:t>
            </a:r>
          </a:p>
          <a:p>
            <a:pPr eaLnBrk="1" hangingPunct="1"/>
            <a:endParaRPr lang="cs-CZ"/>
          </a:p>
          <a:p>
            <a:pPr eaLnBrk="1" hangingPunct="1"/>
            <a:endParaRPr lang="cs-CZ"/>
          </a:p>
          <a:p>
            <a:pPr eaLnBrk="1" hangingPunct="1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3965706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web.lfp.cuni.cz/OldWWW/dept/histolog/Photos/EndokrinniZlazy/7320026A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42"/>
          <a:stretch>
            <a:fillRect/>
          </a:stretch>
        </p:blipFill>
        <p:spPr bwMode="auto">
          <a:xfrm>
            <a:off x="2357438" y="0"/>
            <a:ext cx="6786562" cy="408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TextovéPole 2"/>
          <p:cNvSpPr txBox="1">
            <a:spLocks noChangeArrowheads="1"/>
          </p:cNvSpPr>
          <p:nvPr/>
        </p:nvSpPr>
        <p:spPr bwMode="auto">
          <a:xfrm>
            <a:off x="0" y="214313"/>
            <a:ext cx="250031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b="1"/>
              <a:t>ADENOFYPOFÝZA </a:t>
            </a:r>
          </a:p>
          <a:p>
            <a:pPr eaLnBrk="1" hangingPunct="1"/>
            <a:r>
              <a:rPr lang="cs-CZ" b="1"/>
              <a:t>– pars distalis</a:t>
            </a:r>
          </a:p>
        </p:txBody>
      </p:sp>
      <p:sp>
        <p:nvSpPr>
          <p:cNvPr id="11268" name="Obdélník 4"/>
          <p:cNvSpPr>
            <a:spLocks noChangeArrowheads="1"/>
          </p:cNvSpPr>
          <p:nvPr/>
        </p:nvSpPr>
        <p:spPr bwMode="auto">
          <a:xfrm>
            <a:off x="0" y="4286250"/>
            <a:ext cx="9144000" cy="184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lvl="1"/>
            <a:r>
              <a:rPr lang="cs-CZ" sz="1600" b="1" dirty="0">
                <a:solidFill>
                  <a:srgbClr val="C00000"/>
                </a:solidFill>
                <a:cs typeface="Arial" charset="0"/>
              </a:rPr>
              <a:t>Acidofilní:</a:t>
            </a:r>
          </a:p>
          <a:p>
            <a:pPr lvl="1"/>
            <a:r>
              <a:rPr lang="cs-CZ" sz="1600" i="1" dirty="0">
                <a:cs typeface="Arial" charset="0"/>
              </a:rPr>
              <a:t>	Somatotropní buňky </a:t>
            </a:r>
            <a:r>
              <a:rPr lang="cs-CZ" sz="1600" dirty="0">
                <a:cs typeface="Arial" charset="0"/>
              </a:rPr>
              <a:t>– růstový hormon STH</a:t>
            </a:r>
          </a:p>
          <a:p>
            <a:pPr lvl="1"/>
            <a:r>
              <a:rPr lang="cs-CZ" sz="1600" i="1" dirty="0">
                <a:cs typeface="Arial" charset="0"/>
              </a:rPr>
              <a:t>	</a:t>
            </a:r>
            <a:r>
              <a:rPr lang="cs-CZ" sz="1600" i="1" dirty="0" err="1">
                <a:cs typeface="Arial" charset="0"/>
              </a:rPr>
              <a:t>Mammotropní</a:t>
            </a:r>
            <a:r>
              <a:rPr lang="cs-CZ" sz="1600" i="1" dirty="0">
                <a:cs typeface="Arial" charset="0"/>
              </a:rPr>
              <a:t> buňky </a:t>
            </a:r>
            <a:r>
              <a:rPr lang="cs-CZ" sz="1600" dirty="0">
                <a:cs typeface="Arial" charset="0"/>
              </a:rPr>
              <a:t>– prolaktin PRL, </a:t>
            </a:r>
            <a:r>
              <a:rPr lang="cs-CZ" sz="1600" dirty="0" smtClean="0">
                <a:cs typeface="Arial" charset="0"/>
              </a:rPr>
              <a:t>luteotropin </a:t>
            </a:r>
            <a:r>
              <a:rPr lang="cs-CZ" sz="1600" dirty="0">
                <a:cs typeface="Arial" charset="0"/>
              </a:rPr>
              <a:t>LTH</a:t>
            </a:r>
          </a:p>
          <a:p>
            <a:pPr lvl="1"/>
            <a:r>
              <a:rPr lang="cs-CZ" sz="1600" b="1" dirty="0">
                <a:solidFill>
                  <a:srgbClr val="0070C0"/>
                </a:solidFill>
                <a:cs typeface="Arial" charset="0"/>
              </a:rPr>
              <a:t>Bazofilní:</a:t>
            </a:r>
          </a:p>
          <a:p>
            <a:pPr lvl="1"/>
            <a:r>
              <a:rPr lang="cs-CZ" sz="1600" i="1" dirty="0">
                <a:cs typeface="Arial" charset="0"/>
              </a:rPr>
              <a:t>	</a:t>
            </a:r>
            <a:r>
              <a:rPr lang="cs-CZ" sz="1600" i="1" dirty="0" err="1">
                <a:cs typeface="Arial" charset="0"/>
              </a:rPr>
              <a:t>Thyrotropní</a:t>
            </a:r>
            <a:r>
              <a:rPr lang="cs-CZ" sz="1600" i="1" dirty="0">
                <a:cs typeface="Arial" charset="0"/>
              </a:rPr>
              <a:t> buňky </a:t>
            </a:r>
            <a:r>
              <a:rPr lang="cs-CZ" sz="1600" dirty="0">
                <a:cs typeface="Arial" charset="0"/>
              </a:rPr>
              <a:t>– </a:t>
            </a:r>
            <a:r>
              <a:rPr lang="cs-CZ" sz="1600" dirty="0" err="1">
                <a:cs typeface="Arial" charset="0"/>
              </a:rPr>
              <a:t>thyrotropin</a:t>
            </a:r>
            <a:r>
              <a:rPr lang="cs-CZ" sz="1600" dirty="0">
                <a:cs typeface="Arial" charset="0"/>
              </a:rPr>
              <a:t> TSH</a:t>
            </a:r>
          </a:p>
          <a:p>
            <a:pPr lvl="1"/>
            <a:r>
              <a:rPr lang="cs-CZ" sz="1600" i="1" dirty="0">
                <a:cs typeface="Arial" charset="0"/>
              </a:rPr>
              <a:t>	Gonadotropní buňky </a:t>
            </a:r>
            <a:r>
              <a:rPr lang="cs-CZ" sz="1600" dirty="0">
                <a:cs typeface="Arial" charset="0"/>
              </a:rPr>
              <a:t>– folikuly stimulující hormon FSH, luteinizační hormon LH</a:t>
            </a:r>
          </a:p>
          <a:p>
            <a:pPr lvl="1"/>
            <a:r>
              <a:rPr lang="cs-CZ" sz="1600" i="1" dirty="0">
                <a:cs typeface="Arial" charset="0"/>
              </a:rPr>
              <a:t>	Kortikotropní buňky </a:t>
            </a:r>
            <a:r>
              <a:rPr lang="cs-CZ" sz="1600" dirty="0">
                <a:cs typeface="Arial" charset="0"/>
              </a:rPr>
              <a:t>– adrenokortikotropní hormon ACTH</a:t>
            </a:r>
          </a:p>
        </p:txBody>
      </p:sp>
      <p:sp>
        <p:nvSpPr>
          <p:cNvPr id="11269" name="TextovéPole 5"/>
          <p:cNvSpPr txBox="1">
            <a:spLocks noChangeArrowheads="1"/>
          </p:cNvSpPr>
          <p:nvPr/>
        </p:nvSpPr>
        <p:spPr bwMode="auto">
          <a:xfrm>
            <a:off x="0" y="1785938"/>
            <a:ext cx="25003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b="1"/>
              <a:t>Buňky chromofobní</a:t>
            </a:r>
          </a:p>
        </p:txBody>
      </p:sp>
      <p:sp>
        <p:nvSpPr>
          <p:cNvPr id="11270" name="TextovéPole 6"/>
          <p:cNvSpPr txBox="1">
            <a:spLocks noChangeArrowheads="1"/>
          </p:cNvSpPr>
          <p:nvPr/>
        </p:nvSpPr>
        <p:spPr bwMode="auto">
          <a:xfrm>
            <a:off x="0" y="2143125"/>
            <a:ext cx="2571750" cy="1846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lvl="2" eaLnBrk="1" hangingPunct="1"/>
            <a:r>
              <a:rPr lang="cs-CZ" sz="1600" dirty="0">
                <a:cs typeface="Arial" charset="0"/>
              </a:rPr>
              <a:t>nejmenší, světlá cytoplazma, malé množství slabě se barvících </a:t>
            </a:r>
            <a:r>
              <a:rPr lang="cs-CZ" sz="1600" dirty="0" smtClean="0">
                <a:cs typeface="Arial" charset="0"/>
              </a:rPr>
              <a:t>granul; jedná se o nezralé nebo degenerující formy</a:t>
            </a:r>
            <a:endParaRPr lang="cs-CZ" sz="1600" dirty="0">
              <a:cs typeface="Arial" charset="0"/>
            </a:endParaRPr>
          </a:p>
          <a:p>
            <a:pPr eaLnBrk="1" hangingPunct="1"/>
            <a:endParaRPr lang="cs-CZ" dirty="0"/>
          </a:p>
        </p:txBody>
      </p:sp>
      <p:sp>
        <p:nvSpPr>
          <p:cNvPr id="11271" name="TextovéPole 10"/>
          <p:cNvSpPr txBox="1">
            <a:spLocks noChangeArrowheads="1"/>
          </p:cNvSpPr>
          <p:nvPr/>
        </p:nvSpPr>
        <p:spPr bwMode="auto">
          <a:xfrm>
            <a:off x="0" y="3857625"/>
            <a:ext cx="22145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b="1"/>
              <a:t>Buňky chromofilní</a:t>
            </a:r>
          </a:p>
        </p:txBody>
      </p:sp>
    </p:spTree>
    <p:extLst>
      <p:ext uri="{BB962C8B-B14F-4D97-AF65-F5344CB8AC3E}">
        <p14:creationId xmlns:p14="http://schemas.microsoft.com/office/powerpoint/2010/main" val="337725264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Documents and Settings\bystronova\Plocha\kamarád\3. kapitola\2010-03 (III)\3.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0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TextovéPole 2"/>
          <p:cNvSpPr txBox="1">
            <a:spLocks noChangeArrowheads="1"/>
          </p:cNvSpPr>
          <p:nvPr/>
        </p:nvSpPr>
        <p:spPr bwMode="auto">
          <a:xfrm>
            <a:off x="0" y="6488113"/>
            <a:ext cx="9144000" cy="369887"/>
          </a:xfrm>
          <a:prstGeom prst="rect">
            <a:avLst/>
          </a:prstGeom>
          <a:solidFill>
            <a:srgbClr val="FFCD9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>
                <a:latin typeface="Calibri" pitchFamily="34" charset="0"/>
              </a:rPr>
              <a:t>Adenohypofýza. 1 – chromofobní buňky, 2 – bazofilní buňky, 3 – acidofilní buňky, 4- kapiláry </a:t>
            </a:r>
          </a:p>
        </p:txBody>
      </p:sp>
    </p:spTree>
    <p:extLst>
      <p:ext uri="{BB962C8B-B14F-4D97-AF65-F5344CB8AC3E}">
        <p14:creationId xmlns:p14="http://schemas.microsoft.com/office/powerpoint/2010/main" val="3264900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2643188" cy="428625"/>
          </a:xfrm>
        </p:spPr>
        <p:txBody>
          <a:bodyPr/>
          <a:lstStyle/>
          <a:p>
            <a:pPr marL="342900" indent="-342900" algn="l" eaLnBrk="1" hangingPunct="1"/>
            <a:r>
              <a:rPr lang="cs-CZ" sz="2000" b="1" smtClean="0">
                <a:solidFill>
                  <a:srgbClr val="000000"/>
                </a:solidFill>
                <a:latin typeface="Arial" charset="0"/>
                <a:cs typeface="Arial" charset="0"/>
              </a:rPr>
              <a:t>NEUROHYPOFÝZA </a:t>
            </a:r>
          </a:p>
        </p:txBody>
      </p:sp>
      <p:sp>
        <p:nvSpPr>
          <p:cNvPr id="13315" name="Zástupný symbol pro obsah 2"/>
          <p:cNvSpPr>
            <a:spLocks noGrp="1"/>
          </p:cNvSpPr>
          <p:nvPr>
            <p:ph sz="half" idx="1"/>
          </p:nvPr>
        </p:nvSpPr>
        <p:spPr>
          <a:xfrm>
            <a:off x="0" y="428625"/>
            <a:ext cx="4786313" cy="2071688"/>
          </a:xfrm>
        </p:spPr>
        <p:txBody>
          <a:bodyPr>
            <a:normAutofit fontScale="92500" lnSpcReduction="10000"/>
          </a:bodyPr>
          <a:lstStyle/>
          <a:p>
            <a:pPr eaLnBrk="1" hangingPunct="1"/>
            <a:r>
              <a:rPr lang="cs-CZ" sz="1800" smtClean="0">
                <a:latin typeface="Arial" charset="0"/>
                <a:cs typeface="Arial" charset="0"/>
              </a:rPr>
              <a:t>pars nervosa a neurální stopka (infundibulum)</a:t>
            </a:r>
          </a:p>
          <a:p>
            <a:pPr eaLnBrk="1" hangingPunct="1"/>
            <a:r>
              <a:rPr lang="cs-CZ" sz="1800" smtClean="0">
                <a:latin typeface="Arial" charset="0"/>
                <a:cs typeface="Arial" charset="0"/>
              </a:rPr>
              <a:t>je tvořena množstvím nemyelinizovaných nervových vláken, krevními kapilárami a </a:t>
            </a:r>
            <a:r>
              <a:rPr lang="cs-CZ" sz="1800" b="1" i="1" smtClean="0">
                <a:latin typeface="Arial" charset="0"/>
                <a:cs typeface="Arial" charset="0"/>
              </a:rPr>
              <a:t>pituicyty</a:t>
            </a:r>
            <a:r>
              <a:rPr lang="cs-CZ" sz="1800" smtClean="0">
                <a:latin typeface="Arial" charset="0"/>
                <a:cs typeface="Arial" charset="0"/>
              </a:rPr>
              <a:t>, tj. speciálním typem gliových buněk</a:t>
            </a:r>
          </a:p>
          <a:p>
            <a:pPr eaLnBrk="1" hangingPunct="1"/>
            <a:r>
              <a:rPr lang="cs-CZ" sz="1800" b="1" i="1" smtClean="0">
                <a:latin typeface="Arial" charset="0"/>
                <a:cs typeface="Arial" charset="0"/>
              </a:rPr>
              <a:t>Herringova tělíska (H) </a:t>
            </a:r>
            <a:r>
              <a:rPr lang="cs-CZ" sz="1800" smtClean="0">
                <a:latin typeface="Arial" charset="0"/>
                <a:cs typeface="Arial" charset="0"/>
              </a:rPr>
              <a:t>- velké dilatace na axonech vyplněné neurosekrečními granuly</a:t>
            </a:r>
          </a:p>
          <a:p>
            <a:pPr eaLnBrk="1" hangingPunct="1"/>
            <a:endParaRPr lang="cs-CZ" sz="1800" smtClean="0">
              <a:latin typeface="Arial" charset="0"/>
              <a:cs typeface="Arial" charset="0"/>
            </a:endParaRPr>
          </a:p>
        </p:txBody>
      </p:sp>
      <p:sp>
        <p:nvSpPr>
          <p:cNvPr id="13316" name="Zástupný symbol pro obsah 4"/>
          <p:cNvSpPr>
            <a:spLocks noGrp="1"/>
          </p:cNvSpPr>
          <p:nvPr>
            <p:ph sz="half" idx="2"/>
          </p:nvPr>
        </p:nvSpPr>
        <p:spPr>
          <a:xfrm>
            <a:off x="0" y="3071813"/>
            <a:ext cx="2857500" cy="3340100"/>
          </a:xfrm>
        </p:spPr>
        <p:txBody>
          <a:bodyPr>
            <a:normAutofit fontScale="92500" lnSpcReduction="10000"/>
          </a:bodyPr>
          <a:lstStyle/>
          <a:p>
            <a:pPr eaLnBrk="1" hangingPunct="1"/>
            <a:r>
              <a:rPr lang="cs-CZ" sz="1800" smtClean="0">
                <a:latin typeface="Arial" charset="0"/>
                <a:cs typeface="Arial" charset="0"/>
              </a:rPr>
              <a:t>hormony zde nevznikají, dostávají se zde z hypothalamu a jsou uvolňovány do oběhu</a:t>
            </a:r>
          </a:p>
          <a:p>
            <a:pPr eaLnBrk="1" hangingPunct="1"/>
            <a:r>
              <a:rPr lang="cs-CZ" sz="1800" smtClean="0">
                <a:latin typeface="Arial" charset="0"/>
                <a:cs typeface="Arial" charset="0"/>
              </a:rPr>
              <a:t>ovlivněna hypothalamem</a:t>
            </a:r>
          </a:p>
          <a:p>
            <a:pPr eaLnBrk="1" hangingPunct="1"/>
            <a:r>
              <a:rPr lang="cs-CZ" sz="1800" smtClean="0">
                <a:latin typeface="Arial" charset="0"/>
                <a:cs typeface="Arial" charset="0"/>
              </a:rPr>
              <a:t>hormony:</a:t>
            </a:r>
          </a:p>
          <a:p>
            <a:pPr lvl="1" eaLnBrk="1" hangingPunct="1"/>
            <a:r>
              <a:rPr lang="cs-CZ" sz="1400" b="1" i="1" smtClean="0">
                <a:latin typeface="Arial" charset="0"/>
                <a:cs typeface="Arial" charset="0"/>
              </a:rPr>
              <a:t>vasopresin</a:t>
            </a:r>
            <a:r>
              <a:rPr lang="cs-CZ" sz="1400" smtClean="0">
                <a:latin typeface="Arial" charset="0"/>
                <a:cs typeface="Arial" charset="0"/>
              </a:rPr>
              <a:t> (antidiuretický hormon - ADH) </a:t>
            </a:r>
          </a:p>
          <a:p>
            <a:pPr lvl="1" eaLnBrk="1" hangingPunct="1"/>
            <a:r>
              <a:rPr lang="cs-CZ" sz="1400" b="1" i="1" smtClean="0">
                <a:latin typeface="Arial" charset="0"/>
                <a:cs typeface="Arial" charset="0"/>
              </a:rPr>
              <a:t>oxytocin</a:t>
            </a:r>
            <a:r>
              <a:rPr lang="cs-CZ" sz="1400" b="1" smtClean="0">
                <a:latin typeface="Arial" charset="0"/>
                <a:cs typeface="Arial" charset="0"/>
              </a:rPr>
              <a:t> </a:t>
            </a:r>
          </a:p>
          <a:p>
            <a:endParaRPr lang="cs-CZ" smtClean="0"/>
          </a:p>
        </p:txBody>
      </p:sp>
      <p:pic>
        <p:nvPicPr>
          <p:cNvPr id="13317" name="Picture 2" descr="http://web.lfp.cuni.cz/OldWWW/dept/histolog/Photos/EndokrinniZlazy/7320028A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42"/>
          <a:stretch>
            <a:fillRect/>
          </a:stretch>
        </p:blipFill>
        <p:spPr bwMode="auto">
          <a:xfrm>
            <a:off x="2849563" y="3071813"/>
            <a:ext cx="6294437" cy="378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8" name="TextovéPole 7"/>
          <p:cNvSpPr txBox="1">
            <a:spLocks noChangeArrowheads="1"/>
          </p:cNvSpPr>
          <p:nvPr/>
        </p:nvSpPr>
        <p:spPr bwMode="auto">
          <a:xfrm>
            <a:off x="2857500" y="6581775"/>
            <a:ext cx="250031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b="1"/>
              <a:t>Neurohypofýza – pars nervosa</a:t>
            </a:r>
          </a:p>
        </p:txBody>
      </p:sp>
      <p:pic>
        <p:nvPicPr>
          <p:cNvPr id="13319" name="Picture 1" descr="d:\SCContent\9780443068508\graphics\fullsize\F68508-017-f00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375" b="7298"/>
          <a:stretch>
            <a:fillRect/>
          </a:stretch>
        </p:blipFill>
        <p:spPr bwMode="auto">
          <a:xfrm>
            <a:off x="4857750" y="142875"/>
            <a:ext cx="4167188" cy="26209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5644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heu.upol.cz/Atlas/endo/en0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bdélník 5"/>
          <p:cNvSpPr/>
          <p:nvPr/>
        </p:nvSpPr>
        <p:spPr>
          <a:xfrm>
            <a:off x="5895975" y="6488113"/>
            <a:ext cx="3248025" cy="369887"/>
          </a:xfrm>
          <a:prstGeom prst="rect">
            <a:avLst/>
          </a:prstGeom>
          <a:solidFill>
            <a:srgbClr val="FFCD9B"/>
          </a:solidFill>
          <a:effectLst>
            <a:outerShdw blurRad="50800" dist="50800" dir="5400000" sx="29000" sy="29000" algn="ctr" rotWithShape="0">
              <a:srgbClr val="FF9933"/>
            </a:outerShdw>
          </a:effec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dirty="0">
                <a:latin typeface="+mn-lt"/>
              </a:rPr>
              <a:t>Adenohypofýza a neurohypofýza</a:t>
            </a:r>
          </a:p>
        </p:txBody>
      </p:sp>
      <p:pic>
        <p:nvPicPr>
          <p:cNvPr id="4" name="Picture 2" descr="http://heu.upol.cz/Atlas/endo/en00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191000" cy="3143250"/>
          </a:xfrm>
          <a:prstGeom prst="rect">
            <a:avLst/>
          </a:prstGeom>
          <a:noFill/>
          <a:ln w="25400">
            <a:solidFill>
              <a:schemeClr val="accent6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sp>
        <p:nvSpPr>
          <p:cNvPr id="14341" name="Obdélník 2"/>
          <p:cNvSpPr>
            <a:spLocks noChangeArrowheads="1"/>
          </p:cNvSpPr>
          <p:nvPr/>
        </p:nvSpPr>
        <p:spPr bwMode="auto">
          <a:xfrm>
            <a:off x="0" y="2928938"/>
            <a:ext cx="1714500" cy="261937"/>
          </a:xfrm>
          <a:prstGeom prst="rect">
            <a:avLst/>
          </a:prstGeom>
          <a:solidFill>
            <a:srgbClr val="FFCD9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cs-CZ" sz="1100" b="1">
                <a:cs typeface="Arial" charset="0"/>
              </a:rPr>
              <a:t>Neurohypofýza - detail </a:t>
            </a:r>
          </a:p>
        </p:txBody>
      </p:sp>
    </p:spTree>
    <p:extLst>
      <p:ext uri="{BB962C8B-B14F-4D97-AF65-F5344CB8AC3E}">
        <p14:creationId xmlns:p14="http://schemas.microsoft.com/office/powerpoint/2010/main" val="3360648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Nadpis 1"/>
          <p:cNvSpPr>
            <a:spLocks noGrp="1"/>
          </p:cNvSpPr>
          <p:nvPr>
            <p:ph type="title"/>
          </p:nvPr>
        </p:nvSpPr>
        <p:spPr>
          <a:xfrm>
            <a:off x="214313" y="500063"/>
            <a:ext cx="4829175" cy="1143000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cs-CZ" b="1" smtClean="0"/>
              <a:t>Epifýza - šišinka (corpus pineale)</a:t>
            </a:r>
            <a:endParaRPr lang="cs-CZ" smtClean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14313" y="2428875"/>
            <a:ext cx="6186487" cy="4000500"/>
          </a:xfrm>
        </p:spPr>
        <p:txBody>
          <a:bodyPr rtlCol="0">
            <a:normAutofit fontScale="775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dirty="0" smtClean="0"/>
              <a:t>nepárový orgán </a:t>
            </a:r>
            <a:r>
              <a:rPr lang="cs-CZ" dirty="0" err="1" smtClean="0"/>
              <a:t>neuroektodermového</a:t>
            </a:r>
            <a:r>
              <a:rPr lang="cs-CZ" dirty="0" smtClean="0"/>
              <a:t> původu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dirty="0" smtClean="0"/>
              <a:t>výběžek zadní stěny mezimozku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cs-CZ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dirty="0" smtClean="0"/>
              <a:t>vazivové pouzdro → septa → lalůčky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b="1" i="1" dirty="0" err="1" smtClean="0"/>
              <a:t>pinealocyty</a:t>
            </a:r>
            <a:r>
              <a:rPr lang="cs-CZ" dirty="0" smtClean="0"/>
              <a:t> – hormon melatonin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b="1" i="1" dirty="0" smtClean="0"/>
              <a:t>intersticiální buňky </a:t>
            </a:r>
            <a:r>
              <a:rPr lang="cs-CZ" dirty="0" smtClean="0"/>
              <a:t>– neurogliové buňky podobné astrocytům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cs-CZ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i="1" dirty="0" err="1" smtClean="0"/>
              <a:t>acervulus</a:t>
            </a:r>
            <a:r>
              <a:rPr lang="cs-CZ" i="1" dirty="0" smtClean="0"/>
              <a:t> </a:t>
            </a:r>
            <a:r>
              <a:rPr lang="cs-CZ" i="1" dirty="0" err="1" smtClean="0"/>
              <a:t>cerebri</a:t>
            </a:r>
            <a:r>
              <a:rPr lang="cs-CZ" i="1" dirty="0" smtClean="0"/>
              <a:t> </a:t>
            </a:r>
            <a:r>
              <a:rPr lang="cs-CZ" dirty="0" smtClean="0"/>
              <a:t>– mozkový písek (vápenaté konkrementy)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cs-CZ" sz="2800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cs-CZ" dirty="0" smtClean="0"/>
          </a:p>
        </p:txBody>
      </p:sp>
      <p:pic>
        <p:nvPicPr>
          <p:cNvPr id="15364" name="Picture 2" descr="http://medicina.ronnie.cz/img/data/clanky/normal/7376_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50" y="0"/>
            <a:ext cx="3143250" cy="221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1" descr="d:\SCContent\9780443068508\graphics\fullsize\F68508-017-f02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00" r="28751" b="6361"/>
          <a:stretch>
            <a:fillRect/>
          </a:stretch>
        </p:blipFill>
        <p:spPr bwMode="auto">
          <a:xfrm>
            <a:off x="6000750" y="2259013"/>
            <a:ext cx="3143250" cy="45989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6" name="TextovéPole 5"/>
          <p:cNvSpPr txBox="1">
            <a:spLocks noChangeArrowheads="1"/>
          </p:cNvSpPr>
          <p:nvPr/>
        </p:nvSpPr>
        <p:spPr bwMode="auto">
          <a:xfrm>
            <a:off x="6286500" y="6257925"/>
            <a:ext cx="1357313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100" b="1"/>
              <a:t>N neuroglial cells </a:t>
            </a:r>
            <a:endParaRPr lang="cs-CZ" sz="1100" b="1"/>
          </a:p>
          <a:p>
            <a:pPr eaLnBrk="1" hangingPunct="1"/>
            <a:r>
              <a:rPr lang="en-US" sz="1100" b="1"/>
              <a:t>P pinealocytes </a:t>
            </a:r>
            <a:endParaRPr lang="cs-CZ" sz="1100" b="1"/>
          </a:p>
          <a:p>
            <a:pPr eaLnBrk="1" hangingPunct="1"/>
            <a:r>
              <a:rPr lang="en-US" sz="1100" b="1"/>
              <a:t>S pineal sand</a:t>
            </a:r>
            <a:endParaRPr lang="cs-CZ" sz="1100" b="1"/>
          </a:p>
        </p:txBody>
      </p:sp>
    </p:spTree>
    <p:extLst>
      <p:ext uri="{BB962C8B-B14F-4D97-AF65-F5344CB8AC3E}">
        <p14:creationId xmlns:p14="http://schemas.microsoft.com/office/powerpoint/2010/main" val="2485317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Nadpis 1"/>
          <p:cNvSpPr>
            <a:spLocks noGrp="1"/>
          </p:cNvSpPr>
          <p:nvPr>
            <p:ph type="title"/>
          </p:nvPr>
        </p:nvSpPr>
        <p:spPr>
          <a:xfrm>
            <a:off x="428625" y="214313"/>
            <a:ext cx="8229600" cy="1143000"/>
          </a:xfrm>
        </p:spPr>
        <p:txBody>
          <a:bodyPr/>
          <a:lstStyle/>
          <a:p>
            <a:r>
              <a:rPr lang="cs-CZ" sz="4000" b="1" smtClean="0">
                <a:latin typeface="Arial" charset="0"/>
                <a:cs typeface="Arial" charset="0"/>
              </a:rPr>
              <a:t>IMUNITNÍ SYSTÉM  </a:t>
            </a:r>
            <a:endParaRPr lang="cs-CZ" sz="4000" smtClean="0">
              <a:latin typeface="Arial" charset="0"/>
              <a:cs typeface="Arial" charset="0"/>
            </a:endParaRPr>
          </a:p>
        </p:txBody>
      </p:sp>
      <p:sp>
        <p:nvSpPr>
          <p:cNvPr id="4099" name="Zástupný symbol pro obsah 2"/>
          <p:cNvSpPr>
            <a:spLocks noGrp="1"/>
          </p:cNvSpPr>
          <p:nvPr>
            <p:ph idx="1"/>
          </p:nvPr>
        </p:nvSpPr>
        <p:spPr>
          <a:xfrm>
            <a:off x="457200" y="1428750"/>
            <a:ext cx="8229600" cy="4697413"/>
          </a:xfrm>
        </p:spPr>
        <p:txBody>
          <a:bodyPr>
            <a:normAutofit lnSpcReduction="10000"/>
          </a:bodyPr>
          <a:lstStyle/>
          <a:p>
            <a:r>
              <a:rPr lang="cs-CZ" sz="2000" b="1" smtClean="0">
                <a:solidFill>
                  <a:srgbClr val="C00000"/>
                </a:solidFill>
                <a:latin typeface="Arial" charset="0"/>
                <a:cs typeface="Arial" charset="0"/>
              </a:rPr>
              <a:t>Ochrana organismu proti poškození mikroorganismy a cizorodými látkami</a:t>
            </a:r>
          </a:p>
          <a:p>
            <a:r>
              <a:rPr lang="cs-CZ" sz="2000" smtClean="0">
                <a:latin typeface="Arial" charset="0"/>
                <a:cs typeface="Arial" charset="0"/>
              </a:rPr>
              <a:t>Buňky imunitního systému jsou schopné rozlišit </a:t>
            </a:r>
            <a:r>
              <a:rPr lang="cs-CZ" sz="2000" b="1" smtClean="0">
                <a:latin typeface="Arial" charset="0"/>
                <a:cs typeface="Arial" charset="0"/>
              </a:rPr>
              <a:t>cizorodé látky </a:t>
            </a:r>
            <a:r>
              <a:rPr lang="cs-CZ" sz="2000" smtClean="0">
                <a:latin typeface="Arial" charset="0"/>
                <a:cs typeface="Arial" charset="0"/>
              </a:rPr>
              <a:t>a </a:t>
            </a:r>
            <a:r>
              <a:rPr lang="cs-CZ" sz="2000" b="1" smtClean="0">
                <a:latin typeface="Arial" charset="0"/>
                <a:cs typeface="Arial" charset="0"/>
              </a:rPr>
              <a:t>vlastní látky </a:t>
            </a:r>
            <a:r>
              <a:rPr lang="cs-CZ" sz="2000" smtClean="0">
                <a:latin typeface="Arial" charset="0"/>
                <a:cs typeface="Arial" charset="0"/>
              </a:rPr>
              <a:t>(vyrobené v organismu)</a:t>
            </a:r>
          </a:p>
          <a:p>
            <a:r>
              <a:rPr lang="cs-CZ" sz="2000" b="1" smtClean="0">
                <a:latin typeface="Arial" charset="0"/>
                <a:cs typeface="Arial" charset="0"/>
              </a:rPr>
              <a:t>Imunitní reakce</a:t>
            </a:r>
            <a:r>
              <a:rPr lang="cs-CZ" sz="2000" smtClean="0">
                <a:latin typeface="Arial" charset="0"/>
                <a:cs typeface="Arial" charset="0"/>
              </a:rPr>
              <a:t> či také </a:t>
            </a:r>
            <a:r>
              <a:rPr lang="cs-CZ" sz="2000" b="1" smtClean="0">
                <a:latin typeface="Arial" charset="0"/>
                <a:cs typeface="Arial" charset="0"/>
              </a:rPr>
              <a:t>imunitní odpověď</a:t>
            </a:r>
            <a:r>
              <a:rPr lang="cs-CZ" sz="2000" smtClean="0">
                <a:latin typeface="Arial" charset="0"/>
                <a:cs typeface="Arial" charset="0"/>
              </a:rPr>
              <a:t> je souhrn procesů, jimiž tělo reaguje na setkání s </a:t>
            </a:r>
            <a:r>
              <a:rPr lang="cs-CZ" sz="2000" b="1" smtClean="0">
                <a:latin typeface="Arial" charset="0"/>
                <a:cs typeface="Arial" charset="0"/>
              </a:rPr>
              <a:t>antigeny</a:t>
            </a:r>
          </a:p>
          <a:p>
            <a:r>
              <a:rPr lang="cs-CZ" sz="2000" b="1" smtClean="0">
                <a:latin typeface="Arial" charset="0"/>
                <a:cs typeface="Arial" charset="0"/>
              </a:rPr>
              <a:t>Antigen</a:t>
            </a:r>
            <a:r>
              <a:rPr lang="cs-CZ" sz="2000" smtClean="0">
                <a:latin typeface="Arial" charset="0"/>
                <a:cs typeface="Arial" charset="0"/>
              </a:rPr>
              <a:t> (antigenní determinanta) – látka schopná vyvolat imunitní reakci</a:t>
            </a:r>
          </a:p>
          <a:p>
            <a:r>
              <a:rPr lang="cs-CZ" sz="2000" b="1" smtClean="0">
                <a:latin typeface="Arial" charset="0"/>
                <a:cs typeface="Arial" charset="0"/>
              </a:rPr>
              <a:t>Antigen prezentující buňky </a:t>
            </a:r>
            <a:r>
              <a:rPr lang="cs-CZ" sz="2000" smtClean="0">
                <a:latin typeface="Arial" charset="0"/>
                <a:cs typeface="Arial" charset="0"/>
              </a:rPr>
              <a:t>(makrofágy, Langerhansovy buňky epidermis, dendritické buňky lymfoidních orgánů, B-lymfocyty a epitelové buňky thymu)</a:t>
            </a:r>
          </a:p>
          <a:p>
            <a:r>
              <a:rPr lang="cs-CZ" sz="2000" b="1" smtClean="0">
                <a:solidFill>
                  <a:srgbClr val="A50021"/>
                </a:solidFill>
                <a:latin typeface="Arial" charset="0"/>
                <a:cs typeface="Arial" charset="0"/>
              </a:rPr>
              <a:t>Buněčná imunita</a:t>
            </a:r>
            <a:r>
              <a:rPr lang="cs-CZ" sz="2000" smtClean="0">
                <a:latin typeface="Arial" charset="0"/>
                <a:cs typeface="Arial" charset="0"/>
              </a:rPr>
              <a:t>: T - lymfocyty</a:t>
            </a:r>
          </a:p>
          <a:p>
            <a:r>
              <a:rPr lang="cs-CZ" sz="2000" b="1" smtClean="0">
                <a:solidFill>
                  <a:srgbClr val="A50021"/>
                </a:solidFill>
                <a:latin typeface="Arial" charset="0"/>
                <a:cs typeface="Arial" charset="0"/>
              </a:rPr>
              <a:t>Humorální imunita</a:t>
            </a:r>
            <a:r>
              <a:rPr lang="cs-CZ" sz="2000" smtClean="0">
                <a:latin typeface="Arial" charset="0"/>
                <a:cs typeface="Arial" charset="0"/>
              </a:rPr>
              <a:t>: protilátky produkované </a:t>
            </a:r>
            <a:r>
              <a:rPr lang="cs-CZ" sz="2000" u="sng" smtClean="0">
                <a:latin typeface="Arial" charset="0"/>
                <a:cs typeface="Arial" charset="0"/>
              </a:rPr>
              <a:t>plazmocyty</a:t>
            </a:r>
            <a:r>
              <a:rPr lang="cs-CZ" sz="2000" smtClean="0">
                <a:latin typeface="Arial" charset="0"/>
                <a:cs typeface="Arial" charset="0"/>
              </a:rPr>
              <a:t>, efektorovými buňkami B lymfocytů, neutralizují (zneškodní) antigen </a:t>
            </a:r>
          </a:p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360242311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Documents and Settings\bystronova\Plocha\kamarád\3. kapitola\2010-03 (III)\3.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8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TextovéPole 2"/>
          <p:cNvSpPr txBox="1">
            <a:spLocks noChangeArrowheads="1"/>
          </p:cNvSpPr>
          <p:nvPr/>
        </p:nvSpPr>
        <p:spPr bwMode="auto">
          <a:xfrm>
            <a:off x="0" y="6211888"/>
            <a:ext cx="9144000" cy="646112"/>
          </a:xfrm>
          <a:prstGeom prst="rect">
            <a:avLst/>
          </a:prstGeom>
          <a:solidFill>
            <a:srgbClr val="FFCD9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>
                <a:latin typeface="Calibri" pitchFamily="34" charset="0"/>
              </a:rPr>
              <a:t>Epifýza: 1 – vápenaté konkrementy, 2 – trámce pinealocytů a intersticiálních buněk, 3 - vazivové septum s cévami</a:t>
            </a:r>
          </a:p>
        </p:txBody>
      </p:sp>
    </p:spTree>
    <p:extLst>
      <p:ext uri="{BB962C8B-B14F-4D97-AF65-F5344CB8AC3E}">
        <p14:creationId xmlns:p14="http://schemas.microsoft.com/office/powerpoint/2010/main" val="3277095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4429125" cy="928688"/>
          </a:xfrm>
        </p:spPr>
        <p:txBody>
          <a:bodyPr/>
          <a:lstStyle/>
          <a:p>
            <a:pPr algn="l" eaLnBrk="1" hangingPunct="1"/>
            <a:r>
              <a:rPr lang="cs-CZ" sz="2400" b="1" smtClean="0">
                <a:latin typeface="Arial" charset="0"/>
                <a:cs typeface="Arial" charset="0"/>
              </a:rPr>
              <a:t>ŠTÍTNÁ ŽLÁZA (GLANDULA THYROIDEA)</a:t>
            </a:r>
            <a:endParaRPr lang="cs-CZ" sz="2400" smtClean="0">
              <a:latin typeface="Arial" charset="0"/>
              <a:cs typeface="Arial" charset="0"/>
            </a:endParaRPr>
          </a:p>
        </p:txBody>
      </p:sp>
      <p:pic>
        <p:nvPicPr>
          <p:cNvPr id="17411" name="Obrázek 6" descr="h555093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313" y="0"/>
            <a:ext cx="3214687" cy="209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2" descr="http://www.deltagen.com/target/histologyatlas/atlas_files/endocrine/thyroid_gland_40X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36"/>
          <a:stretch>
            <a:fillRect/>
          </a:stretch>
        </p:blipFill>
        <p:spPr bwMode="auto">
          <a:xfrm>
            <a:off x="3759200" y="2857500"/>
            <a:ext cx="5384800" cy="378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3" name="Text Box 3"/>
          <p:cNvSpPr txBox="1">
            <a:spLocks noChangeArrowheads="1"/>
          </p:cNvSpPr>
          <p:nvPr/>
        </p:nvSpPr>
        <p:spPr bwMode="auto">
          <a:xfrm>
            <a:off x="0" y="928688"/>
            <a:ext cx="3786188" cy="494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600"/>
              <a:t>Skládá se ze dvou laloků spojených isthmem.</a:t>
            </a:r>
          </a:p>
          <a:p>
            <a:pPr eaLnBrk="1" hangingPunct="1">
              <a:spcBef>
                <a:spcPts val="600"/>
              </a:spcBef>
            </a:pPr>
            <a:r>
              <a:rPr lang="cs-CZ" sz="1600"/>
              <a:t>Stavební jednotka –</a:t>
            </a:r>
            <a:r>
              <a:rPr lang="cs-CZ" sz="1600" b="1"/>
              <a:t> </a:t>
            </a:r>
            <a:r>
              <a:rPr lang="cs-CZ" b="1"/>
              <a:t>FOLIKUL</a:t>
            </a:r>
            <a:endParaRPr lang="cs-CZ"/>
          </a:p>
          <a:p>
            <a:pPr eaLnBrk="1" hangingPunct="1">
              <a:spcBef>
                <a:spcPts val="600"/>
              </a:spcBef>
            </a:pPr>
            <a:r>
              <a:rPr lang="cs-CZ" sz="1600"/>
              <a:t>Stěna váčku je tvořena </a:t>
            </a:r>
            <a:r>
              <a:rPr lang="cs-CZ" sz="1600" b="1"/>
              <a:t>jednovrstevným kubickým epitelem</a:t>
            </a:r>
            <a:r>
              <a:rPr lang="cs-CZ" sz="1600"/>
              <a:t> (výška epitelu se mění podle funkce). </a:t>
            </a:r>
            <a:endParaRPr lang="cs-CZ" sz="1600" b="1"/>
          </a:p>
          <a:p>
            <a:pPr eaLnBrk="1" hangingPunct="1">
              <a:spcBef>
                <a:spcPts val="600"/>
              </a:spcBef>
            </a:pPr>
            <a:r>
              <a:rPr lang="cs-CZ" sz="1600" b="1"/>
              <a:t>Dutina folikulu </a:t>
            </a:r>
            <a:r>
              <a:rPr lang="cs-CZ" sz="1600"/>
              <a:t>je vyplněna</a:t>
            </a:r>
            <a:r>
              <a:rPr lang="cs-CZ" sz="1600" b="1"/>
              <a:t> koloidem.</a:t>
            </a:r>
          </a:p>
          <a:p>
            <a:pPr eaLnBrk="1" hangingPunct="1">
              <a:spcBef>
                <a:spcPts val="600"/>
              </a:spcBef>
            </a:pPr>
            <a:r>
              <a:rPr lang="cs-CZ" sz="1600" b="1"/>
              <a:t>Folikulární buňky produkují thyroglobulin </a:t>
            </a:r>
            <a:r>
              <a:rPr lang="cs-CZ" sz="1600"/>
              <a:t>(glykoprotein obsahující jodované thyroninové zbytky představuje zásobárnu hormonů),</a:t>
            </a:r>
            <a:r>
              <a:rPr lang="cs-CZ" sz="1600" b="1"/>
              <a:t> </a:t>
            </a:r>
            <a:r>
              <a:rPr lang="cs-CZ" sz="1600"/>
              <a:t>který je hlavní součástí koloidu.</a:t>
            </a:r>
          </a:p>
          <a:p>
            <a:pPr eaLnBrk="1" hangingPunct="1">
              <a:spcBef>
                <a:spcPts val="600"/>
              </a:spcBef>
            </a:pPr>
            <a:r>
              <a:rPr lang="cs-CZ" sz="1600" b="1"/>
              <a:t>TSH </a:t>
            </a:r>
            <a:r>
              <a:rPr lang="cs-CZ" sz="1600"/>
              <a:t>(hypofýza) stimuluje syntézu </a:t>
            </a:r>
            <a:r>
              <a:rPr lang="cs-CZ" sz="1600" b="1"/>
              <a:t>thyroglobulinu </a:t>
            </a:r>
            <a:r>
              <a:rPr lang="cs-CZ" sz="1600"/>
              <a:t>a uvolňování vlastních hormonů štítné žlázy</a:t>
            </a:r>
            <a:r>
              <a:rPr lang="cs-CZ" sz="1600" b="1"/>
              <a:t> tyroxin (T</a:t>
            </a:r>
            <a:r>
              <a:rPr lang="cs-CZ" sz="1600" b="1" baseline="-25000"/>
              <a:t>4,</a:t>
            </a:r>
            <a:r>
              <a:rPr lang="cs-CZ" sz="1600" b="1"/>
              <a:t>, tetrajodthyronin) </a:t>
            </a:r>
            <a:r>
              <a:rPr lang="cs-CZ" sz="1600"/>
              <a:t>a</a:t>
            </a:r>
            <a:r>
              <a:rPr lang="cs-CZ" sz="1600" b="1"/>
              <a:t> trijodtyronin T</a:t>
            </a:r>
            <a:r>
              <a:rPr lang="cs-CZ" sz="1600" b="1" baseline="-25000"/>
              <a:t>3 </a:t>
            </a:r>
            <a:r>
              <a:rPr lang="cs-CZ" sz="1600"/>
              <a:t>- zvyšují metabolismus.</a:t>
            </a:r>
          </a:p>
          <a:p>
            <a:pPr eaLnBrk="1" hangingPunct="1"/>
            <a:endParaRPr lang="cs-CZ" sz="1600" b="1"/>
          </a:p>
        </p:txBody>
      </p:sp>
    </p:spTree>
    <p:extLst>
      <p:ext uri="{BB962C8B-B14F-4D97-AF65-F5344CB8AC3E}">
        <p14:creationId xmlns:p14="http://schemas.microsoft.com/office/powerpoint/2010/main" val="779446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://web.lfp.cuni.cz/OldWWW/dept/histolog/Photos/EndokrinniZlazy/73200212A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42"/>
          <a:stretch>
            <a:fillRect/>
          </a:stretch>
        </p:blipFill>
        <p:spPr bwMode="auto">
          <a:xfrm>
            <a:off x="0" y="0"/>
            <a:ext cx="9144000" cy="550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1" descr="d:\SCContent\9780443068508\graphics\fullsize\F68508-017-f0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50" r="16376" b="5933"/>
          <a:stretch>
            <a:fillRect/>
          </a:stretch>
        </p:blipFill>
        <p:spPr bwMode="auto">
          <a:xfrm>
            <a:off x="0" y="3214688"/>
            <a:ext cx="3743325" cy="36433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36" name="TextovéPole 3"/>
          <p:cNvSpPr txBox="1">
            <a:spLocks noChangeArrowheads="1"/>
          </p:cNvSpPr>
          <p:nvPr/>
        </p:nvSpPr>
        <p:spPr bwMode="auto">
          <a:xfrm>
            <a:off x="4071938" y="5715000"/>
            <a:ext cx="4643437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ts val="600"/>
              </a:spcBef>
            </a:pPr>
            <a:r>
              <a:rPr lang="cs-CZ" b="1"/>
              <a:t>Parafolikulární buňky </a:t>
            </a:r>
            <a:r>
              <a:rPr lang="cs-CZ"/>
              <a:t>produkují </a:t>
            </a:r>
            <a:r>
              <a:rPr lang="cs-CZ" b="1"/>
              <a:t>kalcitonin </a:t>
            </a:r>
            <a:r>
              <a:rPr lang="cs-CZ"/>
              <a:t>(regulace krevní hladiny Ca, inhibují činnost osteoklastů).</a:t>
            </a:r>
            <a:endParaRPr lang="cs-CZ" b="1"/>
          </a:p>
        </p:txBody>
      </p:sp>
      <p:sp>
        <p:nvSpPr>
          <p:cNvPr id="18437" name="TextovéPole 4"/>
          <p:cNvSpPr txBox="1">
            <a:spLocks noChangeArrowheads="1"/>
          </p:cNvSpPr>
          <p:nvPr/>
        </p:nvSpPr>
        <p:spPr bwMode="auto">
          <a:xfrm>
            <a:off x="0" y="0"/>
            <a:ext cx="16430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b="1"/>
              <a:t>Glandula thyroidea</a:t>
            </a:r>
          </a:p>
        </p:txBody>
      </p:sp>
      <p:sp>
        <p:nvSpPr>
          <p:cNvPr id="18438" name="TextovéPole 5"/>
          <p:cNvSpPr txBox="1">
            <a:spLocks noChangeArrowheads="1"/>
          </p:cNvSpPr>
          <p:nvPr/>
        </p:nvSpPr>
        <p:spPr bwMode="auto">
          <a:xfrm>
            <a:off x="0" y="6581775"/>
            <a:ext cx="17859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b="1"/>
              <a:t>Parafolikulární buňky</a:t>
            </a:r>
          </a:p>
        </p:txBody>
      </p:sp>
    </p:spTree>
    <p:extLst>
      <p:ext uri="{BB962C8B-B14F-4D97-AF65-F5344CB8AC3E}">
        <p14:creationId xmlns:p14="http://schemas.microsoft.com/office/powerpoint/2010/main" val="101340506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4714875" cy="857250"/>
          </a:xfrm>
        </p:spPr>
        <p:txBody>
          <a:bodyPr/>
          <a:lstStyle/>
          <a:p>
            <a:pPr algn="l" eaLnBrk="1" hangingPunct="1"/>
            <a:r>
              <a:rPr lang="cs-CZ" sz="2000" b="1" smtClean="0">
                <a:latin typeface="Arial" charset="0"/>
                <a:cs typeface="Arial" charset="0"/>
              </a:rPr>
              <a:t>PŘÍŠTÍTNÉ ŽLÁZY ( GLANDULAE PARATHYREOIDEAE)</a:t>
            </a:r>
            <a:endParaRPr lang="cs-CZ" sz="2000" smtClean="0">
              <a:latin typeface="Arial" charset="0"/>
              <a:cs typeface="Arial" charset="0"/>
            </a:endParaRPr>
          </a:p>
        </p:txBody>
      </p:sp>
      <p:sp>
        <p:nvSpPr>
          <p:cNvPr id="20483" name="Zástupný symbol pro obsah 2"/>
          <p:cNvSpPr>
            <a:spLocks noGrp="1"/>
          </p:cNvSpPr>
          <p:nvPr>
            <p:ph sz="half" idx="1"/>
          </p:nvPr>
        </p:nvSpPr>
        <p:spPr>
          <a:xfrm>
            <a:off x="214313" y="928688"/>
            <a:ext cx="5643562" cy="2328862"/>
          </a:xfrm>
        </p:spPr>
        <p:txBody>
          <a:bodyPr/>
          <a:lstStyle/>
          <a:p>
            <a:pPr eaLnBrk="1" hangingPunct="1"/>
            <a:r>
              <a:rPr lang="cs-CZ" sz="2400" smtClean="0">
                <a:latin typeface="Arial" charset="0"/>
                <a:cs typeface="Arial" charset="0"/>
              </a:rPr>
              <a:t>4 párové útvary nacházející se při zadní stěně štítné žlázy </a:t>
            </a:r>
          </a:p>
          <a:p>
            <a:pPr lvl="1" eaLnBrk="1" hangingPunct="1"/>
            <a:r>
              <a:rPr lang="cs-CZ" smtClean="0">
                <a:latin typeface="Arial" charset="0"/>
                <a:cs typeface="Arial" charset="0"/>
              </a:rPr>
              <a:t>dají se rozlišit pouze histologicky</a:t>
            </a:r>
          </a:p>
          <a:p>
            <a:pPr eaLnBrk="1" hangingPunct="1"/>
            <a:endParaRPr lang="cs-CZ" smtClean="0"/>
          </a:p>
        </p:txBody>
      </p:sp>
      <p:sp>
        <p:nvSpPr>
          <p:cNvPr id="20484" name="Zástupný symbol pro obsah 7"/>
          <p:cNvSpPr>
            <a:spLocks noGrp="1"/>
          </p:cNvSpPr>
          <p:nvPr>
            <p:ph sz="half" idx="2"/>
          </p:nvPr>
        </p:nvSpPr>
        <p:spPr>
          <a:xfrm>
            <a:off x="214313" y="2571750"/>
            <a:ext cx="3000375" cy="3643313"/>
          </a:xfrm>
        </p:spPr>
        <p:txBody>
          <a:bodyPr/>
          <a:lstStyle/>
          <a:p>
            <a:pPr eaLnBrk="1" hangingPunct="1"/>
            <a:r>
              <a:rPr lang="cs-CZ" sz="2400" smtClean="0">
                <a:latin typeface="Arial" charset="0"/>
                <a:cs typeface="Arial" charset="0"/>
              </a:rPr>
              <a:t>vazivové pouzdro</a:t>
            </a:r>
          </a:p>
          <a:p>
            <a:pPr eaLnBrk="1" hangingPunct="1"/>
            <a:r>
              <a:rPr lang="cs-CZ" sz="2400" smtClean="0">
                <a:latin typeface="Arial" charset="0"/>
                <a:cs typeface="Arial" charset="0"/>
              </a:rPr>
              <a:t>trabekulární uspořádání endokrinních buněk, bohatá vaskularizace</a:t>
            </a:r>
          </a:p>
          <a:p>
            <a:endParaRPr lang="cs-CZ" smtClean="0"/>
          </a:p>
        </p:txBody>
      </p:sp>
      <p:pic>
        <p:nvPicPr>
          <p:cNvPr id="20485" name="Obrázek 3" descr="h555093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75" y="0"/>
            <a:ext cx="32861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2" descr="http://www.deltagen.com/target/histologyatlas/atlas_files/endocrine/parathyroid_and_thyroid_glands_20x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81"/>
          <a:stretch>
            <a:fillRect/>
          </a:stretch>
        </p:blipFill>
        <p:spPr bwMode="auto">
          <a:xfrm>
            <a:off x="3286125" y="2684463"/>
            <a:ext cx="5857875" cy="417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7" name="Obdélník 4"/>
          <p:cNvSpPr>
            <a:spLocks noChangeArrowheads="1"/>
          </p:cNvSpPr>
          <p:nvPr/>
        </p:nvSpPr>
        <p:spPr bwMode="auto">
          <a:xfrm>
            <a:off x="6315075" y="6581775"/>
            <a:ext cx="28289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/>
              <a:t>Parathyroid and Thyroid Glands 20x</a:t>
            </a:r>
          </a:p>
        </p:txBody>
      </p:sp>
    </p:spTree>
    <p:extLst>
      <p:ext uri="{BB962C8B-B14F-4D97-AF65-F5344CB8AC3E}">
        <p14:creationId xmlns:p14="http://schemas.microsoft.com/office/powerpoint/2010/main" val="770701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Zástupný symbol pro obsah 4"/>
          <p:cNvSpPr>
            <a:spLocks noGrp="1"/>
          </p:cNvSpPr>
          <p:nvPr>
            <p:ph idx="1"/>
          </p:nvPr>
        </p:nvSpPr>
        <p:spPr>
          <a:xfrm>
            <a:off x="0" y="0"/>
            <a:ext cx="9144000" cy="1928813"/>
          </a:xfrm>
        </p:spPr>
        <p:txBody>
          <a:bodyPr/>
          <a:lstStyle/>
          <a:p>
            <a:r>
              <a:rPr lang="cs-CZ" sz="2000" b="1" smtClean="0">
                <a:latin typeface="Arial" charset="0"/>
                <a:cs typeface="Arial" charset="0"/>
              </a:rPr>
              <a:t>Buňky hlavní </a:t>
            </a:r>
            <a:r>
              <a:rPr lang="cs-CZ" sz="2000" smtClean="0">
                <a:latin typeface="Arial" charset="0"/>
                <a:cs typeface="Arial" charset="0"/>
              </a:rPr>
              <a:t>– buňky polyedrického tvaru, velké jádro, cytoplazma obsahuje sekreční granula s </a:t>
            </a:r>
            <a:r>
              <a:rPr lang="cs-CZ" sz="2000" b="1" smtClean="0">
                <a:latin typeface="Arial" charset="0"/>
                <a:cs typeface="Arial" charset="0"/>
              </a:rPr>
              <a:t>parathormonem</a:t>
            </a:r>
            <a:r>
              <a:rPr lang="cs-CZ" sz="2000" smtClean="0">
                <a:latin typeface="Arial" charset="0"/>
                <a:cs typeface="Arial" charset="0"/>
              </a:rPr>
              <a:t> (</a:t>
            </a:r>
            <a:r>
              <a:rPr lang="en-US" sz="2000" smtClean="0">
                <a:latin typeface="Arial" charset="0"/>
                <a:cs typeface="Arial" charset="0"/>
              </a:rPr>
              <a:t>regula</a:t>
            </a:r>
            <a:r>
              <a:rPr lang="cs-CZ" sz="2000" smtClean="0">
                <a:latin typeface="Arial" charset="0"/>
                <a:cs typeface="Arial" charset="0"/>
              </a:rPr>
              <a:t>ce krevní hladiny vápníku)</a:t>
            </a:r>
          </a:p>
          <a:p>
            <a:r>
              <a:rPr lang="cs-CZ" sz="2000" b="1" smtClean="0">
                <a:latin typeface="Arial" charset="0"/>
                <a:cs typeface="Arial" charset="0"/>
              </a:rPr>
              <a:t>Buňky oxyfilní </a:t>
            </a:r>
            <a:r>
              <a:rPr lang="cs-CZ" sz="2000" smtClean="0">
                <a:latin typeface="Arial" charset="0"/>
                <a:cs typeface="Arial" charset="0"/>
              </a:rPr>
              <a:t>(acidofilní) – jádra tmavá, množství mitochondrií</a:t>
            </a:r>
          </a:p>
          <a:p>
            <a:endParaRPr lang="cs-CZ" smtClean="0"/>
          </a:p>
        </p:txBody>
      </p:sp>
      <p:pic>
        <p:nvPicPr>
          <p:cNvPr id="21507" name="Picture 1" descr="d:\SCContent\9780443068508\graphics\fullsize\F68508-017-f0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70"/>
          <a:stretch>
            <a:fillRect/>
          </a:stretch>
        </p:blipFill>
        <p:spPr bwMode="auto">
          <a:xfrm>
            <a:off x="642938" y="1428750"/>
            <a:ext cx="7929562" cy="51831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08" name="TextovéPole 6"/>
          <p:cNvSpPr txBox="1">
            <a:spLocks noChangeArrowheads="1"/>
          </p:cNvSpPr>
          <p:nvPr/>
        </p:nvSpPr>
        <p:spPr bwMode="auto">
          <a:xfrm>
            <a:off x="642938" y="6581775"/>
            <a:ext cx="821531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b="1"/>
              <a:t>A - tuková tkáň, C - kapiláry, O - oxyfilní buňky, P - hlavní buňky</a:t>
            </a:r>
          </a:p>
        </p:txBody>
      </p:sp>
    </p:spTree>
    <p:extLst>
      <p:ext uri="{BB962C8B-B14F-4D97-AF65-F5344CB8AC3E}">
        <p14:creationId xmlns:p14="http://schemas.microsoft.com/office/powerpoint/2010/main" val="170767141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Documents and Settings\bystronova\Plocha\kamarád\3. kapitola\2010-03 (III)\3.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0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TextovéPole 3"/>
          <p:cNvSpPr txBox="1">
            <a:spLocks noChangeArrowheads="1"/>
          </p:cNvSpPr>
          <p:nvPr/>
        </p:nvSpPr>
        <p:spPr bwMode="auto">
          <a:xfrm>
            <a:off x="0" y="6488113"/>
            <a:ext cx="9144000" cy="369887"/>
          </a:xfrm>
          <a:prstGeom prst="rect">
            <a:avLst/>
          </a:prstGeom>
          <a:solidFill>
            <a:srgbClr val="FFCD9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>
                <a:latin typeface="Calibri" pitchFamily="34" charset="0"/>
              </a:rPr>
              <a:t>Příštítná žláza: 1 – hlavní buňky, 2 – oxyfilní buňky, 3 - kapiláry</a:t>
            </a:r>
          </a:p>
        </p:txBody>
      </p:sp>
    </p:spTree>
    <p:extLst>
      <p:ext uri="{BB962C8B-B14F-4D97-AF65-F5344CB8AC3E}">
        <p14:creationId xmlns:p14="http://schemas.microsoft.com/office/powerpoint/2010/main" val="1517833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Nadpis 1"/>
          <p:cNvSpPr>
            <a:spLocks noGrp="1"/>
          </p:cNvSpPr>
          <p:nvPr>
            <p:ph type="title"/>
          </p:nvPr>
        </p:nvSpPr>
        <p:spPr>
          <a:xfrm>
            <a:off x="214313" y="214313"/>
            <a:ext cx="5472112" cy="857250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cs-CZ" sz="2800" b="1" smtClean="0">
                <a:latin typeface="Arial" charset="0"/>
                <a:cs typeface="Arial" charset="0"/>
              </a:rPr>
              <a:t>NADLEDVINY </a:t>
            </a:r>
            <a:br>
              <a:rPr lang="cs-CZ" sz="2800" b="1" smtClean="0">
                <a:latin typeface="Arial" charset="0"/>
                <a:cs typeface="Arial" charset="0"/>
              </a:rPr>
            </a:br>
            <a:r>
              <a:rPr lang="cs-CZ" sz="2800" b="1" smtClean="0">
                <a:latin typeface="Arial" charset="0"/>
                <a:cs typeface="Arial" charset="0"/>
              </a:rPr>
              <a:t>(GLANDULA SUPRARENALIS)</a:t>
            </a:r>
            <a:endParaRPr lang="cs-CZ" sz="2800" smtClean="0">
              <a:latin typeface="Arial" charset="0"/>
              <a:cs typeface="Arial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214313" y="1500188"/>
            <a:ext cx="3857625" cy="4572000"/>
          </a:xfrm>
        </p:spPr>
        <p:txBody>
          <a:bodyPr rtlCol="0">
            <a:normAutofit fontScale="92500" lnSpcReduction="1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dirty="0" smtClean="0">
                <a:latin typeface="Arial" pitchFamily="34" charset="0"/>
                <a:cs typeface="Arial" pitchFamily="34" charset="0"/>
              </a:rPr>
              <a:t>párové orgány nacházející se při horním pólu ledviny</a:t>
            </a:r>
          </a:p>
          <a:p>
            <a:pPr eaLnBrk="1" fontAlgn="auto" hangingPunct="1">
              <a:spcBef>
                <a:spcPts val="12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dirty="0" smtClean="0">
                <a:latin typeface="Arial" pitchFamily="34" charset="0"/>
                <a:cs typeface="Arial" pitchFamily="34" charset="0"/>
              </a:rPr>
              <a:t>pouzdro – husté kolagenní vazivo</a:t>
            </a:r>
          </a:p>
          <a:p>
            <a:pPr eaLnBrk="1" fontAlgn="auto" hangingPunct="1">
              <a:spcBef>
                <a:spcPts val="12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dirty="0" smtClean="0">
                <a:latin typeface="Arial" pitchFamily="34" charset="0"/>
                <a:cs typeface="Arial" pitchFamily="34" charset="0"/>
              </a:rPr>
              <a:t>skládají se ze 2 částí: 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cs-CZ" dirty="0" smtClean="0">
                <a:latin typeface="Arial" pitchFamily="34" charset="0"/>
                <a:cs typeface="Arial" pitchFamily="34" charset="0"/>
              </a:rPr>
              <a:t>kůra</a:t>
            </a:r>
          </a:p>
          <a:p>
            <a:pPr lvl="2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cs-CZ" dirty="0" err="1" smtClean="0">
                <a:latin typeface="Arial" pitchFamily="34" charset="0"/>
                <a:cs typeface="Arial" pitchFamily="34" charset="0"/>
              </a:rPr>
              <a:t>zona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dirty="0" err="1" smtClean="0">
                <a:latin typeface="Arial" pitchFamily="34" charset="0"/>
                <a:cs typeface="Arial" pitchFamily="34" charset="0"/>
              </a:rPr>
              <a:t>glomerulosa</a:t>
            </a:r>
            <a:endParaRPr lang="cs-CZ" dirty="0" smtClean="0">
              <a:latin typeface="Arial" pitchFamily="34" charset="0"/>
              <a:cs typeface="Arial" pitchFamily="34" charset="0"/>
            </a:endParaRPr>
          </a:p>
          <a:p>
            <a:pPr lvl="2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cs-CZ" dirty="0" err="1" smtClean="0">
                <a:latin typeface="Arial" pitchFamily="34" charset="0"/>
                <a:cs typeface="Arial" pitchFamily="34" charset="0"/>
              </a:rPr>
              <a:t>zona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dirty="0" err="1" smtClean="0">
                <a:latin typeface="Arial" pitchFamily="34" charset="0"/>
                <a:cs typeface="Arial" pitchFamily="34" charset="0"/>
              </a:rPr>
              <a:t>fasciculata</a:t>
            </a:r>
            <a:endParaRPr lang="cs-CZ" dirty="0" smtClean="0">
              <a:latin typeface="Arial" pitchFamily="34" charset="0"/>
              <a:cs typeface="Arial" pitchFamily="34" charset="0"/>
            </a:endParaRPr>
          </a:p>
          <a:p>
            <a:pPr lvl="2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cs-CZ" dirty="0" err="1" smtClean="0">
                <a:latin typeface="Arial" pitchFamily="34" charset="0"/>
                <a:cs typeface="Arial" pitchFamily="34" charset="0"/>
              </a:rPr>
              <a:t>zona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dirty="0" err="1" smtClean="0">
                <a:latin typeface="Arial" pitchFamily="34" charset="0"/>
                <a:cs typeface="Arial" pitchFamily="34" charset="0"/>
              </a:rPr>
              <a:t>reticularis</a:t>
            </a:r>
            <a:endParaRPr lang="cs-CZ" dirty="0" smtClean="0">
              <a:latin typeface="Arial" pitchFamily="34" charset="0"/>
              <a:cs typeface="Arial" pitchFamily="34" charset="0"/>
            </a:endParaRP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cs-CZ" dirty="0" smtClean="0">
                <a:latin typeface="Arial" pitchFamily="34" charset="0"/>
                <a:cs typeface="Arial" pitchFamily="34" charset="0"/>
              </a:rPr>
              <a:t>dřeň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cs-CZ" dirty="0" smtClean="0"/>
          </a:p>
        </p:txBody>
      </p:sp>
      <p:pic>
        <p:nvPicPr>
          <p:cNvPr id="24580" name="Picture 2" descr="http://images.yourdictionary.com/images/main/A4adreg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76"/>
          <a:stretch>
            <a:fillRect/>
          </a:stretch>
        </p:blipFill>
        <p:spPr bwMode="auto">
          <a:xfrm>
            <a:off x="6786563" y="0"/>
            <a:ext cx="2357437" cy="322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2" descr="http://www.deltagen.com/target/histologyatlas/atlas_files/endocrine/adrenal_gland_10x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81"/>
          <a:stretch>
            <a:fillRect/>
          </a:stretch>
        </p:blipFill>
        <p:spPr bwMode="auto">
          <a:xfrm>
            <a:off x="4071938" y="3243263"/>
            <a:ext cx="5072062" cy="3614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Přímá spojovací šipka 10"/>
          <p:cNvCxnSpPr/>
          <p:nvPr/>
        </p:nvCxnSpPr>
        <p:spPr>
          <a:xfrm flipV="1">
            <a:off x="3429000" y="3857625"/>
            <a:ext cx="1357313" cy="714375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ovací šipka 12"/>
          <p:cNvCxnSpPr/>
          <p:nvPr/>
        </p:nvCxnSpPr>
        <p:spPr>
          <a:xfrm flipV="1">
            <a:off x="3214688" y="4071938"/>
            <a:ext cx="1928812" cy="785812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ovací šipka 13"/>
          <p:cNvCxnSpPr/>
          <p:nvPr/>
        </p:nvCxnSpPr>
        <p:spPr>
          <a:xfrm flipV="1">
            <a:off x="3143250" y="4643438"/>
            <a:ext cx="1928813" cy="571500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737261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Documents and Settings\bystronova\Plocha\kamarád\3. kapitola\2010-03 (III)\3.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0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TextovéPole 2"/>
          <p:cNvSpPr txBox="1">
            <a:spLocks noChangeArrowheads="1"/>
          </p:cNvSpPr>
          <p:nvPr/>
        </p:nvSpPr>
        <p:spPr bwMode="auto">
          <a:xfrm>
            <a:off x="0" y="6396038"/>
            <a:ext cx="9144000" cy="461962"/>
          </a:xfrm>
          <a:prstGeom prst="rect">
            <a:avLst/>
          </a:prstGeom>
          <a:solidFill>
            <a:srgbClr val="FFCD9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b="1">
                <a:cs typeface="Arial" charset="0"/>
              </a:rPr>
              <a:t>Nadledvina: 1 – vazivové pouzdro, 2 – zona glomerulosa, 3 – zona fasciculata, 4 – zona siderofilis, 5 – zona juxtamedullaris, 6 - dřeň</a:t>
            </a:r>
          </a:p>
        </p:txBody>
      </p:sp>
    </p:spTree>
    <p:extLst>
      <p:ext uri="{BB962C8B-B14F-4D97-AF65-F5344CB8AC3E}">
        <p14:creationId xmlns:p14="http://schemas.microsoft.com/office/powerpoint/2010/main" val="3157886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 adrenal gland, cortex; zona glomerulosa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478"/>
          <a:stretch>
            <a:fillRect/>
          </a:stretch>
        </p:blipFill>
        <p:spPr bwMode="auto">
          <a:xfrm>
            <a:off x="142875" y="0"/>
            <a:ext cx="2928938" cy="335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4" descr=" adrenal gland, cortex; zona fasciculata 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1" b="22307"/>
          <a:stretch>
            <a:fillRect/>
          </a:stretch>
        </p:blipFill>
        <p:spPr bwMode="auto">
          <a:xfrm>
            <a:off x="142875" y="3500438"/>
            <a:ext cx="2928938" cy="335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8" descr=" adrenal gland, cortex; zona reticularis 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286"/>
          <a:stretch>
            <a:fillRect/>
          </a:stretch>
        </p:blipFill>
        <p:spPr bwMode="auto">
          <a:xfrm>
            <a:off x="5143500" y="3467100"/>
            <a:ext cx="4000500" cy="339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9" name="TextovéPole 11"/>
          <p:cNvSpPr txBox="1">
            <a:spLocks noChangeArrowheads="1"/>
          </p:cNvSpPr>
          <p:nvPr/>
        </p:nvSpPr>
        <p:spPr bwMode="auto">
          <a:xfrm>
            <a:off x="6143625" y="142875"/>
            <a:ext cx="28575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2400" b="1"/>
              <a:t>Kůra nadledviny</a:t>
            </a:r>
          </a:p>
        </p:txBody>
      </p:sp>
      <p:sp>
        <p:nvSpPr>
          <p:cNvPr id="26630" name="TextovéPole 12"/>
          <p:cNvSpPr txBox="1">
            <a:spLocks noChangeArrowheads="1"/>
          </p:cNvSpPr>
          <p:nvPr/>
        </p:nvSpPr>
        <p:spPr bwMode="auto">
          <a:xfrm>
            <a:off x="3071813" y="0"/>
            <a:ext cx="250031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/>
              <a:t>Pouzdro – husté kolagenní vazivo</a:t>
            </a:r>
          </a:p>
        </p:txBody>
      </p:sp>
      <p:cxnSp>
        <p:nvCxnSpPr>
          <p:cNvPr id="15" name="Přímá spojovací šipka 14"/>
          <p:cNvCxnSpPr>
            <a:stCxn id="26630" idx="1"/>
          </p:cNvCxnSpPr>
          <p:nvPr/>
        </p:nvCxnSpPr>
        <p:spPr>
          <a:xfrm rot="10800000" flipV="1">
            <a:off x="2428875" y="138113"/>
            <a:ext cx="642938" cy="76200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632" name="TextovéPole 16"/>
          <p:cNvSpPr txBox="1">
            <a:spLocks noChangeArrowheads="1"/>
          </p:cNvSpPr>
          <p:nvPr/>
        </p:nvSpPr>
        <p:spPr bwMode="auto">
          <a:xfrm>
            <a:off x="3286125" y="857250"/>
            <a:ext cx="564356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b="1"/>
              <a:t>ZONA GLOMERULOSA</a:t>
            </a:r>
          </a:p>
          <a:p>
            <a:pPr eaLnBrk="1" hangingPunct="1"/>
            <a:r>
              <a:rPr lang="cs-CZ" sz="1200"/>
              <a:t>Kulovitě až podkovovitě stočené trámce epitelových buněk</a:t>
            </a:r>
          </a:p>
          <a:p>
            <a:pPr eaLnBrk="1" hangingPunct="1"/>
            <a:r>
              <a:rPr lang="cs-CZ" sz="1200"/>
              <a:t>Endokrinní buňky mají slabě basofilní cytoplazmu a obsahují menší množství tukových kapének.</a:t>
            </a:r>
          </a:p>
          <a:p>
            <a:pPr eaLnBrk="1" hangingPunct="1"/>
            <a:r>
              <a:rPr lang="cs-CZ" sz="1200"/>
              <a:t>Mineralokortikoidy (aldosteron – uplatňuje se v regulaci elektrolytické (např. sodíku a draslíku) i vodní rovnováhy)</a:t>
            </a:r>
          </a:p>
        </p:txBody>
      </p:sp>
      <p:sp>
        <p:nvSpPr>
          <p:cNvPr id="26633" name="TextovéPole 17"/>
          <p:cNvSpPr txBox="1">
            <a:spLocks noChangeArrowheads="1"/>
          </p:cNvSpPr>
          <p:nvPr/>
        </p:nvSpPr>
        <p:spPr bwMode="auto">
          <a:xfrm>
            <a:off x="3143250" y="3025775"/>
            <a:ext cx="2000250" cy="383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b="1"/>
              <a:t>ZONA FASCICULATA</a:t>
            </a:r>
          </a:p>
          <a:p>
            <a:pPr eaLnBrk="1" hangingPunct="1"/>
            <a:r>
              <a:rPr lang="cs-CZ" sz="1200"/>
              <a:t>Dlouhé, přímé trámce (provazce) epitelových buněk, paralelně probíhající kapiláry.</a:t>
            </a:r>
          </a:p>
          <a:p>
            <a:pPr eaLnBrk="1" hangingPunct="1">
              <a:spcBef>
                <a:spcPts val="600"/>
              </a:spcBef>
            </a:pPr>
            <a:r>
              <a:rPr lang="cs-CZ" sz="1200" b="1"/>
              <a:t>Steroidy-produkující buňky: </a:t>
            </a:r>
            <a:r>
              <a:rPr lang="cs-CZ" sz="1200"/>
              <a:t>bohatě vytvořené hladké ER. Cytoplazma obsahuje četné tukové kapénky (buňky označovány jako spongiocyty podle vzhledu na parafínových řezech).</a:t>
            </a:r>
          </a:p>
          <a:p>
            <a:pPr eaLnBrk="1" hangingPunct="1">
              <a:spcBef>
                <a:spcPts val="600"/>
              </a:spcBef>
            </a:pPr>
            <a:r>
              <a:rPr lang="cs-CZ" sz="1200" b="1"/>
              <a:t>Glukokortikoidy </a:t>
            </a:r>
            <a:r>
              <a:rPr lang="cs-CZ" sz="1200"/>
              <a:t>(kortizol a kortikosteron)  a androgeny</a:t>
            </a:r>
          </a:p>
          <a:p>
            <a:pPr eaLnBrk="1" hangingPunct="1">
              <a:spcBef>
                <a:spcPts val="600"/>
              </a:spcBef>
            </a:pPr>
            <a:r>
              <a:rPr lang="cs-CZ" sz="1200" b="1"/>
              <a:t>ACTH</a:t>
            </a:r>
            <a:r>
              <a:rPr lang="cs-CZ" sz="1200"/>
              <a:t> (kortikotropin) reguluje tvorbu a uvolňování hormonů</a:t>
            </a:r>
          </a:p>
        </p:txBody>
      </p:sp>
      <p:sp>
        <p:nvSpPr>
          <p:cNvPr id="26634" name="TextovéPole 18"/>
          <p:cNvSpPr txBox="1">
            <a:spLocks noChangeArrowheads="1"/>
          </p:cNvSpPr>
          <p:nvPr/>
        </p:nvSpPr>
        <p:spPr bwMode="auto">
          <a:xfrm>
            <a:off x="5143500" y="2500313"/>
            <a:ext cx="40005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b="1"/>
              <a:t>ZONA RETICULARIS </a:t>
            </a:r>
            <a:r>
              <a:rPr lang="cs-CZ" sz="1200"/>
              <a:t>obsahuje anastomozující buněčné trámce. Buňky produkují androgeny a glukokortikoidy. Buňky juxtamedulární vrtsvy mají eosinofilní cytoplazmu a obsahují četná granula lipofuscinu.</a:t>
            </a:r>
          </a:p>
        </p:txBody>
      </p:sp>
      <p:cxnSp>
        <p:nvCxnSpPr>
          <p:cNvPr id="21" name="Přímá spojovací šipka 20"/>
          <p:cNvCxnSpPr/>
          <p:nvPr/>
        </p:nvCxnSpPr>
        <p:spPr>
          <a:xfrm rot="10800000" flipV="1">
            <a:off x="1571625" y="1000125"/>
            <a:ext cx="1714500" cy="642938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Přímá spojovací šipka 22"/>
          <p:cNvCxnSpPr/>
          <p:nvPr/>
        </p:nvCxnSpPr>
        <p:spPr>
          <a:xfrm rot="10800000" flipV="1">
            <a:off x="1571625" y="3143250"/>
            <a:ext cx="1643063" cy="1143000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842719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http://www.deltagen.com/target/histologyatlas/atlas_files/endocrine/adrenal_gland_medulla_40x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81"/>
          <a:stretch>
            <a:fillRect/>
          </a:stretch>
        </p:blipFill>
        <p:spPr bwMode="auto">
          <a:xfrm>
            <a:off x="3571875" y="2846388"/>
            <a:ext cx="5429250" cy="386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ovéPole 2"/>
          <p:cNvSpPr txBox="1">
            <a:spLocks noChangeArrowheads="1"/>
          </p:cNvSpPr>
          <p:nvPr/>
        </p:nvSpPr>
        <p:spPr bwMode="auto">
          <a:xfrm>
            <a:off x="3571875" y="6429375"/>
            <a:ext cx="307181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b="1"/>
              <a:t>Adrenal Gland (Medulla) 40x</a:t>
            </a:r>
          </a:p>
        </p:txBody>
      </p:sp>
      <p:pic>
        <p:nvPicPr>
          <p:cNvPr id="27652" name="Picture 5" descr=" adrenal gland, chromaffin cells 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500063"/>
            <a:ext cx="3297238" cy="507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3" name="TextovéPole 4"/>
          <p:cNvSpPr txBox="1">
            <a:spLocks noChangeArrowheads="1"/>
          </p:cNvSpPr>
          <p:nvPr/>
        </p:nvSpPr>
        <p:spPr bwMode="auto">
          <a:xfrm>
            <a:off x="6357938" y="142875"/>
            <a:ext cx="26431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2400" b="1"/>
              <a:t>Dřeň nadledviny</a:t>
            </a:r>
          </a:p>
        </p:txBody>
      </p:sp>
      <p:sp>
        <p:nvSpPr>
          <p:cNvPr id="27654" name="TextovéPole 5"/>
          <p:cNvSpPr txBox="1">
            <a:spLocks noChangeArrowheads="1"/>
          </p:cNvSpPr>
          <p:nvPr/>
        </p:nvSpPr>
        <p:spPr bwMode="auto">
          <a:xfrm>
            <a:off x="3643313" y="785813"/>
            <a:ext cx="5214937" cy="204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400" b="1"/>
              <a:t>Chromafinní buňky </a:t>
            </a:r>
            <a:r>
              <a:rPr lang="cs-CZ" sz="1400"/>
              <a:t>(modifikované neurony) jsou seskupeny do nepravidelných shluků a trámců. Buňky mají dobře vytvořený Golgiho komplex a obsahují četná granula.</a:t>
            </a:r>
          </a:p>
          <a:p>
            <a:pPr eaLnBrk="1" hangingPunct="1">
              <a:spcBef>
                <a:spcPts val="600"/>
              </a:spcBef>
            </a:pPr>
            <a:r>
              <a:rPr lang="cs-CZ" sz="1400" u="sng"/>
              <a:t>Buňky produkující </a:t>
            </a:r>
            <a:r>
              <a:rPr lang="cs-CZ" sz="1400" b="1" u="sng"/>
              <a:t>adrenalin</a:t>
            </a:r>
            <a:r>
              <a:rPr lang="cs-CZ" sz="1400" u="sng"/>
              <a:t> </a:t>
            </a:r>
            <a:r>
              <a:rPr lang="cs-CZ" sz="1400"/>
              <a:t>mají menší a světlejší granula.</a:t>
            </a:r>
          </a:p>
          <a:p>
            <a:pPr eaLnBrk="1" hangingPunct="1">
              <a:spcBef>
                <a:spcPts val="600"/>
              </a:spcBef>
            </a:pPr>
            <a:r>
              <a:rPr lang="cs-CZ" sz="1400" u="sng"/>
              <a:t>Buňky produkující </a:t>
            </a:r>
            <a:r>
              <a:rPr lang="cs-CZ" sz="1400" b="1" u="sng"/>
              <a:t>noradrenalin</a:t>
            </a:r>
            <a:r>
              <a:rPr lang="cs-CZ" sz="1400" u="sng"/>
              <a:t> </a:t>
            </a:r>
            <a:r>
              <a:rPr lang="cs-CZ" sz="1400"/>
              <a:t>obsahují granula, která jsou větší a více elektrondenzní.</a:t>
            </a:r>
          </a:p>
          <a:p>
            <a:pPr eaLnBrk="1" hangingPunct="1">
              <a:spcBef>
                <a:spcPts val="600"/>
              </a:spcBef>
            </a:pPr>
            <a:r>
              <a:rPr lang="cs-CZ" sz="1400"/>
              <a:t>V dřeni také nacházíme nervové buňky a vlákna sympatického nervového systému.</a:t>
            </a:r>
          </a:p>
        </p:txBody>
      </p:sp>
      <p:sp>
        <p:nvSpPr>
          <p:cNvPr id="27655" name="TextovéPole 10"/>
          <p:cNvSpPr txBox="1">
            <a:spLocks noChangeArrowheads="1"/>
          </p:cNvSpPr>
          <p:nvPr/>
        </p:nvSpPr>
        <p:spPr bwMode="auto">
          <a:xfrm>
            <a:off x="1714500" y="5286375"/>
            <a:ext cx="17145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b="1"/>
              <a:t>Chromafinní buňky</a:t>
            </a:r>
          </a:p>
        </p:txBody>
      </p:sp>
    </p:spTree>
    <p:extLst>
      <p:ext uri="{BB962C8B-B14F-4D97-AF65-F5344CB8AC3E}">
        <p14:creationId xmlns:p14="http://schemas.microsoft.com/office/powerpoint/2010/main" val="29544725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2"/>
          <p:cNvSpPr txBox="1">
            <a:spLocks noChangeArrowheads="1"/>
          </p:cNvSpPr>
          <p:nvPr/>
        </p:nvSpPr>
        <p:spPr bwMode="auto">
          <a:xfrm>
            <a:off x="1143000" y="285750"/>
            <a:ext cx="63373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2400" b="1"/>
              <a:t>    </a:t>
            </a:r>
            <a:r>
              <a:rPr lang="cs-CZ" sz="2400" b="1">
                <a:cs typeface="Arial" charset="0"/>
              </a:rPr>
              <a:t>BUŇKY  LYMFATICKÉHO SYSTÉMU</a:t>
            </a:r>
          </a:p>
        </p:txBody>
      </p:sp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500063" y="928688"/>
            <a:ext cx="8286750" cy="652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2000" b="1">
                <a:solidFill>
                  <a:srgbClr val="A50021"/>
                </a:solidFill>
                <a:cs typeface="Arial" charset="0"/>
              </a:rPr>
              <a:t>Hlavní složku představují </a:t>
            </a:r>
            <a:r>
              <a:rPr lang="cs-CZ" sz="2000" b="1" u="sng">
                <a:solidFill>
                  <a:srgbClr val="A50021"/>
                </a:solidFill>
                <a:cs typeface="Arial" charset="0"/>
              </a:rPr>
              <a:t>lymfocyty</a:t>
            </a:r>
            <a:r>
              <a:rPr lang="cs-CZ" sz="2000" b="1">
                <a:solidFill>
                  <a:srgbClr val="A50021"/>
                </a:solidFill>
                <a:cs typeface="Arial" charset="0"/>
              </a:rPr>
              <a:t>: </a:t>
            </a:r>
            <a:r>
              <a:rPr lang="cs-CZ" sz="2000" b="1">
                <a:cs typeface="Arial" charset="0"/>
              </a:rPr>
              <a:t>B a T lymfocyty (T</a:t>
            </a:r>
            <a:r>
              <a:rPr lang="cs-CZ" sz="2000" b="1" baseline="-25000">
                <a:cs typeface="Arial" charset="0"/>
              </a:rPr>
              <a:t>H</a:t>
            </a:r>
            <a:r>
              <a:rPr lang="cs-CZ" sz="2000" b="1">
                <a:cs typeface="Arial" charset="0"/>
              </a:rPr>
              <a:t> T</a:t>
            </a:r>
            <a:r>
              <a:rPr lang="cs-CZ" sz="2000" b="1" baseline="-25000">
                <a:cs typeface="Arial" charset="0"/>
              </a:rPr>
              <a:t>C</a:t>
            </a:r>
            <a:r>
              <a:rPr lang="cs-CZ" sz="2000" b="1">
                <a:cs typeface="Arial" charset="0"/>
              </a:rPr>
              <a:t> T</a:t>
            </a:r>
            <a:r>
              <a:rPr lang="cs-CZ" sz="2000" b="1" baseline="-25000">
                <a:cs typeface="Arial" charset="0"/>
              </a:rPr>
              <a:t>S</a:t>
            </a:r>
            <a:r>
              <a:rPr lang="cs-CZ" sz="2000" b="1">
                <a:cs typeface="Arial" charset="0"/>
              </a:rPr>
              <a:t>),  NK buňky</a:t>
            </a:r>
          </a:p>
          <a:p>
            <a:pPr eaLnBrk="1" hangingPunct="1"/>
            <a:endParaRPr lang="cs-CZ" sz="2000" b="1">
              <a:cs typeface="Arial" charset="0"/>
            </a:endParaRPr>
          </a:p>
          <a:p>
            <a:pPr eaLnBrk="1" hangingPunct="1"/>
            <a:r>
              <a:rPr lang="cs-CZ" sz="2000" b="1">
                <a:cs typeface="Arial" charset="0"/>
              </a:rPr>
              <a:t>VÝVOJ LYMFOCYTŮ</a:t>
            </a:r>
          </a:p>
          <a:p>
            <a:pPr eaLnBrk="1" hangingPunct="1"/>
            <a:r>
              <a:rPr lang="cs-CZ" sz="2000" b="1">
                <a:solidFill>
                  <a:srgbClr val="C00000"/>
                </a:solidFill>
                <a:cs typeface="Arial" charset="0"/>
              </a:rPr>
              <a:t>Červená kostní dřeň: </a:t>
            </a:r>
            <a:r>
              <a:rPr lang="cs-CZ" sz="2000" b="1">
                <a:cs typeface="Arial" charset="0"/>
              </a:rPr>
              <a:t>společná progenitorová buňka </a:t>
            </a:r>
            <a:r>
              <a:rPr lang="cs-CZ" sz="2000">
                <a:cs typeface="Arial" charset="0"/>
              </a:rPr>
              <a:t>(lymfoidní</a:t>
            </a:r>
            <a:r>
              <a:rPr lang="cs-CZ" sz="2000" b="1">
                <a:cs typeface="Arial" charset="0"/>
              </a:rPr>
              <a:t> </a:t>
            </a:r>
            <a:r>
              <a:rPr lang="cs-CZ" sz="2000">
                <a:cs typeface="Arial" charset="0"/>
              </a:rPr>
              <a:t>multipotentní</a:t>
            </a:r>
            <a:r>
              <a:rPr lang="cs-CZ" sz="2000" b="1">
                <a:cs typeface="Arial" charset="0"/>
              </a:rPr>
              <a:t> </a:t>
            </a:r>
            <a:r>
              <a:rPr lang="cs-CZ" sz="2000">
                <a:cs typeface="Arial" charset="0"/>
              </a:rPr>
              <a:t>kmenová a LCF buňka)</a:t>
            </a:r>
          </a:p>
          <a:p>
            <a:pPr eaLnBrk="1" hangingPunct="1">
              <a:spcBef>
                <a:spcPts val="1200"/>
              </a:spcBef>
            </a:pPr>
            <a:r>
              <a:rPr lang="cs-CZ" sz="2000" b="1">
                <a:cs typeface="Arial" charset="0"/>
              </a:rPr>
              <a:t>Diferenciace B lymfocytů </a:t>
            </a:r>
            <a:r>
              <a:rPr lang="cs-CZ" sz="2000">
                <a:cs typeface="Arial" charset="0"/>
              </a:rPr>
              <a:t>probíhá v </a:t>
            </a:r>
            <a:r>
              <a:rPr lang="cs-CZ" sz="2000">
                <a:solidFill>
                  <a:srgbClr val="C00000"/>
                </a:solidFill>
                <a:cs typeface="Arial" charset="0"/>
              </a:rPr>
              <a:t>červené kostní dřeni </a:t>
            </a:r>
            <a:r>
              <a:rPr lang="cs-CZ" sz="2000">
                <a:cs typeface="Arial" charset="0"/>
              </a:rPr>
              <a:t>(ekvivalent bursa Fabricii). Diferencované B lymfocyty cirkulují v krvi, migrují do vaziva a především osídlují periferní lymfatické orgány.</a:t>
            </a:r>
          </a:p>
          <a:p>
            <a:pPr eaLnBrk="1" hangingPunct="1">
              <a:spcBef>
                <a:spcPts val="1200"/>
              </a:spcBef>
            </a:pPr>
            <a:r>
              <a:rPr lang="cs-CZ" sz="2000" b="1">
                <a:cs typeface="Arial" charset="0"/>
              </a:rPr>
              <a:t>Vývoj T lymfocytů </a:t>
            </a:r>
            <a:r>
              <a:rPr lang="cs-CZ" sz="2000">
                <a:cs typeface="Arial" charset="0"/>
              </a:rPr>
              <a:t>probíhá </a:t>
            </a:r>
            <a:r>
              <a:rPr lang="cs-CZ" sz="2000" b="1">
                <a:solidFill>
                  <a:srgbClr val="C00000"/>
                </a:solidFill>
                <a:cs typeface="Arial" charset="0"/>
              </a:rPr>
              <a:t>v thymu</a:t>
            </a:r>
            <a:r>
              <a:rPr lang="cs-CZ" sz="2000">
                <a:cs typeface="Arial" charset="0"/>
              </a:rPr>
              <a:t>. Nezralé lymfoidní buňky migrují krevní cestou do thymu. V kůře brzlíku dochází k množení buněk a jejich diferenciaci v imunokompetentní buňky: </a:t>
            </a:r>
            <a:r>
              <a:rPr lang="cs-CZ" sz="2000" b="1">
                <a:cs typeface="Arial" charset="0"/>
              </a:rPr>
              <a:t>cytotoxické, pomocné, tlumivé.</a:t>
            </a:r>
          </a:p>
          <a:p>
            <a:pPr eaLnBrk="1" hangingPunct="1">
              <a:spcBef>
                <a:spcPts val="1200"/>
              </a:spcBef>
            </a:pPr>
            <a:r>
              <a:rPr lang="cs-CZ" sz="2000" b="1">
                <a:cs typeface="Arial" charset="0"/>
              </a:rPr>
              <a:t>NK buňky (přirození zabíječi)</a:t>
            </a:r>
            <a:r>
              <a:rPr lang="cs-CZ" sz="2000">
                <a:cs typeface="Arial" charset="0"/>
              </a:rPr>
              <a:t> jsou geneticky naprogramované na rozpoznání transformované buňky a její zničení (nádorová, napadená virem). Nepotřebují aktivaci antigenem.</a:t>
            </a:r>
          </a:p>
          <a:p>
            <a:pPr eaLnBrk="1" hangingPunct="1"/>
            <a:endParaRPr lang="cs-CZ" sz="2000" b="1"/>
          </a:p>
          <a:p>
            <a:pPr eaLnBrk="1" hangingPunct="1"/>
            <a:endParaRPr lang="cs-CZ" sz="1600" b="1"/>
          </a:p>
          <a:p>
            <a:pPr eaLnBrk="1" hangingPunct="1"/>
            <a:r>
              <a:rPr lang="cs-CZ" sz="1600" b="1"/>
              <a:t> </a:t>
            </a:r>
          </a:p>
          <a:p>
            <a:pPr eaLnBrk="1" hangingPunct="1"/>
            <a:r>
              <a:rPr lang="cs-CZ" sz="1600"/>
              <a:t>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4024007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4857750" cy="571500"/>
          </a:xfrm>
        </p:spPr>
        <p:txBody>
          <a:bodyPr/>
          <a:lstStyle/>
          <a:p>
            <a:pPr algn="l" eaLnBrk="1" hangingPunct="1"/>
            <a:r>
              <a:rPr lang="cs-CZ" sz="2400" b="1" smtClean="0">
                <a:latin typeface="Arial" charset="0"/>
                <a:cs typeface="Arial" charset="0"/>
              </a:rPr>
              <a:t>SLINIVKA BŘIŠNÍ (PANKREAS)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0" y="1000125"/>
            <a:ext cx="6572250" cy="1643063"/>
          </a:xfrm>
        </p:spPr>
        <p:txBody>
          <a:bodyPr rtlCol="0">
            <a:normAutofit fontScale="625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dirty="0" smtClean="0">
                <a:latin typeface="Arial" pitchFamily="34" charset="0"/>
                <a:cs typeface="Arial" pitchFamily="34" charset="0"/>
              </a:rPr>
              <a:t>žlázou s vnitřní sekrecí jsou pouze Langerhansovy ostrůvky</a:t>
            </a:r>
          </a:p>
          <a:p>
            <a:pPr eaLnBrk="1" fontAlgn="auto" hangingPunct="1">
              <a:spcBef>
                <a:spcPts val="12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dirty="0" smtClean="0">
                <a:latin typeface="Arial" pitchFamily="34" charset="0"/>
                <a:cs typeface="Arial" pitchFamily="34" charset="0"/>
              </a:rPr>
              <a:t>světlé buňky, uspořádané v provazce prokládané sítí </a:t>
            </a:r>
            <a:r>
              <a:rPr lang="cs-CZ" dirty="0" err="1" smtClean="0">
                <a:latin typeface="Arial" pitchFamily="34" charset="0"/>
                <a:cs typeface="Arial" pitchFamily="34" charset="0"/>
              </a:rPr>
              <a:t>fenestrovaných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 krevních kapilár</a:t>
            </a:r>
          </a:p>
          <a:p>
            <a:pPr eaLnBrk="1" fontAlgn="auto" hangingPunct="1">
              <a:spcBef>
                <a:spcPts val="12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dirty="0" smtClean="0">
                <a:latin typeface="Arial" pitchFamily="34" charset="0"/>
                <a:cs typeface="Arial" pitchFamily="34" charset="0"/>
              </a:rPr>
              <a:t>každý z ostrůvků je obklopen jemným pouzdrem z retikulárních </a:t>
            </a:r>
            <a:r>
              <a:rPr lang="cs-CZ" smtClean="0">
                <a:latin typeface="Arial" pitchFamily="34" charset="0"/>
                <a:cs typeface="Arial" pitchFamily="34" charset="0"/>
              </a:rPr>
              <a:t>vláken </a:t>
            </a:r>
            <a:endParaRPr lang="cs-CZ" sz="2200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cs-CZ" dirty="0" smtClean="0"/>
          </a:p>
        </p:txBody>
      </p:sp>
      <p:sp>
        <p:nvSpPr>
          <p:cNvPr id="28676" name="Zástupný symbol pro obsah 7"/>
          <p:cNvSpPr>
            <a:spLocks noGrp="1"/>
          </p:cNvSpPr>
          <p:nvPr>
            <p:ph sz="half" idx="2"/>
          </p:nvPr>
        </p:nvSpPr>
        <p:spPr>
          <a:xfrm>
            <a:off x="0" y="2928938"/>
            <a:ext cx="3500438" cy="3714750"/>
          </a:xfrm>
        </p:spPr>
        <p:txBody>
          <a:bodyPr/>
          <a:lstStyle/>
          <a:p>
            <a:r>
              <a:rPr lang="cs-CZ" sz="1800" smtClean="0">
                <a:latin typeface="Arial" charset="0"/>
                <a:cs typeface="Arial" charset="0"/>
              </a:rPr>
              <a:t>4 typy buněk – A, B, D a F</a:t>
            </a:r>
          </a:p>
          <a:p>
            <a:pPr lvl="1"/>
            <a:r>
              <a:rPr lang="cs-CZ" sz="1600" b="1" smtClean="0">
                <a:latin typeface="Arial" charset="0"/>
                <a:cs typeface="Arial" charset="0"/>
              </a:rPr>
              <a:t>A-buňky</a:t>
            </a:r>
            <a:r>
              <a:rPr lang="cs-CZ" sz="1600" smtClean="0">
                <a:latin typeface="Arial" charset="0"/>
                <a:cs typeface="Arial" charset="0"/>
              </a:rPr>
              <a:t> – glukagon (zvyšuje hladinu krevního cukru; antagonista inzulínu)</a:t>
            </a:r>
          </a:p>
          <a:p>
            <a:pPr lvl="1"/>
            <a:r>
              <a:rPr lang="cs-CZ" sz="1600" b="1" smtClean="0">
                <a:latin typeface="Arial" charset="0"/>
                <a:cs typeface="Arial" charset="0"/>
              </a:rPr>
              <a:t>B-buňky</a:t>
            </a:r>
            <a:r>
              <a:rPr lang="cs-CZ" sz="1600" smtClean="0">
                <a:latin typeface="Arial" charset="0"/>
                <a:cs typeface="Arial" charset="0"/>
              </a:rPr>
              <a:t> – inzulín (snižuje hladinu krevního cukru)</a:t>
            </a:r>
          </a:p>
          <a:p>
            <a:pPr lvl="1"/>
            <a:r>
              <a:rPr lang="cs-CZ" sz="1600" b="1" smtClean="0">
                <a:latin typeface="Arial" charset="0"/>
                <a:cs typeface="Arial" charset="0"/>
              </a:rPr>
              <a:t>D-buňky</a:t>
            </a:r>
            <a:r>
              <a:rPr lang="cs-CZ" sz="1600" smtClean="0">
                <a:latin typeface="Arial" charset="0"/>
                <a:cs typeface="Arial" charset="0"/>
              </a:rPr>
              <a:t> – somatostatin (tlumí sekreci peptidických hormonů a inhibuje produkci glukagonu)</a:t>
            </a:r>
          </a:p>
          <a:p>
            <a:pPr lvl="1"/>
            <a:r>
              <a:rPr lang="cs-CZ" sz="1600" b="1" smtClean="0">
                <a:latin typeface="Arial" charset="0"/>
                <a:cs typeface="Arial" charset="0"/>
              </a:rPr>
              <a:t>F-buňky (PP)</a:t>
            </a:r>
            <a:r>
              <a:rPr lang="cs-CZ" sz="1600" smtClean="0">
                <a:latin typeface="Arial" charset="0"/>
                <a:cs typeface="Arial" charset="0"/>
              </a:rPr>
              <a:t> – pankreatický polypeptid</a:t>
            </a:r>
          </a:p>
          <a:p>
            <a:endParaRPr lang="cs-CZ" smtClean="0"/>
          </a:p>
        </p:txBody>
      </p:sp>
      <p:pic>
        <p:nvPicPr>
          <p:cNvPr id="28677" name="Picture 2" descr="http://upload.wikimedia.org/wikipedia/commons/thumb/6/64/Illu_pancrease.jpg/220px-Illu_pancreas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5888" y="9525"/>
            <a:ext cx="2678112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Picture 2" descr="http://web.lfp.cuni.cz/OldWWW/dept/histolog/Photos/EndokrinniZlazy/1511200110A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82"/>
          <a:stretch>
            <a:fillRect/>
          </a:stretch>
        </p:blipFill>
        <p:spPr bwMode="auto">
          <a:xfrm>
            <a:off x="3500438" y="3214688"/>
            <a:ext cx="5643562" cy="336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9" name="TextovéPole 6"/>
          <p:cNvSpPr txBox="1">
            <a:spLocks noChangeArrowheads="1"/>
          </p:cNvSpPr>
          <p:nvPr/>
        </p:nvSpPr>
        <p:spPr bwMode="auto">
          <a:xfrm>
            <a:off x="3429000" y="3214688"/>
            <a:ext cx="321468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b="1">
                <a:solidFill>
                  <a:schemeClr val="bg1"/>
                </a:solidFill>
              </a:rPr>
              <a:t>Pankreas – Langerhansovy ostrůvky</a:t>
            </a:r>
          </a:p>
        </p:txBody>
      </p:sp>
    </p:spTree>
    <p:extLst>
      <p:ext uri="{BB962C8B-B14F-4D97-AF65-F5344CB8AC3E}">
        <p14:creationId xmlns:p14="http://schemas.microsoft.com/office/powerpoint/2010/main" val="249693749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 pancreas, islets of Langerhans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43313"/>
            <a:ext cx="4065588" cy="264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Picture 2" descr="http://www.deltagen.com/target/histologyatlas/atlas_files/endocrine/pancreas_40x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81"/>
          <a:stretch>
            <a:fillRect/>
          </a:stretch>
        </p:blipFill>
        <p:spPr bwMode="auto">
          <a:xfrm>
            <a:off x="0" y="0"/>
            <a:ext cx="5013325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Picture 3" descr="Pancr2-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3488" y="0"/>
            <a:ext cx="4100512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1" name="Text Box 7"/>
          <p:cNvSpPr txBox="1">
            <a:spLocks noChangeArrowheads="1"/>
          </p:cNvSpPr>
          <p:nvPr/>
        </p:nvSpPr>
        <p:spPr bwMode="auto">
          <a:xfrm>
            <a:off x="5940425" y="0"/>
            <a:ext cx="32035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b="1"/>
              <a:t>Vaskularizace Langerhansova ostrůvku</a:t>
            </a:r>
          </a:p>
        </p:txBody>
      </p:sp>
      <p:sp>
        <p:nvSpPr>
          <p:cNvPr id="29702" name="Text Box 18"/>
          <p:cNvSpPr txBox="1">
            <a:spLocks noChangeArrowheads="1"/>
          </p:cNvSpPr>
          <p:nvPr/>
        </p:nvSpPr>
        <p:spPr bwMode="auto">
          <a:xfrm>
            <a:off x="4954588" y="3143250"/>
            <a:ext cx="418941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000" b="1">
                <a:solidFill>
                  <a:srgbClr val="CC0000"/>
                </a:solidFill>
              </a:rPr>
              <a:t> </a:t>
            </a:r>
            <a:r>
              <a:rPr lang="cs-CZ" sz="1000" b="1"/>
              <a:t>Perfuze karmínovou želatinou</a:t>
            </a:r>
            <a:r>
              <a:rPr lang="cs-CZ" sz="1000"/>
              <a:t>; Wheater´s Functional Histology, 2004</a:t>
            </a:r>
          </a:p>
        </p:txBody>
      </p:sp>
      <p:sp>
        <p:nvSpPr>
          <p:cNvPr id="29703" name="TextovéPole 9"/>
          <p:cNvSpPr txBox="1">
            <a:spLocks noChangeArrowheads="1"/>
          </p:cNvSpPr>
          <p:nvPr/>
        </p:nvSpPr>
        <p:spPr bwMode="auto">
          <a:xfrm>
            <a:off x="0" y="6286500"/>
            <a:ext cx="3643313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b="1">
                <a:cs typeface="Arial" charset="0"/>
              </a:rPr>
              <a:t>Langerhansův ostrůvek</a:t>
            </a:r>
          </a:p>
        </p:txBody>
      </p:sp>
      <p:pic>
        <p:nvPicPr>
          <p:cNvPr id="29704" name="Picture 6" descr="http://www.colorado.edu/intphys/Class/IPHY3430-200/image/figure19c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813" y="3500438"/>
            <a:ext cx="47625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835736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755576" y="260649"/>
            <a:ext cx="7772400" cy="1512168"/>
          </a:xfrm>
        </p:spPr>
        <p:txBody>
          <a:bodyPr>
            <a:normAutofit/>
          </a:bodyPr>
          <a:lstStyle/>
          <a:p>
            <a:r>
              <a:rPr lang="cs-CZ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Kůže a kožní adnexa</a:t>
            </a:r>
            <a:endParaRPr lang="cs-CZ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6366" y="1908030"/>
            <a:ext cx="8817634" cy="439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ovéPole 3"/>
          <p:cNvSpPr txBox="1"/>
          <p:nvPr/>
        </p:nvSpPr>
        <p:spPr>
          <a:xfrm>
            <a:off x="5359569" y="5924876"/>
            <a:ext cx="144016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dirty="0" smtClean="0"/>
              <a:t>Tenká kůže</a:t>
            </a: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2339752" y="5949750"/>
            <a:ext cx="151216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dirty="0" smtClean="0"/>
              <a:t>Tlustá kůže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00313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Kůže - </a:t>
            </a:r>
            <a:r>
              <a:rPr lang="cs-CZ" dirty="0" err="1" smtClean="0"/>
              <a:t>cutis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 smtClean="0"/>
              <a:t>Pokožka – epidermis</a:t>
            </a:r>
          </a:p>
          <a:p>
            <a:endParaRPr lang="cs-CZ" dirty="0"/>
          </a:p>
          <a:p>
            <a:r>
              <a:rPr lang="cs-CZ" dirty="0" smtClean="0"/>
              <a:t>Škára – dermis</a:t>
            </a:r>
          </a:p>
          <a:p>
            <a:endParaRPr lang="cs-CZ" dirty="0"/>
          </a:p>
          <a:p>
            <a:r>
              <a:rPr lang="cs-CZ" dirty="0" smtClean="0"/>
              <a:t>Podkoží – hypodermis – </a:t>
            </a:r>
            <a:r>
              <a:rPr lang="cs-CZ" dirty="0" err="1" smtClean="0"/>
              <a:t>tela</a:t>
            </a:r>
            <a:r>
              <a:rPr lang="cs-CZ" dirty="0" smtClean="0"/>
              <a:t> </a:t>
            </a:r>
            <a:r>
              <a:rPr lang="cs-CZ" dirty="0" err="1" smtClean="0"/>
              <a:t>subcutanea</a:t>
            </a:r>
            <a:endParaRPr lang="cs-CZ" dirty="0" smtClean="0"/>
          </a:p>
          <a:p>
            <a:pPr lvl="3"/>
            <a:r>
              <a:rPr lang="cs-CZ" dirty="0"/>
              <a:t>n</a:t>
            </a:r>
            <a:r>
              <a:rPr lang="cs-CZ" dirty="0" smtClean="0"/>
              <a:t>ení součástí kůže !!!!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0150" y="1280305"/>
            <a:ext cx="4538557" cy="5434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4355976" y="1484784"/>
            <a:ext cx="1008112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600" dirty="0" smtClean="0"/>
              <a:t>Epidermis</a:t>
            </a:r>
            <a:endParaRPr lang="cs-CZ" sz="1600" dirty="0"/>
          </a:p>
        </p:txBody>
      </p:sp>
      <p:sp>
        <p:nvSpPr>
          <p:cNvPr id="7" name="TextovéPole 6"/>
          <p:cNvSpPr txBox="1"/>
          <p:nvPr/>
        </p:nvSpPr>
        <p:spPr>
          <a:xfrm>
            <a:off x="5292080" y="3356992"/>
            <a:ext cx="936104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600" dirty="0" smtClean="0"/>
              <a:t>Dermis</a:t>
            </a: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2569238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504" y="1628800"/>
            <a:ext cx="8947322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Schéma kůže tenkého a tlustého typu</a:t>
            </a: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1100094" y="6084004"/>
            <a:ext cx="246379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dirty="0" smtClean="0"/>
              <a:t>Tlustá kůže- epidermis více než 1 mm</a:t>
            </a:r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6516216" y="6099717"/>
            <a:ext cx="230425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dirty="0" smtClean="0"/>
              <a:t>Tenká kůže- epidermis asi 0,1mm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74180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Epidermis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980728"/>
            <a:ext cx="2242592" cy="5145435"/>
          </a:xfrm>
        </p:spPr>
        <p:txBody>
          <a:bodyPr>
            <a:normAutofit/>
          </a:bodyPr>
          <a:lstStyle/>
          <a:p>
            <a:r>
              <a:rPr lang="cs-CZ" sz="1600" dirty="0" smtClean="0"/>
              <a:t>Z ektodermu</a:t>
            </a:r>
          </a:p>
          <a:p>
            <a:endParaRPr lang="cs-CZ" sz="1600" dirty="0" smtClean="0"/>
          </a:p>
          <a:p>
            <a:r>
              <a:rPr lang="cs-CZ" sz="1600" dirty="0" smtClean="0"/>
              <a:t>Vrstevnatý dlaždicový rohovějící epitel</a:t>
            </a:r>
          </a:p>
          <a:p>
            <a:endParaRPr lang="cs-CZ" sz="1600" dirty="0"/>
          </a:p>
          <a:p>
            <a:r>
              <a:rPr lang="cs-CZ" sz="1600" dirty="0" smtClean="0"/>
              <a:t>4 základní typy buněk </a:t>
            </a:r>
          </a:p>
          <a:p>
            <a:pPr lvl="1"/>
            <a:r>
              <a:rPr lang="cs-CZ" sz="1600" dirty="0" err="1" smtClean="0"/>
              <a:t>Keratinocyty</a:t>
            </a:r>
            <a:endParaRPr lang="cs-CZ" sz="1600" dirty="0" smtClean="0"/>
          </a:p>
          <a:p>
            <a:pPr lvl="1"/>
            <a:r>
              <a:rPr lang="cs-CZ" sz="1600" dirty="0" err="1" smtClean="0"/>
              <a:t>Merkelovy</a:t>
            </a:r>
            <a:r>
              <a:rPr lang="cs-CZ" sz="1600" dirty="0" smtClean="0"/>
              <a:t> buňky</a:t>
            </a:r>
          </a:p>
          <a:p>
            <a:pPr lvl="1"/>
            <a:r>
              <a:rPr lang="cs-CZ" sz="1600" dirty="0" smtClean="0"/>
              <a:t>Langerhansovy buňky</a:t>
            </a:r>
          </a:p>
          <a:p>
            <a:pPr lvl="1"/>
            <a:r>
              <a:rPr lang="cs-CZ" sz="1600" dirty="0" smtClean="0"/>
              <a:t>Melanocyty</a:t>
            </a:r>
            <a:endParaRPr lang="cs-CZ" sz="1600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pic>
        <p:nvPicPr>
          <p:cNvPr id="4" name="Obrázek 3" descr="epidermi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3848" y="1204686"/>
            <a:ext cx="5616624" cy="5461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548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16632"/>
            <a:ext cx="1738536" cy="64087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500" b="1" dirty="0" smtClean="0"/>
              <a:t>Melanocyty</a:t>
            </a:r>
          </a:p>
          <a:p>
            <a:r>
              <a:rPr lang="cs-CZ" sz="1200" dirty="0" smtClean="0"/>
              <a:t>Z neurální lišty</a:t>
            </a:r>
          </a:p>
          <a:p>
            <a:r>
              <a:rPr lang="cs-CZ" sz="1200" dirty="0" smtClean="0"/>
              <a:t>Mezi buňkami </a:t>
            </a:r>
            <a:r>
              <a:rPr lang="cs-CZ" sz="1200" dirty="0" err="1" smtClean="0"/>
              <a:t>stratum</a:t>
            </a:r>
            <a:r>
              <a:rPr lang="cs-CZ" sz="1200" dirty="0" smtClean="0"/>
              <a:t> </a:t>
            </a:r>
            <a:r>
              <a:rPr lang="cs-CZ" sz="1200" dirty="0" err="1" smtClean="0"/>
              <a:t>basale</a:t>
            </a:r>
            <a:endParaRPr lang="cs-CZ" sz="1200" dirty="0" smtClean="0"/>
          </a:p>
          <a:p>
            <a:r>
              <a:rPr lang="cs-CZ" sz="1200" dirty="0" smtClean="0"/>
              <a:t>Syntéza melaninu</a:t>
            </a:r>
          </a:p>
          <a:p>
            <a:pPr marL="0" indent="0">
              <a:buNone/>
            </a:pPr>
            <a:r>
              <a:rPr lang="cs-CZ" sz="1500" b="1" dirty="0" smtClean="0"/>
              <a:t>Langerhansovy buňky</a:t>
            </a:r>
          </a:p>
          <a:p>
            <a:r>
              <a:rPr lang="cs-CZ" sz="1200" dirty="0" smtClean="0"/>
              <a:t>Součást </a:t>
            </a:r>
            <a:r>
              <a:rPr lang="cs-CZ" sz="1200" dirty="0" err="1" smtClean="0"/>
              <a:t>monocytomakrofágového</a:t>
            </a:r>
            <a:r>
              <a:rPr lang="cs-CZ" sz="1200" dirty="0" smtClean="0"/>
              <a:t> systému</a:t>
            </a:r>
          </a:p>
          <a:p>
            <a:r>
              <a:rPr lang="cs-CZ" sz="1200" dirty="0" smtClean="0"/>
              <a:t>Ve </a:t>
            </a:r>
            <a:r>
              <a:rPr lang="cs-CZ" sz="1200" dirty="0" err="1" smtClean="0"/>
              <a:t>stratum</a:t>
            </a:r>
            <a:r>
              <a:rPr lang="cs-CZ" sz="1200" dirty="0" smtClean="0"/>
              <a:t> </a:t>
            </a:r>
            <a:r>
              <a:rPr lang="cs-CZ" sz="1200" dirty="0" err="1" smtClean="0"/>
              <a:t>spinosum</a:t>
            </a:r>
            <a:endParaRPr lang="cs-CZ" sz="1200" dirty="0" smtClean="0"/>
          </a:p>
          <a:p>
            <a:r>
              <a:rPr lang="cs-CZ" sz="1200" dirty="0" smtClean="0"/>
              <a:t>Antigen prezentující buňky</a:t>
            </a:r>
          </a:p>
          <a:p>
            <a:r>
              <a:rPr lang="cs-CZ" sz="1200" dirty="0" smtClean="0"/>
              <a:t>Účastní se kožních imunitních reakcí</a:t>
            </a:r>
          </a:p>
          <a:p>
            <a:r>
              <a:rPr lang="cs-CZ" sz="1200" dirty="0" smtClean="0"/>
              <a:t>Obsahují tzv. </a:t>
            </a:r>
            <a:r>
              <a:rPr lang="cs-CZ" sz="1200" dirty="0" err="1" smtClean="0"/>
              <a:t>Bierbeckova</a:t>
            </a:r>
            <a:r>
              <a:rPr lang="cs-CZ" sz="1200" dirty="0" smtClean="0"/>
              <a:t> granula</a:t>
            </a:r>
          </a:p>
          <a:p>
            <a:pPr>
              <a:buNone/>
            </a:pPr>
            <a:r>
              <a:rPr lang="cs-CZ" sz="1500" b="1" dirty="0" err="1" smtClean="0"/>
              <a:t>Merkelovy</a:t>
            </a:r>
            <a:r>
              <a:rPr lang="cs-CZ" sz="1500" b="1" dirty="0" smtClean="0"/>
              <a:t> buňky</a:t>
            </a:r>
            <a:endParaRPr lang="cs-CZ" sz="1500" b="1" dirty="0"/>
          </a:p>
          <a:p>
            <a:r>
              <a:rPr lang="cs-CZ" sz="1200" dirty="0"/>
              <a:t>Především v kůži tlustého </a:t>
            </a:r>
            <a:r>
              <a:rPr lang="cs-CZ" sz="1200" dirty="0" smtClean="0"/>
              <a:t>typu</a:t>
            </a:r>
            <a:endParaRPr lang="cs-CZ" sz="1200" dirty="0"/>
          </a:p>
          <a:p>
            <a:r>
              <a:rPr lang="cs-CZ" sz="1200" dirty="0"/>
              <a:t>Planta </a:t>
            </a:r>
            <a:r>
              <a:rPr lang="cs-CZ" sz="1200" dirty="0" err="1"/>
              <a:t>pedis</a:t>
            </a:r>
            <a:r>
              <a:rPr lang="cs-CZ" sz="1200" dirty="0"/>
              <a:t>, palma </a:t>
            </a:r>
            <a:r>
              <a:rPr lang="cs-CZ" sz="1200" dirty="0" err="1" smtClean="0"/>
              <a:t>manus</a:t>
            </a:r>
            <a:endParaRPr lang="cs-CZ" sz="1200" dirty="0"/>
          </a:p>
          <a:p>
            <a:r>
              <a:rPr lang="cs-CZ" sz="1200" dirty="0"/>
              <a:t>U báze obsahují volná nervová </a:t>
            </a:r>
            <a:r>
              <a:rPr lang="cs-CZ" sz="1200" dirty="0" smtClean="0"/>
              <a:t>zakončení</a:t>
            </a:r>
            <a:endParaRPr lang="cs-CZ" sz="1200" dirty="0"/>
          </a:p>
          <a:p>
            <a:r>
              <a:rPr lang="cs-CZ" sz="1200" dirty="0"/>
              <a:t>Funkce  </a:t>
            </a:r>
            <a:r>
              <a:rPr lang="cs-CZ" sz="1200" dirty="0" err="1"/>
              <a:t>mechanoreceptorů</a:t>
            </a:r>
            <a:endParaRPr lang="cs-CZ" sz="1200" dirty="0"/>
          </a:p>
          <a:p>
            <a:endParaRPr lang="cs-CZ" sz="1400" dirty="0" smtClean="0"/>
          </a:p>
          <a:p>
            <a:endParaRPr lang="cs-CZ" sz="1400" dirty="0" smtClean="0"/>
          </a:p>
          <a:p>
            <a:endParaRPr lang="cs-CZ" sz="1400" dirty="0"/>
          </a:p>
          <a:p>
            <a:endParaRPr lang="cs-CZ" sz="1400" b="1" dirty="0" smtClean="0"/>
          </a:p>
          <a:p>
            <a:pPr lvl="1"/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891" y="1124744"/>
            <a:ext cx="6899109" cy="5174332"/>
          </a:xfr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0"/>
            <a:ext cx="3344406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5364088" y="37315"/>
            <a:ext cx="1224136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200" dirty="0" smtClean="0"/>
              <a:t>Langerhansovy buňky</a:t>
            </a:r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val="3730620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Vrstvy epidermis</a:t>
            </a:r>
            <a:endParaRPr lang="cs-CZ" dirty="0"/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47" t="6060" r="9589" b="-1574"/>
          <a:stretch/>
        </p:blipFill>
        <p:spPr bwMode="auto">
          <a:xfrm>
            <a:off x="-167887" y="805228"/>
            <a:ext cx="4896910" cy="6052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Pravá složená závorka 7"/>
          <p:cNvSpPr/>
          <p:nvPr/>
        </p:nvSpPr>
        <p:spPr>
          <a:xfrm rot="5400000">
            <a:off x="1740508" y="5438837"/>
            <a:ext cx="1080120" cy="1008112"/>
          </a:xfrm>
          <a:prstGeom prst="righ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TextovéPole 8"/>
          <p:cNvSpPr txBox="1"/>
          <p:nvPr/>
        </p:nvSpPr>
        <p:spPr>
          <a:xfrm>
            <a:off x="1658144" y="6093296"/>
            <a:ext cx="112648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200" dirty="0" err="1" smtClean="0"/>
              <a:t>Stratum</a:t>
            </a:r>
            <a:r>
              <a:rPr lang="cs-CZ" sz="1200" dirty="0" smtClean="0"/>
              <a:t> </a:t>
            </a:r>
            <a:r>
              <a:rPr lang="cs-CZ" sz="1200" dirty="0" err="1" smtClean="0"/>
              <a:t>germinativum</a:t>
            </a:r>
            <a:r>
              <a:rPr lang="cs-CZ" sz="1200" dirty="0" smtClean="0"/>
              <a:t> </a:t>
            </a:r>
            <a:r>
              <a:rPr lang="cs-CZ" sz="1200" dirty="0" err="1" smtClean="0"/>
              <a:t>Malpighii</a:t>
            </a:r>
            <a:endParaRPr lang="cs-CZ" sz="1200" dirty="0"/>
          </a:p>
        </p:txBody>
      </p:sp>
      <p:sp>
        <p:nvSpPr>
          <p:cNvPr id="4" name="TextovéPole 3"/>
          <p:cNvSpPr txBox="1"/>
          <p:nvPr/>
        </p:nvSpPr>
        <p:spPr>
          <a:xfrm>
            <a:off x="2563664" y="4865961"/>
            <a:ext cx="7842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200" dirty="0" err="1"/>
              <a:t>Stratum</a:t>
            </a:r>
            <a:r>
              <a:rPr lang="cs-CZ" sz="1200" dirty="0"/>
              <a:t> </a:t>
            </a:r>
            <a:r>
              <a:rPr lang="cs-CZ" sz="1200" dirty="0" err="1"/>
              <a:t>basale</a:t>
            </a:r>
            <a:r>
              <a:rPr lang="cs-CZ" sz="1200" dirty="0"/>
              <a:t> 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1187624" y="4941168"/>
            <a:ext cx="864096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200" dirty="0" err="1"/>
              <a:t>Stratum</a:t>
            </a:r>
            <a:r>
              <a:rPr lang="cs-CZ" sz="1200" dirty="0"/>
              <a:t> </a:t>
            </a:r>
            <a:r>
              <a:rPr lang="cs-CZ" sz="1200" dirty="0" err="1"/>
              <a:t>spinosum</a:t>
            </a:r>
            <a:r>
              <a:rPr lang="cs-CZ" sz="1200" dirty="0"/>
              <a:t> 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2195736" y="2851194"/>
            <a:ext cx="93610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200" dirty="0" err="1"/>
              <a:t>Stratum</a:t>
            </a:r>
            <a:r>
              <a:rPr lang="cs-CZ" sz="1200" dirty="0"/>
              <a:t> </a:t>
            </a:r>
            <a:r>
              <a:rPr lang="cs-CZ" sz="1200" dirty="0" err="1"/>
              <a:t>granulosum</a:t>
            </a:r>
            <a:r>
              <a:rPr lang="cs-CZ" sz="1200" dirty="0"/>
              <a:t> 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1403648" y="2204863"/>
            <a:ext cx="792088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200" dirty="0" err="1"/>
              <a:t>Stratum</a:t>
            </a:r>
            <a:r>
              <a:rPr lang="cs-CZ" sz="1200" dirty="0"/>
              <a:t> </a:t>
            </a:r>
            <a:r>
              <a:rPr lang="cs-CZ" sz="1200" dirty="0" err="1"/>
              <a:t>corneum</a:t>
            </a:r>
            <a:r>
              <a:rPr lang="cs-CZ" sz="1200" dirty="0"/>
              <a:t> proprium 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5364088" y="1484784"/>
            <a:ext cx="3528392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cs-CZ" dirty="0" err="1" smtClean="0"/>
              <a:t>Stratum</a:t>
            </a:r>
            <a:r>
              <a:rPr lang="cs-CZ" dirty="0" smtClean="0"/>
              <a:t> </a:t>
            </a:r>
            <a:r>
              <a:rPr lang="cs-CZ" dirty="0" err="1" smtClean="0"/>
              <a:t>basale</a:t>
            </a:r>
            <a:r>
              <a:rPr lang="cs-CZ" dirty="0" smtClean="0"/>
              <a:t>- 1 vrstva </a:t>
            </a:r>
            <a:r>
              <a:rPr lang="cs-CZ" dirty="0" err="1" smtClean="0"/>
              <a:t>cylind</a:t>
            </a:r>
            <a:r>
              <a:rPr lang="cs-CZ" dirty="0" smtClean="0"/>
              <a:t>. buněk s prstovitými výběžky proti škáře, mnoho mitóz, melanocyty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dirty="0" err="1" smtClean="0"/>
              <a:t>Stratum</a:t>
            </a:r>
            <a:r>
              <a:rPr lang="cs-CZ" dirty="0" smtClean="0"/>
              <a:t> </a:t>
            </a:r>
            <a:r>
              <a:rPr lang="cs-CZ" dirty="0" err="1" smtClean="0"/>
              <a:t>spinosum</a:t>
            </a:r>
            <a:r>
              <a:rPr lang="cs-CZ" dirty="0" smtClean="0"/>
              <a:t>- několik vrstev polyedrických buněk, Langerhansovy buňky; mnoho tonofibril a </a:t>
            </a:r>
            <a:r>
              <a:rPr lang="cs-CZ" dirty="0" err="1" smtClean="0"/>
              <a:t>lamelárních</a:t>
            </a:r>
            <a:r>
              <a:rPr lang="cs-CZ" dirty="0" smtClean="0"/>
              <a:t> granul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dirty="0" err="1" smtClean="0"/>
              <a:t>Stratum</a:t>
            </a:r>
            <a:r>
              <a:rPr lang="cs-CZ" dirty="0" smtClean="0"/>
              <a:t> </a:t>
            </a:r>
            <a:r>
              <a:rPr lang="cs-CZ" dirty="0" err="1" smtClean="0"/>
              <a:t>granulosum</a:t>
            </a:r>
            <a:r>
              <a:rPr lang="cs-CZ" dirty="0" smtClean="0"/>
              <a:t>-vrstvy plochých buněk, granula </a:t>
            </a:r>
            <a:r>
              <a:rPr lang="cs-CZ" dirty="0" err="1" smtClean="0"/>
              <a:t>keratohyalinu</a:t>
            </a:r>
            <a:r>
              <a:rPr lang="cs-CZ" dirty="0" smtClean="0"/>
              <a:t>, </a:t>
            </a:r>
            <a:r>
              <a:rPr lang="cs-CZ" dirty="0" err="1" smtClean="0"/>
              <a:t>lamelární</a:t>
            </a:r>
            <a:r>
              <a:rPr lang="cs-CZ" dirty="0" smtClean="0"/>
              <a:t> granula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dirty="0" err="1" smtClean="0"/>
              <a:t>Stratum</a:t>
            </a:r>
            <a:r>
              <a:rPr lang="cs-CZ" dirty="0" smtClean="0"/>
              <a:t> </a:t>
            </a:r>
            <a:r>
              <a:rPr lang="cs-CZ" dirty="0" err="1" smtClean="0"/>
              <a:t>lucidum</a:t>
            </a:r>
            <a:r>
              <a:rPr lang="cs-CZ" dirty="0" smtClean="0"/>
              <a:t>- ploché buňky, většinou bez jader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dirty="0" err="1" smtClean="0"/>
              <a:t>Stratum</a:t>
            </a:r>
            <a:r>
              <a:rPr lang="cs-CZ" dirty="0" smtClean="0"/>
              <a:t> </a:t>
            </a:r>
            <a:r>
              <a:rPr lang="cs-CZ" dirty="0" err="1" smtClean="0"/>
              <a:t>corneum</a:t>
            </a:r>
            <a:r>
              <a:rPr lang="cs-CZ" dirty="0" smtClean="0"/>
              <a:t>- nebuněčné </a:t>
            </a:r>
            <a:r>
              <a:rPr lang="cs-CZ" dirty="0" err="1" smtClean="0"/>
              <a:t>keratinizované</a:t>
            </a:r>
            <a:r>
              <a:rPr lang="cs-CZ" dirty="0" smtClean="0"/>
              <a:t> elementy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dirty="0" err="1" smtClean="0"/>
              <a:t>Stratum</a:t>
            </a:r>
            <a:r>
              <a:rPr lang="cs-CZ" dirty="0" smtClean="0"/>
              <a:t> </a:t>
            </a:r>
            <a:r>
              <a:rPr lang="cs-CZ" dirty="0" err="1" smtClean="0"/>
              <a:t>disjunctum</a:t>
            </a:r>
            <a:r>
              <a:rPr lang="cs-CZ" dirty="0" smtClean="0"/>
              <a:t>- povrchová odlupující se vrstva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03725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1924" y="1600200"/>
            <a:ext cx="4056752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ovéPole 7"/>
          <p:cNvSpPr txBox="1"/>
          <p:nvPr/>
        </p:nvSpPr>
        <p:spPr>
          <a:xfrm>
            <a:off x="3131840" y="1844824"/>
            <a:ext cx="129614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200" dirty="0" err="1" smtClean="0"/>
              <a:t>Stratum</a:t>
            </a:r>
            <a:r>
              <a:rPr lang="cs-CZ" sz="1200" dirty="0" smtClean="0"/>
              <a:t> </a:t>
            </a:r>
            <a:r>
              <a:rPr lang="cs-CZ" sz="1200" dirty="0" err="1" smtClean="0"/>
              <a:t>corneum</a:t>
            </a:r>
            <a:r>
              <a:rPr lang="cs-CZ" sz="1200" dirty="0" smtClean="0"/>
              <a:t> proprium</a:t>
            </a:r>
            <a:endParaRPr lang="cs-CZ" sz="1200" dirty="0"/>
          </a:p>
        </p:txBody>
      </p:sp>
      <p:sp>
        <p:nvSpPr>
          <p:cNvPr id="9" name="TextovéPole 8"/>
          <p:cNvSpPr txBox="1"/>
          <p:nvPr/>
        </p:nvSpPr>
        <p:spPr>
          <a:xfrm>
            <a:off x="3501574" y="3082657"/>
            <a:ext cx="92641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200" dirty="0" err="1" smtClean="0"/>
              <a:t>Stratum</a:t>
            </a:r>
            <a:r>
              <a:rPr lang="cs-CZ" sz="1200" dirty="0" smtClean="0"/>
              <a:t> </a:t>
            </a:r>
            <a:r>
              <a:rPr lang="cs-CZ" sz="1200" dirty="0" err="1" smtClean="0"/>
              <a:t>spinosum</a:t>
            </a:r>
            <a:endParaRPr lang="cs-CZ" sz="1200" dirty="0"/>
          </a:p>
        </p:txBody>
      </p:sp>
      <p:sp>
        <p:nvSpPr>
          <p:cNvPr id="10" name="TextovéPole 9"/>
          <p:cNvSpPr txBox="1"/>
          <p:nvPr/>
        </p:nvSpPr>
        <p:spPr>
          <a:xfrm>
            <a:off x="2555776" y="3445940"/>
            <a:ext cx="864096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200" dirty="0" err="1" smtClean="0"/>
              <a:t>Stratum</a:t>
            </a:r>
            <a:r>
              <a:rPr lang="cs-CZ" sz="1200" dirty="0" smtClean="0"/>
              <a:t> </a:t>
            </a:r>
            <a:r>
              <a:rPr lang="cs-CZ" sz="1200" dirty="0" err="1" smtClean="0"/>
              <a:t>basale</a:t>
            </a:r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val="166873531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843808" y="274638"/>
            <a:ext cx="4248472" cy="778098"/>
          </a:xfrm>
        </p:spPr>
        <p:txBody>
          <a:bodyPr/>
          <a:lstStyle/>
          <a:p>
            <a:r>
              <a:rPr lang="cs-CZ" dirty="0" smtClean="0"/>
              <a:t>Dermis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16632"/>
            <a:ext cx="2818656" cy="6624736"/>
          </a:xfrm>
        </p:spPr>
        <p:txBody>
          <a:bodyPr>
            <a:normAutofit fontScale="62500" lnSpcReduction="20000"/>
          </a:bodyPr>
          <a:lstStyle/>
          <a:p>
            <a:r>
              <a:rPr lang="cs-CZ" sz="2500" dirty="0" smtClean="0"/>
              <a:t>Vazivová tkáň </a:t>
            </a:r>
          </a:p>
          <a:p>
            <a:endParaRPr lang="cs-CZ" sz="2500" dirty="0" smtClean="0"/>
          </a:p>
          <a:p>
            <a:r>
              <a:rPr lang="cs-CZ" sz="2500" dirty="0" smtClean="0"/>
              <a:t>Připojuje epidermis k podkožním tkáním</a:t>
            </a:r>
          </a:p>
          <a:p>
            <a:endParaRPr lang="cs-CZ" sz="2500" dirty="0" smtClean="0"/>
          </a:p>
          <a:p>
            <a:r>
              <a:rPr lang="cs-CZ" sz="2500" dirty="0" smtClean="0"/>
              <a:t>Oddělena bazální membránou od epidermis</a:t>
            </a:r>
          </a:p>
          <a:p>
            <a:endParaRPr lang="cs-CZ" sz="2500" dirty="0" smtClean="0"/>
          </a:p>
          <a:p>
            <a:r>
              <a:rPr lang="cs-CZ" sz="2500" dirty="0" smtClean="0"/>
              <a:t>Dermis vytváří proti epidermis tzv. papily</a:t>
            </a:r>
          </a:p>
          <a:p>
            <a:endParaRPr lang="cs-CZ" sz="2500" dirty="0" smtClean="0"/>
          </a:p>
          <a:p>
            <a:r>
              <a:rPr lang="cs-CZ" sz="2500" dirty="0" smtClean="0"/>
              <a:t>Epidermis proti dermis vybíhá v epidermální lišty</a:t>
            </a:r>
          </a:p>
          <a:p>
            <a:endParaRPr lang="cs-CZ" sz="2500" dirty="0" smtClean="0"/>
          </a:p>
          <a:p>
            <a:r>
              <a:rPr lang="cs-CZ" sz="2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Vrstvy</a:t>
            </a:r>
          </a:p>
          <a:p>
            <a:r>
              <a:rPr lang="cs-CZ" sz="2500" dirty="0" err="1"/>
              <a:t>Stratum</a:t>
            </a:r>
            <a:r>
              <a:rPr lang="cs-CZ" sz="2500" dirty="0"/>
              <a:t> </a:t>
            </a:r>
            <a:r>
              <a:rPr lang="cs-CZ" sz="2500" dirty="0" err="1"/>
              <a:t>papillare</a:t>
            </a:r>
            <a:endParaRPr lang="cs-CZ" sz="2500" dirty="0"/>
          </a:p>
          <a:p>
            <a:pPr lvl="1"/>
            <a:r>
              <a:rPr lang="cs-CZ" sz="2500" dirty="0"/>
              <a:t>řídké kolagenní vazivo, cévy, nervy, žírné buňky, makrofágy, fibroblasty</a:t>
            </a:r>
          </a:p>
          <a:p>
            <a:r>
              <a:rPr lang="cs-CZ" sz="2500" dirty="0" err="1"/>
              <a:t>Stratum</a:t>
            </a:r>
            <a:r>
              <a:rPr lang="cs-CZ" sz="2500" dirty="0"/>
              <a:t> </a:t>
            </a:r>
            <a:r>
              <a:rPr lang="cs-CZ" sz="2500" dirty="0" err="1"/>
              <a:t>reticulare</a:t>
            </a:r>
            <a:endParaRPr lang="cs-CZ" sz="2500" dirty="0"/>
          </a:p>
          <a:p>
            <a:pPr lvl="1"/>
            <a:r>
              <a:rPr lang="cs-CZ" sz="2500" dirty="0"/>
              <a:t> husté kolagenní neuspořádané vazivo</a:t>
            </a:r>
          </a:p>
          <a:p>
            <a:pPr lvl="1"/>
            <a:r>
              <a:rPr lang="cs-CZ" sz="2500" dirty="0"/>
              <a:t>tlustá elastická vlákna – elasticita </a:t>
            </a:r>
            <a:r>
              <a:rPr lang="cs-CZ" sz="2500" dirty="0" smtClean="0"/>
              <a:t>kůže -</a:t>
            </a:r>
            <a:r>
              <a:rPr lang="cs-CZ" sz="2500" dirty="0" err="1" smtClean="0"/>
              <a:t>Dermoepidermální</a:t>
            </a:r>
            <a:r>
              <a:rPr lang="cs-CZ" sz="2500" dirty="0" smtClean="0"/>
              <a:t> </a:t>
            </a:r>
            <a:r>
              <a:rPr lang="cs-CZ" sz="2500" dirty="0"/>
              <a:t>spojení</a:t>
            </a:r>
          </a:p>
          <a:p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>
            <a:normAutofit fontScale="62500" lnSpcReduction="20000"/>
          </a:bodyPr>
          <a:lstStyle/>
          <a:p>
            <a:endParaRPr lang="cs-CZ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980728"/>
            <a:ext cx="5760640" cy="5636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7522546" y="2708920"/>
            <a:ext cx="79208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200" dirty="0" err="1" smtClean="0"/>
              <a:t>Stratum</a:t>
            </a:r>
            <a:r>
              <a:rPr lang="cs-CZ" sz="1200" dirty="0" smtClean="0"/>
              <a:t> </a:t>
            </a:r>
            <a:r>
              <a:rPr lang="cs-CZ" sz="1200" dirty="0" err="1" smtClean="0"/>
              <a:t>papillare</a:t>
            </a:r>
            <a:endParaRPr lang="cs-CZ" sz="1200" dirty="0"/>
          </a:p>
        </p:txBody>
      </p:sp>
      <p:sp>
        <p:nvSpPr>
          <p:cNvPr id="6" name="TextovéPole 5"/>
          <p:cNvSpPr txBox="1"/>
          <p:nvPr/>
        </p:nvSpPr>
        <p:spPr>
          <a:xfrm>
            <a:off x="7918590" y="5733256"/>
            <a:ext cx="93610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200" dirty="0" err="1" smtClean="0"/>
              <a:t>Stratum</a:t>
            </a:r>
            <a:r>
              <a:rPr lang="cs-CZ" sz="1200" dirty="0" smtClean="0"/>
              <a:t> </a:t>
            </a:r>
            <a:r>
              <a:rPr lang="cs-CZ" sz="1200" dirty="0" err="1" smtClean="0"/>
              <a:t>reticulare</a:t>
            </a:r>
            <a:endParaRPr lang="cs-CZ" sz="1200" dirty="0"/>
          </a:p>
        </p:txBody>
      </p:sp>
      <p:sp>
        <p:nvSpPr>
          <p:cNvPr id="7" name="TextovéPole 6"/>
          <p:cNvSpPr txBox="1"/>
          <p:nvPr/>
        </p:nvSpPr>
        <p:spPr>
          <a:xfrm>
            <a:off x="5940152" y="5648656"/>
            <a:ext cx="1251132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200" dirty="0" smtClean="0"/>
              <a:t>Elastická vlákna</a:t>
            </a:r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val="1918090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cs-CZ" sz="3600" b="1" smtClean="0">
                <a:latin typeface="Arial" charset="0"/>
                <a:cs typeface="Arial" charset="0"/>
              </a:rPr>
              <a:t>Obecná charakteristika lymf. orgánů</a:t>
            </a:r>
          </a:p>
        </p:txBody>
      </p:sp>
      <p:sp>
        <p:nvSpPr>
          <p:cNvPr id="6147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smtClean="0">
                <a:latin typeface="Arial" charset="0"/>
                <a:cs typeface="Arial" charset="0"/>
              </a:rPr>
              <a:t>Retikulární vazivo (neplatí pro thymus)</a:t>
            </a:r>
          </a:p>
          <a:p>
            <a:pPr eaLnBrk="1" hangingPunct="1"/>
            <a:r>
              <a:rPr lang="cs-CZ" smtClean="0">
                <a:latin typeface="Arial" charset="0"/>
                <a:cs typeface="Arial" charset="0"/>
              </a:rPr>
              <a:t>Volné buňky (lymfocyty, makrofágy, plazmatické buňky a kmenové buňky)</a:t>
            </a:r>
          </a:p>
          <a:p>
            <a:pPr eaLnBrk="1" hangingPunct="1"/>
            <a:endParaRPr lang="cs-CZ" smtClean="0">
              <a:latin typeface="Arial" charset="0"/>
              <a:cs typeface="Arial" charset="0"/>
            </a:endParaRPr>
          </a:p>
          <a:p>
            <a:pPr eaLnBrk="1" hangingPunct="1">
              <a:buFont typeface="Arial" charset="0"/>
              <a:buNone/>
            </a:pPr>
            <a:r>
              <a:rPr lang="cs-CZ" smtClean="0">
                <a:latin typeface="Arial" charset="0"/>
                <a:cs typeface="Arial" charset="0"/>
              </a:rPr>
              <a:t>2 typy lymfatické tkáně:</a:t>
            </a:r>
          </a:p>
          <a:p>
            <a:pPr eaLnBrk="1" hangingPunct="1"/>
            <a:r>
              <a:rPr lang="cs-CZ" smtClean="0">
                <a:latin typeface="Arial" charset="0"/>
                <a:cs typeface="Arial" charset="0"/>
              </a:rPr>
              <a:t>difuzní</a:t>
            </a:r>
          </a:p>
          <a:p>
            <a:pPr eaLnBrk="1" hangingPunct="1"/>
            <a:r>
              <a:rPr lang="cs-CZ" smtClean="0">
                <a:latin typeface="Arial" charset="0"/>
                <a:cs typeface="Arial" charset="0"/>
              </a:rPr>
              <a:t>nodulární (folikulární)</a:t>
            </a:r>
          </a:p>
        </p:txBody>
      </p:sp>
      <p:pic>
        <p:nvPicPr>
          <p:cNvPr id="6148" name="Picture 2" descr="Lymfatická uzlina (struktura)">
            <a:hlinkClick r:id="rId2" tooltip="Kliknutí Vás odkáže na fotogalerii s tímto obrázkem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7150" y="3286125"/>
            <a:ext cx="3814763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344047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60"/>
          <a:stretch/>
        </p:blipFill>
        <p:spPr bwMode="auto">
          <a:xfrm>
            <a:off x="2561480" y="2916262"/>
            <a:ext cx="6551139" cy="3914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2" r="27863" b="7306"/>
          <a:stretch/>
        </p:blipFill>
        <p:spPr bwMode="auto">
          <a:xfrm>
            <a:off x="891" y="0"/>
            <a:ext cx="5389341" cy="3573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5987203" y="429272"/>
            <a:ext cx="984742" cy="30777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1400" dirty="0"/>
              <a:t>E</a:t>
            </a:r>
            <a:r>
              <a:rPr lang="cs-CZ" sz="1400" dirty="0" smtClean="0"/>
              <a:t>pidermis</a:t>
            </a:r>
            <a:endParaRPr lang="cs-CZ" sz="1400" dirty="0"/>
          </a:p>
        </p:txBody>
      </p:sp>
      <p:sp>
        <p:nvSpPr>
          <p:cNvPr id="6" name="TextovéPole 5"/>
          <p:cNvSpPr txBox="1"/>
          <p:nvPr/>
        </p:nvSpPr>
        <p:spPr>
          <a:xfrm>
            <a:off x="5987203" y="1156467"/>
            <a:ext cx="1988365" cy="30777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sz="1400" dirty="0" err="1" smtClean="0"/>
              <a:t>Stratum</a:t>
            </a:r>
            <a:r>
              <a:rPr lang="cs-CZ" sz="1400" dirty="0" smtClean="0"/>
              <a:t> </a:t>
            </a:r>
            <a:r>
              <a:rPr lang="cs-CZ" sz="1400" dirty="0" err="1" smtClean="0"/>
              <a:t>papillare</a:t>
            </a:r>
            <a:r>
              <a:rPr lang="cs-CZ" sz="1400" dirty="0" smtClean="0"/>
              <a:t> dermis</a:t>
            </a:r>
            <a:endParaRPr lang="cs-CZ" sz="1400" dirty="0"/>
          </a:p>
        </p:txBody>
      </p:sp>
      <p:sp>
        <p:nvSpPr>
          <p:cNvPr id="7" name="TextovéPole 6"/>
          <p:cNvSpPr txBox="1"/>
          <p:nvPr/>
        </p:nvSpPr>
        <p:spPr>
          <a:xfrm>
            <a:off x="5866920" y="2276872"/>
            <a:ext cx="2088232" cy="30777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1400" dirty="0" err="1" smtClean="0"/>
              <a:t>Stratum</a:t>
            </a:r>
            <a:r>
              <a:rPr lang="cs-CZ" sz="1400" dirty="0" smtClean="0"/>
              <a:t> </a:t>
            </a:r>
            <a:r>
              <a:rPr lang="cs-CZ" sz="1400" dirty="0" err="1" smtClean="0"/>
              <a:t>reticulare</a:t>
            </a:r>
            <a:r>
              <a:rPr lang="cs-CZ" sz="1400" dirty="0" smtClean="0"/>
              <a:t> dermis</a:t>
            </a:r>
            <a:endParaRPr lang="cs-CZ" sz="1400" dirty="0"/>
          </a:p>
        </p:txBody>
      </p:sp>
      <p:cxnSp>
        <p:nvCxnSpPr>
          <p:cNvPr id="9" name="Přímá spojnice se šipkou 8"/>
          <p:cNvCxnSpPr>
            <a:stCxn id="5" idx="1"/>
          </p:cNvCxnSpPr>
          <p:nvPr/>
        </p:nvCxnSpPr>
        <p:spPr>
          <a:xfrm flipH="1">
            <a:off x="5220072" y="583161"/>
            <a:ext cx="767131" cy="153888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se šipkou 10"/>
          <p:cNvCxnSpPr>
            <a:stCxn id="6" idx="1"/>
          </p:cNvCxnSpPr>
          <p:nvPr/>
        </p:nvCxnSpPr>
        <p:spPr>
          <a:xfrm flipH="1">
            <a:off x="4572000" y="1310356"/>
            <a:ext cx="1415203" cy="153888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se šipkou 12"/>
          <p:cNvCxnSpPr>
            <a:stCxn id="7" idx="1"/>
          </p:cNvCxnSpPr>
          <p:nvPr/>
        </p:nvCxnSpPr>
        <p:spPr>
          <a:xfrm flipH="1">
            <a:off x="4716016" y="2430761"/>
            <a:ext cx="1150904" cy="278159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137189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4380" y="188640"/>
            <a:ext cx="4186808" cy="634082"/>
          </a:xfrm>
        </p:spPr>
        <p:txBody>
          <a:bodyPr>
            <a:normAutofit fontScale="90000"/>
          </a:bodyPr>
          <a:lstStyle/>
          <a:p>
            <a:r>
              <a:rPr lang="cs-CZ" sz="3200" dirty="0" smtClean="0"/>
              <a:t>Smyslová tělíska kůže</a:t>
            </a:r>
            <a:endParaRPr lang="cs-CZ" sz="3200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08" y="1098487"/>
            <a:ext cx="4248472" cy="5698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86412" y="2419350"/>
            <a:ext cx="2466975" cy="308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1187624" y="1209188"/>
            <a:ext cx="144016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400" dirty="0" err="1" smtClean="0"/>
              <a:t>Vatter</a:t>
            </a:r>
            <a:r>
              <a:rPr lang="cs-CZ" sz="1400" dirty="0" smtClean="0"/>
              <a:t>- </a:t>
            </a:r>
            <a:r>
              <a:rPr lang="cs-CZ" sz="1400" dirty="0" err="1" smtClean="0"/>
              <a:t>Pacciniho</a:t>
            </a:r>
            <a:r>
              <a:rPr lang="cs-CZ" sz="1400" dirty="0" smtClean="0"/>
              <a:t> tělísko</a:t>
            </a:r>
            <a:endParaRPr lang="cs-CZ" sz="1400" dirty="0"/>
          </a:p>
        </p:txBody>
      </p:sp>
      <p:sp>
        <p:nvSpPr>
          <p:cNvPr id="8" name="TextovéPole 7"/>
          <p:cNvSpPr txBox="1"/>
          <p:nvPr/>
        </p:nvSpPr>
        <p:spPr>
          <a:xfrm>
            <a:off x="6156176" y="3896460"/>
            <a:ext cx="100811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200" dirty="0" smtClean="0"/>
              <a:t>Meissnerova tělíska</a:t>
            </a:r>
            <a:endParaRPr lang="cs-CZ" sz="1200" dirty="0"/>
          </a:p>
        </p:txBody>
      </p:sp>
      <p:sp>
        <p:nvSpPr>
          <p:cNvPr id="9" name="TextovéPole 8"/>
          <p:cNvSpPr txBox="1"/>
          <p:nvPr/>
        </p:nvSpPr>
        <p:spPr>
          <a:xfrm>
            <a:off x="8100392" y="6237312"/>
            <a:ext cx="792088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dirty="0" smtClean="0"/>
              <a:t>Hmat</a:t>
            </a:r>
            <a:endParaRPr lang="cs-CZ" dirty="0"/>
          </a:p>
        </p:txBody>
      </p:sp>
      <p:sp>
        <p:nvSpPr>
          <p:cNvPr id="10" name="TextovéPole 9"/>
          <p:cNvSpPr txBox="1"/>
          <p:nvPr/>
        </p:nvSpPr>
        <p:spPr>
          <a:xfrm>
            <a:off x="2771800" y="6421978"/>
            <a:ext cx="1584176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dirty="0" smtClean="0"/>
              <a:t>Tlak a vibrace</a:t>
            </a:r>
            <a:endParaRPr lang="cs-CZ" dirty="0"/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3280" y="7144"/>
            <a:ext cx="1580720" cy="2016224"/>
          </a:xfrm>
          <a:prstGeom prst="rect">
            <a:avLst/>
          </a:prstGeom>
        </p:spPr>
      </p:pic>
      <p:sp>
        <p:nvSpPr>
          <p:cNvPr id="12" name="TextovéPole 11"/>
          <p:cNvSpPr txBox="1"/>
          <p:nvPr/>
        </p:nvSpPr>
        <p:spPr>
          <a:xfrm>
            <a:off x="7660692" y="1412776"/>
            <a:ext cx="8640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/>
              <a:t>Krauseho tělísko</a:t>
            </a:r>
            <a:endParaRPr lang="cs-CZ" sz="1400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8550429" y="7144"/>
            <a:ext cx="576064" cy="27699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1200" dirty="0" smtClean="0"/>
              <a:t>chlad</a:t>
            </a:r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val="147901382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Kožní adnexa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2458616" cy="4525963"/>
          </a:xfrm>
        </p:spPr>
        <p:txBody>
          <a:bodyPr>
            <a:normAutofit fontScale="92500"/>
          </a:bodyPr>
          <a:lstStyle/>
          <a:p>
            <a:r>
              <a:rPr lang="cs-CZ" dirty="0" smtClean="0"/>
              <a:t>Vlas</a:t>
            </a:r>
          </a:p>
          <a:p>
            <a:endParaRPr lang="cs-CZ" dirty="0" smtClean="0"/>
          </a:p>
          <a:p>
            <a:r>
              <a:rPr lang="cs-CZ" dirty="0" smtClean="0"/>
              <a:t>Nehet</a:t>
            </a:r>
          </a:p>
          <a:p>
            <a:endParaRPr lang="cs-CZ" dirty="0" smtClean="0"/>
          </a:p>
          <a:p>
            <a:r>
              <a:rPr lang="cs-CZ" dirty="0" smtClean="0"/>
              <a:t>Kožní žlázy</a:t>
            </a:r>
          </a:p>
          <a:p>
            <a:pPr lvl="1"/>
            <a:r>
              <a:rPr lang="cs-CZ" dirty="0" smtClean="0"/>
              <a:t>Mazové</a:t>
            </a:r>
          </a:p>
          <a:p>
            <a:pPr lvl="1"/>
            <a:r>
              <a:rPr lang="cs-CZ" dirty="0" smtClean="0"/>
              <a:t>Potní </a:t>
            </a:r>
          </a:p>
          <a:p>
            <a:pPr lvl="2"/>
            <a:r>
              <a:rPr lang="cs-CZ" dirty="0" smtClean="0"/>
              <a:t>Ekrinní</a:t>
            </a:r>
          </a:p>
          <a:p>
            <a:pPr lvl="2"/>
            <a:r>
              <a:rPr lang="cs-CZ" dirty="0" smtClean="0"/>
              <a:t>apokrinní</a:t>
            </a:r>
          </a:p>
          <a:p>
            <a:pPr lvl="2"/>
            <a:endParaRPr lang="cs-CZ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8342" y="1079360"/>
            <a:ext cx="3452624" cy="5199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17" b="7098"/>
          <a:stretch/>
        </p:blipFill>
        <p:spPr bwMode="auto">
          <a:xfrm>
            <a:off x="2968006" y="3766790"/>
            <a:ext cx="2714278" cy="3091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Obrázek 5" descr="vlasový folikul.bmp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7744" y="1105775"/>
            <a:ext cx="2969271" cy="2375417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2771800" y="1196752"/>
            <a:ext cx="2088232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200" dirty="0" smtClean="0"/>
              <a:t>Průřez vlasovým folikulem</a:t>
            </a:r>
            <a:endParaRPr lang="cs-CZ" sz="1200" dirty="0"/>
          </a:p>
        </p:txBody>
      </p:sp>
      <p:sp>
        <p:nvSpPr>
          <p:cNvPr id="8" name="TextovéPole 7"/>
          <p:cNvSpPr txBox="1"/>
          <p:nvPr/>
        </p:nvSpPr>
        <p:spPr>
          <a:xfrm>
            <a:off x="7308304" y="1196752"/>
            <a:ext cx="792088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dirty="0" smtClean="0"/>
              <a:t>Nehet</a:t>
            </a:r>
            <a:endParaRPr lang="cs-CZ" dirty="0"/>
          </a:p>
        </p:txBody>
      </p:sp>
      <p:sp>
        <p:nvSpPr>
          <p:cNvPr id="9" name="TextovéPole 8"/>
          <p:cNvSpPr txBox="1"/>
          <p:nvPr/>
        </p:nvSpPr>
        <p:spPr>
          <a:xfrm>
            <a:off x="3635896" y="4005064"/>
            <a:ext cx="108012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200" dirty="0" smtClean="0"/>
              <a:t>Mazová žláza</a:t>
            </a:r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val="2522732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39752" y="0"/>
            <a:ext cx="3168352" cy="980728"/>
          </a:xfrm>
        </p:spPr>
        <p:txBody>
          <a:bodyPr/>
          <a:lstStyle/>
          <a:p>
            <a:r>
              <a:rPr lang="cs-CZ" dirty="0" smtClean="0"/>
              <a:t>Vlasy - pili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79512" y="723655"/>
            <a:ext cx="3096344" cy="5721499"/>
          </a:xfrm>
        </p:spPr>
        <p:txBody>
          <a:bodyPr>
            <a:normAutofit fontScale="55000" lnSpcReduction="20000"/>
          </a:bodyPr>
          <a:lstStyle/>
          <a:p>
            <a:r>
              <a:rPr lang="cs-CZ" dirty="0" smtClean="0"/>
              <a:t>Vláknitá </a:t>
            </a:r>
            <a:r>
              <a:rPr lang="cs-CZ" dirty="0" err="1" smtClean="0"/>
              <a:t>keratinizovaná</a:t>
            </a:r>
            <a:r>
              <a:rPr lang="cs-CZ" dirty="0" smtClean="0"/>
              <a:t> struktura</a:t>
            </a:r>
          </a:p>
          <a:p>
            <a:endParaRPr lang="cs-CZ" dirty="0"/>
          </a:p>
          <a:p>
            <a:r>
              <a:rPr lang="cs-CZ" dirty="0" smtClean="0"/>
              <a:t>Volná část – </a:t>
            </a:r>
            <a:r>
              <a:rPr lang="cs-CZ" dirty="0" err="1" smtClean="0"/>
              <a:t>scapus</a:t>
            </a:r>
            <a:r>
              <a:rPr lang="cs-CZ" dirty="0" smtClean="0"/>
              <a:t> pili</a:t>
            </a:r>
          </a:p>
          <a:p>
            <a:r>
              <a:rPr lang="cs-CZ" dirty="0" smtClean="0"/>
              <a:t>Kořen vlasu – radix pili</a:t>
            </a:r>
          </a:p>
          <a:p>
            <a:endParaRPr lang="cs-CZ" dirty="0"/>
          </a:p>
          <a:p>
            <a:r>
              <a:rPr lang="cs-CZ" dirty="0" smtClean="0"/>
              <a:t>Vlasový folikul – kořen vlasu + zevní a vnitřní epitelová pochva + vazivová pochva</a:t>
            </a:r>
          </a:p>
          <a:p>
            <a:endParaRPr lang="cs-CZ" dirty="0"/>
          </a:p>
          <a:p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Vlastní vlas</a:t>
            </a:r>
          </a:p>
          <a:p>
            <a:r>
              <a:rPr lang="cs-CZ" dirty="0"/>
              <a:t>Dřeň – </a:t>
            </a:r>
            <a:r>
              <a:rPr lang="cs-CZ" dirty="0" err="1"/>
              <a:t>medulla</a:t>
            </a:r>
            <a:r>
              <a:rPr lang="cs-CZ" dirty="0"/>
              <a:t> </a:t>
            </a:r>
            <a:r>
              <a:rPr lang="cs-CZ" dirty="0" smtClean="0"/>
              <a:t>pili- u silných vlasů, </a:t>
            </a:r>
            <a:r>
              <a:rPr lang="cs-CZ" dirty="0" err="1" smtClean="0"/>
              <a:t>vousů,řas</a:t>
            </a:r>
            <a:r>
              <a:rPr lang="cs-CZ" dirty="0" smtClean="0"/>
              <a:t>; velké polygonální buňky, méně </a:t>
            </a:r>
            <a:r>
              <a:rPr lang="cs-CZ" dirty="0" err="1" smtClean="0"/>
              <a:t>keratinizované</a:t>
            </a:r>
            <a:endParaRPr lang="cs-CZ" dirty="0"/>
          </a:p>
          <a:p>
            <a:r>
              <a:rPr lang="cs-CZ" dirty="0" smtClean="0"/>
              <a:t>Kůra </a:t>
            </a:r>
            <a:r>
              <a:rPr lang="cs-CZ" dirty="0"/>
              <a:t>– </a:t>
            </a:r>
            <a:r>
              <a:rPr lang="cs-CZ" dirty="0" err="1"/>
              <a:t>cortex</a:t>
            </a:r>
            <a:r>
              <a:rPr lang="cs-CZ" dirty="0"/>
              <a:t> </a:t>
            </a:r>
            <a:r>
              <a:rPr lang="cs-CZ" dirty="0" smtClean="0"/>
              <a:t>pili- protáhlé, vřetenovité, zrohovatělé buňky</a:t>
            </a:r>
            <a:endParaRPr lang="cs-CZ" dirty="0"/>
          </a:p>
          <a:p>
            <a:endParaRPr lang="cs-CZ" dirty="0"/>
          </a:p>
          <a:p>
            <a:r>
              <a:rPr lang="cs-CZ" dirty="0"/>
              <a:t>Kutikula </a:t>
            </a:r>
            <a:r>
              <a:rPr lang="cs-CZ" dirty="0" smtClean="0"/>
              <a:t>vlasu-1 vrstva plochých buněk, překrývají se jako tašky na střeše</a:t>
            </a:r>
            <a:endParaRPr lang="cs-CZ" dirty="0"/>
          </a:p>
          <a:p>
            <a:r>
              <a:rPr lang="cs-CZ" dirty="0" smtClean="0"/>
              <a:t>Cibulka vlasová- nediferencované buňky</a:t>
            </a:r>
          </a:p>
          <a:p>
            <a:r>
              <a:rPr lang="cs-CZ" dirty="0" smtClean="0"/>
              <a:t>Vlasová papila – řídké vazivo s kapilárami</a:t>
            </a:r>
          </a:p>
          <a:p>
            <a:endParaRPr lang="cs-CZ" dirty="0"/>
          </a:p>
          <a:p>
            <a:endParaRPr lang="cs-CZ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815564"/>
            <a:ext cx="4957285" cy="6021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4067944" y="2214155"/>
            <a:ext cx="72008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200" dirty="0" smtClean="0"/>
              <a:t>Mazová žláza</a:t>
            </a:r>
            <a:endParaRPr lang="cs-CZ" sz="1200" dirty="0"/>
          </a:p>
        </p:txBody>
      </p:sp>
      <p:sp>
        <p:nvSpPr>
          <p:cNvPr id="7" name="TextovéPole 6"/>
          <p:cNvSpPr txBox="1"/>
          <p:nvPr/>
        </p:nvSpPr>
        <p:spPr>
          <a:xfrm>
            <a:off x="7308304" y="1844824"/>
            <a:ext cx="72008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200" dirty="0" smtClean="0"/>
              <a:t>Mazová žláza</a:t>
            </a:r>
            <a:endParaRPr lang="cs-CZ" sz="1200" dirty="0"/>
          </a:p>
        </p:txBody>
      </p:sp>
      <p:sp>
        <p:nvSpPr>
          <p:cNvPr id="8" name="TextovéPole 7"/>
          <p:cNvSpPr txBox="1"/>
          <p:nvPr/>
        </p:nvSpPr>
        <p:spPr>
          <a:xfrm>
            <a:off x="5868144" y="4005064"/>
            <a:ext cx="64807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200" dirty="0" smtClean="0"/>
              <a:t>Tuková tkáň</a:t>
            </a:r>
            <a:endParaRPr lang="cs-CZ" sz="1200" dirty="0"/>
          </a:p>
        </p:txBody>
      </p:sp>
      <p:sp>
        <p:nvSpPr>
          <p:cNvPr id="10" name="TextovéPole 9"/>
          <p:cNvSpPr txBox="1"/>
          <p:nvPr/>
        </p:nvSpPr>
        <p:spPr>
          <a:xfrm>
            <a:off x="7884368" y="4719621"/>
            <a:ext cx="432048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200" dirty="0" smtClean="0"/>
              <a:t>vlas</a:t>
            </a:r>
            <a:endParaRPr lang="cs-CZ" sz="1200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4355976" y="3543399"/>
            <a:ext cx="72008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200" dirty="0" smtClean="0"/>
              <a:t>Vlasový folikul</a:t>
            </a:r>
            <a:endParaRPr lang="cs-CZ" sz="1200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6516216" y="6206822"/>
            <a:ext cx="79208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200" dirty="0" smtClean="0"/>
              <a:t>Vlasová cibulka</a:t>
            </a:r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val="3957089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55576" y="188640"/>
            <a:ext cx="4032448" cy="792088"/>
          </a:xfrm>
        </p:spPr>
        <p:txBody>
          <a:bodyPr/>
          <a:lstStyle/>
          <a:p>
            <a:r>
              <a:rPr lang="cs-CZ" dirty="0" smtClean="0"/>
              <a:t>Vlasový folikul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79512" y="1268760"/>
            <a:ext cx="2160240" cy="5472608"/>
          </a:xfrm>
        </p:spPr>
        <p:txBody>
          <a:bodyPr>
            <a:normAutofit fontScale="62500" lnSpcReduction="20000"/>
          </a:bodyPr>
          <a:lstStyle/>
          <a:p>
            <a:r>
              <a:rPr lang="cs-CZ" dirty="0" smtClean="0"/>
              <a:t>Vnitřní epitelová pochva </a:t>
            </a:r>
          </a:p>
          <a:p>
            <a:pPr lvl="1"/>
            <a:r>
              <a:rPr lang="cs-CZ" dirty="0" smtClean="0"/>
              <a:t>Kutikula pochvy-jako kutikula vlasu, buňky opačně</a:t>
            </a:r>
          </a:p>
          <a:p>
            <a:pPr lvl="1"/>
            <a:r>
              <a:rPr lang="cs-CZ" dirty="0" smtClean="0"/>
              <a:t>Vrstva Huxleyova-1-3 vrstvy polygonálních buněk</a:t>
            </a:r>
          </a:p>
          <a:p>
            <a:pPr lvl="1"/>
            <a:r>
              <a:rPr lang="cs-CZ" dirty="0" smtClean="0"/>
              <a:t>Vrstva </a:t>
            </a:r>
            <a:r>
              <a:rPr lang="cs-CZ" dirty="0" err="1" smtClean="0"/>
              <a:t>Henleova</a:t>
            </a:r>
            <a:r>
              <a:rPr lang="cs-CZ" dirty="0" smtClean="0"/>
              <a:t>- 1 řada plochých buněk</a:t>
            </a:r>
          </a:p>
          <a:p>
            <a:r>
              <a:rPr lang="cs-CZ" dirty="0" smtClean="0"/>
              <a:t>Zevní epitelová pochva</a:t>
            </a:r>
          </a:p>
          <a:p>
            <a:r>
              <a:rPr lang="cs-CZ" dirty="0" smtClean="0"/>
              <a:t>Vazivová pochva</a:t>
            </a:r>
          </a:p>
          <a:p>
            <a:pPr lvl="1"/>
            <a:r>
              <a:rPr lang="cs-CZ" dirty="0" smtClean="0"/>
              <a:t>Sklovitá vrstva</a:t>
            </a:r>
          </a:p>
          <a:p>
            <a:pPr lvl="1"/>
            <a:r>
              <a:rPr lang="cs-CZ" dirty="0" smtClean="0"/>
              <a:t>Vnitřní vrstva cirkulární</a:t>
            </a:r>
          </a:p>
          <a:p>
            <a:pPr lvl="1"/>
            <a:r>
              <a:rPr lang="cs-CZ" dirty="0" smtClean="0"/>
              <a:t>Zevní vrstva longitudinální</a:t>
            </a:r>
          </a:p>
          <a:p>
            <a:pPr lvl="1"/>
            <a:endParaRPr lang="cs-CZ" dirty="0" smtClean="0"/>
          </a:p>
          <a:p>
            <a:pPr lvl="1"/>
            <a:endParaRPr lang="cs-CZ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802853" y="188640"/>
            <a:ext cx="4336490" cy="5928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4" t="4071" r="6443"/>
          <a:stretch/>
        </p:blipFill>
        <p:spPr bwMode="auto">
          <a:xfrm>
            <a:off x="2339752" y="907798"/>
            <a:ext cx="3423083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Obrázek 5" descr="Gray945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7824" y="3212976"/>
            <a:ext cx="2302827" cy="3366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163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  <a:p>
            <a:endParaRPr lang="cs-CZ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696"/>
            <a:ext cx="9032140" cy="561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3419872" y="3789040"/>
            <a:ext cx="129614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200" dirty="0" smtClean="0"/>
              <a:t>Dermální </a:t>
            </a:r>
            <a:r>
              <a:rPr lang="cs-CZ" sz="1200" dirty="0" err="1" smtClean="0"/>
              <a:t>papilla</a:t>
            </a:r>
            <a:r>
              <a:rPr lang="cs-CZ" sz="1200" dirty="0" smtClean="0"/>
              <a:t> vlasového folikulu</a:t>
            </a:r>
            <a:endParaRPr lang="cs-CZ" sz="1200" dirty="0"/>
          </a:p>
        </p:txBody>
      </p:sp>
      <p:sp>
        <p:nvSpPr>
          <p:cNvPr id="7" name="TextovéPole 6"/>
          <p:cNvSpPr txBox="1"/>
          <p:nvPr/>
        </p:nvSpPr>
        <p:spPr>
          <a:xfrm>
            <a:off x="6156176" y="1613991"/>
            <a:ext cx="93610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200" dirty="0" smtClean="0"/>
              <a:t>Vazivová pochva</a:t>
            </a:r>
            <a:endParaRPr lang="cs-CZ" sz="1200" dirty="0"/>
          </a:p>
        </p:txBody>
      </p:sp>
      <p:sp>
        <p:nvSpPr>
          <p:cNvPr id="8" name="TextovéPole 7"/>
          <p:cNvSpPr txBox="1"/>
          <p:nvPr/>
        </p:nvSpPr>
        <p:spPr>
          <a:xfrm>
            <a:off x="6971545" y="5661248"/>
            <a:ext cx="93610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200" dirty="0" smtClean="0"/>
              <a:t>Kořenová pochva</a:t>
            </a:r>
            <a:endParaRPr lang="cs-CZ" sz="1200" dirty="0"/>
          </a:p>
        </p:txBody>
      </p:sp>
      <p:sp>
        <p:nvSpPr>
          <p:cNvPr id="9" name="TextovéPole 8"/>
          <p:cNvSpPr txBox="1"/>
          <p:nvPr/>
        </p:nvSpPr>
        <p:spPr>
          <a:xfrm>
            <a:off x="7488324" y="3933056"/>
            <a:ext cx="54006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200" dirty="0" smtClean="0"/>
              <a:t>dřeň</a:t>
            </a:r>
            <a:endParaRPr lang="cs-CZ" sz="1200" dirty="0"/>
          </a:p>
        </p:txBody>
      </p:sp>
      <p:sp>
        <p:nvSpPr>
          <p:cNvPr id="10" name="TextovéPole 9"/>
          <p:cNvSpPr txBox="1"/>
          <p:nvPr/>
        </p:nvSpPr>
        <p:spPr>
          <a:xfrm>
            <a:off x="7524328" y="3278056"/>
            <a:ext cx="468052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200" dirty="0" smtClean="0"/>
              <a:t>kůra</a:t>
            </a:r>
            <a:endParaRPr lang="cs-CZ" sz="1200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7489646" y="4660248"/>
            <a:ext cx="468052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200" dirty="0" smtClean="0"/>
              <a:t>kůra</a:t>
            </a:r>
            <a:endParaRPr lang="cs-CZ" sz="1200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6999254" y="2204864"/>
            <a:ext cx="93610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200" dirty="0" smtClean="0"/>
              <a:t>Kořenová pochva</a:t>
            </a:r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val="529187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466728" cy="994122"/>
          </a:xfrm>
        </p:spPr>
        <p:txBody>
          <a:bodyPr/>
          <a:lstStyle/>
          <a:p>
            <a:r>
              <a:rPr lang="cs-CZ" dirty="0" smtClean="0"/>
              <a:t>Nehet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395536" y="1196752"/>
            <a:ext cx="3250704" cy="3240360"/>
          </a:xfrm>
        </p:spPr>
        <p:txBody>
          <a:bodyPr>
            <a:normAutofit fontScale="62500" lnSpcReduction="20000"/>
          </a:bodyPr>
          <a:lstStyle/>
          <a:p>
            <a:r>
              <a:rPr lang="cs-CZ" dirty="0" smtClean="0"/>
              <a:t>Ploténka ze zrohovatělých epitelových buněk</a:t>
            </a:r>
          </a:p>
          <a:p>
            <a:r>
              <a:rPr lang="cs-CZ" dirty="0" smtClean="0"/>
              <a:t>Uložená na nehtovém lůžku</a:t>
            </a:r>
          </a:p>
          <a:p>
            <a:r>
              <a:rPr lang="cs-CZ" dirty="0" err="1" smtClean="0"/>
              <a:t>Eponychium</a:t>
            </a:r>
            <a:r>
              <a:rPr lang="cs-CZ" dirty="0" smtClean="0"/>
              <a:t> – zrohovatělý okraj nad kořenem</a:t>
            </a:r>
          </a:p>
          <a:p>
            <a:r>
              <a:rPr lang="cs-CZ" dirty="0" err="1" smtClean="0"/>
              <a:t>Hyponychium</a:t>
            </a:r>
            <a:r>
              <a:rPr lang="cs-CZ" dirty="0" smtClean="0"/>
              <a:t> – zrohovatělý okraj pod volným okrajem ploténky</a:t>
            </a:r>
          </a:p>
          <a:p>
            <a:r>
              <a:rPr lang="cs-CZ" dirty="0" smtClean="0"/>
              <a:t>Stavba </a:t>
            </a:r>
          </a:p>
          <a:p>
            <a:pPr lvl="1"/>
            <a:r>
              <a:rPr lang="cs-CZ" dirty="0" smtClean="0"/>
              <a:t>Kořen nehtu </a:t>
            </a:r>
          </a:p>
          <a:p>
            <a:pPr lvl="1"/>
            <a:r>
              <a:rPr lang="cs-CZ" dirty="0" smtClean="0"/>
              <a:t>Nehtová ploténka</a:t>
            </a:r>
            <a:endParaRPr lang="cs-CZ" dirty="0"/>
          </a:p>
          <a:p>
            <a:pPr lvl="1"/>
            <a:endParaRPr lang="cs-CZ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/>
          <a:srcRect l="9292" t="5273" r="4945" b="7968"/>
          <a:stretch/>
        </p:blipFill>
        <p:spPr bwMode="auto">
          <a:xfrm>
            <a:off x="35496" y="3933056"/>
            <a:ext cx="4158735" cy="2717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26695"/>
            <a:ext cx="4392488" cy="66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6372836" y="848903"/>
            <a:ext cx="1008112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200" dirty="0" smtClean="0"/>
              <a:t>kořen nehtu</a:t>
            </a:r>
            <a:endParaRPr lang="cs-CZ" sz="1200" dirty="0"/>
          </a:p>
        </p:txBody>
      </p:sp>
      <p:sp>
        <p:nvSpPr>
          <p:cNvPr id="6" name="TextovéPole 5"/>
          <p:cNvSpPr txBox="1"/>
          <p:nvPr/>
        </p:nvSpPr>
        <p:spPr>
          <a:xfrm>
            <a:off x="8100392" y="4221088"/>
            <a:ext cx="57606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200" dirty="0" smtClean="0"/>
              <a:t>nehet</a:t>
            </a:r>
            <a:endParaRPr lang="cs-CZ" sz="1200" dirty="0"/>
          </a:p>
        </p:txBody>
      </p:sp>
      <p:sp>
        <p:nvSpPr>
          <p:cNvPr id="7" name="TextovéPole 6"/>
          <p:cNvSpPr txBox="1"/>
          <p:nvPr/>
        </p:nvSpPr>
        <p:spPr>
          <a:xfrm>
            <a:off x="6588224" y="1502975"/>
            <a:ext cx="122413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200" dirty="0"/>
              <a:t>n</a:t>
            </a:r>
            <a:r>
              <a:rPr lang="cs-CZ" sz="1200" dirty="0" smtClean="0"/>
              <a:t>ehtová matrix</a:t>
            </a:r>
            <a:endParaRPr lang="cs-CZ" sz="1200" dirty="0"/>
          </a:p>
        </p:txBody>
      </p:sp>
      <p:sp>
        <p:nvSpPr>
          <p:cNvPr id="8" name="TextovéPole 7"/>
          <p:cNvSpPr txBox="1"/>
          <p:nvPr/>
        </p:nvSpPr>
        <p:spPr>
          <a:xfrm>
            <a:off x="5366248" y="3336332"/>
            <a:ext cx="513827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200" dirty="0" smtClean="0"/>
              <a:t>kost</a:t>
            </a:r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val="1750579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3889"/>
          </a:xfrm>
        </p:spPr>
        <p:txBody>
          <a:bodyPr>
            <a:normAutofit/>
          </a:bodyPr>
          <a:lstStyle/>
          <a:p>
            <a:r>
              <a:rPr lang="cs-CZ" dirty="0" smtClean="0"/>
              <a:t>Kožní žlázy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341355" y="1047048"/>
            <a:ext cx="3178696" cy="5733255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cs-CZ" sz="2200" b="1" dirty="0" err="1" smtClean="0"/>
              <a:t>Glandulae</a:t>
            </a:r>
            <a:r>
              <a:rPr lang="cs-CZ" sz="2200" b="1" dirty="0" smtClean="0"/>
              <a:t> </a:t>
            </a:r>
            <a:r>
              <a:rPr lang="cs-CZ" sz="2200" b="1" dirty="0" err="1" smtClean="0"/>
              <a:t>sebaceae</a:t>
            </a:r>
            <a:r>
              <a:rPr lang="cs-CZ" sz="2200" b="1" dirty="0" smtClean="0"/>
              <a:t> – mazové žlázy</a:t>
            </a:r>
          </a:p>
          <a:p>
            <a:pPr marL="457200" lvl="1" indent="0">
              <a:buNone/>
            </a:pPr>
            <a:r>
              <a:rPr lang="cs-CZ" sz="2200" dirty="0" smtClean="0"/>
              <a:t>Rozvětvené alveolární žlázy</a:t>
            </a:r>
          </a:p>
          <a:p>
            <a:pPr marL="457200" lvl="1" indent="0">
              <a:buNone/>
            </a:pPr>
            <a:r>
              <a:rPr lang="cs-CZ" sz="2200" dirty="0" err="1" smtClean="0"/>
              <a:t>Holokrinní</a:t>
            </a:r>
            <a:r>
              <a:rPr lang="cs-CZ" sz="2200" dirty="0" smtClean="0"/>
              <a:t> typ sekrece</a:t>
            </a:r>
          </a:p>
          <a:p>
            <a:pPr marL="457200" lvl="1" indent="0">
              <a:buNone/>
            </a:pPr>
            <a:r>
              <a:rPr lang="cs-CZ" sz="2200" dirty="0" smtClean="0"/>
              <a:t>Nejsou na dlaních a chodidlech</a:t>
            </a:r>
          </a:p>
          <a:p>
            <a:pPr marL="457200" lvl="1" indent="0">
              <a:buNone/>
            </a:pPr>
            <a:r>
              <a:rPr lang="cs-CZ" sz="2200" dirty="0" smtClean="0"/>
              <a:t>Většinou vázány na vlasový folikul</a:t>
            </a:r>
          </a:p>
          <a:p>
            <a:pPr marL="457200" lvl="1" indent="0">
              <a:buNone/>
            </a:pPr>
            <a:r>
              <a:rPr lang="cs-CZ" sz="2200" dirty="0" smtClean="0"/>
              <a:t>Mimo vlasový folikul v červeni rtu, prsní bradavce, </a:t>
            </a:r>
            <a:r>
              <a:rPr lang="cs-CZ" sz="2200" dirty="0" err="1" smtClean="0"/>
              <a:t>glans</a:t>
            </a:r>
            <a:r>
              <a:rPr lang="cs-CZ" sz="2200" dirty="0" smtClean="0"/>
              <a:t> penis, </a:t>
            </a:r>
            <a:r>
              <a:rPr lang="cs-CZ" sz="2200" dirty="0" err="1" smtClean="0"/>
              <a:t>praeputiu</a:t>
            </a:r>
            <a:r>
              <a:rPr lang="cs-CZ" sz="2200" dirty="0" smtClean="0"/>
              <a:t> a labia </a:t>
            </a:r>
            <a:r>
              <a:rPr lang="cs-CZ" sz="2200" dirty="0" err="1" smtClean="0"/>
              <a:t>minora</a:t>
            </a:r>
            <a:endParaRPr lang="cs-CZ" sz="2200" dirty="0" smtClean="0"/>
          </a:p>
          <a:p>
            <a:pPr marL="457200" lvl="1" indent="0">
              <a:buNone/>
            </a:pPr>
            <a:r>
              <a:rPr lang="cs-CZ" sz="2200" dirty="0" smtClean="0"/>
              <a:t>Stavba </a:t>
            </a:r>
          </a:p>
          <a:p>
            <a:pPr lvl="2"/>
            <a:r>
              <a:rPr lang="cs-CZ" sz="2200" dirty="0" smtClean="0"/>
              <a:t>Sekreční oddíl- alveoly</a:t>
            </a:r>
          </a:p>
          <a:p>
            <a:pPr lvl="2"/>
            <a:r>
              <a:rPr lang="cs-CZ" sz="2200" dirty="0" smtClean="0"/>
              <a:t>Vývodný oddíl- krátký, vystlaný vrstevnatým dlaždicovým epitelem</a:t>
            </a:r>
          </a:p>
          <a:p>
            <a:pPr lvl="1">
              <a:buNone/>
            </a:pPr>
            <a:endParaRPr lang="cs-CZ" dirty="0"/>
          </a:p>
        </p:txBody>
      </p:sp>
      <p:sp>
        <p:nvSpPr>
          <p:cNvPr id="6" name="Zástupný symbol pro obsah 5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endParaRPr lang="cs-CZ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17" b="7098"/>
          <a:stretch/>
        </p:blipFill>
        <p:spPr bwMode="auto">
          <a:xfrm>
            <a:off x="3555393" y="973940"/>
            <a:ext cx="5162550" cy="5879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6105728" y="4005064"/>
            <a:ext cx="986552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200" dirty="0" smtClean="0"/>
              <a:t>Spojení mezi chlupovým folikulem a mazovou žlázou</a:t>
            </a:r>
            <a:endParaRPr lang="cs-CZ" sz="1200" dirty="0"/>
          </a:p>
        </p:txBody>
      </p:sp>
      <p:sp>
        <p:nvSpPr>
          <p:cNvPr id="10" name="TextovéPole 9"/>
          <p:cNvSpPr txBox="1"/>
          <p:nvPr/>
        </p:nvSpPr>
        <p:spPr>
          <a:xfrm>
            <a:off x="4564290" y="4293096"/>
            <a:ext cx="79208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400" dirty="0" smtClean="0"/>
              <a:t>Mazová žláza</a:t>
            </a:r>
            <a:endParaRPr lang="cs-CZ" sz="1400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6372200" y="5229200"/>
            <a:ext cx="79208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400" dirty="0" smtClean="0"/>
              <a:t>Mazová žláza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3046253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8065" y="193202"/>
            <a:ext cx="3031767" cy="2083670"/>
          </a:xfrm>
        </p:spPr>
        <p:txBody>
          <a:bodyPr>
            <a:normAutofit fontScale="90000"/>
          </a:bodyPr>
          <a:lstStyle/>
          <a:p>
            <a:r>
              <a:rPr lang="cs-CZ" sz="4000" dirty="0" err="1"/>
              <a:t>Glandulae</a:t>
            </a:r>
            <a:r>
              <a:rPr lang="cs-CZ" sz="4000" dirty="0"/>
              <a:t> </a:t>
            </a:r>
            <a:r>
              <a:rPr lang="cs-CZ" sz="4000" dirty="0" err="1"/>
              <a:t>sudorifereae</a:t>
            </a:r>
            <a:r>
              <a:rPr lang="cs-CZ" sz="4000" dirty="0"/>
              <a:t> </a:t>
            </a:r>
            <a:r>
              <a:rPr lang="cs-CZ" sz="4000" dirty="0" smtClean="0"/>
              <a:t>–</a:t>
            </a:r>
            <a:br>
              <a:rPr lang="cs-CZ" sz="4000" dirty="0" smtClean="0"/>
            </a:br>
            <a:r>
              <a:rPr lang="cs-CZ" sz="4000" dirty="0" smtClean="0"/>
              <a:t> </a:t>
            </a:r>
            <a:r>
              <a:rPr lang="cs-CZ" sz="4000" dirty="0"/>
              <a:t>potní žlázy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-33993" y="1799603"/>
            <a:ext cx="3556528" cy="42484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800" b="1" dirty="0" err="1" smtClean="0"/>
              <a:t>Ekrinní</a:t>
            </a:r>
            <a:r>
              <a:rPr lang="cs-CZ" sz="1800" b="1" dirty="0" smtClean="0"/>
              <a:t> potní žlázy – vlastní potní žlázy- malé</a:t>
            </a:r>
          </a:p>
          <a:p>
            <a:pPr marL="457200" lvl="1" indent="0">
              <a:buNone/>
            </a:pPr>
            <a:r>
              <a:rPr lang="cs-CZ" sz="1600" dirty="0" smtClean="0"/>
              <a:t>Jednoduché tubulózní stočené žlázy, ústí na povrch epidermis</a:t>
            </a:r>
          </a:p>
          <a:p>
            <a:pPr marL="457200" lvl="1" indent="0">
              <a:buNone/>
            </a:pPr>
            <a:r>
              <a:rPr lang="cs-CZ" sz="1600" dirty="0" smtClean="0"/>
              <a:t>Sekreční oddíl – bazální lamina, tmavé( cylindrické, glykogen, vakuoly, basofilní granula) a světlé buňky, </a:t>
            </a:r>
            <a:r>
              <a:rPr lang="cs-CZ" sz="1600" dirty="0" err="1" smtClean="0"/>
              <a:t>myoepitelové</a:t>
            </a:r>
            <a:r>
              <a:rPr lang="cs-CZ" sz="1600" dirty="0" smtClean="0"/>
              <a:t> buňky</a:t>
            </a:r>
          </a:p>
          <a:p>
            <a:pPr marL="457200" lvl="1" indent="0">
              <a:buNone/>
            </a:pPr>
            <a:r>
              <a:rPr lang="cs-CZ" sz="1600" dirty="0" smtClean="0"/>
              <a:t>Vývod – 2 </a:t>
            </a:r>
            <a:r>
              <a:rPr lang="cs-CZ" sz="1600" dirty="0" err="1" smtClean="0"/>
              <a:t>vrstevný</a:t>
            </a:r>
            <a:r>
              <a:rPr lang="cs-CZ" sz="1600" dirty="0" smtClean="0"/>
              <a:t> </a:t>
            </a:r>
            <a:r>
              <a:rPr lang="cs-CZ" sz="1600" dirty="0" err="1" smtClean="0"/>
              <a:t>plochý-kubický</a:t>
            </a:r>
            <a:r>
              <a:rPr lang="cs-CZ" sz="1600" dirty="0" smtClean="0"/>
              <a:t>  epitel- ve škáře, v epidermis </a:t>
            </a:r>
            <a:r>
              <a:rPr lang="cs-CZ" sz="1600" dirty="0" err="1" smtClean="0"/>
              <a:t>keratinocyty</a:t>
            </a:r>
            <a:endParaRPr lang="cs-CZ" sz="1600" dirty="0" smtClean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74" b="2117"/>
          <a:stretch/>
        </p:blipFill>
        <p:spPr bwMode="auto">
          <a:xfrm>
            <a:off x="3522535" y="105000"/>
            <a:ext cx="5153922" cy="6708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5436096" y="105000"/>
            <a:ext cx="108012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dirty="0" smtClean="0"/>
              <a:t>vývody</a:t>
            </a:r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4139952" y="2420888"/>
            <a:ext cx="122413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400" dirty="0" err="1" smtClean="0"/>
              <a:t>Myoepitelové</a:t>
            </a:r>
            <a:r>
              <a:rPr lang="cs-CZ" sz="1400" dirty="0" smtClean="0"/>
              <a:t> buňky</a:t>
            </a:r>
            <a:endParaRPr lang="cs-CZ" sz="1400" dirty="0"/>
          </a:p>
        </p:txBody>
      </p:sp>
      <p:sp>
        <p:nvSpPr>
          <p:cNvPr id="8" name="TextovéPole 7"/>
          <p:cNvSpPr txBox="1"/>
          <p:nvPr/>
        </p:nvSpPr>
        <p:spPr>
          <a:xfrm>
            <a:off x="7092280" y="6093296"/>
            <a:ext cx="1152128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dirty="0" smtClean="0"/>
              <a:t>Sekreční oddíly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02103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>
          <a:xfrm>
            <a:off x="35496" y="21674"/>
            <a:ext cx="2897936" cy="4613318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cs-CZ" sz="1800" b="1" dirty="0" smtClean="0"/>
              <a:t>Apokrinní potní žlázy </a:t>
            </a:r>
            <a:r>
              <a:rPr lang="cs-CZ" sz="1800" b="1" dirty="0"/>
              <a:t>– </a:t>
            </a:r>
            <a:r>
              <a:rPr lang="cs-CZ" sz="1800" b="1" dirty="0" smtClean="0"/>
              <a:t>aromatické, velké</a:t>
            </a:r>
          </a:p>
          <a:p>
            <a:pPr marL="457200" lvl="1" indent="0">
              <a:buNone/>
            </a:pPr>
            <a:r>
              <a:rPr lang="cs-CZ" sz="1800" dirty="0"/>
              <a:t>Rozvětvené tubulózní </a:t>
            </a:r>
            <a:r>
              <a:rPr lang="cs-CZ" sz="1800" dirty="0" smtClean="0"/>
              <a:t>žlázy</a:t>
            </a:r>
          </a:p>
          <a:p>
            <a:pPr marL="457200" lvl="1" indent="0">
              <a:buNone/>
            </a:pPr>
            <a:r>
              <a:rPr lang="cs-CZ" sz="1800" dirty="0" smtClean="0"/>
              <a:t>Ústí </a:t>
            </a:r>
            <a:r>
              <a:rPr lang="cs-CZ" sz="1800" dirty="0"/>
              <a:t>do vlasového </a:t>
            </a:r>
            <a:r>
              <a:rPr lang="cs-CZ" sz="1800" dirty="0" smtClean="0"/>
              <a:t>folikulu</a:t>
            </a:r>
          </a:p>
          <a:p>
            <a:pPr marL="457200" lvl="1" indent="0">
              <a:buNone/>
            </a:pPr>
            <a:r>
              <a:rPr lang="cs-CZ" sz="1800" dirty="0" err="1" smtClean="0"/>
              <a:t>Axilla</a:t>
            </a:r>
            <a:r>
              <a:rPr lang="cs-CZ" sz="1800" dirty="0" smtClean="0"/>
              <a:t>, zevní zvukovod, víčko, anální krajina, </a:t>
            </a:r>
            <a:r>
              <a:rPr lang="cs-CZ" sz="1800" dirty="0" err="1" smtClean="0"/>
              <a:t>mons</a:t>
            </a:r>
            <a:r>
              <a:rPr lang="cs-CZ" sz="1800" dirty="0" smtClean="0"/>
              <a:t> </a:t>
            </a:r>
            <a:r>
              <a:rPr lang="cs-CZ" sz="1800" dirty="0" err="1" smtClean="0"/>
              <a:t>pubis</a:t>
            </a:r>
            <a:r>
              <a:rPr lang="cs-CZ" sz="1800" dirty="0" smtClean="0"/>
              <a:t>, prsní dvorec, labia </a:t>
            </a:r>
            <a:r>
              <a:rPr lang="cs-CZ" sz="1800" dirty="0" err="1" smtClean="0"/>
              <a:t>maiora</a:t>
            </a:r>
            <a:r>
              <a:rPr lang="cs-CZ" sz="1800" dirty="0" smtClean="0"/>
              <a:t>, </a:t>
            </a:r>
            <a:r>
              <a:rPr lang="cs-CZ" sz="1800" dirty="0" err="1" smtClean="0"/>
              <a:t>scrotum</a:t>
            </a:r>
            <a:endParaRPr lang="cs-CZ" sz="1800" dirty="0" smtClean="0"/>
          </a:p>
          <a:p>
            <a:pPr marL="457200" lvl="1" indent="0">
              <a:buNone/>
            </a:pPr>
            <a:r>
              <a:rPr lang="cs-CZ" sz="1800" dirty="0" smtClean="0"/>
              <a:t>Vývod </a:t>
            </a:r>
            <a:r>
              <a:rPr lang="cs-CZ" sz="1800" dirty="0"/>
              <a:t>– 2 </a:t>
            </a:r>
            <a:r>
              <a:rPr lang="cs-CZ" sz="1800" dirty="0" err="1"/>
              <a:t>vrstevný</a:t>
            </a:r>
            <a:r>
              <a:rPr lang="cs-CZ" sz="1800" dirty="0"/>
              <a:t> plochý epitel</a:t>
            </a:r>
          </a:p>
          <a:p>
            <a:pPr marL="457200" lvl="1" indent="0">
              <a:buNone/>
            </a:pPr>
            <a:endParaRPr lang="cs-CZ" sz="2000" dirty="0"/>
          </a:p>
          <a:p>
            <a:pPr marL="914400" lvl="2" indent="0">
              <a:buNone/>
            </a:pPr>
            <a:endParaRPr lang="cs-CZ" dirty="0" smtClean="0"/>
          </a:p>
          <a:p>
            <a:pPr marL="914400" lvl="2" indent="0">
              <a:buNone/>
            </a:pPr>
            <a:endParaRPr lang="cs-CZ" dirty="0" smtClean="0"/>
          </a:p>
          <a:p>
            <a:pPr marL="914400" lvl="2" indent="0">
              <a:buNone/>
            </a:pPr>
            <a:endParaRPr lang="cs-CZ" dirty="0" smtClean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3432" y="21673"/>
            <a:ext cx="6161519" cy="4103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286" y="3197523"/>
            <a:ext cx="5466665" cy="3641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634991"/>
            <a:ext cx="2952328" cy="2199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0950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thymus0060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60350"/>
            <a:ext cx="4043362" cy="648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Line 3"/>
          <p:cNvSpPr>
            <a:spLocks noChangeShapeType="1"/>
          </p:cNvSpPr>
          <p:nvPr/>
        </p:nvSpPr>
        <p:spPr bwMode="auto">
          <a:xfrm flipH="1">
            <a:off x="1905000" y="3962400"/>
            <a:ext cx="685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172" name="Line 4"/>
          <p:cNvSpPr>
            <a:spLocks noChangeShapeType="1"/>
          </p:cNvSpPr>
          <p:nvPr/>
        </p:nvSpPr>
        <p:spPr bwMode="auto">
          <a:xfrm flipH="1">
            <a:off x="1752600" y="2971800"/>
            <a:ext cx="1143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2590800" y="3810000"/>
            <a:ext cx="50482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b="1"/>
              <a:t>kůra</a:t>
            </a:r>
          </a:p>
        </p:txBody>
      </p:sp>
      <p:sp>
        <p:nvSpPr>
          <p:cNvPr id="7174" name="Text Box 6"/>
          <p:cNvSpPr txBox="1">
            <a:spLocks noChangeArrowheads="1"/>
          </p:cNvSpPr>
          <p:nvPr/>
        </p:nvSpPr>
        <p:spPr bwMode="auto">
          <a:xfrm>
            <a:off x="2895600" y="2819400"/>
            <a:ext cx="5143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b="1"/>
              <a:t>dřeň</a:t>
            </a:r>
          </a:p>
        </p:txBody>
      </p:sp>
      <p:sp>
        <p:nvSpPr>
          <p:cNvPr id="7175" name="Line 7"/>
          <p:cNvSpPr>
            <a:spLocks noChangeShapeType="1"/>
          </p:cNvSpPr>
          <p:nvPr/>
        </p:nvSpPr>
        <p:spPr bwMode="auto">
          <a:xfrm flipH="1">
            <a:off x="1828800" y="5410200"/>
            <a:ext cx="381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176" name="Line 8"/>
          <p:cNvSpPr>
            <a:spLocks noChangeShapeType="1"/>
          </p:cNvSpPr>
          <p:nvPr/>
        </p:nvSpPr>
        <p:spPr bwMode="auto">
          <a:xfrm flipH="1">
            <a:off x="2362200" y="2133600"/>
            <a:ext cx="914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177" name="Text Box 9"/>
          <p:cNvSpPr txBox="1">
            <a:spLocks noChangeArrowheads="1"/>
          </p:cNvSpPr>
          <p:nvPr/>
        </p:nvSpPr>
        <p:spPr bwMode="auto">
          <a:xfrm>
            <a:off x="2209800" y="5257800"/>
            <a:ext cx="146367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b="1"/>
              <a:t>vazivové pouzdro</a:t>
            </a:r>
          </a:p>
        </p:txBody>
      </p:sp>
      <p:sp>
        <p:nvSpPr>
          <p:cNvPr id="7178" name="Text Box 10"/>
          <p:cNvSpPr txBox="1">
            <a:spLocks noChangeArrowheads="1"/>
          </p:cNvSpPr>
          <p:nvPr/>
        </p:nvSpPr>
        <p:spPr bwMode="auto">
          <a:xfrm>
            <a:off x="3222625" y="2125663"/>
            <a:ext cx="1841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cs-CZ" sz="1200" b="1"/>
          </a:p>
        </p:txBody>
      </p:sp>
      <p:sp>
        <p:nvSpPr>
          <p:cNvPr id="7179" name="Text Box 11"/>
          <p:cNvSpPr txBox="1">
            <a:spLocks noChangeArrowheads="1"/>
          </p:cNvSpPr>
          <p:nvPr/>
        </p:nvSpPr>
        <p:spPr bwMode="auto">
          <a:xfrm>
            <a:off x="3276600" y="1981200"/>
            <a:ext cx="72548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b="1"/>
              <a:t>septum</a:t>
            </a:r>
          </a:p>
        </p:txBody>
      </p:sp>
      <p:sp>
        <p:nvSpPr>
          <p:cNvPr id="7180" name="Text Box 12"/>
          <p:cNvSpPr txBox="1">
            <a:spLocks noChangeArrowheads="1"/>
          </p:cNvSpPr>
          <p:nvPr/>
        </p:nvSpPr>
        <p:spPr bwMode="auto">
          <a:xfrm>
            <a:off x="4211638" y="160338"/>
            <a:ext cx="4932362" cy="6832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600" b="1" dirty="0"/>
              <a:t>THYMUS</a:t>
            </a:r>
            <a:r>
              <a:rPr lang="cs-CZ" sz="1600" dirty="0"/>
              <a:t> – </a:t>
            </a:r>
            <a:r>
              <a:rPr lang="cs-CZ" sz="1600" dirty="0" err="1">
                <a:solidFill>
                  <a:srgbClr val="A50021"/>
                </a:solidFill>
              </a:rPr>
              <a:t>lymfoepitelový</a:t>
            </a:r>
            <a:r>
              <a:rPr lang="cs-CZ" sz="1600" dirty="0">
                <a:solidFill>
                  <a:srgbClr val="A50021"/>
                </a:solidFill>
              </a:rPr>
              <a:t> </a:t>
            </a:r>
            <a:r>
              <a:rPr lang="cs-CZ" sz="1600" dirty="0" smtClean="0">
                <a:solidFill>
                  <a:srgbClr val="A50021"/>
                </a:solidFill>
              </a:rPr>
              <a:t>orgán, centrální lymfatický orgán</a:t>
            </a:r>
            <a:endParaRPr lang="cs-CZ" sz="1400" dirty="0">
              <a:solidFill>
                <a:srgbClr val="A50021"/>
              </a:solidFill>
            </a:endParaRPr>
          </a:p>
          <a:p>
            <a:pPr eaLnBrk="1" hangingPunct="1"/>
            <a:r>
              <a:rPr lang="cs-CZ" sz="1400" dirty="0"/>
              <a:t>obalen vazivovým </a:t>
            </a:r>
            <a:r>
              <a:rPr lang="cs-CZ" sz="1400" u="sng" dirty="0"/>
              <a:t>pouzdrem</a:t>
            </a:r>
            <a:r>
              <a:rPr lang="cs-CZ" sz="1400" dirty="0"/>
              <a:t>, septa oddělují </a:t>
            </a:r>
            <a:r>
              <a:rPr lang="cs-CZ" sz="1400" u="sng" dirty="0"/>
              <a:t>nepravé lalůčky</a:t>
            </a:r>
          </a:p>
          <a:p>
            <a:pPr eaLnBrk="1" hangingPunct="1"/>
            <a:r>
              <a:rPr lang="cs-CZ" sz="1400" dirty="0">
                <a:solidFill>
                  <a:srgbClr val="A50021"/>
                </a:solidFill>
              </a:rPr>
              <a:t>Stroma: retikulární epitel</a:t>
            </a:r>
            <a:r>
              <a:rPr lang="cs-CZ" sz="1400" dirty="0"/>
              <a:t> (RE) entodermového původu</a:t>
            </a:r>
          </a:p>
          <a:p>
            <a:pPr eaLnBrk="1" hangingPunct="1"/>
            <a:endParaRPr lang="cs-CZ" sz="1400" dirty="0"/>
          </a:p>
          <a:p>
            <a:pPr eaLnBrk="1" hangingPunct="1"/>
            <a:r>
              <a:rPr lang="cs-CZ" sz="1400" b="1" dirty="0"/>
              <a:t>KŮRA</a:t>
            </a:r>
            <a:r>
              <a:rPr lang="cs-CZ" sz="1400" dirty="0"/>
              <a:t>: tmavá, vyskytuje se v ní velké množství T lymfocytů. </a:t>
            </a:r>
          </a:p>
          <a:p>
            <a:pPr eaLnBrk="1" hangingPunct="1"/>
            <a:r>
              <a:rPr lang="cs-CZ" sz="1400" dirty="0"/>
              <a:t>Z kostní dřeně se do </a:t>
            </a:r>
            <a:r>
              <a:rPr lang="cs-CZ" sz="1400" dirty="0" err="1"/>
              <a:t>thymu</a:t>
            </a:r>
            <a:r>
              <a:rPr lang="cs-CZ" sz="1400" dirty="0"/>
              <a:t> dostávají </a:t>
            </a:r>
            <a:r>
              <a:rPr lang="cs-CZ" sz="1400" u="sng" dirty="0"/>
              <a:t>T</a:t>
            </a:r>
            <a:r>
              <a:rPr lang="cs-CZ" sz="1400" b="1" u="sng" baseline="-25000" dirty="0"/>
              <a:t>0 </a:t>
            </a:r>
            <a:r>
              <a:rPr lang="cs-CZ" sz="1400" u="sng" dirty="0"/>
              <a:t>lymfocyty, které se v kůře množí a diferencují v imunokompetentní T lymfocyty </a:t>
            </a:r>
            <a:r>
              <a:rPr lang="cs-CZ" sz="1400" dirty="0"/>
              <a:t>(T</a:t>
            </a:r>
            <a:r>
              <a:rPr lang="cs-CZ" sz="1400" b="1" baseline="-25000" dirty="0"/>
              <a:t>H</a:t>
            </a:r>
            <a:r>
              <a:rPr lang="cs-CZ" sz="1400" b="1" dirty="0"/>
              <a:t>, </a:t>
            </a:r>
            <a:r>
              <a:rPr lang="cs-CZ" sz="1400" dirty="0"/>
              <a:t>T</a:t>
            </a:r>
            <a:r>
              <a:rPr lang="cs-CZ" sz="1400" b="1" baseline="-25000" dirty="0"/>
              <a:t>S</a:t>
            </a:r>
            <a:r>
              <a:rPr lang="cs-CZ" sz="1400" b="1" dirty="0"/>
              <a:t> </a:t>
            </a:r>
            <a:r>
              <a:rPr lang="cs-CZ" sz="1400" dirty="0"/>
              <a:t>a T</a:t>
            </a:r>
            <a:r>
              <a:rPr lang="cs-CZ" sz="1400" b="1" baseline="-25000" dirty="0"/>
              <a:t>C</a:t>
            </a:r>
            <a:r>
              <a:rPr lang="cs-CZ" sz="1400" dirty="0"/>
              <a:t>). T lymfocyty, které neprošly selekcí zanikají</a:t>
            </a:r>
          </a:p>
          <a:p>
            <a:pPr eaLnBrk="1" hangingPunct="1"/>
            <a:r>
              <a:rPr lang="cs-CZ" sz="1400" u="sng" dirty="0" err="1"/>
              <a:t>apoptosou</a:t>
            </a:r>
            <a:r>
              <a:rPr lang="cs-CZ" sz="1400" u="sng" dirty="0"/>
              <a:t> </a:t>
            </a:r>
            <a:r>
              <a:rPr lang="cs-CZ" sz="1400" dirty="0"/>
              <a:t>a jsou fagocytovány makrofágy, ostatní migrují do dřeně, kde se dostávají stěnou </a:t>
            </a:r>
            <a:r>
              <a:rPr lang="cs-CZ" sz="1400" dirty="0" err="1"/>
              <a:t>postkapilárních</a:t>
            </a:r>
            <a:r>
              <a:rPr lang="cs-CZ" sz="1400" dirty="0"/>
              <a:t> </a:t>
            </a:r>
            <a:r>
              <a:rPr lang="cs-CZ" sz="1400" dirty="0" err="1"/>
              <a:t>venul</a:t>
            </a:r>
            <a:r>
              <a:rPr lang="cs-CZ" sz="1400" dirty="0"/>
              <a:t> do krevního oběhu a </a:t>
            </a:r>
            <a:r>
              <a:rPr lang="cs-CZ" sz="1400" u="sng" dirty="0"/>
              <a:t>osidlují </a:t>
            </a:r>
            <a:r>
              <a:rPr lang="cs-CZ" sz="1400" u="sng" dirty="0" err="1"/>
              <a:t>thymus</a:t>
            </a:r>
            <a:r>
              <a:rPr lang="cs-CZ" sz="1400" u="sng" dirty="0"/>
              <a:t> dependentní zóny</a:t>
            </a:r>
            <a:r>
              <a:rPr lang="cs-CZ" sz="1400" dirty="0"/>
              <a:t> peri-</a:t>
            </a:r>
          </a:p>
          <a:p>
            <a:pPr eaLnBrk="1" hangingPunct="1"/>
            <a:r>
              <a:rPr lang="cs-CZ" sz="1400" dirty="0" err="1"/>
              <a:t>ferních</a:t>
            </a:r>
            <a:r>
              <a:rPr lang="cs-CZ" sz="1400" dirty="0"/>
              <a:t> lymfatických orgánů.</a:t>
            </a:r>
          </a:p>
          <a:p>
            <a:pPr eaLnBrk="1" hangingPunct="1"/>
            <a:r>
              <a:rPr lang="cs-CZ" sz="1400" u="sng" dirty="0"/>
              <a:t>Buňky RE</a:t>
            </a:r>
            <a:r>
              <a:rPr lang="cs-CZ" sz="1400" dirty="0"/>
              <a:t> jsou důležité pro vývoj T lymfocytů, mají </a:t>
            </a:r>
            <a:r>
              <a:rPr lang="cs-CZ" sz="1400" u="sng" dirty="0" err="1"/>
              <a:t>podpůr</a:t>
            </a:r>
            <a:r>
              <a:rPr lang="cs-CZ" sz="1400" u="sng" dirty="0"/>
              <a:t>-</a:t>
            </a:r>
          </a:p>
          <a:p>
            <a:pPr eaLnBrk="1" hangingPunct="1"/>
            <a:r>
              <a:rPr lang="cs-CZ" sz="1400" u="sng" dirty="0" err="1"/>
              <a:t>nou</a:t>
            </a:r>
            <a:r>
              <a:rPr lang="cs-CZ" sz="1400" dirty="0"/>
              <a:t> funkci, podílejí se na </a:t>
            </a:r>
            <a:r>
              <a:rPr lang="cs-CZ" sz="1400" u="sng" dirty="0" err="1"/>
              <a:t>hemothymické</a:t>
            </a:r>
            <a:r>
              <a:rPr lang="cs-CZ" sz="1400" u="sng" dirty="0"/>
              <a:t> bariéře</a:t>
            </a:r>
            <a:r>
              <a:rPr lang="cs-CZ" sz="1400" dirty="0"/>
              <a:t>, </a:t>
            </a:r>
            <a:r>
              <a:rPr lang="cs-CZ" sz="1400" u="sng" dirty="0"/>
              <a:t>prezentují</a:t>
            </a:r>
          </a:p>
          <a:p>
            <a:pPr eaLnBrk="1" hangingPunct="1"/>
            <a:r>
              <a:rPr lang="cs-CZ" sz="1400" dirty="0"/>
              <a:t>T lymfocytům </a:t>
            </a:r>
            <a:r>
              <a:rPr lang="cs-CZ" sz="1400" u="sng" dirty="0"/>
              <a:t>antigeny v procesu edukace a selekce</a:t>
            </a:r>
            <a:r>
              <a:rPr lang="cs-CZ" sz="1400" dirty="0"/>
              <a:t>, </a:t>
            </a:r>
            <a:r>
              <a:rPr lang="cs-CZ" sz="1400" u="sng" dirty="0"/>
              <a:t>produkují </a:t>
            </a:r>
            <a:r>
              <a:rPr lang="cs-CZ" sz="1400" u="sng" dirty="0" err="1"/>
              <a:t>thymopoetin</a:t>
            </a:r>
            <a:r>
              <a:rPr lang="cs-CZ" sz="1400" dirty="0"/>
              <a:t> a další látky, které jsou důležité pro vývoj T lymfocytů</a:t>
            </a:r>
          </a:p>
          <a:p>
            <a:pPr eaLnBrk="1" hangingPunct="1"/>
            <a:endParaRPr lang="cs-CZ" sz="1400" dirty="0"/>
          </a:p>
          <a:p>
            <a:pPr eaLnBrk="1" hangingPunct="1"/>
            <a:r>
              <a:rPr lang="cs-CZ" sz="1400" b="1" dirty="0"/>
              <a:t>DŘEŇ</a:t>
            </a:r>
            <a:r>
              <a:rPr lang="cs-CZ" sz="1400" dirty="0"/>
              <a:t>: slaběji zbarvena, obsahuje méně T lymfocytů. Cha-</a:t>
            </a:r>
          </a:p>
          <a:p>
            <a:pPr eaLnBrk="1" hangingPunct="1"/>
            <a:r>
              <a:rPr lang="cs-CZ" sz="1400" dirty="0" err="1"/>
              <a:t>rakteristickým</a:t>
            </a:r>
            <a:r>
              <a:rPr lang="cs-CZ" sz="1400" dirty="0"/>
              <a:t> útvarem dřeně jsou </a:t>
            </a:r>
            <a:r>
              <a:rPr lang="cs-CZ" sz="1400" dirty="0" err="1">
                <a:solidFill>
                  <a:srgbClr val="A50021"/>
                </a:solidFill>
              </a:rPr>
              <a:t>Hassalova</a:t>
            </a:r>
            <a:r>
              <a:rPr lang="cs-CZ" sz="1400" dirty="0">
                <a:solidFill>
                  <a:srgbClr val="A50021"/>
                </a:solidFill>
              </a:rPr>
              <a:t> tělíska</a:t>
            </a:r>
            <a:r>
              <a:rPr lang="cs-CZ" sz="1400" dirty="0"/>
              <a:t>. </a:t>
            </a:r>
            <a:r>
              <a:rPr lang="cs-CZ" sz="1400" dirty="0" err="1"/>
              <a:t>Vzni</a:t>
            </a:r>
            <a:r>
              <a:rPr lang="cs-CZ" sz="1400" dirty="0"/>
              <a:t>- kají keratinizací buněk RE, obsahují centrální eosinofilní hmotu, která je obklopena koncentricky uspořádanými</a:t>
            </a:r>
          </a:p>
          <a:p>
            <a:pPr eaLnBrk="1" hangingPunct="1"/>
            <a:r>
              <a:rPr lang="cs-CZ" sz="1400" dirty="0"/>
              <a:t>buňkami RE.</a:t>
            </a:r>
          </a:p>
          <a:p>
            <a:pPr eaLnBrk="1" hangingPunct="1"/>
            <a:endParaRPr lang="cs-CZ" sz="1400" dirty="0"/>
          </a:p>
          <a:p>
            <a:pPr eaLnBrk="1" hangingPunct="1"/>
            <a:r>
              <a:rPr lang="cs-CZ" sz="1400" u="sng" dirty="0"/>
              <a:t>Funkce </a:t>
            </a:r>
            <a:r>
              <a:rPr lang="cs-CZ" sz="1400" u="sng" dirty="0" err="1"/>
              <a:t>thymu</a:t>
            </a:r>
            <a:r>
              <a:rPr lang="cs-CZ" sz="1400" dirty="0"/>
              <a:t>: vývoj imunologické tolerance a diferenciace </a:t>
            </a:r>
          </a:p>
          <a:p>
            <a:pPr eaLnBrk="1" hangingPunct="1"/>
            <a:r>
              <a:rPr lang="cs-CZ" sz="1400" dirty="0" err="1"/>
              <a:t>Imunokompetetních</a:t>
            </a:r>
            <a:r>
              <a:rPr lang="cs-CZ" sz="1400" dirty="0"/>
              <a:t> T lymfocytů</a:t>
            </a:r>
          </a:p>
          <a:p>
            <a:pPr eaLnBrk="1" hangingPunct="1"/>
            <a:endParaRPr lang="cs-CZ" sz="1400" dirty="0"/>
          </a:p>
          <a:p>
            <a:pPr eaLnBrk="1" hangingPunct="1"/>
            <a:r>
              <a:rPr lang="cs-CZ" sz="1400" u="sng" dirty="0"/>
              <a:t>Fyziologická involuce </a:t>
            </a:r>
            <a:r>
              <a:rPr lang="cs-CZ" sz="1400" u="sng" dirty="0" err="1"/>
              <a:t>thymu</a:t>
            </a:r>
            <a:r>
              <a:rPr lang="cs-CZ" sz="1400" u="sng" dirty="0"/>
              <a:t>:</a:t>
            </a:r>
            <a:r>
              <a:rPr lang="cs-CZ" sz="1400" dirty="0"/>
              <a:t> po pubertě dochází k snížení proliferace a </a:t>
            </a:r>
            <a:r>
              <a:rPr lang="cs-CZ" sz="1400" dirty="0" err="1"/>
              <a:t>diferencieace</a:t>
            </a:r>
            <a:r>
              <a:rPr lang="cs-CZ" sz="1400" dirty="0"/>
              <a:t> T lymfocytů, což vede k redukci kůry, která je nahrazena tukovým vazivem </a:t>
            </a:r>
            <a:endParaRPr lang="cs-CZ" sz="1400" u="sng" dirty="0"/>
          </a:p>
        </p:txBody>
      </p:sp>
      <p:sp>
        <p:nvSpPr>
          <p:cNvPr id="7181" name="Text Box 13"/>
          <p:cNvSpPr txBox="1">
            <a:spLocks noChangeArrowheads="1"/>
          </p:cNvSpPr>
          <p:nvPr/>
        </p:nvSpPr>
        <p:spPr bwMode="auto">
          <a:xfrm>
            <a:off x="2627313" y="6308725"/>
            <a:ext cx="15875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000"/>
              <a:t>Mikrofotografie.: K</a:t>
            </a:r>
            <a:r>
              <a:rPr lang="en-US" sz="1000">
                <a:cs typeface="Arial" charset="0"/>
              </a:rPr>
              <a:t>ü</a:t>
            </a:r>
            <a:r>
              <a:rPr lang="cs-CZ" sz="1000">
                <a:cs typeface="Arial" charset="0"/>
              </a:rPr>
              <a:t>hnel, </a:t>
            </a:r>
          </a:p>
          <a:p>
            <a:pPr eaLnBrk="1" hangingPunct="1"/>
            <a:r>
              <a:rPr lang="cs-CZ" sz="1000">
                <a:cs typeface="Arial" charset="0"/>
              </a:rPr>
              <a:t>Color Atlas, 2003</a:t>
            </a:r>
            <a:endParaRPr lang="en-US" sz="100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2623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Mléčná žláza – </a:t>
            </a:r>
            <a:r>
              <a:rPr lang="cs-CZ" dirty="0" err="1" smtClean="0"/>
              <a:t>glandula</a:t>
            </a:r>
            <a:r>
              <a:rPr lang="cs-CZ" dirty="0" smtClean="0"/>
              <a:t> </a:t>
            </a:r>
            <a:r>
              <a:rPr lang="cs-CZ" dirty="0" err="1" smtClean="0"/>
              <a:t>mammae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186678"/>
            <a:ext cx="4042792" cy="5050633"/>
          </a:xfrm>
        </p:spPr>
        <p:txBody>
          <a:bodyPr>
            <a:normAutofit fontScale="92500" lnSpcReduction="20000"/>
          </a:bodyPr>
          <a:lstStyle/>
          <a:p>
            <a:r>
              <a:rPr lang="cs-CZ" dirty="0" smtClean="0"/>
              <a:t>Tvoří ji 15-20 složených </a:t>
            </a:r>
            <a:r>
              <a:rPr lang="cs-CZ" b="1" dirty="0" err="1" smtClean="0"/>
              <a:t>tubuloalveolárních</a:t>
            </a:r>
            <a:r>
              <a:rPr lang="cs-CZ" dirty="0" smtClean="0"/>
              <a:t> žláz</a:t>
            </a:r>
          </a:p>
          <a:p>
            <a:r>
              <a:rPr lang="cs-CZ" dirty="0" smtClean="0"/>
              <a:t>Každá žláza tvoří samostatný lalok</a:t>
            </a:r>
          </a:p>
          <a:p>
            <a:r>
              <a:rPr lang="cs-CZ" dirty="0" smtClean="0"/>
              <a:t>Laloky odděluje husté kolagenní vazivo a tuková tkáň </a:t>
            </a:r>
          </a:p>
          <a:p>
            <a:r>
              <a:rPr lang="cs-CZ" dirty="0" smtClean="0"/>
              <a:t>Osu laloku tvoří</a:t>
            </a:r>
            <a:r>
              <a:rPr lang="cs-CZ" b="1" dirty="0" smtClean="0"/>
              <a:t> </a:t>
            </a:r>
            <a:r>
              <a:rPr lang="cs-CZ" b="1" dirty="0" err="1" smtClean="0"/>
              <a:t>ductus</a:t>
            </a:r>
            <a:r>
              <a:rPr lang="cs-CZ" b="1" dirty="0" smtClean="0"/>
              <a:t> </a:t>
            </a:r>
            <a:r>
              <a:rPr lang="cs-CZ" b="1" dirty="0" err="1" smtClean="0"/>
              <a:t>lactiferus</a:t>
            </a:r>
            <a:endParaRPr lang="cs-CZ" b="1" dirty="0" smtClean="0"/>
          </a:p>
          <a:p>
            <a:r>
              <a:rPr lang="cs-CZ" dirty="0" smtClean="0"/>
              <a:t>Na konci se rozšiřuje v </a:t>
            </a:r>
            <a:r>
              <a:rPr lang="cs-CZ" b="1" dirty="0" smtClean="0"/>
              <a:t>sinus </a:t>
            </a:r>
            <a:r>
              <a:rPr lang="cs-CZ" b="1" dirty="0" err="1" smtClean="0"/>
              <a:t>lactiferus</a:t>
            </a:r>
            <a:endParaRPr lang="cs-CZ" b="1" dirty="0" smtClean="0"/>
          </a:p>
          <a:p>
            <a:r>
              <a:rPr lang="cs-CZ" dirty="0" smtClean="0"/>
              <a:t>Pak se zúží a ústí na povrch bradavky pórem – </a:t>
            </a:r>
            <a:r>
              <a:rPr lang="cs-CZ" b="1" dirty="0" err="1" smtClean="0"/>
              <a:t>porus</a:t>
            </a:r>
            <a:r>
              <a:rPr lang="cs-CZ" b="1" dirty="0" smtClean="0"/>
              <a:t> </a:t>
            </a:r>
            <a:r>
              <a:rPr lang="cs-CZ" b="1" dirty="0" err="1" smtClean="0"/>
              <a:t>lactiferus</a:t>
            </a:r>
            <a:endParaRPr lang="cs-CZ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531" y="1186677"/>
            <a:ext cx="4063821" cy="5554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6653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764704"/>
            <a:ext cx="3106688" cy="5361459"/>
          </a:xfrm>
        </p:spPr>
        <p:txBody>
          <a:bodyPr>
            <a:normAutofit fontScale="77500" lnSpcReduction="20000"/>
          </a:bodyPr>
          <a:lstStyle/>
          <a:p>
            <a:r>
              <a:rPr lang="cs-CZ" sz="1800" b="1" dirty="0" smtClean="0"/>
              <a:t>Vývojová stádia mléčné žlázy</a:t>
            </a:r>
          </a:p>
          <a:p>
            <a:pPr lvl="1"/>
            <a:r>
              <a:rPr lang="cs-CZ" sz="1800" u="sng" dirty="0" smtClean="0"/>
              <a:t>Před pubertou </a:t>
            </a:r>
            <a:r>
              <a:rPr lang="cs-CZ" sz="1800" dirty="0" smtClean="0"/>
              <a:t>– </a:t>
            </a:r>
            <a:r>
              <a:rPr lang="cs-CZ" sz="1800" dirty="0" err="1" smtClean="0"/>
              <a:t>ductus</a:t>
            </a:r>
            <a:r>
              <a:rPr lang="cs-CZ" sz="1800" dirty="0" smtClean="0"/>
              <a:t> </a:t>
            </a:r>
            <a:r>
              <a:rPr lang="cs-CZ" sz="1800" dirty="0" err="1" smtClean="0"/>
              <a:t>lactiferus</a:t>
            </a:r>
            <a:r>
              <a:rPr lang="cs-CZ" sz="1800" dirty="0" smtClean="0"/>
              <a:t> + málo </a:t>
            </a:r>
            <a:r>
              <a:rPr lang="cs-CZ" sz="1800" dirty="0" err="1" smtClean="0"/>
              <a:t>interlobulárních</a:t>
            </a:r>
            <a:r>
              <a:rPr lang="cs-CZ" sz="1800" dirty="0" smtClean="0"/>
              <a:t> vývodů</a:t>
            </a:r>
          </a:p>
          <a:p>
            <a:pPr lvl="1"/>
            <a:r>
              <a:rPr lang="cs-CZ" sz="1800" u="sng" dirty="0" smtClean="0"/>
              <a:t>Puberta</a:t>
            </a:r>
            <a:r>
              <a:rPr lang="cs-CZ" sz="1800" dirty="0" smtClean="0"/>
              <a:t> – </a:t>
            </a:r>
            <a:r>
              <a:rPr lang="cs-CZ" sz="1800" dirty="0" err="1" smtClean="0"/>
              <a:t>ductus</a:t>
            </a:r>
            <a:r>
              <a:rPr lang="cs-CZ" sz="1800" dirty="0" smtClean="0"/>
              <a:t> </a:t>
            </a:r>
            <a:r>
              <a:rPr lang="cs-CZ" sz="1800" dirty="0" err="1" smtClean="0"/>
              <a:t>lactiferi</a:t>
            </a:r>
            <a:r>
              <a:rPr lang="cs-CZ" sz="1800" dirty="0" smtClean="0"/>
              <a:t> se větví, vznikají </a:t>
            </a:r>
            <a:r>
              <a:rPr lang="cs-CZ" sz="1800" dirty="0" err="1" smtClean="0"/>
              <a:t>intralobulární</a:t>
            </a:r>
            <a:r>
              <a:rPr lang="cs-CZ" sz="1800" dirty="0" smtClean="0"/>
              <a:t> vývody – základ </a:t>
            </a:r>
            <a:r>
              <a:rPr lang="cs-CZ" sz="1800" dirty="0" err="1" smtClean="0"/>
              <a:t>lobulů</a:t>
            </a:r>
            <a:r>
              <a:rPr lang="cs-CZ" sz="1800" dirty="0" smtClean="0"/>
              <a:t>, dáno estrogeny</a:t>
            </a:r>
          </a:p>
          <a:p>
            <a:pPr lvl="1"/>
            <a:r>
              <a:rPr lang="cs-CZ" sz="1800" u="sng" dirty="0" smtClean="0"/>
              <a:t>Těhotenství</a:t>
            </a:r>
            <a:r>
              <a:rPr lang="cs-CZ" sz="1800" dirty="0" smtClean="0"/>
              <a:t> – proliferace buněk konců </a:t>
            </a:r>
            <a:r>
              <a:rPr lang="cs-CZ" sz="1800" dirty="0" err="1" smtClean="0"/>
              <a:t>intralobulárních</a:t>
            </a:r>
            <a:r>
              <a:rPr lang="cs-CZ" sz="1800" dirty="0" smtClean="0"/>
              <a:t> vývodů – vznikají alveoly, epitelové buňky se stávají sekrečními, kolem alveolu jsou </a:t>
            </a:r>
            <a:r>
              <a:rPr lang="cs-CZ" sz="1800" dirty="0" err="1" smtClean="0"/>
              <a:t>myoepitelové</a:t>
            </a:r>
            <a:r>
              <a:rPr lang="cs-CZ" sz="1800" dirty="0" smtClean="0"/>
              <a:t> buňky, přibývá parenchym , ubývá vaziva</a:t>
            </a:r>
          </a:p>
          <a:p>
            <a:pPr lvl="1"/>
            <a:r>
              <a:rPr lang="cs-CZ" sz="1800" u="sng" dirty="0" smtClean="0"/>
              <a:t>Laktace</a:t>
            </a:r>
            <a:r>
              <a:rPr lang="cs-CZ" sz="1800" dirty="0" smtClean="0"/>
              <a:t> – produkce mléka epitelovými buňkami, jeho shromažďování v lumen alveolů a lumen </a:t>
            </a:r>
            <a:r>
              <a:rPr lang="cs-CZ" sz="1800" dirty="0" err="1" smtClean="0"/>
              <a:t>ductus</a:t>
            </a:r>
            <a:r>
              <a:rPr lang="cs-CZ" sz="1800" dirty="0" smtClean="0"/>
              <a:t> </a:t>
            </a:r>
            <a:r>
              <a:rPr lang="cs-CZ" sz="1800" dirty="0" err="1" smtClean="0"/>
              <a:t>lactiferus</a:t>
            </a:r>
            <a:r>
              <a:rPr lang="cs-CZ" sz="1800" dirty="0" smtClean="0"/>
              <a:t>, plazmatické buňky – produkce </a:t>
            </a:r>
            <a:r>
              <a:rPr lang="cs-CZ" sz="1800" dirty="0" err="1" smtClean="0"/>
              <a:t>IgA</a:t>
            </a:r>
            <a:endParaRPr lang="cs-CZ" sz="1800" dirty="0" smtClean="0"/>
          </a:p>
          <a:p>
            <a:pPr lvl="1"/>
            <a:r>
              <a:rPr lang="cs-CZ" sz="1800" u="sng" dirty="0" smtClean="0"/>
              <a:t>Konec laktace </a:t>
            </a:r>
            <a:r>
              <a:rPr lang="cs-CZ" sz="1800" dirty="0" smtClean="0"/>
              <a:t>– degenerace většiny alveolů, </a:t>
            </a:r>
            <a:r>
              <a:rPr lang="cs-CZ" sz="1800" dirty="0" err="1" smtClean="0"/>
              <a:t>myoepitelové</a:t>
            </a:r>
            <a:r>
              <a:rPr lang="cs-CZ" sz="1800" dirty="0" smtClean="0"/>
              <a:t> buňky a basální lamina nedegenerují</a:t>
            </a:r>
          </a:p>
          <a:p>
            <a:pPr lvl="1"/>
            <a:r>
              <a:rPr lang="cs-CZ" sz="1800" u="sng" dirty="0" smtClean="0"/>
              <a:t>Menopauza</a:t>
            </a:r>
            <a:r>
              <a:rPr lang="cs-CZ" sz="1800" dirty="0" smtClean="0"/>
              <a:t> - involuce</a:t>
            </a:r>
          </a:p>
          <a:p>
            <a:endParaRPr lang="cs-CZ" dirty="0" smtClean="0"/>
          </a:p>
          <a:p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endParaRPr lang="cs-CZ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548680"/>
            <a:ext cx="5715000" cy="578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876379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04048" y="274638"/>
            <a:ext cx="3682752" cy="778098"/>
          </a:xfrm>
        </p:spPr>
        <p:txBody>
          <a:bodyPr>
            <a:noAutofit/>
          </a:bodyPr>
          <a:lstStyle/>
          <a:p>
            <a:r>
              <a:rPr lang="cs-CZ" sz="3200" dirty="0" smtClean="0"/>
              <a:t>Neaktivní mléčná žláza</a:t>
            </a:r>
            <a:endParaRPr lang="cs-CZ" sz="3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093" y="1338147"/>
            <a:ext cx="4287555" cy="5502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558" y="260648"/>
            <a:ext cx="4370535" cy="568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6300192" y="2996952"/>
            <a:ext cx="71967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400" dirty="0" smtClean="0"/>
              <a:t>vývody</a:t>
            </a:r>
            <a:endParaRPr lang="cs-CZ" sz="1400" dirty="0"/>
          </a:p>
        </p:txBody>
      </p:sp>
      <p:sp>
        <p:nvSpPr>
          <p:cNvPr id="6" name="TextovéPole 5"/>
          <p:cNvSpPr txBox="1"/>
          <p:nvPr/>
        </p:nvSpPr>
        <p:spPr>
          <a:xfrm>
            <a:off x="5280248" y="3427543"/>
            <a:ext cx="936104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400" dirty="0" smtClean="0"/>
              <a:t>Husté kolagenní vazivo</a:t>
            </a:r>
            <a:endParaRPr lang="cs-CZ" sz="1400" dirty="0"/>
          </a:p>
        </p:txBody>
      </p:sp>
      <p:sp>
        <p:nvSpPr>
          <p:cNvPr id="7" name="TextovéPole 6"/>
          <p:cNvSpPr txBox="1"/>
          <p:nvPr/>
        </p:nvSpPr>
        <p:spPr>
          <a:xfrm>
            <a:off x="3792735" y="4869160"/>
            <a:ext cx="109618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200" dirty="0" err="1" smtClean="0"/>
              <a:t>Myoepitelové</a:t>
            </a:r>
            <a:r>
              <a:rPr lang="cs-CZ" sz="1200" dirty="0" smtClean="0"/>
              <a:t> buňky</a:t>
            </a:r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val="28085998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800383" y="116632"/>
            <a:ext cx="3898776" cy="778098"/>
          </a:xfrm>
        </p:spPr>
        <p:txBody>
          <a:bodyPr>
            <a:normAutofit fontScale="90000"/>
          </a:bodyPr>
          <a:lstStyle/>
          <a:p>
            <a:r>
              <a:rPr lang="cs-CZ" sz="3200" dirty="0" smtClean="0"/>
              <a:t>Aktivní mléčná žláza</a:t>
            </a:r>
            <a:endParaRPr lang="cs-CZ" sz="3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28" y="116632"/>
            <a:ext cx="4608512" cy="5760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444" y="968305"/>
            <a:ext cx="4762655" cy="5889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2451301" y="4283223"/>
            <a:ext cx="648072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400" dirty="0" smtClean="0"/>
              <a:t>vývod</a:t>
            </a:r>
            <a:endParaRPr lang="cs-CZ" sz="1400" dirty="0"/>
          </a:p>
        </p:txBody>
      </p:sp>
      <p:sp>
        <p:nvSpPr>
          <p:cNvPr id="8" name="TextovéPole 7"/>
          <p:cNvSpPr txBox="1"/>
          <p:nvPr/>
        </p:nvSpPr>
        <p:spPr>
          <a:xfrm>
            <a:off x="7740352" y="5733256"/>
            <a:ext cx="109618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200" dirty="0" err="1" smtClean="0"/>
              <a:t>Myoepitelové</a:t>
            </a:r>
            <a:r>
              <a:rPr lang="cs-CZ" sz="1200" dirty="0" smtClean="0"/>
              <a:t> buňky</a:t>
            </a:r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val="111845314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88641"/>
            <a:ext cx="4042792" cy="3168351"/>
          </a:xfrm>
        </p:spPr>
        <p:txBody>
          <a:bodyPr>
            <a:normAutofit fontScale="62500" lnSpcReduction="20000"/>
          </a:bodyPr>
          <a:lstStyle/>
          <a:p>
            <a:r>
              <a:rPr lang="cs-CZ" dirty="0" err="1" smtClean="0"/>
              <a:t>Ductus</a:t>
            </a:r>
            <a:r>
              <a:rPr lang="cs-CZ" dirty="0" smtClean="0"/>
              <a:t> </a:t>
            </a:r>
            <a:r>
              <a:rPr lang="cs-CZ" dirty="0" err="1" smtClean="0"/>
              <a:t>lactiferus</a:t>
            </a:r>
            <a:r>
              <a:rPr lang="cs-CZ" dirty="0" smtClean="0"/>
              <a:t> – dvouvrstevný kubický nebo cylindrický epitel</a:t>
            </a:r>
          </a:p>
          <a:p>
            <a:r>
              <a:rPr lang="cs-CZ" dirty="0" smtClean="0"/>
              <a:t>Před vyústěním je lemován vrstevnatým dlaždicovým epitelem</a:t>
            </a:r>
          </a:p>
          <a:p>
            <a:r>
              <a:rPr lang="cs-CZ" dirty="0" err="1" smtClean="0"/>
              <a:t>Interlobulární</a:t>
            </a:r>
            <a:r>
              <a:rPr lang="cs-CZ" dirty="0" smtClean="0"/>
              <a:t> vývody – jednovrstevný kubický epitel</a:t>
            </a:r>
          </a:p>
          <a:p>
            <a:r>
              <a:rPr lang="cs-CZ" dirty="0" smtClean="0"/>
              <a:t>Epitelové buňky na basální lamině, buňky </a:t>
            </a:r>
            <a:r>
              <a:rPr lang="cs-CZ" dirty="0" err="1" smtClean="0"/>
              <a:t>myoepitelové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2"/>
          </p:nvPr>
        </p:nvSpPr>
        <p:spPr>
          <a:xfrm>
            <a:off x="4572000" y="188641"/>
            <a:ext cx="4536504" cy="1296144"/>
          </a:xfrm>
        </p:spPr>
        <p:txBody>
          <a:bodyPr>
            <a:normAutofit fontScale="62500" lnSpcReduction="20000"/>
          </a:bodyPr>
          <a:lstStyle/>
          <a:p>
            <a:r>
              <a:rPr lang="cs-CZ" dirty="0"/>
              <a:t>Prsní bradavka</a:t>
            </a:r>
          </a:p>
          <a:p>
            <a:pPr lvl="1"/>
            <a:r>
              <a:rPr lang="cs-CZ" dirty="0"/>
              <a:t>Vrstevnatý dlaždicový rohovějící epitel</a:t>
            </a:r>
          </a:p>
          <a:p>
            <a:pPr lvl="1"/>
            <a:r>
              <a:rPr lang="cs-CZ" dirty="0"/>
              <a:t>Hladké svalové buňky ve </a:t>
            </a:r>
            <a:r>
              <a:rPr lang="cs-CZ" dirty="0" err="1"/>
              <a:t>stromatu</a:t>
            </a:r>
            <a:endParaRPr lang="cs-CZ" dirty="0"/>
          </a:p>
          <a:p>
            <a:pPr lvl="1"/>
            <a:r>
              <a:rPr lang="cs-CZ" dirty="0" err="1"/>
              <a:t>Areolla</a:t>
            </a:r>
            <a:r>
              <a:rPr lang="cs-CZ" dirty="0"/>
              <a:t> </a:t>
            </a:r>
            <a:r>
              <a:rPr lang="cs-CZ" dirty="0" err="1"/>
              <a:t>mamae</a:t>
            </a:r>
            <a:r>
              <a:rPr lang="cs-CZ" dirty="0"/>
              <a:t> – oblast okolo </a:t>
            </a:r>
            <a:r>
              <a:rPr lang="cs-CZ" dirty="0" smtClean="0"/>
              <a:t>bradavky- dvorec – melanocyty, mazové a potní žlázy</a:t>
            </a:r>
            <a:endParaRPr lang="cs-CZ" dirty="0"/>
          </a:p>
          <a:p>
            <a:endParaRPr lang="cs-CZ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04048" y="1388638"/>
            <a:ext cx="3734996" cy="3321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5047557" y="1484784"/>
            <a:ext cx="1008112" cy="33855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1600" dirty="0" smtClean="0"/>
              <a:t>Bradavka</a:t>
            </a:r>
            <a:endParaRPr lang="cs-CZ" sz="1600" dirty="0"/>
          </a:p>
        </p:txBody>
      </p:sp>
      <p:sp>
        <p:nvSpPr>
          <p:cNvPr id="8" name="TextovéPole 7"/>
          <p:cNvSpPr txBox="1"/>
          <p:nvPr/>
        </p:nvSpPr>
        <p:spPr>
          <a:xfrm>
            <a:off x="7308304" y="3021413"/>
            <a:ext cx="79208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200" dirty="0" err="1" smtClean="0"/>
              <a:t>Ductus</a:t>
            </a:r>
            <a:r>
              <a:rPr lang="cs-CZ" sz="1200" dirty="0" smtClean="0"/>
              <a:t> </a:t>
            </a:r>
            <a:r>
              <a:rPr lang="cs-CZ" sz="1200" dirty="0" err="1" smtClean="0"/>
              <a:t>lactiferus</a:t>
            </a:r>
            <a:endParaRPr lang="cs-CZ" sz="12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36912"/>
            <a:ext cx="4399764" cy="3803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ovéPole 8"/>
          <p:cNvSpPr txBox="1"/>
          <p:nvPr/>
        </p:nvSpPr>
        <p:spPr>
          <a:xfrm>
            <a:off x="2411760" y="4710335"/>
            <a:ext cx="1112486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200" dirty="0" err="1" smtClean="0"/>
              <a:t>Interlobulární</a:t>
            </a:r>
            <a:r>
              <a:rPr lang="cs-CZ" sz="1200" dirty="0" smtClean="0"/>
              <a:t> vývod</a:t>
            </a:r>
            <a:endParaRPr lang="cs-CZ" sz="1200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4387166"/>
            <a:ext cx="3246256" cy="2470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ovéPole 9"/>
          <p:cNvSpPr txBox="1"/>
          <p:nvPr/>
        </p:nvSpPr>
        <p:spPr>
          <a:xfrm>
            <a:off x="6797476" y="5532274"/>
            <a:ext cx="72479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200" dirty="0" smtClean="0"/>
              <a:t>vývody</a:t>
            </a:r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val="2317110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402832" cy="1143000"/>
          </a:xfrm>
        </p:spPr>
        <p:txBody>
          <a:bodyPr>
            <a:normAutofit fontScale="90000"/>
          </a:bodyPr>
          <a:lstStyle/>
          <a:p>
            <a:r>
              <a:rPr lang="cs-CZ" sz="6000" dirty="0" smtClean="0"/>
              <a:t>Smyslové orgány</a:t>
            </a:r>
            <a:endParaRPr lang="cs-CZ" sz="6000" dirty="0"/>
          </a:p>
        </p:txBody>
      </p:sp>
      <p:pic>
        <p:nvPicPr>
          <p:cNvPr id="7" name="Zástupný symbol pro obsah 3" descr="chuťový pohárek.jpg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3442" t="8235" r="20526" b="34565"/>
          <a:stretch/>
        </p:blipFill>
        <p:spPr>
          <a:xfrm>
            <a:off x="539552" y="4581128"/>
            <a:ext cx="1895415" cy="1656164"/>
          </a:xfrm>
          <a:prstGeom prst="rect">
            <a:avLst/>
          </a:prstGeom>
        </p:spPr>
      </p:pic>
      <p:pic>
        <p:nvPicPr>
          <p:cNvPr id="4" name="Obrázek 3" descr="smysly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3853" y="1844824"/>
            <a:ext cx="4714908" cy="3861027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5" t="12432" b="9662"/>
          <a:stretch/>
        </p:blipFill>
        <p:spPr bwMode="auto">
          <a:xfrm>
            <a:off x="6439589" y="4670217"/>
            <a:ext cx="1799484" cy="2022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" t="2718" r="5621" b="4390"/>
          <a:stretch/>
        </p:blipFill>
        <p:spPr bwMode="auto">
          <a:xfrm>
            <a:off x="7524328" y="1845607"/>
            <a:ext cx="1429491" cy="2017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2" t="9053" r="9155" b="2652"/>
          <a:stretch/>
        </p:blipFill>
        <p:spPr bwMode="auto">
          <a:xfrm>
            <a:off x="5220072" y="63880"/>
            <a:ext cx="1370217" cy="1785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61"/>
          <a:stretch/>
        </p:blipFill>
        <p:spPr bwMode="auto">
          <a:xfrm>
            <a:off x="107504" y="1556792"/>
            <a:ext cx="1736582" cy="208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4" name="Přímá spojnice se šipkou 13"/>
          <p:cNvCxnSpPr/>
          <p:nvPr/>
        </p:nvCxnSpPr>
        <p:spPr>
          <a:xfrm flipV="1">
            <a:off x="5004048" y="1700808"/>
            <a:ext cx="360040" cy="432048"/>
          </a:xfrm>
          <a:prstGeom prst="straightConnector1">
            <a:avLst/>
          </a:prstGeom>
          <a:ln w="5715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se šipkou 15"/>
          <p:cNvCxnSpPr/>
          <p:nvPr/>
        </p:nvCxnSpPr>
        <p:spPr>
          <a:xfrm flipV="1">
            <a:off x="6590289" y="2780928"/>
            <a:ext cx="1150063" cy="432048"/>
          </a:xfrm>
          <a:prstGeom prst="straightConnector1">
            <a:avLst/>
          </a:prstGeom>
          <a:ln w="5715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nice se šipkou 17"/>
          <p:cNvCxnSpPr/>
          <p:nvPr/>
        </p:nvCxnSpPr>
        <p:spPr>
          <a:xfrm>
            <a:off x="6012160" y="5229200"/>
            <a:ext cx="648072" cy="216024"/>
          </a:xfrm>
          <a:prstGeom prst="straightConnector1">
            <a:avLst/>
          </a:prstGeom>
          <a:ln w="5715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nice se šipkou 19"/>
          <p:cNvCxnSpPr/>
          <p:nvPr/>
        </p:nvCxnSpPr>
        <p:spPr>
          <a:xfrm flipH="1">
            <a:off x="1979712" y="5229200"/>
            <a:ext cx="936104" cy="0"/>
          </a:xfrm>
          <a:prstGeom prst="straightConnector1">
            <a:avLst/>
          </a:prstGeom>
          <a:ln w="5715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římá spojnice se šipkou 21"/>
          <p:cNvCxnSpPr/>
          <p:nvPr/>
        </p:nvCxnSpPr>
        <p:spPr>
          <a:xfrm flipH="1" flipV="1">
            <a:off x="1547664" y="2708920"/>
            <a:ext cx="900100" cy="504056"/>
          </a:xfrm>
          <a:prstGeom prst="straightConnector1">
            <a:avLst/>
          </a:prstGeom>
          <a:ln w="5715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ovéPole 2"/>
          <p:cNvSpPr txBox="1"/>
          <p:nvPr/>
        </p:nvSpPr>
        <p:spPr>
          <a:xfrm>
            <a:off x="6445339" y="4670217"/>
            <a:ext cx="11916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b="1" dirty="0" smtClean="0"/>
              <a:t>Vater- </a:t>
            </a:r>
            <a:r>
              <a:rPr lang="cs-CZ" sz="1000" b="1" dirty="0" err="1" smtClean="0"/>
              <a:t>Pacciniho</a:t>
            </a:r>
            <a:r>
              <a:rPr lang="cs-CZ" sz="1000" b="1" dirty="0" smtClean="0"/>
              <a:t> tělísko</a:t>
            </a:r>
            <a:endParaRPr lang="cs-CZ" sz="1000" b="1" dirty="0"/>
          </a:p>
        </p:txBody>
      </p:sp>
      <p:sp>
        <p:nvSpPr>
          <p:cNvPr id="5" name="TextovéPole 4"/>
          <p:cNvSpPr txBox="1"/>
          <p:nvPr/>
        </p:nvSpPr>
        <p:spPr>
          <a:xfrm>
            <a:off x="7636970" y="1916832"/>
            <a:ext cx="6021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b="1" dirty="0" smtClean="0"/>
              <a:t>Čichová sliznice</a:t>
            </a:r>
            <a:endParaRPr lang="cs-CZ" sz="1000" b="1" dirty="0"/>
          </a:p>
        </p:txBody>
      </p:sp>
      <p:sp>
        <p:nvSpPr>
          <p:cNvPr id="6" name="TextovéPole 5"/>
          <p:cNvSpPr txBox="1"/>
          <p:nvPr/>
        </p:nvSpPr>
        <p:spPr>
          <a:xfrm>
            <a:off x="683568" y="4670217"/>
            <a:ext cx="8640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b="1" dirty="0" smtClean="0"/>
              <a:t>Chuťový pohárek</a:t>
            </a:r>
            <a:endParaRPr lang="cs-CZ" sz="1000" b="1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107504" y="1693988"/>
            <a:ext cx="5760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b="1" dirty="0"/>
              <a:t>S</a:t>
            </a:r>
            <a:r>
              <a:rPr lang="cs-CZ" sz="1000" b="1" dirty="0" smtClean="0"/>
              <a:t>ítnice</a:t>
            </a:r>
            <a:endParaRPr lang="cs-CZ" sz="1000" b="1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5184068" y="63880"/>
            <a:ext cx="7920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b="1" dirty="0" smtClean="0"/>
              <a:t>Průřez </a:t>
            </a:r>
            <a:r>
              <a:rPr lang="cs-CZ" sz="1000" b="1" dirty="0" err="1" smtClean="0"/>
              <a:t>cochleou</a:t>
            </a:r>
            <a:endParaRPr lang="cs-CZ" sz="1000" b="1" dirty="0"/>
          </a:p>
        </p:txBody>
      </p:sp>
    </p:spTree>
    <p:extLst>
      <p:ext uri="{BB962C8B-B14F-4D97-AF65-F5344CB8AC3E}">
        <p14:creationId xmlns:p14="http://schemas.microsoft.com/office/powerpoint/2010/main" val="3251873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Oko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052736"/>
            <a:ext cx="2674640" cy="5073427"/>
          </a:xfrm>
        </p:spPr>
        <p:txBody>
          <a:bodyPr>
            <a:normAutofit fontScale="77500" lnSpcReduction="20000"/>
          </a:bodyPr>
          <a:lstStyle/>
          <a:p>
            <a:r>
              <a:rPr lang="cs-CZ" dirty="0" smtClean="0"/>
              <a:t>Stěna oční koule</a:t>
            </a:r>
          </a:p>
          <a:p>
            <a:pPr lvl="1"/>
            <a:r>
              <a:rPr lang="cs-CZ" dirty="0" err="1" smtClean="0"/>
              <a:t>Tunica</a:t>
            </a:r>
            <a:r>
              <a:rPr lang="cs-CZ" dirty="0" smtClean="0"/>
              <a:t> </a:t>
            </a:r>
            <a:r>
              <a:rPr lang="cs-CZ" dirty="0" err="1" smtClean="0"/>
              <a:t>externa</a:t>
            </a:r>
            <a:r>
              <a:rPr lang="cs-CZ" dirty="0" smtClean="0"/>
              <a:t> </a:t>
            </a:r>
            <a:r>
              <a:rPr lang="cs-CZ" dirty="0" err="1" smtClean="0"/>
              <a:t>oculi</a:t>
            </a:r>
            <a:r>
              <a:rPr lang="cs-CZ" dirty="0" smtClean="0"/>
              <a:t> </a:t>
            </a:r>
            <a:r>
              <a:rPr lang="cs-CZ" dirty="0" err="1" smtClean="0"/>
              <a:t>seu</a:t>
            </a:r>
            <a:r>
              <a:rPr lang="cs-CZ" dirty="0" smtClean="0"/>
              <a:t> fibrosa</a:t>
            </a:r>
          </a:p>
          <a:p>
            <a:pPr lvl="2"/>
            <a:r>
              <a:rPr lang="cs-CZ" dirty="0" err="1" smtClean="0"/>
              <a:t>Sclera</a:t>
            </a:r>
            <a:r>
              <a:rPr lang="cs-CZ" dirty="0" smtClean="0"/>
              <a:t> - bělima</a:t>
            </a:r>
          </a:p>
          <a:p>
            <a:pPr lvl="2"/>
            <a:r>
              <a:rPr lang="cs-CZ" dirty="0" err="1" smtClean="0"/>
              <a:t>Cornea</a:t>
            </a:r>
            <a:r>
              <a:rPr lang="cs-CZ" dirty="0" smtClean="0"/>
              <a:t> - rohovka</a:t>
            </a:r>
          </a:p>
          <a:p>
            <a:pPr lvl="1"/>
            <a:r>
              <a:rPr lang="cs-CZ" dirty="0" err="1" smtClean="0"/>
              <a:t>Tunica</a:t>
            </a:r>
            <a:r>
              <a:rPr lang="cs-CZ" dirty="0" smtClean="0"/>
              <a:t> media </a:t>
            </a:r>
            <a:r>
              <a:rPr lang="cs-CZ" dirty="0" err="1" smtClean="0"/>
              <a:t>oculi</a:t>
            </a:r>
            <a:r>
              <a:rPr lang="cs-CZ" dirty="0" smtClean="0"/>
              <a:t> </a:t>
            </a:r>
            <a:r>
              <a:rPr lang="cs-CZ" dirty="0" err="1" smtClean="0"/>
              <a:t>seu</a:t>
            </a:r>
            <a:r>
              <a:rPr lang="cs-CZ" dirty="0" smtClean="0"/>
              <a:t> </a:t>
            </a:r>
            <a:r>
              <a:rPr lang="cs-CZ" dirty="0" err="1" smtClean="0"/>
              <a:t>vasculosa</a:t>
            </a:r>
            <a:endParaRPr lang="cs-CZ" dirty="0" smtClean="0"/>
          </a:p>
          <a:p>
            <a:pPr lvl="2"/>
            <a:r>
              <a:rPr lang="cs-CZ" dirty="0" err="1" smtClean="0"/>
              <a:t>Choroidea</a:t>
            </a:r>
            <a:r>
              <a:rPr lang="cs-CZ" dirty="0" smtClean="0"/>
              <a:t> – cévnatka</a:t>
            </a:r>
          </a:p>
          <a:p>
            <a:pPr lvl="2"/>
            <a:r>
              <a:rPr lang="cs-CZ" dirty="0" smtClean="0"/>
              <a:t>Corpus </a:t>
            </a:r>
            <a:r>
              <a:rPr lang="cs-CZ" dirty="0" err="1" smtClean="0"/>
              <a:t>ciliare</a:t>
            </a:r>
            <a:r>
              <a:rPr lang="cs-CZ" dirty="0" smtClean="0"/>
              <a:t> – řasnaté těleso</a:t>
            </a:r>
          </a:p>
          <a:p>
            <a:pPr lvl="2"/>
            <a:r>
              <a:rPr lang="cs-CZ" dirty="0" smtClean="0"/>
              <a:t>Iris - duhovka</a:t>
            </a:r>
          </a:p>
          <a:p>
            <a:pPr lvl="1"/>
            <a:r>
              <a:rPr lang="cs-CZ" dirty="0" err="1" smtClean="0"/>
              <a:t>Tunica</a:t>
            </a:r>
            <a:r>
              <a:rPr lang="cs-CZ" dirty="0" smtClean="0"/>
              <a:t> interna </a:t>
            </a:r>
            <a:r>
              <a:rPr lang="cs-CZ" dirty="0" err="1" smtClean="0"/>
              <a:t>oculi</a:t>
            </a:r>
            <a:r>
              <a:rPr lang="cs-CZ" dirty="0" smtClean="0"/>
              <a:t> </a:t>
            </a:r>
            <a:r>
              <a:rPr lang="cs-CZ" dirty="0" err="1" smtClean="0"/>
              <a:t>seu</a:t>
            </a:r>
            <a:r>
              <a:rPr lang="cs-CZ" dirty="0" smtClean="0"/>
              <a:t> nervosa – sítnice – retina</a:t>
            </a:r>
          </a:p>
          <a:p>
            <a:pPr lvl="2"/>
            <a:r>
              <a:rPr lang="cs-CZ" dirty="0" err="1" smtClean="0"/>
              <a:t>Pars</a:t>
            </a:r>
            <a:r>
              <a:rPr lang="cs-CZ" dirty="0" smtClean="0"/>
              <a:t> </a:t>
            </a:r>
            <a:r>
              <a:rPr lang="cs-CZ" dirty="0" err="1" smtClean="0"/>
              <a:t>optica</a:t>
            </a:r>
            <a:endParaRPr lang="cs-CZ" dirty="0" smtClean="0"/>
          </a:p>
          <a:p>
            <a:pPr lvl="2"/>
            <a:r>
              <a:rPr lang="cs-CZ" dirty="0" err="1" smtClean="0"/>
              <a:t>Pars</a:t>
            </a:r>
            <a:r>
              <a:rPr lang="cs-CZ" dirty="0" smtClean="0"/>
              <a:t> </a:t>
            </a:r>
            <a:r>
              <a:rPr lang="cs-CZ" dirty="0" err="1" smtClean="0"/>
              <a:t>caeca</a:t>
            </a:r>
            <a:endParaRPr lang="cs-CZ" dirty="0"/>
          </a:p>
        </p:txBody>
      </p:sp>
      <p:pic>
        <p:nvPicPr>
          <p:cNvPr id="7" name="Zástupný symbol pro obsah 6" descr="508px-Schematic_diagram_of_the_human_eye_cs_svg.pn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059832" y="692696"/>
            <a:ext cx="5698976" cy="5788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31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>
                <a:solidFill>
                  <a:srgbClr val="FF0000"/>
                </a:solidFill>
              </a:rPr>
              <a:t>Tunica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err="1" smtClean="0">
                <a:solidFill>
                  <a:srgbClr val="FF0000"/>
                </a:solidFill>
              </a:rPr>
              <a:t>externa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err="1" smtClean="0">
                <a:solidFill>
                  <a:srgbClr val="FF0000"/>
                </a:solidFill>
              </a:rPr>
              <a:t>oculi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07504" y="1052736"/>
            <a:ext cx="3456384" cy="3809777"/>
          </a:xfrm>
        </p:spPr>
        <p:txBody>
          <a:bodyPr>
            <a:normAutofit/>
          </a:bodyPr>
          <a:lstStyle/>
          <a:p>
            <a:r>
              <a:rPr lang="cs-CZ" sz="22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SCLERA </a:t>
            </a:r>
          </a:p>
          <a:p>
            <a:pPr lvl="1"/>
            <a:r>
              <a:rPr lang="cs-CZ" dirty="0" err="1" smtClean="0"/>
              <a:t>Episclera</a:t>
            </a:r>
            <a:r>
              <a:rPr lang="cs-CZ" dirty="0" smtClean="0"/>
              <a:t> </a:t>
            </a:r>
            <a:r>
              <a:rPr lang="cs-CZ" sz="2000" dirty="0"/>
              <a:t>(</a:t>
            </a:r>
            <a:r>
              <a:rPr lang="cs-CZ" sz="2000" dirty="0" err="1"/>
              <a:t>Tennonův</a:t>
            </a:r>
            <a:r>
              <a:rPr lang="cs-CZ" sz="2000" dirty="0"/>
              <a:t> prostor)</a:t>
            </a:r>
          </a:p>
          <a:p>
            <a:pPr lvl="2">
              <a:buFontTx/>
              <a:buNone/>
            </a:pPr>
            <a:r>
              <a:rPr lang="cs-CZ" sz="1600" dirty="0"/>
              <a:t>Řídké vazivo</a:t>
            </a:r>
            <a:endParaRPr lang="cs-CZ" dirty="0"/>
          </a:p>
          <a:p>
            <a:pPr lvl="1"/>
            <a:r>
              <a:rPr lang="cs-CZ" dirty="0" err="1"/>
              <a:t>Substatia</a:t>
            </a:r>
            <a:r>
              <a:rPr lang="cs-CZ" dirty="0"/>
              <a:t> propria</a:t>
            </a:r>
          </a:p>
          <a:p>
            <a:pPr lvl="2">
              <a:buFontTx/>
              <a:buNone/>
            </a:pPr>
            <a:r>
              <a:rPr lang="cs-CZ" sz="1600" dirty="0"/>
              <a:t>Hustá síť tlustých kolagenních fibril</a:t>
            </a:r>
          </a:p>
          <a:p>
            <a:pPr lvl="1"/>
            <a:r>
              <a:rPr lang="cs-CZ" dirty="0"/>
              <a:t>Lamina </a:t>
            </a:r>
            <a:r>
              <a:rPr lang="cs-CZ" dirty="0" err="1"/>
              <a:t>fusca</a:t>
            </a:r>
            <a:endParaRPr lang="cs-CZ" dirty="0"/>
          </a:p>
          <a:p>
            <a:pPr lvl="2">
              <a:buFontTx/>
              <a:buNone/>
            </a:pPr>
            <a:r>
              <a:rPr lang="cs-CZ" sz="1600" dirty="0"/>
              <a:t>Řídké vazivo, melanocyty makrofágy</a:t>
            </a:r>
          </a:p>
          <a:p>
            <a:pPr lvl="2"/>
            <a:endParaRPr lang="cs-CZ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1" t="4671" r="1642" b="5739"/>
          <a:stretch/>
        </p:blipFill>
        <p:spPr bwMode="auto">
          <a:xfrm>
            <a:off x="3990109" y="1246910"/>
            <a:ext cx="4322618" cy="5135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6732240" y="3556839"/>
            <a:ext cx="79208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400" dirty="0" smtClean="0"/>
              <a:t>stroma</a:t>
            </a:r>
            <a:endParaRPr lang="cs-CZ" sz="1400" dirty="0"/>
          </a:p>
        </p:txBody>
      </p:sp>
      <p:sp>
        <p:nvSpPr>
          <p:cNvPr id="6" name="TextovéPole 5"/>
          <p:cNvSpPr txBox="1"/>
          <p:nvPr/>
        </p:nvSpPr>
        <p:spPr>
          <a:xfrm>
            <a:off x="4644008" y="1664542"/>
            <a:ext cx="86409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400" dirty="0" smtClean="0"/>
              <a:t>spojivka</a:t>
            </a:r>
            <a:endParaRPr lang="cs-CZ" sz="1400" dirty="0"/>
          </a:p>
        </p:txBody>
      </p:sp>
      <p:sp>
        <p:nvSpPr>
          <p:cNvPr id="7" name="TextovéPole 6"/>
          <p:cNvSpPr txBox="1"/>
          <p:nvPr/>
        </p:nvSpPr>
        <p:spPr>
          <a:xfrm>
            <a:off x="6300192" y="1403484"/>
            <a:ext cx="720080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100" dirty="0" smtClean="0"/>
              <a:t>Epitel spojivky</a:t>
            </a:r>
            <a:endParaRPr lang="cs-CZ" sz="1100" dirty="0"/>
          </a:p>
        </p:txBody>
      </p:sp>
      <p:sp>
        <p:nvSpPr>
          <p:cNvPr id="8" name="TextovéPole 7"/>
          <p:cNvSpPr txBox="1"/>
          <p:nvPr/>
        </p:nvSpPr>
        <p:spPr>
          <a:xfrm>
            <a:off x="4131851" y="4458530"/>
            <a:ext cx="102431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200" dirty="0" smtClean="0"/>
              <a:t>Krevní cévy</a:t>
            </a:r>
            <a:endParaRPr lang="cs-CZ" sz="1200" dirty="0"/>
          </a:p>
        </p:txBody>
      </p:sp>
      <p:sp>
        <p:nvSpPr>
          <p:cNvPr id="9" name="TextovéPole 8"/>
          <p:cNvSpPr txBox="1"/>
          <p:nvPr/>
        </p:nvSpPr>
        <p:spPr>
          <a:xfrm>
            <a:off x="5364088" y="5373216"/>
            <a:ext cx="93610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200" dirty="0" err="1" smtClean="0"/>
              <a:t>Schlemmův</a:t>
            </a:r>
            <a:r>
              <a:rPr lang="cs-CZ" sz="1200" dirty="0" smtClean="0"/>
              <a:t> kanál</a:t>
            </a:r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val="621207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0484" y="116633"/>
            <a:ext cx="3121356" cy="4503531"/>
          </a:xfrm>
        </p:spPr>
        <p:txBody>
          <a:bodyPr>
            <a:noAutofit/>
          </a:bodyPr>
          <a:lstStyle/>
          <a:p>
            <a:r>
              <a:rPr lang="cs-CZ" sz="14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CORNEA</a:t>
            </a:r>
          </a:p>
          <a:p>
            <a:r>
              <a:rPr lang="cs-CZ" sz="1200" dirty="0" smtClean="0"/>
              <a:t>Bezcévná, průhledná, výživa z komorového moku</a:t>
            </a:r>
          </a:p>
          <a:p>
            <a:r>
              <a:rPr lang="cs-CZ" sz="1200" dirty="0" smtClean="0"/>
              <a:t>5vrstev</a:t>
            </a:r>
            <a:endParaRPr lang="cs-CZ" sz="1200" dirty="0"/>
          </a:p>
          <a:p>
            <a:pPr lvl="1"/>
            <a:r>
              <a:rPr lang="cs-CZ" sz="1200" dirty="0" err="1" smtClean="0"/>
              <a:t>Epithelium</a:t>
            </a:r>
            <a:r>
              <a:rPr lang="cs-CZ" sz="1200" dirty="0" smtClean="0"/>
              <a:t> </a:t>
            </a:r>
            <a:r>
              <a:rPr lang="cs-CZ" sz="1200" dirty="0" err="1" smtClean="0"/>
              <a:t>anterius</a:t>
            </a:r>
            <a:r>
              <a:rPr lang="cs-CZ" sz="1200" dirty="0" smtClean="0"/>
              <a:t> </a:t>
            </a:r>
            <a:r>
              <a:rPr lang="cs-CZ" sz="1200" dirty="0" err="1"/>
              <a:t>cornae</a:t>
            </a:r>
            <a:endParaRPr lang="cs-CZ" sz="1200" dirty="0"/>
          </a:p>
          <a:p>
            <a:pPr lvl="2"/>
            <a:r>
              <a:rPr lang="cs-CZ" sz="1200" dirty="0"/>
              <a:t>Vrstevnatý dlaždicový epitel nerohovějící, 5-6 vrstev</a:t>
            </a:r>
          </a:p>
          <a:p>
            <a:pPr lvl="2"/>
            <a:r>
              <a:rPr lang="cs-CZ" sz="1200" dirty="0"/>
              <a:t>Kolagenní fibrily, amorfní </a:t>
            </a:r>
            <a:r>
              <a:rPr lang="cs-CZ" sz="1200" dirty="0" smtClean="0"/>
              <a:t>hmota</a:t>
            </a:r>
          </a:p>
          <a:p>
            <a:pPr lvl="1"/>
            <a:r>
              <a:rPr lang="cs-CZ" sz="1200" dirty="0"/>
              <a:t>Lamina </a:t>
            </a:r>
            <a:r>
              <a:rPr lang="cs-CZ" sz="1200" dirty="0" err="1"/>
              <a:t>limitans</a:t>
            </a:r>
            <a:r>
              <a:rPr lang="cs-CZ" sz="1200" dirty="0"/>
              <a:t> </a:t>
            </a:r>
            <a:r>
              <a:rPr lang="cs-CZ" sz="1200" dirty="0" err="1"/>
              <a:t>anterior</a:t>
            </a:r>
            <a:r>
              <a:rPr lang="cs-CZ" sz="1200" dirty="0"/>
              <a:t> – </a:t>
            </a:r>
            <a:r>
              <a:rPr lang="cs-CZ" sz="1200" dirty="0" err="1"/>
              <a:t>Bowmanova</a:t>
            </a:r>
            <a:r>
              <a:rPr lang="cs-CZ" sz="1200" dirty="0"/>
              <a:t> membrána</a:t>
            </a:r>
          </a:p>
          <a:p>
            <a:pPr lvl="2"/>
            <a:endParaRPr lang="cs-CZ" sz="1200" dirty="0" smtClean="0"/>
          </a:p>
          <a:p>
            <a:pPr lvl="1"/>
            <a:r>
              <a:rPr lang="cs-CZ" sz="1200" dirty="0" err="1" smtClean="0"/>
              <a:t>Substantia</a:t>
            </a:r>
            <a:r>
              <a:rPr lang="cs-CZ" sz="1200" dirty="0" smtClean="0"/>
              <a:t> propria </a:t>
            </a:r>
            <a:r>
              <a:rPr lang="cs-CZ" sz="1200" dirty="0" err="1" smtClean="0"/>
              <a:t>cornae</a:t>
            </a:r>
            <a:endParaRPr lang="cs-CZ" sz="1200" dirty="0" smtClean="0"/>
          </a:p>
          <a:p>
            <a:pPr lvl="2"/>
            <a:r>
              <a:rPr lang="cs-CZ" sz="1200" dirty="0" smtClean="0"/>
              <a:t>Lamely hustého kolagenního vaziva, amorfní hmota</a:t>
            </a:r>
          </a:p>
          <a:p>
            <a:pPr lvl="1"/>
            <a:r>
              <a:rPr lang="cs-CZ" sz="1200" dirty="0" smtClean="0"/>
              <a:t>Lamina </a:t>
            </a:r>
            <a:r>
              <a:rPr lang="cs-CZ" sz="1200" dirty="0" err="1" smtClean="0"/>
              <a:t>limitans</a:t>
            </a:r>
            <a:r>
              <a:rPr lang="cs-CZ" sz="1200" dirty="0" smtClean="0"/>
              <a:t> </a:t>
            </a:r>
            <a:r>
              <a:rPr lang="cs-CZ" sz="1200" dirty="0" err="1" smtClean="0"/>
              <a:t>posterior</a:t>
            </a:r>
            <a:r>
              <a:rPr lang="cs-CZ" sz="1200" dirty="0" smtClean="0"/>
              <a:t> – </a:t>
            </a:r>
            <a:r>
              <a:rPr lang="cs-CZ" sz="1200" dirty="0" err="1" smtClean="0"/>
              <a:t>Descementova</a:t>
            </a:r>
            <a:r>
              <a:rPr lang="cs-CZ" sz="1200" dirty="0" smtClean="0"/>
              <a:t> membrána</a:t>
            </a:r>
          </a:p>
          <a:p>
            <a:pPr lvl="2"/>
            <a:r>
              <a:rPr lang="cs-CZ" sz="1200" dirty="0" smtClean="0"/>
              <a:t>Tlustá bazální membrána</a:t>
            </a:r>
          </a:p>
          <a:p>
            <a:pPr lvl="1"/>
            <a:r>
              <a:rPr lang="cs-CZ" sz="1200" dirty="0" err="1" smtClean="0"/>
              <a:t>Epithelium</a:t>
            </a:r>
            <a:r>
              <a:rPr lang="cs-CZ" sz="1200" dirty="0" smtClean="0"/>
              <a:t> </a:t>
            </a:r>
            <a:r>
              <a:rPr lang="cs-CZ" sz="1200" dirty="0" err="1" smtClean="0"/>
              <a:t>posterior</a:t>
            </a:r>
            <a:r>
              <a:rPr lang="cs-CZ" sz="1200" dirty="0" smtClean="0"/>
              <a:t> </a:t>
            </a:r>
            <a:r>
              <a:rPr lang="cs-CZ" sz="1200" dirty="0" err="1" smtClean="0"/>
              <a:t>cornae</a:t>
            </a:r>
            <a:endParaRPr lang="cs-CZ" sz="1200" dirty="0" smtClean="0"/>
          </a:p>
          <a:p>
            <a:pPr lvl="2"/>
            <a:r>
              <a:rPr lang="cs-CZ" sz="1200" dirty="0" smtClean="0"/>
              <a:t>1 vrstevný plochý epitel </a:t>
            </a:r>
            <a:r>
              <a:rPr lang="cs-CZ" sz="1200" dirty="0" err="1" smtClean="0"/>
              <a:t>mesenchymálního</a:t>
            </a:r>
            <a:r>
              <a:rPr lang="cs-CZ" sz="1200" dirty="0" smtClean="0"/>
              <a:t> původu</a:t>
            </a:r>
            <a:endParaRPr lang="cs-CZ" sz="1200" dirty="0"/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2" b="3132"/>
          <a:stretch/>
        </p:blipFill>
        <p:spPr bwMode="auto">
          <a:xfrm>
            <a:off x="3131840" y="131440"/>
            <a:ext cx="5621250" cy="5976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6837249" y="6066461"/>
            <a:ext cx="2232248" cy="7848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cs-CZ" sz="900" dirty="0" err="1" smtClean="0"/>
              <a:t>Epithelium</a:t>
            </a:r>
            <a:r>
              <a:rPr lang="cs-CZ" sz="900" dirty="0" smtClean="0"/>
              <a:t> </a:t>
            </a:r>
            <a:r>
              <a:rPr lang="cs-CZ" sz="900" dirty="0" err="1" smtClean="0"/>
              <a:t>anterius</a:t>
            </a:r>
            <a:r>
              <a:rPr lang="cs-CZ" sz="900" dirty="0" smtClean="0"/>
              <a:t> </a:t>
            </a:r>
            <a:r>
              <a:rPr lang="cs-CZ" sz="900" dirty="0" err="1" smtClean="0"/>
              <a:t>cornae</a:t>
            </a:r>
            <a:endParaRPr lang="cs-CZ" sz="900" dirty="0" smtClean="0"/>
          </a:p>
          <a:p>
            <a:pPr marL="342900" indent="-342900">
              <a:buAutoNum type="arabicPeriod"/>
            </a:pPr>
            <a:r>
              <a:rPr lang="cs-CZ" sz="900" dirty="0" err="1" smtClean="0"/>
              <a:t>Descementova</a:t>
            </a:r>
            <a:r>
              <a:rPr lang="cs-CZ" sz="900" dirty="0" smtClean="0"/>
              <a:t> membrána</a:t>
            </a:r>
          </a:p>
          <a:p>
            <a:pPr marL="342900" indent="-342900">
              <a:buAutoNum type="arabicPeriod"/>
            </a:pPr>
            <a:r>
              <a:rPr lang="cs-CZ" sz="900" dirty="0" err="1" smtClean="0"/>
              <a:t>Substantia</a:t>
            </a:r>
            <a:r>
              <a:rPr lang="cs-CZ" sz="900" dirty="0" smtClean="0"/>
              <a:t> propria </a:t>
            </a:r>
            <a:r>
              <a:rPr lang="cs-CZ" sz="900" dirty="0" err="1" smtClean="0"/>
              <a:t>cornae</a:t>
            </a:r>
            <a:endParaRPr lang="cs-CZ" sz="900" dirty="0" smtClean="0"/>
          </a:p>
          <a:p>
            <a:pPr marL="342900" indent="-342900">
              <a:buAutoNum type="arabicPeriod"/>
            </a:pPr>
            <a:r>
              <a:rPr lang="cs-CZ" sz="900" dirty="0" err="1" smtClean="0"/>
              <a:t>Bowmannova</a:t>
            </a:r>
            <a:r>
              <a:rPr lang="cs-CZ" sz="900" dirty="0" smtClean="0"/>
              <a:t> membrána</a:t>
            </a:r>
          </a:p>
          <a:p>
            <a:pPr marL="342900" indent="-342900">
              <a:buAutoNum type="arabicPeriod"/>
            </a:pPr>
            <a:r>
              <a:rPr lang="cs-CZ" sz="900" dirty="0" err="1" smtClean="0"/>
              <a:t>Epithelium</a:t>
            </a:r>
            <a:r>
              <a:rPr lang="cs-CZ" sz="900" dirty="0" smtClean="0"/>
              <a:t> </a:t>
            </a:r>
            <a:r>
              <a:rPr lang="cs-CZ" sz="900" dirty="0" err="1" smtClean="0"/>
              <a:t>posterior</a:t>
            </a:r>
            <a:r>
              <a:rPr lang="cs-CZ" sz="900" dirty="0" smtClean="0"/>
              <a:t> </a:t>
            </a:r>
            <a:r>
              <a:rPr lang="cs-CZ" sz="900" dirty="0" err="1" smtClean="0"/>
              <a:t>cornae</a:t>
            </a:r>
            <a:endParaRPr lang="cs-CZ" sz="900" dirty="0"/>
          </a:p>
        </p:txBody>
      </p:sp>
      <p:sp>
        <p:nvSpPr>
          <p:cNvPr id="4" name="TextovéPole 3"/>
          <p:cNvSpPr txBox="1"/>
          <p:nvPr/>
        </p:nvSpPr>
        <p:spPr>
          <a:xfrm>
            <a:off x="6444208" y="5877272"/>
            <a:ext cx="28803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5</a:t>
            </a:r>
            <a:endParaRPr lang="cs-CZ" sz="2400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5" y="188640"/>
            <a:ext cx="2555775" cy="2101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9755" y="3284984"/>
            <a:ext cx="2618470" cy="2169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96" y="4620164"/>
            <a:ext cx="3851920" cy="2208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ovéPole 7"/>
          <p:cNvSpPr txBox="1"/>
          <p:nvPr/>
        </p:nvSpPr>
        <p:spPr>
          <a:xfrm>
            <a:off x="35496" y="4658652"/>
            <a:ext cx="21602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200" dirty="0" smtClean="0"/>
              <a:t>1</a:t>
            </a:r>
            <a:endParaRPr lang="cs-CZ" sz="1200" dirty="0"/>
          </a:p>
        </p:txBody>
      </p:sp>
      <p:sp>
        <p:nvSpPr>
          <p:cNvPr id="9" name="TextovéPole 8"/>
          <p:cNvSpPr txBox="1"/>
          <p:nvPr/>
        </p:nvSpPr>
        <p:spPr>
          <a:xfrm>
            <a:off x="628227" y="4942718"/>
            <a:ext cx="288032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200" dirty="0" smtClean="0"/>
              <a:t>2</a:t>
            </a:r>
            <a:endParaRPr lang="cs-CZ" sz="1200" dirty="0"/>
          </a:p>
        </p:txBody>
      </p:sp>
      <p:sp>
        <p:nvSpPr>
          <p:cNvPr id="10" name="TextovéPole 9"/>
          <p:cNvSpPr txBox="1"/>
          <p:nvPr/>
        </p:nvSpPr>
        <p:spPr>
          <a:xfrm>
            <a:off x="1475656" y="5454574"/>
            <a:ext cx="36004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200" dirty="0" smtClean="0"/>
              <a:t>3</a:t>
            </a:r>
            <a:endParaRPr lang="cs-CZ" sz="1200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2195736" y="6165304"/>
            <a:ext cx="288032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200" dirty="0" smtClean="0"/>
              <a:t>4</a:t>
            </a:r>
            <a:endParaRPr lang="cs-CZ" sz="1200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2915816" y="6597352"/>
            <a:ext cx="288032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200" dirty="0" smtClean="0"/>
              <a:t>5</a:t>
            </a:r>
            <a:endParaRPr lang="cs-CZ" sz="1200" dirty="0"/>
          </a:p>
        </p:txBody>
      </p:sp>
      <p:cxnSp>
        <p:nvCxnSpPr>
          <p:cNvPr id="15" name="Přímá spojnice se šipkou 14"/>
          <p:cNvCxnSpPr/>
          <p:nvPr/>
        </p:nvCxnSpPr>
        <p:spPr>
          <a:xfrm flipV="1">
            <a:off x="916259" y="4935651"/>
            <a:ext cx="199357" cy="145566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nice se šipkou 16"/>
          <p:cNvCxnSpPr/>
          <p:nvPr/>
        </p:nvCxnSpPr>
        <p:spPr>
          <a:xfrm>
            <a:off x="2483768" y="6442303"/>
            <a:ext cx="72008" cy="227057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7744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707904" y="274638"/>
            <a:ext cx="4978896" cy="1143000"/>
          </a:xfrm>
        </p:spPr>
        <p:txBody>
          <a:bodyPr/>
          <a:lstStyle/>
          <a:p>
            <a:r>
              <a:rPr lang="cs-CZ" dirty="0" err="1" smtClean="0">
                <a:solidFill>
                  <a:srgbClr val="FF0000"/>
                </a:solidFill>
              </a:rPr>
              <a:t>Tunica</a:t>
            </a:r>
            <a:r>
              <a:rPr lang="cs-CZ" dirty="0" smtClean="0">
                <a:solidFill>
                  <a:srgbClr val="FF0000"/>
                </a:solidFill>
              </a:rPr>
              <a:t> media </a:t>
            </a:r>
            <a:r>
              <a:rPr lang="cs-CZ" dirty="0" err="1" smtClean="0">
                <a:solidFill>
                  <a:srgbClr val="FF0000"/>
                </a:solidFill>
              </a:rPr>
              <a:t>oculi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7624" y="137987"/>
            <a:ext cx="3376209" cy="2880320"/>
          </a:xfrm>
        </p:spPr>
        <p:txBody>
          <a:bodyPr>
            <a:normAutofit fontScale="32500" lnSpcReduction="20000"/>
          </a:bodyPr>
          <a:lstStyle/>
          <a:p>
            <a:r>
              <a:rPr lang="cs-CZ" sz="43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CHOROIDEA</a:t>
            </a:r>
          </a:p>
          <a:p>
            <a:pPr lvl="1"/>
            <a:r>
              <a:rPr lang="cs-CZ" sz="3400" dirty="0" smtClean="0"/>
              <a:t>Tenká, silně pigmentovaná, kolagenní a elastická vlákna</a:t>
            </a:r>
          </a:p>
          <a:p>
            <a:pPr lvl="1"/>
            <a:r>
              <a:rPr lang="cs-CZ" sz="3400" dirty="0" smtClean="0"/>
              <a:t>Vrstvy</a:t>
            </a:r>
          </a:p>
          <a:p>
            <a:pPr lvl="2"/>
            <a:r>
              <a:rPr lang="cs-CZ" sz="3400" dirty="0" smtClean="0"/>
              <a:t>Lamina </a:t>
            </a:r>
            <a:r>
              <a:rPr lang="cs-CZ" sz="3400" dirty="0" err="1" smtClean="0"/>
              <a:t>suprachoroidea</a:t>
            </a:r>
            <a:endParaRPr lang="cs-CZ" sz="3400" dirty="0" smtClean="0"/>
          </a:p>
          <a:p>
            <a:pPr lvl="3"/>
            <a:r>
              <a:rPr lang="cs-CZ" sz="3400" dirty="0" smtClean="0"/>
              <a:t>Řídké vazivo, melanocyty</a:t>
            </a:r>
          </a:p>
          <a:p>
            <a:pPr lvl="2"/>
            <a:r>
              <a:rPr lang="cs-CZ" sz="3400" dirty="0" smtClean="0"/>
              <a:t>Lamina </a:t>
            </a:r>
            <a:r>
              <a:rPr lang="cs-CZ" sz="3400" dirty="0" err="1" smtClean="0"/>
              <a:t>vasculosa</a:t>
            </a:r>
            <a:endParaRPr lang="cs-CZ" sz="3400" dirty="0" smtClean="0"/>
          </a:p>
          <a:p>
            <a:pPr lvl="3"/>
            <a:r>
              <a:rPr lang="cs-CZ" sz="3400" dirty="0" smtClean="0"/>
              <a:t>Více cév</a:t>
            </a:r>
          </a:p>
          <a:p>
            <a:pPr lvl="2"/>
            <a:r>
              <a:rPr lang="cs-CZ" sz="3400" dirty="0" smtClean="0"/>
              <a:t>Lamina </a:t>
            </a:r>
            <a:r>
              <a:rPr lang="cs-CZ" sz="3400" dirty="0" err="1" smtClean="0"/>
              <a:t>chorocapillaris</a:t>
            </a:r>
            <a:endParaRPr lang="cs-CZ" sz="3400" dirty="0" smtClean="0"/>
          </a:p>
          <a:p>
            <a:pPr lvl="3"/>
            <a:r>
              <a:rPr lang="cs-CZ" sz="3400" dirty="0" smtClean="0"/>
              <a:t>Síť kapilár</a:t>
            </a:r>
          </a:p>
          <a:p>
            <a:pPr lvl="2"/>
            <a:r>
              <a:rPr lang="cs-CZ" sz="3400" dirty="0" smtClean="0"/>
              <a:t>Lamina </a:t>
            </a:r>
            <a:r>
              <a:rPr lang="cs-CZ" sz="3400" dirty="0" err="1" smtClean="0"/>
              <a:t>vitrea</a:t>
            </a:r>
            <a:r>
              <a:rPr lang="cs-CZ" sz="3400" dirty="0" smtClean="0"/>
              <a:t> – </a:t>
            </a:r>
            <a:r>
              <a:rPr lang="cs-CZ" sz="3400" dirty="0" err="1" smtClean="0"/>
              <a:t>Bruchova</a:t>
            </a:r>
            <a:r>
              <a:rPr lang="cs-CZ" sz="3400" dirty="0" smtClean="0"/>
              <a:t> membrána</a:t>
            </a:r>
          </a:p>
          <a:p>
            <a:pPr lvl="3"/>
            <a:r>
              <a:rPr lang="cs-CZ" sz="3400" dirty="0" smtClean="0"/>
              <a:t>5 vrstev – bazální lamina, kolagenní vrstva, elastická vrstva, kolagenní vrstva, bazální lamina buněk pigmentového epitelu sítnice</a:t>
            </a:r>
          </a:p>
          <a:p>
            <a:pPr lvl="3"/>
            <a:endParaRPr lang="cs-CZ" dirty="0"/>
          </a:p>
        </p:txBody>
      </p:sp>
      <p:pic>
        <p:nvPicPr>
          <p:cNvPr id="23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8200" y="2554216"/>
            <a:ext cx="4343400" cy="2816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09" r="34397" b="28094"/>
          <a:stretch/>
        </p:blipFill>
        <p:spPr bwMode="auto">
          <a:xfrm>
            <a:off x="4355976" y="1268760"/>
            <a:ext cx="4578260" cy="1891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 descr="http://www.bu.edu/histology/g/laytb01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625" cy="28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http://www.bu.edu/histology/g/laytb02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743575" cy="28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www.bu.edu/histology/g/laytb03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625" cy="28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http://www.bu.edu/histology/g/laytb04.gi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625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 fovea, RPE 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097562"/>
            <a:ext cx="5743575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 descr="http://www.bu.edu/histology/g/laytb06.gif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625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://www.bu.edu/histology/g/laytb07.gif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625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7" name="Picture 19" descr="http://www.bu.edu/histology/g/laytb14.gif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625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http://www.bu.edu/histology/g/laytb18.gif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838825" cy="28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http://www.bu.edu/histology/g/space.gif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08500" y="-3856038"/>
            <a:ext cx="5743575" cy="7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1341150" y="5699922"/>
            <a:ext cx="72008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800" dirty="0" err="1" smtClean="0"/>
              <a:t>Bruchova</a:t>
            </a:r>
            <a:r>
              <a:rPr lang="cs-CZ" sz="800" dirty="0" smtClean="0"/>
              <a:t> membrána</a:t>
            </a:r>
            <a:endParaRPr lang="cs-CZ" sz="800" dirty="0"/>
          </a:p>
        </p:txBody>
      </p:sp>
      <p:sp>
        <p:nvSpPr>
          <p:cNvPr id="6" name="TextovéPole 5"/>
          <p:cNvSpPr txBox="1"/>
          <p:nvPr/>
        </p:nvSpPr>
        <p:spPr>
          <a:xfrm>
            <a:off x="3059832" y="4869160"/>
            <a:ext cx="86409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800" dirty="0" smtClean="0"/>
              <a:t>Pigmentový epitel sítnice</a:t>
            </a:r>
            <a:endParaRPr lang="cs-CZ" sz="800" dirty="0"/>
          </a:p>
        </p:txBody>
      </p:sp>
      <p:sp>
        <p:nvSpPr>
          <p:cNvPr id="7" name="TextovéPole 6"/>
          <p:cNvSpPr txBox="1"/>
          <p:nvPr/>
        </p:nvSpPr>
        <p:spPr>
          <a:xfrm>
            <a:off x="4067944" y="5489643"/>
            <a:ext cx="86409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800" dirty="0" smtClean="0"/>
              <a:t>Lamina </a:t>
            </a:r>
            <a:r>
              <a:rPr lang="cs-CZ" sz="800" dirty="0" err="1" smtClean="0"/>
              <a:t>chorocapillaris</a:t>
            </a:r>
            <a:endParaRPr lang="cs-CZ" sz="800" dirty="0"/>
          </a:p>
        </p:txBody>
      </p:sp>
      <p:sp>
        <p:nvSpPr>
          <p:cNvPr id="9" name="TextovéPole 8"/>
          <p:cNvSpPr txBox="1"/>
          <p:nvPr/>
        </p:nvSpPr>
        <p:spPr>
          <a:xfrm>
            <a:off x="3779912" y="6038476"/>
            <a:ext cx="720080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800" dirty="0" smtClean="0"/>
              <a:t>melanocyty</a:t>
            </a:r>
            <a:endParaRPr lang="cs-CZ" sz="800" dirty="0"/>
          </a:p>
        </p:txBody>
      </p:sp>
      <p:sp>
        <p:nvSpPr>
          <p:cNvPr id="10" name="TextovéPole 9"/>
          <p:cNvSpPr txBox="1"/>
          <p:nvPr/>
        </p:nvSpPr>
        <p:spPr>
          <a:xfrm>
            <a:off x="1691054" y="4266589"/>
            <a:ext cx="631832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000" dirty="0" smtClean="0"/>
              <a:t>sítnice</a:t>
            </a:r>
            <a:endParaRPr lang="cs-CZ" sz="1000" dirty="0"/>
          </a:p>
        </p:txBody>
      </p:sp>
      <p:sp>
        <p:nvSpPr>
          <p:cNvPr id="11" name="Pravá složená závorka 10"/>
          <p:cNvSpPr/>
          <p:nvPr/>
        </p:nvSpPr>
        <p:spPr>
          <a:xfrm>
            <a:off x="206402" y="3160133"/>
            <a:ext cx="1494788" cy="2459135"/>
          </a:xfrm>
          <a:prstGeom prst="rightBrace">
            <a:avLst>
              <a:gd name="adj1" fmla="val 8333"/>
              <a:gd name="adj2" fmla="val 50839"/>
            </a:avLst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3" name="Přímá spojnice se šipkou 12"/>
          <p:cNvCxnSpPr>
            <a:stCxn id="5" idx="1"/>
          </p:cNvCxnSpPr>
          <p:nvPr/>
        </p:nvCxnSpPr>
        <p:spPr>
          <a:xfrm flipH="1" flipV="1">
            <a:off x="683568" y="5699922"/>
            <a:ext cx="657582" cy="169277"/>
          </a:xfrm>
          <a:prstGeom prst="straightConnector1">
            <a:avLst/>
          </a:prstGeom>
          <a:ln w="28575">
            <a:solidFill>
              <a:schemeClr val="accent4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se šipkou 14"/>
          <p:cNvCxnSpPr>
            <a:stCxn id="9" idx="1"/>
          </p:cNvCxnSpPr>
          <p:nvPr/>
        </p:nvCxnSpPr>
        <p:spPr>
          <a:xfrm flipH="1">
            <a:off x="3491880" y="6146198"/>
            <a:ext cx="288032" cy="235130"/>
          </a:xfrm>
          <a:prstGeom prst="straightConnector1">
            <a:avLst/>
          </a:prstGeom>
          <a:ln w="28575">
            <a:solidFill>
              <a:schemeClr val="accent4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nice se šipkou 16"/>
          <p:cNvCxnSpPr/>
          <p:nvPr/>
        </p:nvCxnSpPr>
        <p:spPr>
          <a:xfrm flipH="1" flipV="1">
            <a:off x="2871787" y="6038476"/>
            <a:ext cx="908125" cy="107722"/>
          </a:xfrm>
          <a:prstGeom prst="straightConnector1">
            <a:avLst/>
          </a:prstGeom>
          <a:ln w="28575">
            <a:solidFill>
              <a:schemeClr val="accent4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Pravá složená závorka 17"/>
          <p:cNvSpPr/>
          <p:nvPr/>
        </p:nvSpPr>
        <p:spPr>
          <a:xfrm>
            <a:off x="3491880" y="5489643"/>
            <a:ext cx="576064" cy="294917"/>
          </a:xfrm>
          <a:prstGeom prst="rightBrac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20" name="Přímá spojnice se šipkou 19"/>
          <p:cNvCxnSpPr>
            <a:stCxn id="6" idx="2"/>
          </p:cNvCxnSpPr>
          <p:nvPr/>
        </p:nvCxnSpPr>
        <p:spPr>
          <a:xfrm flipH="1">
            <a:off x="3203848" y="5207714"/>
            <a:ext cx="288032" cy="93494"/>
          </a:xfrm>
          <a:prstGeom prst="straightConnector1">
            <a:avLst/>
          </a:prstGeom>
          <a:ln w="28575">
            <a:solidFill>
              <a:schemeClr val="accent4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Pravá složená závorka 20"/>
          <p:cNvSpPr/>
          <p:nvPr/>
        </p:nvSpPr>
        <p:spPr>
          <a:xfrm>
            <a:off x="4644008" y="1628800"/>
            <a:ext cx="792088" cy="986036"/>
          </a:xfrm>
          <a:prstGeom prst="rightBrac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2" name="TextovéPole 41"/>
          <p:cNvSpPr txBox="1"/>
          <p:nvPr/>
        </p:nvSpPr>
        <p:spPr>
          <a:xfrm>
            <a:off x="5436096" y="1998707"/>
            <a:ext cx="631832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000" dirty="0" smtClean="0"/>
              <a:t>sítnice</a:t>
            </a:r>
            <a:endParaRPr lang="cs-CZ" sz="1000" dirty="0"/>
          </a:p>
        </p:txBody>
      </p:sp>
      <p:sp>
        <p:nvSpPr>
          <p:cNvPr id="22" name="Levá složená závorka 21"/>
          <p:cNvSpPr/>
          <p:nvPr/>
        </p:nvSpPr>
        <p:spPr>
          <a:xfrm>
            <a:off x="6372200" y="2614836"/>
            <a:ext cx="216024" cy="482726"/>
          </a:xfrm>
          <a:prstGeom prst="leftBrac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TextovéPole 23"/>
          <p:cNvSpPr txBox="1"/>
          <p:nvPr/>
        </p:nvSpPr>
        <p:spPr>
          <a:xfrm>
            <a:off x="5702737" y="2748477"/>
            <a:ext cx="620188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800" dirty="0" err="1" smtClean="0"/>
              <a:t>choroidea</a:t>
            </a:r>
            <a:endParaRPr lang="cs-CZ" sz="800" dirty="0"/>
          </a:p>
        </p:txBody>
      </p:sp>
      <p:sp>
        <p:nvSpPr>
          <p:cNvPr id="45" name="TextovéPole 44"/>
          <p:cNvSpPr txBox="1"/>
          <p:nvPr/>
        </p:nvSpPr>
        <p:spPr>
          <a:xfrm>
            <a:off x="5118154" y="5892968"/>
            <a:ext cx="620188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800" dirty="0" err="1" smtClean="0"/>
              <a:t>choroidea</a:t>
            </a:r>
            <a:endParaRPr lang="cs-CZ" sz="800" dirty="0"/>
          </a:p>
        </p:txBody>
      </p:sp>
      <p:cxnSp>
        <p:nvCxnSpPr>
          <p:cNvPr id="26" name="Přímá spojnice se šipkou 25"/>
          <p:cNvCxnSpPr/>
          <p:nvPr/>
        </p:nvCxnSpPr>
        <p:spPr>
          <a:xfrm>
            <a:off x="5738342" y="6000690"/>
            <a:ext cx="633858" cy="37786"/>
          </a:xfrm>
          <a:prstGeom prst="straightConnector1">
            <a:avLst/>
          </a:prstGeom>
          <a:ln w="28575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ovéPole 26"/>
          <p:cNvSpPr txBox="1"/>
          <p:nvPr/>
        </p:nvSpPr>
        <p:spPr>
          <a:xfrm>
            <a:off x="5652120" y="4499828"/>
            <a:ext cx="29017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400" dirty="0" smtClean="0"/>
              <a:t>sítnice</a:t>
            </a:r>
            <a:endParaRPr lang="cs-CZ" sz="4400" dirty="0"/>
          </a:p>
        </p:txBody>
      </p:sp>
    </p:spTree>
    <p:extLst>
      <p:ext uri="{BB962C8B-B14F-4D97-AF65-F5344CB8AC3E}">
        <p14:creationId xmlns:p14="http://schemas.microsoft.com/office/powerpoint/2010/main" val="3316404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TH-008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8686800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158750" y="42863"/>
            <a:ext cx="19621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400" b="1"/>
              <a:t>THYMUS DÍTĚTE, HE</a:t>
            </a:r>
          </a:p>
        </p:txBody>
      </p:sp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592138" y="908050"/>
            <a:ext cx="15636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400"/>
              <a:t>vazivové pouzdro</a:t>
            </a:r>
          </a:p>
        </p:txBody>
      </p:sp>
      <p:sp>
        <p:nvSpPr>
          <p:cNvPr id="8197" name="Line 5"/>
          <p:cNvSpPr>
            <a:spLocks noChangeShapeType="1"/>
          </p:cNvSpPr>
          <p:nvPr/>
        </p:nvSpPr>
        <p:spPr bwMode="auto">
          <a:xfrm>
            <a:off x="1763713" y="1125538"/>
            <a:ext cx="144462" cy="287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8198" name="Text Box 6"/>
          <p:cNvSpPr txBox="1">
            <a:spLocks noChangeArrowheads="1"/>
          </p:cNvSpPr>
          <p:nvPr/>
        </p:nvSpPr>
        <p:spPr bwMode="auto">
          <a:xfrm>
            <a:off x="3111500" y="619125"/>
            <a:ext cx="558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400" b="1"/>
              <a:t>kůra</a:t>
            </a:r>
          </a:p>
        </p:txBody>
      </p:sp>
      <p:sp>
        <p:nvSpPr>
          <p:cNvPr id="8199" name="Line 7"/>
          <p:cNvSpPr>
            <a:spLocks noChangeShapeType="1"/>
          </p:cNvSpPr>
          <p:nvPr/>
        </p:nvSpPr>
        <p:spPr bwMode="auto">
          <a:xfrm flipH="1">
            <a:off x="2627313" y="836613"/>
            <a:ext cx="576262" cy="11525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8200" name="Line 8"/>
          <p:cNvSpPr>
            <a:spLocks noChangeShapeType="1"/>
          </p:cNvSpPr>
          <p:nvPr/>
        </p:nvSpPr>
        <p:spPr bwMode="auto">
          <a:xfrm>
            <a:off x="3203575" y="836613"/>
            <a:ext cx="1368425" cy="41052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8201" name="Text Box 9"/>
          <p:cNvSpPr txBox="1">
            <a:spLocks noChangeArrowheads="1"/>
          </p:cNvSpPr>
          <p:nvPr/>
        </p:nvSpPr>
        <p:spPr bwMode="auto">
          <a:xfrm>
            <a:off x="5076825" y="6553200"/>
            <a:ext cx="5683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400" b="1"/>
              <a:t>dřeň</a:t>
            </a:r>
          </a:p>
        </p:txBody>
      </p:sp>
      <p:sp>
        <p:nvSpPr>
          <p:cNvPr id="8202" name="Line 10"/>
          <p:cNvSpPr>
            <a:spLocks noChangeShapeType="1"/>
          </p:cNvSpPr>
          <p:nvPr/>
        </p:nvSpPr>
        <p:spPr bwMode="auto">
          <a:xfrm flipV="1">
            <a:off x="5580063" y="6092825"/>
            <a:ext cx="1439862" cy="57626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8203" name="Text Box 11"/>
          <p:cNvSpPr txBox="1">
            <a:spLocks noChangeArrowheads="1"/>
          </p:cNvSpPr>
          <p:nvPr/>
        </p:nvSpPr>
        <p:spPr bwMode="auto">
          <a:xfrm>
            <a:off x="158750" y="6499225"/>
            <a:ext cx="19002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000"/>
              <a:t>Mikrofotografie: Sbírka ÚHIEM</a:t>
            </a:r>
          </a:p>
        </p:txBody>
      </p:sp>
    </p:spTree>
    <p:extLst>
      <p:ext uri="{BB962C8B-B14F-4D97-AF65-F5344CB8AC3E}">
        <p14:creationId xmlns:p14="http://schemas.microsoft.com/office/powerpoint/2010/main" val="365847861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-12468" y="7780"/>
            <a:ext cx="3610744" cy="2053068"/>
          </a:xfrm>
        </p:spPr>
        <p:txBody>
          <a:bodyPr>
            <a:normAutofit lnSpcReduction="10000"/>
          </a:bodyPr>
          <a:lstStyle/>
          <a:p>
            <a:r>
              <a:rPr lang="cs-CZ" sz="14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CORPUS CILIARE</a:t>
            </a:r>
          </a:p>
          <a:p>
            <a:pPr lvl="1"/>
            <a:r>
              <a:rPr lang="cs-CZ" sz="1400" dirty="0" err="1" smtClean="0"/>
              <a:t>Orbiculus</a:t>
            </a:r>
            <a:r>
              <a:rPr lang="cs-CZ" sz="1400" dirty="0" smtClean="0"/>
              <a:t> </a:t>
            </a:r>
            <a:r>
              <a:rPr lang="cs-CZ" sz="1400" dirty="0" err="1" smtClean="0"/>
              <a:t>ciliaris</a:t>
            </a:r>
            <a:r>
              <a:rPr lang="cs-CZ" sz="1400" dirty="0" smtClean="0"/>
              <a:t> </a:t>
            </a:r>
          </a:p>
          <a:p>
            <a:pPr lvl="2"/>
            <a:r>
              <a:rPr lang="cs-CZ" sz="1400" dirty="0" smtClean="0"/>
              <a:t>M. </a:t>
            </a:r>
            <a:r>
              <a:rPr lang="cs-CZ" sz="1400" dirty="0" err="1" smtClean="0"/>
              <a:t>ciliaris</a:t>
            </a:r>
            <a:endParaRPr lang="cs-CZ" sz="1400" dirty="0" smtClean="0"/>
          </a:p>
          <a:p>
            <a:pPr lvl="2"/>
            <a:r>
              <a:rPr lang="cs-CZ" sz="1400" dirty="0" smtClean="0"/>
              <a:t>Řídké kolagenní vazivo, elastická vlákna, melanocyty, cévy</a:t>
            </a:r>
          </a:p>
          <a:p>
            <a:pPr lvl="1"/>
            <a:r>
              <a:rPr lang="cs-CZ" sz="1400" dirty="0" err="1" smtClean="0"/>
              <a:t>Processus</a:t>
            </a:r>
            <a:r>
              <a:rPr lang="cs-CZ" sz="1400" dirty="0" smtClean="0"/>
              <a:t> </a:t>
            </a:r>
            <a:r>
              <a:rPr lang="cs-CZ" sz="1400" dirty="0" err="1" smtClean="0"/>
              <a:t>ciliares</a:t>
            </a:r>
            <a:endParaRPr lang="cs-CZ" sz="1400" dirty="0" smtClean="0"/>
          </a:p>
          <a:p>
            <a:pPr lvl="2"/>
            <a:r>
              <a:rPr lang="cs-CZ" sz="1400" dirty="0" smtClean="0"/>
              <a:t>Řídké kolagenní vazivo, kapiláry</a:t>
            </a:r>
            <a:endParaRPr lang="cs-CZ" sz="14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58" b="10133"/>
          <a:stretch/>
        </p:blipFill>
        <p:spPr bwMode="auto">
          <a:xfrm>
            <a:off x="94324" y="2348880"/>
            <a:ext cx="5504055" cy="410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3275856" y="4941168"/>
            <a:ext cx="57606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000" dirty="0" smtClean="0"/>
              <a:t>Corpus </a:t>
            </a:r>
            <a:r>
              <a:rPr lang="cs-CZ" sz="1000" dirty="0" err="1" smtClean="0"/>
              <a:t>ciliare</a:t>
            </a:r>
            <a:endParaRPr lang="cs-CZ" sz="1000" dirty="0"/>
          </a:p>
        </p:txBody>
      </p:sp>
      <p:sp>
        <p:nvSpPr>
          <p:cNvPr id="7" name="TextovéPole 6"/>
          <p:cNvSpPr txBox="1"/>
          <p:nvPr/>
        </p:nvSpPr>
        <p:spPr>
          <a:xfrm>
            <a:off x="4027055" y="5805264"/>
            <a:ext cx="79208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000" dirty="0" err="1" smtClean="0"/>
              <a:t>Processus</a:t>
            </a:r>
            <a:r>
              <a:rPr lang="cs-CZ" sz="1000" dirty="0" smtClean="0"/>
              <a:t> </a:t>
            </a:r>
            <a:r>
              <a:rPr lang="cs-CZ" sz="1000" dirty="0" err="1" smtClean="0"/>
              <a:t>ciliares</a:t>
            </a:r>
            <a:endParaRPr lang="cs-CZ" sz="1000" dirty="0"/>
          </a:p>
        </p:txBody>
      </p:sp>
      <p:sp>
        <p:nvSpPr>
          <p:cNvPr id="8" name="TextovéPole 7"/>
          <p:cNvSpPr txBox="1"/>
          <p:nvPr/>
        </p:nvSpPr>
        <p:spPr>
          <a:xfrm>
            <a:off x="4716016" y="4325034"/>
            <a:ext cx="81035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000" dirty="0" err="1" smtClean="0"/>
              <a:t>Musculus</a:t>
            </a:r>
            <a:r>
              <a:rPr lang="cs-CZ" sz="1000" dirty="0" smtClean="0"/>
              <a:t> </a:t>
            </a:r>
            <a:r>
              <a:rPr lang="cs-CZ" sz="1000" dirty="0" err="1" smtClean="0"/>
              <a:t>ciliaris</a:t>
            </a:r>
            <a:endParaRPr lang="cs-CZ" sz="1000" dirty="0"/>
          </a:p>
        </p:txBody>
      </p:sp>
      <p:cxnSp>
        <p:nvCxnSpPr>
          <p:cNvPr id="10" name="Přímá spojnice se šipkou 9"/>
          <p:cNvCxnSpPr/>
          <p:nvPr/>
        </p:nvCxnSpPr>
        <p:spPr>
          <a:xfrm>
            <a:off x="5121193" y="4725144"/>
            <a:ext cx="98879" cy="416079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se šipkou 11"/>
          <p:cNvCxnSpPr/>
          <p:nvPr/>
        </p:nvCxnSpPr>
        <p:spPr>
          <a:xfrm flipH="1" flipV="1">
            <a:off x="3707904" y="5877272"/>
            <a:ext cx="319151" cy="128047"/>
          </a:xfrm>
          <a:prstGeom prst="straightConnector1">
            <a:avLst/>
          </a:prstGeom>
          <a:ln w="28575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se šipkou 13"/>
          <p:cNvCxnSpPr/>
          <p:nvPr/>
        </p:nvCxnSpPr>
        <p:spPr>
          <a:xfrm flipH="1">
            <a:off x="3404312" y="6005319"/>
            <a:ext cx="607183" cy="0"/>
          </a:xfrm>
          <a:prstGeom prst="straightConnector1">
            <a:avLst/>
          </a:prstGeom>
          <a:ln w="28575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ovéPole 14"/>
          <p:cNvSpPr txBox="1"/>
          <p:nvPr/>
        </p:nvSpPr>
        <p:spPr>
          <a:xfrm>
            <a:off x="2699792" y="3315181"/>
            <a:ext cx="720080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000" dirty="0" err="1" smtClean="0"/>
              <a:t>conjuctiva</a:t>
            </a:r>
            <a:endParaRPr lang="cs-CZ" sz="1000" dirty="0"/>
          </a:p>
        </p:txBody>
      </p:sp>
      <p:sp>
        <p:nvSpPr>
          <p:cNvPr id="16" name="TextovéPole 15"/>
          <p:cNvSpPr txBox="1"/>
          <p:nvPr/>
        </p:nvSpPr>
        <p:spPr>
          <a:xfrm>
            <a:off x="94324" y="3861048"/>
            <a:ext cx="648072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000" dirty="0" err="1" smtClean="0"/>
              <a:t>cornea</a:t>
            </a:r>
            <a:endParaRPr lang="cs-CZ" sz="1000" dirty="0"/>
          </a:p>
        </p:txBody>
      </p:sp>
      <p:sp>
        <p:nvSpPr>
          <p:cNvPr id="17" name="TextovéPole 16"/>
          <p:cNvSpPr txBox="1"/>
          <p:nvPr/>
        </p:nvSpPr>
        <p:spPr>
          <a:xfrm>
            <a:off x="1367644" y="6170726"/>
            <a:ext cx="360040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000" dirty="0" smtClean="0"/>
              <a:t>iris</a:t>
            </a:r>
            <a:endParaRPr lang="cs-CZ" sz="1000" dirty="0"/>
          </a:p>
        </p:txBody>
      </p:sp>
      <p:sp>
        <p:nvSpPr>
          <p:cNvPr id="18" name="TextovéPole 17"/>
          <p:cNvSpPr txBox="1"/>
          <p:nvPr/>
        </p:nvSpPr>
        <p:spPr>
          <a:xfrm>
            <a:off x="4139953" y="4307323"/>
            <a:ext cx="576063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000" dirty="0" err="1" smtClean="0"/>
              <a:t>sclera</a:t>
            </a:r>
            <a:endParaRPr lang="cs-CZ" sz="1000" dirty="0"/>
          </a:p>
        </p:txBody>
      </p:sp>
      <p:pic>
        <p:nvPicPr>
          <p:cNvPr id="20" name="Picture 5" descr=" eye, ciliary muscle and body 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6" r="17591" b="14135"/>
          <a:stretch/>
        </p:blipFill>
        <p:spPr bwMode="auto">
          <a:xfrm>
            <a:off x="4211960" y="116632"/>
            <a:ext cx="4661208" cy="3553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ovéPole 18"/>
          <p:cNvSpPr txBox="1"/>
          <p:nvPr/>
        </p:nvSpPr>
        <p:spPr>
          <a:xfrm>
            <a:off x="7380312" y="3161292"/>
            <a:ext cx="79208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000" dirty="0" err="1" smtClean="0"/>
              <a:t>Processus</a:t>
            </a:r>
            <a:r>
              <a:rPr lang="cs-CZ" sz="1000" dirty="0" smtClean="0"/>
              <a:t> </a:t>
            </a:r>
            <a:r>
              <a:rPr lang="cs-CZ" sz="1000" dirty="0" err="1" smtClean="0"/>
              <a:t>ciliares</a:t>
            </a:r>
            <a:endParaRPr lang="cs-CZ" sz="1000" dirty="0"/>
          </a:p>
        </p:txBody>
      </p:sp>
      <p:cxnSp>
        <p:nvCxnSpPr>
          <p:cNvPr id="4" name="Přímá spojnice se šipkou 3"/>
          <p:cNvCxnSpPr>
            <a:stCxn id="19" idx="1"/>
          </p:cNvCxnSpPr>
          <p:nvPr/>
        </p:nvCxnSpPr>
        <p:spPr>
          <a:xfrm flipH="1" flipV="1">
            <a:off x="6588224" y="3068960"/>
            <a:ext cx="792088" cy="292387"/>
          </a:xfrm>
          <a:prstGeom prst="straightConnector1">
            <a:avLst/>
          </a:prstGeom>
          <a:ln w="28575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nice se šipkou 8"/>
          <p:cNvCxnSpPr>
            <a:stCxn id="19" idx="1"/>
          </p:cNvCxnSpPr>
          <p:nvPr/>
        </p:nvCxnSpPr>
        <p:spPr>
          <a:xfrm flipV="1">
            <a:off x="7380312" y="2924944"/>
            <a:ext cx="0" cy="436403"/>
          </a:xfrm>
          <a:prstGeom prst="straightConnector1">
            <a:avLst/>
          </a:prstGeom>
          <a:ln w="28575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se šipkou 12"/>
          <p:cNvCxnSpPr>
            <a:stCxn id="19" idx="1"/>
          </p:cNvCxnSpPr>
          <p:nvPr/>
        </p:nvCxnSpPr>
        <p:spPr>
          <a:xfrm flipH="1" flipV="1">
            <a:off x="5121193" y="3143145"/>
            <a:ext cx="2259119" cy="218202"/>
          </a:xfrm>
          <a:prstGeom prst="straightConnector1">
            <a:avLst/>
          </a:prstGeom>
          <a:ln w="28575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ovéPole 21"/>
          <p:cNvSpPr txBox="1"/>
          <p:nvPr/>
        </p:nvSpPr>
        <p:spPr>
          <a:xfrm>
            <a:off x="6372200" y="620688"/>
            <a:ext cx="81035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000" dirty="0" err="1" smtClean="0"/>
              <a:t>Musculus</a:t>
            </a:r>
            <a:r>
              <a:rPr lang="cs-CZ" sz="1000" dirty="0" smtClean="0"/>
              <a:t> </a:t>
            </a:r>
            <a:r>
              <a:rPr lang="cs-CZ" sz="1000" dirty="0" err="1" smtClean="0"/>
              <a:t>ciliaris</a:t>
            </a:r>
            <a:endParaRPr lang="cs-CZ" sz="1000" dirty="0"/>
          </a:p>
        </p:txBody>
      </p:sp>
      <p:sp>
        <p:nvSpPr>
          <p:cNvPr id="21" name="TextovéPole 20"/>
          <p:cNvSpPr txBox="1"/>
          <p:nvPr/>
        </p:nvSpPr>
        <p:spPr>
          <a:xfrm>
            <a:off x="4572000" y="1556792"/>
            <a:ext cx="792088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100" dirty="0" smtClean="0"/>
              <a:t>Epitel duhovky</a:t>
            </a:r>
            <a:endParaRPr lang="cs-CZ" sz="1100" dirty="0"/>
          </a:p>
        </p:txBody>
      </p:sp>
      <p:cxnSp>
        <p:nvCxnSpPr>
          <p:cNvPr id="25" name="Přímá spojnice se šipkou 24"/>
          <p:cNvCxnSpPr/>
          <p:nvPr/>
        </p:nvCxnSpPr>
        <p:spPr>
          <a:xfrm flipH="1" flipV="1">
            <a:off x="4819143" y="1412776"/>
            <a:ext cx="148901" cy="144016"/>
          </a:xfrm>
          <a:prstGeom prst="straightConnector1">
            <a:avLst/>
          </a:prstGeom>
          <a:ln w="28575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7449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54520" y="21673"/>
            <a:ext cx="3869408" cy="1935809"/>
          </a:xfrm>
        </p:spPr>
        <p:txBody>
          <a:bodyPr>
            <a:normAutofit fontScale="40000" lnSpcReduction="20000"/>
          </a:bodyPr>
          <a:lstStyle/>
          <a:p>
            <a:r>
              <a:rPr lang="cs-CZ" sz="29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DUHOVKA</a:t>
            </a:r>
          </a:p>
          <a:p>
            <a:pPr lvl="1"/>
            <a:r>
              <a:rPr lang="cs-CZ" dirty="0" smtClean="0"/>
              <a:t>Centrálně otvor – tzv. </a:t>
            </a:r>
            <a:r>
              <a:rPr lang="cs-CZ" dirty="0" err="1" smtClean="0"/>
              <a:t>pupilla</a:t>
            </a:r>
            <a:endParaRPr lang="cs-CZ" dirty="0" smtClean="0"/>
          </a:p>
          <a:p>
            <a:pPr lvl="1"/>
            <a:r>
              <a:rPr lang="cs-CZ" dirty="0" smtClean="0"/>
              <a:t>4 vrstvy</a:t>
            </a:r>
          </a:p>
          <a:p>
            <a:pPr lvl="2"/>
            <a:r>
              <a:rPr lang="cs-CZ" dirty="0" smtClean="0"/>
              <a:t>Epitel</a:t>
            </a:r>
          </a:p>
          <a:p>
            <a:pPr lvl="3"/>
            <a:r>
              <a:rPr lang="cs-CZ" dirty="0" smtClean="0"/>
              <a:t>1 vrstevný plochý </a:t>
            </a:r>
            <a:r>
              <a:rPr lang="cs-CZ" dirty="0" err="1" smtClean="0"/>
              <a:t>mesenchymálního</a:t>
            </a:r>
            <a:r>
              <a:rPr lang="cs-CZ" dirty="0" smtClean="0"/>
              <a:t> původu</a:t>
            </a:r>
          </a:p>
          <a:p>
            <a:pPr lvl="2"/>
            <a:r>
              <a:rPr lang="cs-CZ" dirty="0" smtClean="0"/>
              <a:t>Přední hraniční vrstva</a:t>
            </a:r>
          </a:p>
          <a:p>
            <a:pPr lvl="3"/>
            <a:r>
              <a:rPr lang="cs-CZ" dirty="0" smtClean="0"/>
              <a:t>Fibroblasty, melanocyty</a:t>
            </a:r>
          </a:p>
          <a:p>
            <a:pPr lvl="2"/>
            <a:r>
              <a:rPr lang="cs-CZ" dirty="0" smtClean="0"/>
              <a:t>Stroma</a:t>
            </a:r>
          </a:p>
          <a:p>
            <a:pPr lvl="3"/>
            <a:r>
              <a:rPr lang="cs-CZ" dirty="0" smtClean="0"/>
              <a:t>Řídké kolagenní vazivo, cévy</a:t>
            </a:r>
          </a:p>
          <a:p>
            <a:pPr lvl="2"/>
            <a:r>
              <a:rPr lang="cs-CZ" dirty="0" smtClean="0"/>
              <a:t>Zadní hraniční vrstva – </a:t>
            </a:r>
            <a:r>
              <a:rPr lang="cs-CZ" dirty="0" err="1" smtClean="0"/>
              <a:t>pars</a:t>
            </a:r>
            <a:r>
              <a:rPr lang="cs-CZ" dirty="0" smtClean="0"/>
              <a:t> </a:t>
            </a:r>
            <a:r>
              <a:rPr lang="cs-CZ" dirty="0" err="1" smtClean="0"/>
              <a:t>iridica</a:t>
            </a:r>
            <a:r>
              <a:rPr lang="cs-CZ" dirty="0" smtClean="0"/>
              <a:t> </a:t>
            </a:r>
            <a:r>
              <a:rPr lang="cs-CZ" dirty="0" err="1" smtClean="0"/>
              <a:t>retinae</a:t>
            </a:r>
            <a:endParaRPr lang="cs-CZ" dirty="0" smtClean="0"/>
          </a:p>
          <a:p>
            <a:pPr lvl="3"/>
            <a:r>
              <a:rPr lang="cs-CZ" dirty="0" smtClean="0"/>
              <a:t>2 vrstvy buněk</a:t>
            </a:r>
          </a:p>
          <a:p>
            <a:pPr lvl="3"/>
            <a:r>
              <a:rPr lang="cs-CZ" dirty="0" smtClean="0"/>
              <a:t>M.</a:t>
            </a:r>
            <a:r>
              <a:rPr lang="cs-CZ" dirty="0" err="1" smtClean="0"/>
              <a:t>dilatator</a:t>
            </a:r>
            <a:r>
              <a:rPr lang="cs-CZ" dirty="0" smtClean="0"/>
              <a:t> </a:t>
            </a:r>
            <a:r>
              <a:rPr lang="cs-CZ" dirty="0" err="1" smtClean="0"/>
              <a:t>pupilae</a:t>
            </a:r>
            <a:endParaRPr lang="cs-CZ" dirty="0"/>
          </a:p>
        </p:txBody>
      </p:sp>
      <p:pic>
        <p:nvPicPr>
          <p:cNvPr id="2053" name="Picture 5" descr=" eye, sphincter pupillae 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39" b="8915"/>
          <a:stretch/>
        </p:blipFill>
        <p:spPr bwMode="auto">
          <a:xfrm>
            <a:off x="2985265" y="3194713"/>
            <a:ext cx="6010953" cy="3663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www.bu.edu/histology/g/laytb04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90700"/>
            <a:ext cx="47625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7092280" y="5532847"/>
            <a:ext cx="1828429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100" dirty="0" err="1" smtClean="0"/>
              <a:t>Musculus</a:t>
            </a:r>
            <a:r>
              <a:rPr lang="cs-CZ" sz="1100" dirty="0" smtClean="0"/>
              <a:t> </a:t>
            </a:r>
            <a:r>
              <a:rPr lang="cs-CZ" sz="1100" dirty="0" err="1" smtClean="0"/>
              <a:t>dilatator</a:t>
            </a:r>
            <a:r>
              <a:rPr lang="cs-CZ" sz="1100" dirty="0" smtClean="0"/>
              <a:t> </a:t>
            </a:r>
            <a:r>
              <a:rPr lang="cs-CZ" sz="1100" dirty="0" err="1" smtClean="0"/>
              <a:t>pupillae</a:t>
            </a:r>
            <a:endParaRPr lang="cs-CZ" sz="1100" dirty="0"/>
          </a:p>
        </p:txBody>
      </p:sp>
      <p:sp>
        <p:nvSpPr>
          <p:cNvPr id="6" name="TextovéPole 5"/>
          <p:cNvSpPr txBox="1"/>
          <p:nvPr/>
        </p:nvSpPr>
        <p:spPr>
          <a:xfrm>
            <a:off x="3826427" y="3645024"/>
            <a:ext cx="1800200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100" dirty="0" err="1" smtClean="0"/>
              <a:t>Musculus</a:t>
            </a:r>
            <a:r>
              <a:rPr lang="cs-CZ" sz="1100" dirty="0" smtClean="0"/>
              <a:t> </a:t>
            </a:r>
            <a:r>
              <a:rPr lang="cs-CZ" sz="1100" dirty="0" err="1" smtClean="0"/>
              <a:t>sphincter</a:t>
            </a:r>
            <a:r>
              <a:rPr lang="cs-CZ" sz="1100" dirty="0" smtClean="0"/>
              <a:t> </a:t>
            </a:r>
            <a:r>
              <a:rPr lang="cs-CZ" sz="1100" dirty="0" err="1" smtClean="0"/>
              <a:t>pupillae</a:t>
            </a:r>
            <a:endParaRPr lang="cs-CZ" sz="1100" dirty="0"/>
          </a:p>
        </p:txBody>
      </p:sp>
      <p:sp>
        <p:nvSpPr>
          <p:cNvPr id="7" name="TextovéPole 6"/>
          <p:cNvSpPr txBox="1"/>
          <p:nvPr/>
        </p:nvSpPr>
        <p:spPr>
          <a:xfrm>
            <a:off x="4048234" y="5308269"/>
            <a:ext cx="1289334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100" dirty="0" smtClean="0"/>
              <a:t>Pigmentový epitel</a:t>
            </a:r>
            <a:endParaRPr lang="cs-CZ" sz="1100" dirty="0"/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580" y="1943100"/>
            <a:ext cx="3646830" cy="4862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8" descr=" eye, lens 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234" y="22557"/>
            <a:ext cx="4748705" cy="3087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ovéPole 12"/>
          <p:cNvSpPr txBox="1"/>
          <p:nvPr/>
        </p:nvSpPr>
        <p:spPr>
          <a:xfrm>
            <a:off x="4048234" y="1121922"/>
            <a:ext cx="3600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 smtClean="0"/>
              <a:t>iris</a:t>
            </a:r>
            <a:endParaRPr lang="cs-CZ" sz="1000" dirty="0"/>
          </a:p>
        </p:txBody>
      </p:sp>
      <p:sp>
        <p:nvSpPr>
          <p:cNvPr id="14" name="TextovéPole 13"/>
          <p:cNvSpPr txBox="1"/>
          <p:nvPr/>
        </p:nvSpPr>
        <p:spPr>
          <a:xfrm>
            <a:off x="8341223" y="1121922"/>
            <a:ext cx="3600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 smtClean="0"/>
              <a:t>iris</a:t>
            </a:r>
            <a:endParaRPr lang="cs-CZ" sz="1000" dirty="0"/>
          </a:p>
        </p:txBody>
      </p:sp>
      <p:sp>
        <p:nvSpPr>
          <p:cNvPr id="15" name="TextovéPole 14"/>
          <p:cNvSpPr txBox="1"/>
          <p:nvPr/>
        </p:nvSpPr>
        <p:spPr>
          <a:xfrm>
            <a:off x="6134553" y="569585"/>
            <a:ext cx="5760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 err="1" smtClean="0"/>
              <a:t>pupilla</a:t>
            </a:r>
            <a:endParaRPr lang="cs-CZ" sz="1000" dirty="0"/>
          </a:p>
        </p:txBody>
      </p:sp>
      <p:sp>
        <p:nvSpPr>
          <p:cNvPr id="16" name="TextovéPole 15"/>
          <p:cNvSpPr txBox="1"/>
          <p:nvPr/>
        </p:nvSpPr>
        <p:spPr>
          <a:xfrm>
            <a:off x="5708974" y="2367066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/>
              <a:t>lens</a:t>
            </a:r>
            <a:endParaRPr lang="cs-CZ" dirty="0"/>
          </a:p>
        </p:txBody>
      </p:sp>
      <p:sp>
        <p:nvSpPr>
          <p:cNvPr id="8" name="Pravá složená závorka 7"/>
          <p:cNvSpPr/>
          <p:nvPr/>
        </p:nvSpPr>
        <p:spPr>
          <a:xfrm rot="16200000">
            <a:off x="6208607" y="-482383"/>
            <a:ext cx="427957" cy="3024336"/>
          </a:xfrm>
          <a:prstGeom prst="rightBrace">
            <a:avLst/>
          </a:prstGeom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TextovéPole 8"/>
          <p:cNvSpPr txBox="1"/>
          <p:nvPr/>
        </p:nvSpPr>
        <p:spPr>
          <a:xfrm>
            <a:off x="1907704" y="1943100"/>
            <a:ext cx="1728192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000" dirty="0" smtClean="0"/>
              <a:t>Přední hraniční vrstva</a:t>
            </a:r>
            <a:endParaRPr lang="cs-CZ" sz="1000" dirty="0"/>
          </a:p>
        </p:txBody>
      </p:sp>
      <p:sp>
        <p:nvSpPr>
          <p:cNvPr id="10" name="TextovéPole 9"/>
          <p:cNvSpPr txBox="1">
            <a:spLocks/>
          </p:cNvSpPr>
          <p:nvPr/>
        </p:nvSpPr>
        <p:spPr>
          <a:xfrm>
            <a:off x="1839526" y="5154381"/>
            <a:ext cx="1918339" cy="30777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000" dirty="0" smtClean="0"/>
              <a:t>Zadní hraniční vrstva</a:t>
            </a:r>
            <a:endParaRPr lang="cs-CZ" sz="1000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1997995" y="6459219"/>
            <a:ext cx="1637901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000" dirty="0" smtClean="0"/>
              <a:t>zadní epitel</a:t>
            </a:r>
            <a:endParaRPr lang="cs-CZ" sz="1000" dirty="0"/>
          </a:p>
        </p:txBody>
      </p:sp>
      <p:cxnSp>
        <p:nvCxnSpPr>
          <p:cNvPr id="5" name="Přímá spojnice se šipkou 4"/>
          <p:cNvCxnSpPr/>
          <p:nvPr/>
        </p:nvCxnSpPr>
        <p:spPr>
          <a:xfrm flipH="1">
            <a:off x="4228254" y="3906634"/>
            <a:ext cx="498273" cy="674494"/>
          </a:xfrm>
          <a:prstGeom prst="straightConnector1">
            <a:avLst/>
          </a:prstGeom>
          <a:ln w="28575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nice se šipkou 17"/>
          <p:cNvCxnSpPr/>
          <p:nvPr/>
        </p:nvCxnSpPr>
        <p:spPr>
          <a:xfrm flipV="1">
            <a:off x="8006494" y="4941168"/>
            <a:ext cx="453938" cy="520989"/>
          </a:xfrm>
          <a:prstGeom prst="straightConnector1">
            <a:avLst/>
          </a:prstGeom>
          <a:ln w="28575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nice se šipkou 19"/>
          <p:cNvCxnSpPr/>
          <p:nvPr/>
        </p:nvCxnSpPr>
        <p:spPr>
          <a:xfrm flipV="1">
            <a:off x="4692901" y="5026356"/>
            <a:ext cx="217516" cy="281913"/>
          </a:xfrm>
          <a:prstGeom prst="straightConnector1">
            <a:avLst/>
          </a:prstGeom>
          <a:ln w="28575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ovéPole 20"/>
          <p:cNvSpPr txBox="1"/>
          <p:nvPr/>
        </p:nvSpPr>
        <p:spPr>
          <a:xfrm>
            <a:off x="7668344" y="4374320"/>
            <a:ext cx="5651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iris</a:t>
            </a:r>
            <a:endParaRPr lang="cs-CZ" dirty="0"/>
          </a:p>
        </p:txBody>
      </p:sp>
      <p:sp>
        <p:nvSpPr>
          <p:cNvPr id="22" name="TextovéPole 21"/>
          <p:cNvSpPr txBox="1"/>
          <p:nvPr/>
        </p:nvSpPr>
        <p:spPr>
          <a:xfrm>
            <a:off x="6422585" y="6459219"/>
            <a:ext cx="88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/>
              <a:t>lens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61695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4414" y="44624"/>
            <a:ext cx="3437466" cy="1872208"/>
          </a:xfrm>
        </p:spPr>
        <p:txBody>
          <a:bodyPr>
            <a:normAutofit/>
          </a:bodyPr>
          <a:lstStyle/>
          <a:p>
            <a:r>
              <a:rPr lang="cs-CZ" dirty="0" err="1" smtClean="0">
                <a:solidFill>
                  <a:srgbClr val="FF0000"/>
                </a:solidFill>
              </a:rPr>
              <a:t>Tunica</a:t>
            </a:r>
            <a:r>
              <a:rPr lang="cs-CZ" dirty="0" smtClean="0">
                <a:solidFill>
                  <a:srgbClr val="FF0000"/>
                </a:solidFill>
              </a:rPr>
              <a:t> interna </a:t>
            </a:r>
            <a:r>
              <a:rPr lang="cs-CZ" dirty="0" err="1" smtClean="0">
                <a:solidFill>
                  <a:srgbClr val="FF0000"/>
                </a:solidFill>
              </a:rPr>
              <a:t>oculi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79512" y="1657992"/>
            <a:ext cx="2195736" cy="1872208"/>
          </a:xfrm>
        </p:spPr>
        <p:txBody>
          <a:bodyPr>
            <a:normAutofit fontScale="92500" lnSpcReduction="10000"/>
          </a:bodyPr>
          <a:lstStyle/>
          <a:p>
            <a:r>
              <a:rPr lang="cs-CZ" sz="18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SÍTNICE</a:t>
            </a:r>
          </a:p>
          <a:p>
            <a:pPr lvl="1"/>
            <a:r>
              <a:rPr lang="cs-CZ" sz="1400" dirty="0" err="1" smtClean="0"/>
              <a:t>Pars</a:t>
            </a:r>
            <a:r>
              <a:rPr lang="cs-CZ" sz="1400" dirty="0" smtClean="0"/>
              <a:t> </a:t>
            </a:r>
            <a:r>
              <a:rPr lang="cs-CZ" sz="1400" dirty="0" err="1" smtClean="0"/>
              <a:t>optica</a:t>
            </a:r>
            <a:endParaRPr lang="cs-CZ" sz="1400" dirty="0" smtClean="0"/>
          </a:p>
          <a:p>
            <a:pPr lvl="1"/>
            <a:r>
              <a:rPr lang="cs-CZ" sz="1400" dirty="0" err="1" smtClean="0"/>
              <a:t>Pars</a:t>
            </a:r>
            <a:r>
              <a:rPr lang="cs-CZ" sz="1400" dirty="0" smtClean="0"/>
              <a:t> </a:t>
            </a:r>
            <a:r>
              <a:rPr lang="cs-CZ" sz="1400" dirty="0" err="1" smtClean="0"/>
              <a:t>caeca</a:t>
            </a:r>
            <a:endParaRPr lang="cs-CZ" sz="1400" dirty="0" smtClean="0"/>
          </a:p>
          <a:p>
            <a:pPr lvl="1"/>
            <a:r>
              <a:rPr lang="cs-CZ" sz="1400" dirty="0" smtClean="0"/>
              <a:t>Typy buněk</a:t>
            </a:r>
          </a:p>
          <a:p>
            <a:pPr lvl="2"/>
            <a:r>
              <a:rPr lang="cs-CZ" sz="1400" dirty="0" smtClean="0"/>
              <a:t>Pigmentové</a:t>
            </a:r>
          </a:p>
          <a:p>
            <a:pPr lvl="2"/>
            <a:r>
              <a:rPr lang="cs-CZ" sz="1400" dirty="0" smtClean="0"/>
              <a:t>Zrakové</a:t>
            </a:r>
          </a:p>
          <a:p>
            <a:pPr lvl="2"/>
            <a:r>
              <a:rPr lang="cs-CZ" sz="1400" dirty="0" smtClean="0"/>
              <a:t>Nervové</a:t>
            </a:r>
          </a:p>
          <a:p>
            <a:pPr lvl="2"/>
            <a:r>
              <a:rPr lang="cs-CZ" sz="1400" dirty="0" err="1" smtClean="0"/>
              <a:t>Neuroglie</a:t>
            </a:r>
            <a:endParaRPr lang="cs-CZ" sz="1400" dirty="0" smtClean="0"/>
          </a:p>
          <a:p>
            <a:pPr lvl="2"/>
            <a:endParaRPr lang="cs-CZ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000015"/>
            <a:ext cx="3239034" cy="2442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35"/>
          <a:stretch/>
        </p:blipFill>
        <p:spPr bwMode="auto">
          <a:xfrm>
            <a:off x="3491880" y="188640"/>
            <a:ext cx="5387117" cy="6515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3520719" y="1916832"/>
            <a:ext cx="864096" cy="6001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100" dirty="0" smtClean="0"/>
              <a:t>Vnitřní </a:t>
            </a:r>
            <a:r>
              <a:rPr lang="cs-CZ" sz="1100" dirty="0" err="1" smtClean="0"/>
              <a:t>plexiformní</a:t>
            </a:r>
            <a:r>
              <a:rPr lang="cs-CZ" sz="1100" dirty="0" smtClean="0"/>
              <a:t> vrstva</a:t>
            </a:r>
            <a:endParaRPr lang="cs-CZ" sz="1100" dirty="0"/>
          </a:p>
        </p:txBody>
      </p:sp>
      <p:sp>
        <p:nvSpPr>
          <p:cNvPr id="6" name="TextovéPole 5"/>
          <p:cNvSpPr txBox="1"/>
          <p:nvPr/>
        </p:nvSpPr>
        <p:spPr>
          <a:xfrm>
            <a:off x="6701781" y="385774"/>
            <a:ext cx="194421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000" dirty="0" smtClean="0"/>
              <a:t>Vnitřní hraniční membrána</a:t>
            </a:r>
            <a:endParaRPr lang="cs-CZ" sz="1000" dirty="0"/>
          </a:p>
        </p:txBody>
      </p:sp>
      <p:sp>
        <p:nvSpPr>
          <p:cNvPr id="7" name="TextovéPole 6"/>
          <p:cNvSpPr txBox="1"/>
          <p:nvPr/>
        </p:nvSpPr>
        <p:spPr>
          <a:xfrm>
            <a:off x="3551236" y="4094639"/>
            <a:ext cx="864097" cy="6001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100" dirty="0" smtClean="0"/>
              <a:t>Zevní </a:t>
            </a:r>
            <a:r>
              <a:rPr lang="cs-CZ" sz="1100" dirty="0" err="1" smtClean="0"/>
              <a:t>plexiformní</a:t>
            </a:r>
            <a:r>
              <a:rPr lang="cs-CZ" sz="1100" dirty="0" smtClean="0"/>
              <a:t> vrstva</a:t>
            </a:r>
            <a:endParaRPr lang="cs-CZ" sz="1100" dirty="0"/>
          </a:p>
        </p:txBody>
      </p:sp>
      <p:sp>
        <p:nvSpPr>
          <p:cNvPr id="8" name="TextovéPole 7"/>
          <p:cNvSpPr txBox="1"/>
          <p:nvPr/>
        </p:nvSpPr>
        <p:spPr>
          <a:xfrm>
            <a:off x="7927828" y="2420888"/>
            <a:ext cx="850613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100" dirty="0" err="1" smtClean="0"/>
              <a:t>Amakrinní</a:t>
            </a:r>
            <a:r>
              <a:rPr lang="cs-CZ" sz="1100" dirty="0" smtClean="0"/>
              <a:t> buňky</a:t>
            </a:r>
            <a:endParaRPr lang="cs-CZ" sz="1100" dirty="0"/>
          </a:p>
        </p:txBody>
      </p:sp>
      <p:sp>
        <p:nvSpPr>
          <p:cNvPr id="9" name="TextovéPole 8"/>
          <p:cNvSpPr txBox="1"/>
          <p:nvPr/>
        </p:nvSpPr>
        <p:spPr>
          <a:xfrm>
            <a:off x="7806333" y="3717612"/>
            <a:ext cx="972108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100" dirty="0" smtClean="0"/>
              <a:t>Horizontální buňky</a:t>
            </a:r>
            <a:endParaRPr lang="cs-CZ" sz="1100" dirty="0"/>
          </a:p>
        </p:txBody>
      </p:sp>
      <p:sp>
        <p:nvSpPr>
          <p:cNvPr id="10" name="TextovéPole 9"/>
          <p:cNvSpPr txBox="1"/>
          <p:nvPr/>
        </p:nvSpPr>
        <p:spPr>
          <a:xfrm>
            <a:off x="7740352" y="6195213"/>
            <a:ext cx="905645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100" dirty="0" smtClean="0"/>
              <a:t>Pigmentový epitel</a:t>
            </a:r>
            <a:endParaRPr lang="cs-CZ" sz="1100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7969675" y="1774051"/>
            <a:ext cx="850614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100" dirty="0" smtClean="0"/>
              <a:t>Mullerovy buňky</a:t>
            </a:r>
            <a:endParaRPr lang="cs-CZ" sz="1100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7969676" y="3140968"/>
            <a:ext cx="850613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100" dirty="0" smtClean="0"/>
              <a:t>Bipolární buňky</a:t>
            </a:r>
            <a:endParaRPr lang="cs-CZ" sz="1100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5004048" y="188640"/>
            <a:ext cx="1368152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100" dirty="0" smtClean="0"/>
              <a:t>Dopadající světlo</a:t>
            </a:r>
            <a:endParaRPr lang="cs-CZ" sz="1100" dirty="0"/>
          </a:p>
        </p:txBody>
      </p:sp>
      <p:sp>
        <p:nvSpPr>
          <p:cNvPr id="14" name="TextovéPole 13"/>
          <p:cNvSpPr txBox="1"/>
          <p:nvPr/>
        </p:nvSpPr>
        <p:spPr>
          <a:xfrm>
            <a:off x="6948264" y="861347"/>
            <a:ext cx="1344123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100" dirty="0" smtClean="0"/>
              <a:t>Gangliové buňky</a:t>
            </a:r>
            <a:endParaRPr lang="cs-CZ" sz="1100" dirty="0"/>
          </a:p>
        </p:txBody>
      </p:sp>
      <p:sp>
        <p:nvSpPr>
          <p:cNvPr id="15" name="TextovéPole 14"/>
          <p:cNvSpPr txBox="1"/>
          <p:nvPr/>
        </p:nvSpPr>
        <p:spPr>
          <a:xfrm>
            <a:off x="3569343" y="5359969"/>
            <a:ext cx="1080120" cy="6001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100" dirty="0" err="1" smtClean="0"/>
              <a:t>Membrana</a:t>
            </a:r>
            <a:r>
              <a:rPr lang="cs-CZ" sz="1100" dirty="0" smtClean="0"/>
              <a:t> </a:t>
            </a:r>
            <a:r>
              <a:rPr lang="cs-CZ" sz="1100" dirty="0" err="1" smtClean="0"/>
              <a:t>limitans</a:t>
            </a:r>
            <a:r>
              <a:rPr lang="cs-CZ" sz="1100" dirty="0" smtClean="0"/>
              <a:t> </a:t>
            </a:r>
            <a:r>
              <a:rPr lang="cs-CZ" sz="1100" dirty="0" err="1" smtClean="0"/>
              <a:t>gliae</a:t>
            </a:r>
            <a:r>
              <a:rPr lang="cs-CZ" sz="1100" dirty="0" smtClean="0"/>
              <a:t> </a:t>
            </a:r>
            <a:r>
              <a:rPr lang="cs-CZ" sz="1100" dirty="0" err="1" smtClean="0"/>
              <a:t>externa</a:t>
            </a:r>
            <a:endParaRPr lang="cs-CZ" sz="1100" dirty="0"/>
          </a:p>
        </p:txBody>
      </p:sp>
      <p:sp>
        <p:nvSpPr>
          <p:cNvPr id="16" name="TextovéPole 15"/>
          <p:cNvSpPr txBox="1"/>
          <p:nvPr/>
        </p:nvSpPr>
        <p:spPr>
          <a:xfrm>
            <a:off x="7832894" y="5359969"/>
            <a:ext cx="786542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100" dirty="0" smtClean="0"/>
              <a:t>Zevní oddíly tyčinek a čípků</a:t>
            </a:r>
            <a:endParaRPr lang="cs-CZ" sz="1100" dirty="0"/>
          </a:p>
        </p:txBody>
      </p:sp>
      <p:sp>
        <p:nvSpPr>
          <p:cNvPr id="17" name="TextovéPole 16"/>
          <p:cNvSpPr txBox="1"/>
          <p:nvPr/>
        </p:nvSpPr>
        <p:spPr>
          <a:xfrm>
            <a:off x="7806333" y="4459316"/>
            <a:ext cx="839664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100" dirty="0" smtClean="0"/>
              <a:t>Vnitřní oddíly tyčinek a čípků</a:t>
            </a:r>
            <a:endParaRPr lang="cs-CZ" sz="1100" dirty="0"/>
          </a:p>
        </p:txBody>
      </p:sp>
      <p:sp>
        <p:nvSpPr>
          <p:cNvPr id="18" name="TextovéPole 17"/>
          <p:cNvSpPr txBox="1"/>
          <p:nvPr/>
        </p:nvSpPr>
        <p:spPr>
          <a:xfrm>
            <a:off x="3491880" y="776708"/>
            <a:ext cx="1368152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100" dirty="0" smtClean="0"/>
              <a:t>Vrstva nervových vláken</a:t>
            </a:r>
            <a:endParaRPr lang="cs-CZ" sz="1100" dirty="0"/>
          </a:p>
        </p:txBody>
      </p:sp>
      <p:sp>
        <p:nvSpPr>
          <p:cNvPr id="19" name="TextovéPole 18"/>
          <p:cNvSpPr txBox="1"/>
          <p:nvPr/>
        </p:nvSpPr>
        <p:spPr>
          <a:xfrm>
            <a:off x="5025752" y="6427478"/>
            <a:ext cx="684076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100" dirty="0" smtClean="0"/>
              <a:t>tyčinka</a:t>
            </a:r>
            <a:endParaRPr lang="cs-CZ" sz="1100" dirty="0"/>
          </a:p>
        </p:txBody>
      </p:sp>
      <p:sp>
        <p:nvSpPr>
          <p:cNvPr id="20" name="TextovéPole 19"/>
          <p:cNvSpPr txBox="1"/>
          <p:nvPr/>
        </p:nvSpPr>
        <p:spPr>
          <a:xfrm>
            <a:off x="6012160" y="6495295"/>
            <a:ext cx="504056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100" dirty="0" smtClean="0"/>
              <a:t>čípek</a:t>
            </a:r>
            <a:endParaRPr lang="cs-CZ" sz="1100" dirty="0"/>
          </a:p>
        </p:txBody>
      </p:sp>
    </p:spTree>
    <p:extLst>
      <p:ext uri="{BB962C8B-B14F-4D97-AF65-F5344CB8AC3E}">
        <p14:creationId xmlns:p14="http://schemas.microsoft.com/office/powerpoint/2010/main" val="988529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476672"/>
            <a:ext cx="2458616" cy="5976664"/>
          </a:xfrm>
        </p:spPr>
        <p:txBody>
          <a:bodyPr>
            <a:normAutofit fontScale="55000" lnSpcReduction="20000"/>
          </a:bodyPr>
          <a:lstStyle/>
          <a:p>
            <a:r>
              <a:rPr lang="cs-CZ" u="sng" dirty="0" smtClean="0"/>
              <a:t>Vrstvy sítnice</a:t>
            </a:r>
          </a:p>
          <a:p>
            <a:pPr lvl="1">
              <a:buNone/>
            </a:pPr>
            <a:r>
              <a:rPr lang="cs-CZ" dirty="0" smtClean="0"/>
              <a:t>1.Pigmentová vrstva – 1 vrstva cylindrických buněk se zrny pigmentu</a:t>
            </a:r>
          </a:p>
          <a:p>
            <a:pPr lvl="1">
              <a:buNone/>
            </a:pPr>
            <a:r>
              <a:rPr lang="cs-CZ" dirty="0" smtClean="0"/>
              <a:t>2.Vrstva tyčinek a čípků – periferní oddíly</a:t>
            </a:r>
          </a:p>
          <a:p>
            <a:pPr lvl="1">
              <a:buNone/>
            </a:pPr>
            <a:r>
              <a:rPr lang="cs-CZ" dirty="0" smtClean="0"/>
              <a:t>3.Membrana </a:t>
            </a:r>
            <a:r>
              <a:rPr lang="cs-CZ" dirty="0" err="1" smtClean="0"/>
              <a:t>limitans</a:t>
            </a:r>
            <a:r>
              <a:rPr lang="cs-CZ" dirty="0" smtClean="0"/>
              <a:t> </a:t>
            </a:r>
            <a:r>
              <a:rPr lang="cs-CZ" dirty="0" err="1" smtClean="0"/>
              <a:t>gliae</a:t>
            </a:r>
            <a:r>
              <a:rPr lang="cs-CZ" dirty="0" smtClean="0"/>
              <a:t> </a:t>
            </a:r>
            <a:r>
              <a:rPr lang="cs-CZ" dirty="0" err="1" smtClean="0"/>
              <a:t>externa</a:t>
            </a:r>
            <a:r>
              <a:rPr lang="cs-CZ" dirty="0" smtClean="0"/>
              <a:t> – zevní rozšíření výběžků podpůrných </a:t>
            </a:r>
            <a:r>
              <a:rPr lang="cs-CZ" dirty="0" err="1" smtClean="0"/>
              <a:t>Müllerových</a:t>
            </a:r>
            <a:r>
              <a:rPr lang="cs-CZ" dirty="0" smtClean="0"/>
              <a:t> buněk</a:t>
            </a:r>
          </a:p>
          <a:p>
            <a:pPr lvl="1">
              <a:buNone/>
            </a:pPr>
            <a:r>
              <a:rPr lang="cs-CZ" dirty="0" smtClean="0"/>
              <a:t>4.Zevní jádrová vrstva – jádra smyslových buněk</a:t>
            </a:r>
          </a:p>
          <a:p>
            <a:pPr lvl="1">
              <a:buNone/>
            </a:pPr>
            <a:r>
              <a:rPr lang="cs-CZ" dirty="0" smtClean="0"/>
              <a:t>5.Zevní </a:t>
            </a:r>
            <a:r>
              <a:rPr lang="cs-CZ" dirty="0" err="1" smtClean="0"/>
              <a:t>plexiformní</a:t>
            </a:r>
            <a:r>
              <a:rPr lang="cs-CZ" dirty="0" smtClean="0"/>
              <a:t> vrstva - </a:t>
            </a:r>
          </a:p>
          <a:p>
            <a:pPr lvl="1">
              <a:buNone/>
            </a:pPr>
            <a:r>
              <a:rPr lang="cs-CZ" dirty="0" smtClean="0"/>
              <a:t>6.Vnitřní jádrová vrstva</a:t>
            </a:r>
          </a:p>
          <a:p>
            <a:pPr lvl="1">
              <a:buNone/>
            </a:pPr>
            <a:r>
              <a:rPr lang="cs-CZ" dirty="0" smtClean="0"/>
              <a:t>7.Vnitřní </a:t>
            </a:r>
            <a:r>
              <a:rPr lang="cs-CZ" dirty="0" err="1" smtClean="0"/>
              <a:t>plexiformní</a:t>
            </a:r>
            <a:r>
              <a:rPr lang="cs-CZ" dirty="0" smtClean="0"/>
              <a:t> vrstva</a:t>
            </a:r>
          </a:p>
          <a:p>
            <a:pPr lvl="1">
              <a:buNone/>
            </a:pPr>
            <a:r>
              <a:rPr lang="cs-CZ" dirty="0" smtClean="0"/>
              <a:t>8.Vrstva gangliových buněk</a:t>
            </a:r>
          </a:p>
          <a:p>
            <a:pPr lvl="1">
              <a:buNone/>
            </a:pPr>
            <a:r>
              <a:rPr lang="cs-CZ" dirty="0" smtClean="0"/>
              <a:t>9.Vrstva nervových vláken</a:t>
            </a:r>
          </a:p>
          <a:p>
            <a:pPr lvl="1">
              <a:buNone/>
            </a:pPr>
            <a:r>
              <a:rPr lang="cs-CZ" dirty="0" smtClean="0"/>
              <a:t>10.Membrana </a:t>
            </a:r>
            <a:r>
              <a:rPr lang="cs-CZ" dirty="0" err="1" smtClean="0"/>
              <a:t>limitans</a:t>
            </a:r>
            <a:r>
              <a:rPr lang="cs-CZ" dirty="0" smtClean="0"/>
              <a:t> </a:t>
            </a:r>
            <a:r>
              <a:rPr lang="cs-CZ" dirty="0" err="1" smtClean="0"/>
              <a:t>gliae</a:t>
            </a:r>
            <a:r>
              <a:rPr lang="cs-CZ" dirty="0" smtClean="0"/>
              <a:t> interna</a:t>
            </a:r>
            <a:endParaRPr lang="cs-CZ" dirty="0"/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61"/>
          <a:stretch/>
        </p:blipFill>
        <p:spPr bwMode="auto">
          <a:xfrm>
            <a:off x="3393768" y="122502"/>
            <a:ext cx="5328592" cy="6407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ovéPole 11"/>
          <p:cNvSpPr txBox="1"/>
          <p:nvPr/>
        </p:nvSpPr>
        <p:spPr>
          <a:xfrm>
            <a:off x="6372200" y="4919638"/>
            <a:ext cx="360040" cy="369332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r>
              <a:rPr lang="cs-CZ" dirty="0" smtClean="0"/>
              <a:t>1.</a:t>
            </a:r>
            <a:endParaRPr lang="cs-CZ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7956376" y="4293096"/>
            <a:ext cx="360040" cy="369332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r>
              <a:rPr lang="cs-CZ" dirty="0" smtClean="0"/>
              <a:t>3.</a:t>
            </a:r>
            <a:endParaRPr lang="cs-CZ" dirty="0"/>
          </a:p>
        </p:txBody>
      </p:sp>
      <p:sp>
        <p:nvSpPr>
          <p:cNvPr id="14" name="TextovéPole 13"/>
          <p:cNvSpPr txBox="1"/>
          <p:nvPr/>
        </p:nvSpPr>
        <p:spPr>
          <a:xfrm>
            <a:off x="5698024" y="4293096"/>
            <a:ext cx="360040" cy="369332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r>
              <a:rPr lang="cs-CZ" dirty="0" smtClean="0"/>
              <a:t>2.</a:t>
            </a:r>
            <a:endParaRPr lang="cs-CZ" dirty="0"/>
          </a:p>
        </p:txBody>
      </p:sp>
      <p:sp>
        <p:nvSpPr>
          <p:cNvPr id="15" name="TextovéPole 14"/>
          <p:cNvSpPr txBox="1"/>
          <p:nvPr/>
        </p:nvSpPr>
        <p:spPr>
          <a:xfrm>
            <a:off x="6192180" y="3972049"/>
            <a:ext cx="360040" cy="369332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r>
              <a:rPr lang="cs-CZ" dirty="0" smtClean="0"/>
              <a:t>4.</a:t>
            </a:r>
            <a:endParaRPr lang="cs-CZ" dirty="0"/>
          </a:p>
        </p:txBody>
      </p:sp>
      <p:sp>
        <p:nvSpPr>
          <p:cNvPr id="16" name="TextovéPole 15"/>
          <p:cNvSpPr txBox="1"/>
          <p:nvPr/>
        </p:nvSpPr>
        <p:spPr>
          <a:xfrm>
            <a:off x="7143387" y="3426314"/>
            <a:ext cx="360040" cy="369332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r>
              <a:rPr lang="cs-CZ" dirty="0" smtClean="0"/>
              <a:t>5.</a:t>
            </a:r>
            <a:endParaRPr lang="cs-CZ" dirty="0"/>
          </a:p>
        </p:txBody>
      </p:sp>
      <p:sp>
        <p:nvSpPr>
          <p:cNvPr id="17" name="TextovéPole 16"/>
          <p:cNvSpPr txBox="1"/>
          <p:nvPr/>
        </p:nvSpPr>
        <p:spPr>
          <a:xfrm>
            <a:off x="6192180" y="2780928"/>
            <a:ext cx="360040" cy="369332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r>
              <a:rPr lang="cs-CZ" dirty="0" smtClean="0"/>
              <a:t>6.</a:t>
            </a:r>
            <a:endParaRPr lang="cs-CZ" dirty="0"/>
          </a:p>
        </p:txBody>
      </p:sp>
      <p:sp>
        <p:nvSpPr>
          <p:cNvPr id="18" name="TextovéPole 17"/>
          <p:cNvSpPr txBox="1"/>
          <p:nvPr/>
        </p:nvSpPr>
        <p:spPr>
          <a:xfrm>
            <a:off x="7020272" y="2060848"/>
            <a:ext cx="360040" cy="369332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r>
              <a:rPr lang="cs-CZ" dirty="0" smtClean="0"/>
              <a:t>7.</a:t>
            </a:r>
            <a:endParaRPr lang="cs-CZ" dirty="0"/>
          </a:p>
        </p:txBody>
      </p:sp>
      <p:sp>
        <p:nvSpPr>
          <p:cNvPr id="19" name="TextovéPole 18"/>
          <p:cNvSpPr txBox="1"/>
          <p:nvPr/>
        </p:nvSpPr>
        <p:spPr>
          <a:xfrm>
            <a:off x="5796136" y="1268760"/>
            <a:ext cx="396044" cy="369332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r>
              <a:rPr lang="cs-CZ" dirty="0" smtClean="0"/>
              <a:t>8.</a:t>
            </a:r>
            <a:endParaRPr lang="cs-CZ" dirty="0"/>
          </a:p>
        </p:txBody>
      </p:sp>
      <p:sp>
        <p:nvSpPr>
          <p:cNvPr id="22" name="TextovéPole 21"/>
          <p:cNvSpPr txBox="1"/>
          <p:nvPr/>
        </p:nvSpPr>
        <p:spPr>
          <a:xfrm>
            <a:off x="6660232" y="677783"/>
            <a:ext cx="360040" cy="369332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r>
              <a:rPr lang="cs-CZ" dirty="0" smtClean="0"/>
              <a:t>9.</a:t>
            </a:r>
            <a:endParaRPr lang="cs-CZ" dirty="0"/>
          </a:p>
        </p:txBody>
      </p:sp>
      <p:sp>
        <p:nvSpPr>
          <p:cNvPr id="23" name="TextovéPole 22"/>
          <p:cNvSpPr txBox="1"/>
          <p:nvPr/>
        </p:nvSpPr>
        <p:spPr>
          <a:xfrm>
            <a:off x="7169999" y="212825"/>
            <a:ext cx="540060" cy="369332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r>
              <a:rPr lang="cs-CZ" dirty="0" smtClean="0"/>
              <a:t>10.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49884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283968" y="116632"/>
            <a:ext cx="4494876" cy="962952"/>
          </a:xfrm>
        </p:spPr>
        <p:txBody>
          <a:bodyPr>
            <a:normAutofit fontScale="90000"/>
          </a:bodyPr>
          <a:lstStyle/>
          <a:p>
            <a:r>
              <a:rPr lang="cs-CZ" dirty="0" smtClean="0">
                <a:solidFill>
                  <a:srgbClr val="FF0000"/>
                </a:solidFill>
              </a:rPr>
              <a:t>Refrakční struktury oka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0" y="8938"/>
            <a:ext cx="4525057" cy="1732519"/>
          </a:xfrm>
        </p:spPr>
        <p:txBody>
          <a:bodyPr>
            <a:normAutofit fontScale="40000" lnSpcReduction="20000"/>
          </a:bodyPr>
          <a:lstStyle/>
          <a:p>
            <a:pPr marL="342900" lvl="1" indent="-342900">
              <a:buFont typeface="Arial" pitchFamily="34" charset="0"/>
              <a:buChar char="•"/>
            </a:pPr>
            <a:r>
              <a:rPr lang="cs-CZ" sz="23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ČOČKA</a:t>
            </a:r>
          </a:p>
          <a:p>
            <a:pPr lvl="1"/>
            <a:r>
              <a:rPr lang="cs-CZ" sz="2300" dirty="0" smtClean="0"/>
              <a:t>Průhledný </a:t>
            </a:r>
            <a:r>
              <a:rPr lang="cs-CZ" sz="2300" dirty="0"/>
              <a:t>bikonvexní útvar, uložena za pupilou</a:t>
            </a:r>
          </a:p>
          <a:p>
            <a:pPr lvl="1"/>
            <a:r>
              <a:rPr lang="cs-CZ" sz="2300" dirty="0" err="1"/>
              <a:t>Capsula</a:t>
            </a:r>
            <a:r>
              <a:rPr lang="cs-CZ" sz="2300" dirty="0"/>
              <a:t> </a:t>
            </a:r>
            <a:r>
              <a:rPr lang="cs-CZ" sz="2300" dirty="0" err="1"/>
              <a:t>lentis</a:t>
            </a:r>
            <a:r>
              <a:rPr lang="cs-CZ" sz="2300" dirty="0"/>
              <a:t> – obaluje celou čočku, glykoproteiny, kolagen IV. Typu</a:t>
            </a:r>
          </a:p>
          <a:p>
            <a:pPr lvl="1"/>
            <a:r>
              <a:rPr lang="cs-CZ" sz="2300" dirty="0"/>
              <a:t>Přední epitel čočky – jen na předním povrchu, jedna vrstva kubických buněk, směrem k pólům se mění v tzv. vlákna čočky</a:t>
            </a:r>
          </a:p>
          <a:p>
            <a:pPr lvl="1"/>
            <a:r>
              <a:rPr lang="cs-CZ" sz="2300" dirty="0"/>
              <a:t>Vlákna čočky – tvar šestibokého hranolu</a:t>
            </a:r>
          </a:p>
          <a:p>
            <a:pPr lvl="1"/>
            <a:r>
              <a:rPr lang="cs-CZ" sz="2300" dirty="0"/>
              <a:t>Závěsný aparát čočky – systém </a:t>
            </a:r>
            <a:r>
              <a:rPr lang="cs-CZ" sz="2300" dirty="0" smtClean="0"/>
              <a:t>vláken</a:t>
            </a:r>
            <a:endParaRPr lang="cs-CZ" sz="2300" dirty="0"/>
          </a:p>
          <a:p>
            <a:pPr marL="342900" lvl="1" indent="-342900">
              <a:buFont typeface="Arial" pitchFamily="34" charset="0"/>
              <a:buChar char="•"/>
            </a:pPr>
            <a:endParaRPr lang="cs-CZ" sz="23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lvl="1" indent="-342900">
              <a:buFont typeface="Arial" pitchFamily="34" charset="0"/>
              <a:buChar char="•"/>
            </a:pPr>
            <a:r>
              <a:rPr lang="cs-CZ" sz="23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CORPUS VITREUM </a:t>
            </a:r>
          </a:p>
          <a:p>
            <a:pPr marL="742950" lvl="2" indent="-342900">
              <a:buFontTx/>
              <a:buChar char="-"/>
            </a:pPr>
            <a:r>
              <a:rPr lang="cs-CZ" sz="2300" dirty="0" smtClean="0"/>
              <a:t>Vyplňuje sklivcovou dutinu</a:t>
            </a:r>
          </a:p>
          <a:p>
            <a:pPr marL="742950" lvl="2" indent="-342900">
              <a:buFontTx/>
              <a:buChar char="-"/>
            </a:pPr>
            <a:r>
              <a:rPr lang="cs-CZ" sz="2300" dirty="0" smtClean="0"/>
              <a:t>Transparentní gel, 99% vody, kolagen, GAG</a:t>
            </a:r>
            <a:endParaRPr lang="cs-CZ" sz="2300" dirty="0"/>
          </a:p>
          <a:p>
            <a:endParaRPr lang="cs-CZ" dirty="0" smtClean="0"/>
          </a:p>
          <a:p>
            <a:pPr lvl="1"/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>
            <a:normAutofit fontScale="40000" lnSpcReduction="20000"/>
          </a:bodyPr>
          <a:lstStyle/>
          <a:p>
            <a:endParaRPr lang="cs-CZ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5" t="2364" r="4252" b="3168"/>
          <a:stretch/>
        </p:blipFill>
        <p:spPr bwMode="auto">
          <a:xfrm>
            <a:off x="3308501" y="1079584"/>
            <a:ext cx="5760640" cy="5479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8" descr=" eye, lens 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543430"/>
            <a:ext cx="3312368" cy="2153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4716016" y="1372126"/>
            <a:ext cx="259228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/>
              <a:t>Epitel čočky</a:t>
            </a:r>
            <a:endParaRPr lang="cs-CZ" dirty="0"/>
          </a:p>
        </p:txBody>
      </p:sp>
      <p:sp>
        <p:nvSpPr>
          <p:cNvPr id="8" name="TextovéPole 7"/>
          <p:cNvSpPr txBox="1"/>
          <p:nvPr/>
        </p:nvSpPr>
        <p:spPr>
          <a:xfrm>
            <a:off x="7308303" y="2067480"/>
            <a:ext cx="1744527" cy="45058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dirty="0" err="1" smtClean="0"/>
              <a:t>Capsula</a:t>
            </a:r>
            <a:r>
              <a:rPr lang="cs-CZ" dirty="0" smtClean="0"/>
              <a:t> </a:t>
            </a:r>
            <a:r>
              <a:rPr lang="cs-CZ" dirty="0" err="1" smtClean="0"/>
              <a:t>lentis</a:t>
            </a:r>
            <a:endParaRPr lang="cs-CZ" dirty="0"/>
          </a:p>
        </p:txBody>
      </p:sp>
      <p:sp>
        <p:nvSpPr>
          <p:cNvPr id="9" name="TextovéPole 8"/>
          <p:cNvSpPr txBox="1"/>
          <p:nvPr/>
        </p:nvSpPr>
        <p:spPr>
          <a:xfrm>
            <a:off x="4191605" y="2108107"/>
            <a:ext cx="212372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/>
              <a:t>Vlákna čočky</a:t>
            </a:r>
            <a:endParaRPr lang="cs-CZ" dirty="0"/>
          </a:p>
        </p:txBody>
      </p:sp>
      <p:sp>
        <p:nvSpPr>
          <p:cNvPr id="10" name="TextovéPole 9"/>
          <p:cNvSpPr txBox="1"/>
          <p:nvPr/>
        </p:nvSpPr>
        <p:spPr>
          <a:xfrm>
            <a:off x="6732240" y="4543430"/>
            <a:ext cx="20882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dirty="0" smtClean="0"/>
              <a:t>Zralá vlákna čočky</a:t>
            </a:r>
            <a:endParaRPr lang="cs-CZ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1331640" y="6165304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/>
              <a:t>lens</a:t>
            </a:r>
            <a:endParaRPr lang="cs-CZ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3056473" y="5301207"/>
            <a:ext cx="5040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 smtClean="0"/>
              <a:t>iris</a:t>
            </a:r>
            <a:endParaRPr lang="cs-CZ" sz="1000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179512" y="5301208"/>
            <a:ext cx="3600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 smtClean="0"/>
              <a:t>iris</a:t>
            </a:r>
            <a:endParaRPr lang="cs-CZ" sz="1000" dirty="0"/>
          </a:p>
        </p:txBody>
      </p:sp>
      <p:sp>
        <p:nvSpPr>
          <p:cNvPr id="14" name="TextovéPole 13"/>
          <p:cNvSpPr txBox="1"/>
          <p:nvPr/>
        </p:nvSpPr>
        <p:spPr>
          <a:xfrm>
            <a:off x="1547664" y="4619436"/>
            <a:ext cx="5760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 err="1" smtClean="0"/>
              <a:t>pupilla</a:t>
            </a:r>
            <a:endParaRPr lang="cs-CZ" sz="1000" dirty="0"/>
          </a:p>
        </p:txBody>
      </p:sp>
      <p:sp>
        <p:nvSpPr>
          <p:cNvPr id="15" name="Pravá složená závorka 14"/>
          <p:cNvSpPr/>
          <p:nvPr/>
        </p:nvSpPr>
        <p:spPr>
          <a:xfrm rot="16200000">
            <a:off x="1534347" y="3834859"/>
            <a:ext cx="491328" cy="2552925"/>
          </a:xfrm>
          <a:prstGeom prst="rightBrace">
            <a:avLst>
              <a:gd name="adj1" fmla="val 8333"/>
              <a:gd name="adj2" fmla="val 50362"/>
            </a:avLst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050" name="Picture 2" descr="C:\Users\carbolova\Desktop\lens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97" r="9900" b="11681"/>
          <a:stretch/>
        </p:blipFill>
        <p:spPr bwMode="auto">
          <a:xfrm>
            <a:off x="0" y="1788971"/>
            <a:ext cx="4284461" cy="2568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ovéPole 15"/>
          <p:cNvSpPr txBox="1"/>
          <p:nvPr/>
        </p:nvSpPr>
        <p:spPr>
          <a:xfrm>
            <a:off x="107504" y="3573016"/>
            <a:ext cx="576064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900" dirty="0" err="1" smtClean="0"/>
              <a:t>capsula</a:t>
            </a:r>
            <a:endParaRPr lang="cs-CZ" sz="900" dirty="0"/>
          </a:p>
        </p:txBody>
      </p:sp>
      <p:sp>
        <p:nvSpPr>
          <p:cNvPr id="17" name="TextovéPole 16"/>
          <p:cNvSpPr txBox="1"/>
          <p:nvPr/>
        </p:nvSpPr>
        <p:spPr>
          <a:xfrm>
            <a:off x="827584" y="3588600"/>
            <a:ext cx="576064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900" dirty="0" smtClean="0"/>
              <a:t>epitel</a:t>
            </a:r>
            <a:endParaRPr lang="cs-CZ" sz="900" dirty="0"/>
          </a:p>
        </p:txBody>
      </p:sp>
      <p:sp>
        <p:nvSpPr>
          <p:cNvPr id="18" name="TextovéPole 17"/>
          <p:cNvSpPr txBox="1"/>
          <p:nvPr/>
        </p:nvSpPr>
        <p:spPr>
          <a:xfrm>
            <a:off x="2339752" y="3573016"/>
            <a:ext cx="504057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900" dirty="0" smtClean="0"/>
              <a:t>vlákna</a:t>
            </a:r>
            <a:endParaRPr lang="cs-CZ" sz="900" dirty="0"/>
          </a:p>
        </p:txBody>
      </p:sp>
    </p:spTree>
    <p:extLst>
      <p:ext uri="{BB962C8B-B14F-4D97-AF65-F5344CB8AC3E}">
        <p14:creationId xmlns:p14="http://schemas.microsoft.com/office/powerpoint/2010/main" val="2574102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5770984" cy="850106"/>
          </a:xfrm>
        </p:spPr>
        <p:txBody>
          <a:bodyPr>
            <a:normAutofit fontScale="90000"/>
          </a:bodyPr>
          <a:lstStyle/>
          <a:p>
            <a:r>
              <a:rPr lang="cs-CZ" dirty="0" smtClean="0">
                <a:solidFill>
                  <a:srgbClr val="FF0000"/>
                </a:solidFill>
              </a:rPr>
              <a:t>Akcesorní struktury oka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58828" y="764704"/>
            <a:ext cx="2664296" cy="3027771"/>
          </a:xfrm>
        </p:spPr>
        <p:txBody>
          <a:bodyPr>
            <a:normAutofit fontScale="47500" lnSpcReduction="20000"/>
          </a:bodyPr>
          <a:lstStyle/>
          <a:p>
            <a:r>
              <a:rPr lang="cs-CZ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SPOJIVKA – CONJUCTIVA</a:t>
            </a:r>
          </a:p>
          <a:p>
            <a:pPr lvl="1"/>
            <a:r>
              <a:rPr lang="cs-CZ" sz="1700" dirty="0" smtClean="0"/>
              <a:t>Vystýlá spojivkový vak</a:t>
            </a:r>
          </a:p>
          <a:p>
            <a:pPr lvl="1"/>
            <a:r>
              <a:rPr lang="cs-CZ" sz="1700" dirty="0" smtClean="0"/>
              <a:t>Vícevrstevný cylindrický epitel, pohárkové buňky</a:t>
            </a:r>
          </a:p>
          <a:p>
            <a:pPr lvl="1"/>
            <a:r>
              <a:rPr lang="cs-CZ" sz="1700" dirty="0" smtClean="0"/>
              <a:t>Lamina propria </a:t>
            </a:r>
            <a:r>
              <a:rPr lang="cs-CZ" sz="1700" dirty="0" err="1" smtClean="0"/>
              <a:t>mucosae</a:t>
            </a:r>
            <a:endParaRPr lang="cs-CZ" sz="1700" dirty="0" smtClean="0"/>
          </a:p>
          <a:p>
            <a:pPr lvl="1"/>
            <a:r>
              <a:rPr lang="cs-CZ" sz="1700" dirty="0" smtClean="0"/>
              <a:t>Conjuctiva </a:t>
            </a:r>
            <a:r>
              <a:rPr lang="cs-CZ" sz="1700" dirty="0" err="1" smtClean="0"/>
              <a:t>bulbi</a:t>
            </a:r>
            <a:endParaRPr lang="cs-CZ" sz="1700" dirty="0" smtClean="0"/>
          </a:p>
          <a:p>
            <a:pPr lvl="1"/>
            <a:r>
              <a:rPr lang="cs-CZ" sz="1700" dirty="0" smtClean="0"/>
              <a:t>Conjuctiva </a:t>
            </a:r>
            <a:r>
              <a:rPr lang="cs-CZ" sz="1700" dirty="0" err="1" smtClean="0"/>
              <a:t>palpebrae</a:t>
            </a:r>
            <a:endParaRPr lang="cs-CZ" sz="1700" dirty="0" smtClean="0"/>
          </a:p>
          <a:p>
            <a:r>
              <a:rPr lang="cs-CZ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VÍČKA – PALPEBRAE</a:t>
            </a:r>
          </a:p>
          <a:p>
            <a:pPr lvl="1"/>
            <a:r>
              <a:rPr lang="cs-CZ" sz="1900" dirty="0" smtClean="0"/>
              <a:t>Zevně kůže, uvnitř spojivka</a:t>
            </a:r>
          </a:p>
          <a:p>
            <a:pPr lvl="1"/>
            <a:r>
              <a:rPr lang="cs-CZ" sz="1900" dirty="0" smtClean="0"/>
              <a:t>Opora – </a:t>
            </a:r>
            <a:r>
              <a:rPr lang="cs-CZ" sz="1900" dirty="0" err="1" smtClean="0"/>
              <a:t>tarsus</a:t>
            </a:r>
            <a:r>
              <a:rPr lang="cs-CZ" sz="1900" dirty="0" smtClean="0"/>
              <a:t> – ploténka z hustého kolagenního vaziva</a:t>
            </a:r>
          </a:p>
          <a:p>
            <a:pPr lvl="1"/>
            <a:r>
              <a:rPr lang="cs-CZ" sz="1900" dirty="0" smtClean="0"/>
              <a:t>Příčně pruhované svaly – </a:t>
            </a:r>
            <a:r>
              <a:rPr lang="cs-CZ" sz="1900" dirty="0" err="1" smtClean="0"/>
              <a:t>pars</a:t>
            </a:r>
            <a:r>
              <a:rPr lang="cs-CZ" sz="1900" dirty="0" smtClean="0"/>
              <a:t> </a:t>
            </a:r>
            <a:r>
              <a:rPr lang="cs-CZ" sz="1900" dirty="0" err="1" smtClean="0"/>
              <a:t>palpebralis</a:t>
            </a:r>
            <a:r>
              <a:rPr lang="cs-CZ" sz="1900" dirty="0" smtClean="0"/>
              <a:t> m. </a:t>
            </a:r>
            <a:r>
              <a:rPr lang="cs-CZ" sz="1900" dirty="0" err="1" smtClean="0"/>
              <a:t>orbicularis</a:t>
            </a:r>
            <a:r>
              <a:rPr lang="cs-CZ" sz="1900" dirty="0" smtClean="0"/>
              <a:t> </a:t>
            </a:r>
            <a:r>
              <a:rPr lang="cs-CZ" sz="1900" dirty="0" err="1" smtClean="0"/>
              <a:t>oculi</a:t>
            </a:r>
            <a:r>
              <a:rPr lang="cs-CZ" sz="1900" dirty="0" smtClean="0"/>
              <a:t>, </a:t>
            </a:r>
            <a:r>
              <a:rPr lang="cs-CZ" sz="1900" dirty="0" err="1" smtClean="0"/>
              <a:t>musculus</a:t>
            </a:r>
            <a:r>
              <a:rPr lang="cs-CZ" sz="1900" dirty="0" smtClean="0"/>
              <a:t> levator </a:t>
            </a:r>
            <a:r>
              <a:rPr lang="cs-CZ" sz="1900" dirty="0" err="1" smtClean="0"/>
              <a:t>palpebrae</a:t>
            </a:r>
            <a:endParaRPr lang="cs-CZ" sz="1900" dirty="0" smtClean="0"/>
          </a:p>
          <a:p>
            <a:pPr lvl="1"/>
            <a:r>
              <a:rPr lang="cs-CZ" sz="1900" dirty="0" smtClean="0"/>
              <a:t>tarzální Mullerův sval</a:t>
            </a:r>
          </a:p>
          <a:p>
            <a:pPr lvl="1"/>
            <a:r>
              <a:rPr lang="cs-CZ" sz="1900" dirty="0" smtClean="0"/>
              <a:t>3 typy žláz – </a:t>
            </a:r>
            <a:r>
              <a:rPr lang="cs-CZ" sz="1900" dirty="0" err="1" smtClean="0"/>
              <a:t>Meibomské</a:t>
            </a:r>
            <a:r>
              <a:rPr lang="cs-CZ" sz="1900" dirty="0" smtClean="0"/>
              <a:t> – rozvětvené alveolární, mazové</a:t>
            </a:r>
          </a:p>
          <a:p>
            <a:pPr lvl="2"/>
            <a:r>
              <a:rPr lang="cs-CZ" sz="1900" dirty="0" err="1" smtClean="0"/>
              <a:t>Zeissovy</a:t>
            </a:r>
            <a:r>
              <a:rPr lang="cs-CZ" sz="1900" dirty="0"/>
              <a:t>– rozvětvené alveolární, </a:t>
            </a:r>
            <a:r>
              <a:rPr lang="cs-CZ" sz="1900" dirty="0" smtClean="0"/>
              <a:t>mazové</a:t>
            </a:r>
          </a:p>
          <a:p>
            <a:pPr lvl="2"/>
            <a:r>
              <a:rPr lang="cs-CZ" sz="1900" dirty="0" smtClean="0"/>
              <a:t>Mollovy – jednoduché tubulózní, stočené, apokrinní</a:t>
            </a:r>
            <a:endParaRPr lang="cs-CZ" sz="1900" dirty="0"/>
          </a:p>
        </p:txBody>
      </p:sp>
      <p:pic>
        <p:nvPicPr>
          <p:cNvPr id="9" name="Picture 4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55"/>
          <a:stretch/>
        </p:blipFill>
        <p:spPr bwMode="auto">
          <a:xfrm>
            <a:off x="3203848" y="764704"/>
            <a:ext cx="5571145" cy="3328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Grp="1" noChangeAspect="1" noChangeArrowheads="1"/>
          </p:cNvPicPr>
          <p:nvPr>
            <p:ph sz="half"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68"/>
          <a:stretch/>
        </p:blipFill>
        <p:spPr bwMode="auto">
          <a:xfrm>
            <a:off x="3943350" y="3756025"/>
            <a:ext cx="5200650" cy="307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C:\Users\carbolova\Desktop\conjuctiva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87" r="30746" b="8669"/>
          <a:stretch/>
        </p:blipFill>
        <p:spPr bwMode="auto">
          <a:xfrm>
            <a:off x="158828" y="3792475"/>
            <a:ext cx="2448272" cy="3033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1475656" y="3661203"/>
            <a:ext cx="72008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900" dirty="0" smtClean="0"/>
              <a:t>Pohárkové buňky</a:t>
            </a:r>
            <a:endParaRPr lang="cs-CZ" sz="900" dirty="0"/>
          </a:p>
        </p:txBody>
      </p:sp>
      <p:sp>
        <p:nvSpPr>
          <p:cNvPr id="5" name="TextovéPole 4"/>
          <p:cNvSpPr txBox="1"/>
          <p:nvPr/>
        </p:nvSpPr>
        <p:spPr>
          <a:xfrm>
            <a:off x="158828" y="3792475"/>
            <a:ext cx="812772" cy="26161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1100" dirty="0" err="1" smtClean="0"/>
              <a:t>conjuctiva</a:t>
            </a:r>
            <a:endParaRPr lang="cs-CZ" sz="1100" dirty="0"/>
          </a:p>
        </p:txBody>
      </p:sp>
      <p:sp>
        <p:nvSpPr>
          <p:cNvPr id="6" name="TextovéPole 5"/>
          <p:cNvSpPr txBox="1"/>
          <p:nvPr/>
        </p:nvSpPr>
        <p:spPr>
          <a:xfrm>
            <a:off x="4644008" y="3553948"/>
            <a:ext cx="1008112" cy="3693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dirty="0" err="1" smtClean="0"/>
              <a:t>palpebra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36523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5"/>
          <a:stretch/>
        </p:blipFill>
        <p:spPr bwMode="auto">
          <a:xfrm>
            <a:off x="395536" y="178660"/>
            <a:ext cx="4324474" cy="5832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ovéPole 9"/>
          <p:cNvSpPr txBox="1"/>
          <p:nvPr/>
        </p:nvSpPr>
        <p:spPr>
          <a:xfrm>
            <a:off x="3500047" y="3094984"/>
            <a:ext cx="111612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400" dirty="0" err="1" smtClean="0"/>
              <a:t>Meibomská</a:t>
            </a:r>
            <a:r>
              <a:rPr lang="cs-CZ" sz="1400" dirty="0" smtClean="0"/>
              <a:t> žláza</a:t>
            </a:r>
            <a:endParaRPr lang="cs-CZ" sz="1400" dirty="0"/>
          </a:p>
        </p:txBody>
      </p:sp>
      <p:sp>
        <p:nvSpPr>
          <p:cNvPr id="11" name="TextovéPole 10"/>
          <p:cNvSpPr txBox="1">
            <a:spLocks noChangeAspect="1"/>
          </p:cNvSpPr>
          <p:nvPr/>
        </p:nvSpPr>
        <p:spPr>
          <a:xfrm>
            <a:off x="3522947" y="4654917"/>
            <a:ext cx="1070323" cy="6278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400" dirty="0" smtClean="0"/>
              <a:t>Mollova žláza</a:t>
            </a:r>
            <a:endParaRPr lang="cs-CZ" sz="1400" dirty="0"/>
          </a:p>
        </p:txBody>
      </p:sp>
      <p:sp>
        <p:nvSpPr>
          <p:cNvPr id="12" name="TextovéPole 11"/>
          <p:cNvSpPr txBox="1">
            <a:spLocks noChangeAspect="1"/>
          </p:cNvSpPr>
          <p:nvPr/>
        </p:nvSpPr>
        <p:spPr>
          <a:xfrm>
            <a:off x="2557773" y="5442233"/>
            <a:ext cx="2903357" cy="3877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400" dirty="0" err="1" smtClean="0"/>
              <a:t>Zeisova</a:t>
            </a:r>
            <a:r>
              <a:rPr lang="cs-CZ" sz="1400" dirty="0" smtClean="0"/>
              <a:t> žláza</a:t>
            </a:r>
            <a:endParaRPr lang="cs-CZ" sz="1400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395536" y="5442233"/>
            <a:ext cx="553903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400" dirty="0" smtClean="0"/>
              <a:t>řasa</a:t>
            </a:r>
            <a:endParaRPr lang="cs-CZ" sz="1400" dirty="0"/>
          </a:p>
        </p:txBody>
      </p:sp>
      <p:sp>
        <p:nvSpPr>
          <p:cNvPr id="14" name="TextovéPole 13"/>
          <p:cNvSpPr txBox="1"/>
          <p:nvPr/>
        </p:nvSpPr>
        <p:spPr>
          <a:xfrm>
            <a:off x="1475656" y="2132856"/>
            <a:ext cx="1082117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400" dirty="0" err="1" smtClean="0"/>
              <a:t>Musculus</a:t>
            </a:r>
            <a:r>
              <a:rPr lang="cs-CZ" sz="1400" dirty="0" smtClean="0"/>
              <a:t> </a:t>
            </a:r>
            <a:r>
              <a:rPr lang="cs-CZ" sz="1400" dirty="0" err="1" smtClean="0"/>
              <a:t>orbicularis</a:t>
            </a:r>
            <a:r>
              <a:rPr lang="cs-CZ" sz="1400" dirty="0" smtClean="0"/>
              <a:t> </a:t>
            </a:r>
            <a:r>
              <a:rPr lang="cs-CZ" sz="1400" dirty="0" err="1" smtClean="0"/>
              <a:t>oculi</a:t>
            </a:r>
            <a:endParaRPr lang="cs-CZ" sz="1400" dirty="0"/>
          </a:p>
        </p:txBody>
      </p:sp>
      <p:sp>
        <p:nvSpPr>
          <p:cNvPr id="15" name="TextovéPole 14"/>
          <p:cNvSpPr txBox="1"/>
          <p:nvPr/>
        </p:nvSpPr>
        <p:spPr>
          <a:xfrm>
            <a:off x="3746020" y="3713062"/>
            <a:ext cx="1152128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400" dirty="0" smtClean="0"/>
              <a:t>Vývod </a:t>
            </a:r>
            <a:r>
              <a:rPr lang="cs-CZ" sz="1400" dirty="0" err="1" smtClean="0"/>
              <a:t>Meibomské</a:t>
            </a:r>
            <a:r>
              <a:rPr lang="cs-CZ" sz="1400" dirty="0" smtClean="0"/>
              <a:t> žlázy</a:t>
            </a:r>
            <a:endParaRPr lang="cs-CZ" sz="1400" dirty="0"/>
          </a:p>
        </p:txBody>
      </p:sp>
      <p:sp>
        <p:nvSpPr>
          <p:cNvPr id="16" name="TextovéPole 15"/>
          <p:cNvSpPr txBox="1"/>
          <p:nvPr/>
        </p:nvSpPr>
        <p:spPr>
          <a:xfrm>
            <a:off x="3491880" y="2492316"/>
            <a:ext cx="100811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400" dirty="0" smtClean="0"/>
              <a:t>Conjuctiva </a:t>
            </a:r>
            <a:r>
              <a:rPr lang="cs-CZ" sz="1400" dirty="0" err="1" smtClean="0"/>
              <a:t>palpebrae</a:t>
            </a:r>
            <a:endParaRPr lang="cs-CZ" sz="1400" dirty="0"/>
          </a:p>
        </p:txBody>
      </p:sp>
      <p:sp>
        <p:nvSpPr>
          <p:cNvPr id="17" name="TextovéPole 16"/>
          <p:cNvSpPr txBox="1"/>
          <p:nvPr/>
        </p:nvSpPr>
        <p:spPr>
          <a:xfrm>
            <a:off x="251520" y="2132856"/>
            <a:ext cx="86409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200" dirty="0" smtClean="0"/>
              <a:t>epidermis</a:t>
            </a:r>
            <a:endParaRPr lang="cs-CZ" sz="1200" dirty="0"/>
          </a:p>
        </p:txBody>
      </p:sp>
      <p:sp>
        <p:nvSpPr>
          <p:cNvPr id="18" name="TextovéPole 17"/>
          <p:cNvSpPr txBox="1"/>
          <p:nvPr/>
        </p:nvSpPr>
        <p:spPr>
          <a:xfrm>
            <a:off x="539552" y="260648"/>
            <a:ext cx="720080" cy="3693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dirty="0" smtClean="0"/>
              <a:t>Víčko</a:t>
            </a:r>
            <a:endParaRPr lang="cs-CZ" dirty="0"/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643" y="2967241"/>
            <a:ext cx="4449667" cy="3739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Zástupný symbol pro obsah 2"/>
          <p:cNvSpPr>
            <a:spLocks noGrp="1"/>
          </p:cNvSpPr>
          <p:nvPr>
            <p:ph sz="half" idx="1"/>
          </p:nvPr>
        </p:nvSpPr>
        <p:spPr>
          <a:xfrm>
            <a:off x="5076056" y="0"/>
            <a:ext cx="3676398" cy="2871520"/>
          </a:xfrm>
        </p:spPr>
        <p:txBody>
          <a:bodyPr>
            <a:normAutofit fontScale="55000" lnSpcReduction="20000"/>
          </a:bodyPr>
          <a:lstStyle/>
          <a:p>
            <a:r>
              <a:rPr lang="cs-CZ" dirty="0" smtClean="0"/>
              <a:t>Slzný aparát</a:t>
            </a:r>
          </a:p>
          <a:p>
            <a:r>
              <a:rPr lang="cs-CZ" sz="25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GLANDULA LACRIMALIS</a:t>
            </a:r>
          </a:p>
          <a:p>
            <a:r>
              <a:rPr lang="cs-CZ" dirty="0" smtClean="0"/>
              <a:t>Složená </a:t>
            </a:r>
            <a:r>
              <a:rPr lang="cs-CZ" dirty="0" err="1" smtClean="0"/>
              <a:t>tubuloalveolární</a:t>
            </a:r>
            <a:r>
              <a:rPr lang="cs-CZ" dirty="0" smtClean="0"/>
              <a:t> žláza</a:t>
            </a:r>
          </a:p>
          <a:p>
            <a:r>
              <a:rPr lang="cs-CZ" dirty="0" smtClean="0"/>
              <a:t>Sekreční oddíly – cylindrické buňky</a:t>
            </a:r>
          </a:p>
          <a:p>
            <a:r>
              <a:rPr lang="cs-CZ" dirty="0" smtClean="0"/>
              <a:t>Systém vývodů – menší vývody (1 </a:t>
            </a:r>
            <a:r>
              <a:rPr lang="cs-CZ" dirty="0" err="1" smtClean="0"/>
              <a:t>vrstevný</a:t>
            </a:r>
            <a:r>
              <a:rPr lang="cs-CZ" dirty="0" smtClean="0"/>
              <a:t> kubický epitel) - </a:t>
            </a:r>
            <a:r>
              <a:rPr lang="cs-CZ" dirty="0" err="1"/>
              <a:t>ductuli</a:t>
            </a:r>
            <a:r>
              <a:rPr lang="cs-CZ" dirty="0"/>
              <a:t> </a:t>
            </a:r>
            <a:r>
              <a:rPr lang="cs-CZ" dirty="0" err="1"/>
              <a:t>lacrimales</a:t>
            </a:r>
            <a:r>
              <a:rPr lang="cs-CZ" dirty="0"/>
              <a:t> </a:t>
            </a:r>
            <a:r>
              <a:rPr lang="cs-CZ" dirty="0" smtClean="0"/>
              <a:t>( dvouvrstevný cylindrický epitel) – </a:t>
            </a:r>
            <a:r>
              <a:rPr lang="cs-CZ" dirty="0" err="1" smtClean="0"/>
              <a:t>canaliculi</a:t>
            </a:r>
            <a:r>
              <a:rPr lang="cs-CZ" dirty="0" smtClean="0"/>
              <a:t> </a:t>
            </a:r>
            <a:r>
              <a:rPr lang="cs-CZ" dirty="0" err="1" smtClean="0"/>
              <a:t>lacrimales</a:t>
            </a:r>
            <a:r>
              <a:rPr lang="cs-CZ" dirty="0" smtClean="0"/>
              <a:t> ( vícevrstevný dlaždicový epitel) – </a:t>
            </a:r>
            <a:r>
              <a:rPr lang="cs-CZ" dirty="0" err="1" smtClean="0"/>
              <a:t>saccus</a:t>
            </a:r>
            <a:r>
              <a:rPr lang="cs-CZ" dirty="0" smtClean="0"/>
              <a:t> </a:t>
            </a:r>
            <a:r>
              <a:rPr lang="cs-CZ" dirty="0" err="1" smtClean="0"/>
              <a:t>lacrimalis</a:t>
            </a:r>
            <a:r>
              <a:rPr lang="cs-CZ" dirty="0" smtClean="0"/>
              <a:t> ( víceřadý cylindrický epitel s řasinkami) – </a:t>
            </a:r>
            <a:r>
              <a:rPr lang="cs-CZ" dirty="0" err="1" smtClean="0"/>
              <a:t>ductus</a:t>
            </a:r>
            <a:r>
              <a:rPr lang="cs-CZ" dirty="0" smtClean="0"/>
              <a:t> </a:t>
            </a:r>
            <a:r>
              <a:rPr lang="cs-CZ" dirty="0" err="1" smtClean="0"/>
              <a:t>nasolacrimalis</a:t>
            </a:r>
            <a:r>
              <a:rPr lang="cs-CZ" dirty="0" smtClean="0"/>
              <a:t> </a:t>
            </a:r>
            <a:r>
              <a:rPr lang="cs-CZ" dirty="0"/>
              <a:t>( víceřadý cylindrický epitel s řasinkami) </a:t>
            </a:r>
            <a:r>
              <a:rPr lang="cs-CZ" dirty="0" smtClean="0"/>
              <a:t> - dutina nosní</a:t>
            </a:r>
            <a:endParaRPr lang="cs-CZ" dirty="0"/>
          </a:p>
        </p:txBody>
      </p:sp>
      <p:sp>
        <p:nvSpPr>
          <p:cNvPr id="21" name="TextovéPole 20"/>
          <p:cNvSpPr txBox="1"/>
          <p:nvPr/>
        </p:nvSpPr>
        <p:spPr>
          <a:xfrm>
            <a:off x="5868144" y="3044001"/>
            <a:ext cx="1054918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200" dirty="0" smtClean="0"/>
              <a:t>Slzná žláza</a:t>
            </a:r>
            <a:endParaRPr lang="cs-CZ" sz="1200" dirty="0"/>
          </a:p>
        </p:txBody>
      </p:sp>
      <p:sp>
        <p:nvSpPr>
          <p:cNvPr id="22" name="TextovéPole 21"/>
          <p:cNvSpPr txBox="1"/>
          <p:nvPr/>
        </p:nvSpPr>
        <p:spPr>
          <a:xfrm>
            <a:off x="6684098" y="3321000"/>
            <a:ext cx="129614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200" dirty="0" smtClean="0"/>
              <a:t>Vývod žlázy</a:t>
            </a:r>
            <a:endParaRPr lang="cs-CZ" sz="1200" dirty="0"/>
          </a:p>
        </p:txBody>
      </p:sp>
      <p:sp>
        <p:nvSpPr>
          <p:cNvPr id="23" name="TextovéPole 22"/>
          <p:cNvSpPr txBox="1"/>
          <p:nvPr/>
        </p:nvSpPr>
        <p:spPr>
          <a:xfrm>
            <a:off x="7980242" y="3990061"/>
            <a:ext cx="93610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200" dirty="0" err="1" smtClean="0"/>
              <a:t>Saccus</a:t>
            </a:r>
            <a:r>
              <a:rPr lang="cs-CZ" sz="1200" dirty="0" smtClean="0"/>
              <a:t> </a:t>
            </a:r>
            <a:r>
              <a:rPr lang="cs-CZ" sz="1200" dirty="0" err="1" smtClean="0"/>
              <a:t>lacrimalis</a:t>
            </a:r>
            <a:endParaRPr lang="cs-CZ" sz="1200" dirty="0"/>
          </a:p>
        </p:txBody>
      </p:sp>
      <p:sp>
        <p:nvSpPr>
          <p:cNvPr id="24" name="TextovéPole 23"/>
          <p:cNvSpPr txBox="1"/>
          <p:nvPr/>
        </p:nvSpPr>
        <p:spPr>
          <a:xfrm>
            <a:off x="5658862" y="5611510"/>
            <a:ext cx="1673308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200" dirty="0" err="1" smtClean="0"/>
              <a:t>Ductus</a:t>
            </a:r>
            <a:r>
              <a:rPr lang="cs-CZ" sz="1200" dirty="0" smtClean="0"/>
              <a:t> </a:t>
            </a:r>
            <a:r>
              <a:rPr lang="cs-CZ" sz="1200" dirty="0" err="1" smtClean="0"/>
              <a:t>nasolacrimalis</a:t>
            </a:r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val="4121255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632"/>
            <a:ext cx="4067944" cy="3213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50" y="3371850"/>
            <a:ext cx="5048250" cy="348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295" y="116632"/>
            <a:ext cx="5048250" cy="3524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295236"/>
            <a:ext cx="5234163" cy="348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3491880" y="188640"/>
            <a:ext cx="1224136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dirty="0" smtClean="0"/>
              <a:t>Slzná žláza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90509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Orgán chuti</a:t>
            </a:r>
            <a:endParaRPr lang="cs-CZ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4800" y="2461675"/>
            <a:ext cx="4191000" cy="3001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Zástupný symbol pro obsah 4"/>
          <p:cNvSpPr>
            <a:spLocks noGrp="1"/>
          </p:cNvSpPr>
          <p:nvPr>
            <p:ph sz="half" idx="2"/>
          </p:nvPr>
        </p:nvSpPr>
        <p:spPr>
          <a:xfrm>
            <a:off x="5073536" y="2996952"/>
            <a:ext cx="3613263" cy="3384376"/>
          </a:xfrm>
        </p:spPr>
        <p:txBody>
          <a:bodyPr>
            <a:normAutofit lnSpcReduction="10000"/>
          </a:bodyPr>
          <a:lstStyle/>
          <a:p>
            <a:r>
              <a:rPr lang="cs-CZ" sz="16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Chuťové pohárky </a:t>
            </a:r>
            <a:r>
              <a:rPr lang="cs-CZ" sz="1600" dirty="0" smtClean="0"/>
              <a:t>– </a:t>
            </a:r>
            <a:r>
              <a:rPr lang="cs-CZ" sz="1600" dirty="0" err="1" smtClean="0"/>
              <a:t>caliculi</a:t>
            </a:r>
            <a:r>
              <a:rPr lang="cs-CZ" sz="1600" dirty="0" smtClean="0"/>
              <a:t> </a:t>
            </a:r>
            <a:r>
              <a:rPr lang="cs-CZ" sz="1600" dirty="0" err="1" smtClean="0"/>
              <a:t>gustatorii</a:t>
            </a:r>
            <a:endParaRPr lang="cs-CZ" sz="1600" dirty="0" smtClean="0"/>
          </a:p>
          <a:p>
            <a:pPr lvl="1"/>
            <a:r>
              <a:rPr lang="cs-CZ" sz="1600" dirty="0" smtClean="0"/>
              <a:t>Oválná tělíska</a:t>
            </a:r>
          </a:p>
          <a:p>
            <a:pPr lvl="1"/>
            <a:r>
              <a:rPr lang="cs-CZ" sz="1600" dirty="0" smtClean="0"/>
              <a:t>Ve vrstevnatém dlaždicovém nerohovějícím  epitelu dutiny ústní</a:t>
            </a:r>
          </a:p>
          <a:p>
            <a:pPr lvl="1"/>
            <a:r>
              <a:rPr lang="cs-CZ" sz="1600" dirty="0" smtClean="0"/>
              <a:t>Vysoké cylindrické buňky, světlá cytoplasma</a:t>
            </a:r>
          </a:p>
          <a:p>
            <a:pPr lvl="1"/>
            <a:r>
              <a:rPr lang="cs-CZ" sz="1600" dirty="0" err="1" smtClean="0"/>
              <a:t>Porus</a:t>
            </a:r>
            <a:r>
              <a:rPr lang="cs-CZ" sz="1600" dirty="0" smtClean="0"/>
              <a:t> </a:t>
            </a:r>
            <a:r>
              <a:rPr lang="cs-CZ" sz="1600" dirty="0" err="1" smtClean="0"/>
              <a:t>gustatorius</a:t>
            </a:r>
            <a:r>
              <a:rPr lang="cs-CZ" sz="1600" dirty="0" smtClean="0"/>
              <a:t> – chuťový pór</a:t>
            </a:r>
          </a:p>
          <a:p>
            <a:pPr lvl="1"/>
            <a:r>
              <a:rPr lang="cs-CZ" sz="1600" dirty="0" smtClean="0"/>
              <a:t>Hrazené papily, </a:t>
            </a:r>
            <a:r>
              <a:rPr lang="cs-CZ" sz="1600" dirty="0" err="1" smtClean="0"/>
              <a:t>papillae</a:t>
            </a:r>
            <a:r>
              <a:rPr lang="cs-CZ" sz="1600" dirty="0" smtClean="0"/>
              <a:t> </a:t>
            </a:r>
            <a:r>
              <a:rPr lang="cs-CZ" sz="1600" dirty="0" err="1" smtClean="0"/>
              <a:t>folliateae</a:t>
            </a:r>
            <a:r>
              <a:rPr lang="cs-CZ" sz="1600" dirty="0" smtClean="0"/>
              <a:t>, </a:t>
            </a:r>
            <a:r>
              <a:rPr lang="cs-CZ" sz="1600" dirty="0" err="1" smtClean="0"/>
              <a:t>fungiformes</a:t>
            </a:r>
            <a:r>
              <a:rPr lang="cs-CZ" sz="1600" dirty="0" smtClean="0"/>
              <a:t>, měkké patro, epiglottis</a:t>
            </a:r>
          </a:p>
          <a:p>
            <a:pPr lvl="1"/>
            <a:endParaRPr lang="cs-CZ" dirty="0" smtClean="0"/>
          </a:p>
          <a:p>
            <a:pPr lvl="1"/>
            <a:endParaRPr lang="cs-CZ" dirty="0" smtClean="0"/>
          </a:p>
          <a:p>
            <a:endParaRPr lang="cs-CZ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2486025" cy="360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Zástupný symbol pro obsah 3" descr="chuťový pohárek.jpg"/>
          <p:cNvPicPr>
            <a:picLocks noChangeAspect="1"/>
          </p:cNvPicPr>
          <p:nvPr/>
        </p:nvPicPr>
        <p:blipFill rotWithShape="1">
          <a:blip r:embed="rId4"/>
          <a:srcRect l="23442" t="8235" r="20526" b="10003"/>
          <a:stretch/>
        </p:blipFill>
        <p:spPr>
          <a:xfrm>
            <a:off x="2810628" y="980728"/>
            <a:ext cx="2262909" cy="2826327"/>
          </a:xfrm>
          <a:prstGeom prst="rect">
            <a:avLst/>
          </a:prstGeom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99" r="9708"/>
          <a:stretch/>
        </p:blipFill>
        <p:spPr bwMode="auto">
          <a:xfrm>
            <a:off x="5940152" y="836712"/>
            <a:ext cx="2674289" cy="2178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0843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395536" y="260649"/>
            <a:ext cx="3168352" cy="2664295"/>
          </a:xfrm>
        </p:spPr>
        <p:txBody>
          <a:bodyPr>
            <a:normAutofit/>
          </a:bodyPr>
          <a:lstStyle/>
          <a:p>
            <a:r>
              <a:rPr lang="cs-CZ" sz="1700" u="sng" dirty="0" smtClean="0"/>
              <a:t>Stavba chuťových pohárků </a:t>
            </a:r>
          </a:p>
          <a:p>
            <a:r>
              <a:rPr lang="cs-CZ" sz="1700" dirty="0" smtClean="0"/>
              <a:t>Chuťové receptory – sekundární smyslové buňky modifikované epitelové buňky, štíhlé , cylindrické, </a:t>
            </a:r>
            <a:r>
              <a:rPr lang="cs-CZ" sz="1700" dirty="0" err="1" smtClean="0"/>
              <a:t>vesikuly</a:t>
            </a:r>
            <a:r>
              <a:rPr lang="cs-CZ" sz="1700" dirty="0" smtClean="0"/>
              <a:t> v cytoplasmě</a:t>
            </a:r>
            <a:endParaRPr lang="cs-CZ" sz="1700" dirty="0"/>
          </a:p>
          <a:p>
            <a:r>
              <a:rPr lang="cs-CZ" sz="1700" dirty="0" smtClean="0"/>
              <a:t>Basální buňky</a:t>
            </a:r>
          </a:p>
          <a:p>
            <a:r>
              <a:rPr lang="cs-CZ" sz="1700" dirty="0" smtClean="0"/>
              <a:t>Podpůrné buňky</a:t>
            </a:r>
          </a:p>
          <a:p>
            <a:pPr lvl="2"/>
            <a:r>
              <a:rPr lang="cs-CZ" sz="1700" dirty="0" smtClean="0"/>
              <a:t>Typ 1 a 2 </a:t>
            </a:r>
          </a:p>
          <a:p>
            <a:pPr lvl="2"/>
            <a:endParaRPr lang="cs-CZ" dirty="0"/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9" t="9220" r="4693" b="5491"/>
          <a:stretch/>
        </p:blipFill>
        <p:spPr bwMode="auto">
          <a:xfrm>
            <a:off x="4604173" y="980728"/>
            <a:ext cx="4256134" cy="5000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ovéPole 8"/>
          <p:cNvSpPr txBox="1"/>
          <p:nvPr/>
        </p:nvSpPr>
        <p:spPr>
          <a:xfrm>
            <a:off x="5580112" y="3789040"/>
            <a:ext cx="1152128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200" dirty="0" smtClean="0"/>
              <a:t>Basální buňky</a:t>
            </a:r>
            <a:endParaRPr lang="cs-CZ" sz="1200" dirty="0"/>
          </a:p>
        </p:txBody>
      </p:sp>
      <p:sp>
        <p:nvSpPr>
          <p:cNvPr id="10" name="TextovéPole 9"/>
          <p:cNvSpPr txBox="1"/>
          <p:nvPr/>
        </p:nvSpPr>
        <p:spPr>
          <a:xfrm>
            <a:off x="7452320" y="2132856"/>
            <a:ext cx="100811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200" dirty="0" smtClean="0"/>
              <a:t>Smyslové buňky</a:t>
            </a:r>
            <a:endParaRPr lang="cs-CZ" sz="1200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6012160" y="1844824"/>
            <a:ext cx="144016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200" dirty="0" smtClean="0"/>
              <a:t>Podpůrné buňky</a:t>
            </a:r>
            <a:endParaRPr lang="cs-CZ" sz="1200" dirty="0"/>
          </a:p>
        </p:txBody>
      </p:sp>
      <p:pic>
        <p:nvPicPr>
          <p:cNvPr id="12" name="Picture 2" descr="D:\Dokumenty\Výuka\Histologie\Přednášky\Smysly 1\S4  G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3026097"/>
            <a:ext cx="5046127" cy="3831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2758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renTHa"/>
          <p:cNvPicPr>
            <a:picLocks noChangeAspect="1" noChangeArrowheads="1"/>
          </p:cNvPicPr>
          <p:nvPr/>
        </p:nvPicPr>
        <p:blipFill>
          <a:blip r:embed="rId2">
            <a:lum bright="-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04813"/>
            <a:ext cx="4578350" cy="626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 descr="HassTHa"/>
          <p:cNvPicPr>
            <a:picLocks noChangeAspect="1" noChangeArrowheads="1"/>
          </p:cNvPicPr>
          <p:nvPr/>
        </p:nvPicPr>
        <p:blipFill>
          <a:blip r:embed="rId3">
            <a:lum bright="-14000" contrast="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404813"/>
            <a:ext cx="3986212" cy="626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87313" y="15875"/>
            <a:ext cx="348773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600" b="1"/>
              <a:t>Medulla,HE         </a:t>
            </a:r>
            <a:r>
              <a:rPr lang="cs-CZ" sz="1600" b="1" u="sng"/>
              <a:t>Hassalova tělíska</a:t>
            </a:r>
          </a:p>
        </p:txBody>
      </p:sp>
      <p:sp>
        <p:nvSpPr>
          <p:cNvPr id="9221" name="Line 5"/>
          <p:cNvSpPr>
            <a:spLocks noChangeShapeType="1"/>
          </p:cNvSpPr>
          <p:nvPr/>
        </p:nvSpPr>
        <p:spPr bwMode="auto">
          <a:xfrm flipH="1">
            <a:off x="1331913" y="333375"/>
            <a:ext cx="863600" cy="10080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222" name="Line 6"/>
          <p:cNvSpPr>
            <a:spLocks noChangeShapeType="1"/>
          </p:cNvSpPr>
          <p:nvPr/>
        </p:nvSpPr>
        <p:spPr bwMode="auto">
          <a:xfrm flipH="1">
            <a:off x="1403350" y="333375"/>
            <a:ext cx="792163" cy="28082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 flipH="1">
            <a:off x="1979613" y="333375"/>
            <a:ext cx="288925" cy="44640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224" name="Text Box 8"/>
          <p:cNvSpPr txBox="1">
            <a:spLocks noChangeArrowheads="1"/>
          </p:cNvSpPr>
          <p:nvPr/>
        </p:nvSpPr>
        <p:spPr bwMode="auto">
          <a:xfrm>
            <a:off x="4911725" y="15875"/>
            <a:ext cx="42322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600" b="1"/>
              <a:t>retikulární epitel       T lymfocyty</a:t>
            </a:r>
          </a:p>
        </p:txBody>
      </p:sp>
      <p:sp>
        <p:nvSpPr>
          <p:cNvPr id="9225" name="Line 9"/>
          <p:cNvSpPr>
            <a:spLocks noChangeShapeType="1"/>
          </p:cNvSpPr>
          <p:nvPr/>
        </p:nvSpPr>
        <p:spPr bwMode="auto">
          <a:xfrm flipH="1">
            <a:off x="6443663" y="260350"/>
            <a:ext cx="144462" cy="7921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226" name="Line 10"/>
          <p:cNvSpPr>
            <a:spLocks noChangeShapeType="1"/>
          </p:cNvSpPr>
          <p:nvPr/>
        </p:nvSpPr>
        <p:spPr bwMode="auto">
          <a:xfrm>
            <a:off x="6588125" y="260350"/>
            <a:ext cx="1008063" cy="12969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227" name="Line 11"/>
          <p:cNvSpPr>
            <a:spLocks noChangeShapeType="1"/>
          </p:cNvSpPr>
          <p:nvPr/>
        </p:nvSpPr>
        <p:spPr bwMode="auto">
          <a:xfrm>
            <a:off x="7885113" y="333375"/>
            <a:ext cx="71437" cy="12239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228" name="Line 12"/>
          <p:cNvSpPr>
            <a:spLocks noChangeShapeType="1"/>
          </p:cNvSpPr>
          <p:nvPr/>
        </p:nvSpPr>
        <p:spPr bwMode="auto">
          <a:xfrm>
            <a:off x="7956550" y="333375"/>
            <a:ext cx="719138" cy="15827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229" name="Line 13"/>
          <p:cNvSpPr>
            <a:spLocks noChangeShapeType="1"/>
          </p:cNvSpPr>
          <p:nvPr/>
        </p:nvSpPr>
        <p:spPr bwMode="auto">
          <a:xfrm>
            <a:off x="2987675" y="333375"/>
            <a:ext cx="3097213" cy="36004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230" name="Text Box 14"/>
          <p:cNvSpPr txBox="1">
            <a:spLocks noChangeArrowheads="1"/>
          </p:cNvSpPr>
          <p:nvPr/>
        </p:nvSpPr>
        <p:spPr bwMode="auto">
          <a:xfrm>
            <a:off x="0" y="6613525"/>
            <a:ext cx="19494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000"/>
              <a:t>  Mikrofotografie: sbírka ÚHIEM</a:t>
            </a:r>
          </a:p>
        </p:txBody>
      </p:sp>
    </p:spTree>
    <p:extLst>
      <p:ext uri="{BB962C8B-B14F-4D97-AF65-F5344CB8AC3E}">
        <p14:creationId xmlns:p14="http://schemas.microsoft.com/office/powerpoint/2010/main" val="1582419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04939"/>
          </a:xfrm>
        </p:spPr>
        <p:txBody>
          <a:bodyPr/>
          <a:lstStyle/>
          <a:p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Orgán čichu</a:t>
            </a:r>
            <a:endParaRPr lang="cs-CZ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12160" y="332656"/>
            <a:ext cx="3024336" cy="2232248"/>
          </a:xfrm>
        </p:spPr>
        <p:txBody>
          <a:bodyPr>
            <a:normAutofit fontScale="47500" lnSpcReduction="20000"/>
          </a:bodyPr>
          <a:lstStyle/>
          <a:p>
            <a:r>
              <a:rPr lang="cs-CZ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Čichový epitel  </a:t>
            </a:r>
            <a:r>
              <a:rPr lang="cs-CZ" dirty="0" smtClean="0"/>
              <a:t>- strop nosní dutiny, povrch horních nosních konch</a:t>
            </a:r>
          </a:p>
          <a:p>
            <a:r>
              <a:rPr lang="cs-CZ" dirty="0" err="1" smtClean="0"/>
              <a:t>Regio</a:t>
            </a:r>
            <a:r>
              <a:rPr lang="cs-CZ" dirty="0" smtClean="0"/>
              <a:t> </a:t>
            </a:r>
            <a:r>
              <a:rPr lang="cs-CZ" dirty="0" err="1" smtClean="0"/>
              <a:t>olfactoria</a:t>
            </a:r>
            <a:r>
              <a:rPr lang="cs-CZ" dirty="0" smtClean="0"/>
              <a:t> – víceřadý cylindrický epitel s </a:t>
            </a:r>
            <a:r>
              <a:rPr lang="cs-CZ" dirty="0" err="1" smtClean="0"/>
              <a:t>řasinkama</a:t>
            </a:r>
            <a:r>
              <a:rPr lang="cs-CZ" dirty="0" smtClean="0"/>
              <a:t>, velmi vysoký</a:t>
            </a:r>
          </a:p>
          <a:p>
            <a:r>
              <a:rPr lang="cs-CZ" dirty="0" err="1" smtClean="0"/>
              <a:t>Bowmanovy</a:t>
            </a:r>
            <a:r>
              <a:rPr lang="cs-CZ" dirty="0" smtClean="0"/>
              <a:t> žlázy (</a:t>
            </a:r>
            <a:r>
              <a:rPr lang="cs-CZ" dirty="0" err="1" smtClean="0"/>
              <a:t>seromucinózní</a:t>
            </a:r>
            <a:r>
              <a:rPr lang="cs-CZ" dirty="0" smtClean="0"/>
              <a:t>)</a:t>
            </a:r>
          </a:p>
          <a:p>
            <a:r>
              <a:rPr lang="cs-CZ" dirty="0" smtClean="0"/>
              <a:t>3 typy buněk- </a:t>
            </a:r>
          </a:p>
          <a:p>
            <a:pPr lvl="1"/>
            <a:r>
              <a:rPr lang="cs-CZ" dirty="0" smtClean="0"/>
              <a:t>Čichové receptory – primární smyslové buňky</a:t>
            </a:r>
          </a:p>
          <a:p>
            <a:pPr lvl="1"/>
            <a:r>
              <a:rPr lang="cs-CZ" dirty="0" smtClean="0"/>
              <a:t>Podpůrné buňky</a:t>
            </a:r>
          </a:p>
          <a:p>
            <a:pPr lvl="1"/>
            <a:r>
              <a:rPr lang="cs-CZ" dirty="0" smtClean="0"/>
              <a:t>Bazální buňky</a:t>
            </a:r>
          </a:p>
          <a:p>
            <a:pPr lvl="1"/>
            <a:endParaRPr lang="cs-CZ" dirty="0"/>
          </a:p>
        </p:txBody>
      </p:sp>
      <p:pic>
        <p:nvPicPr>
          <p:cNvPr id="5" name="Picture 2" descr="C:\WINDOWS\Plocha\Smysly 1\S3  G6.jpg"/>
          <p:cNvPicPr>
            <a:picLocks noChangeAspect="1" noChangeArrowheads="1"/>
          </p:cNvPicPr>
          <p:nvPr/>
        </p:nvPicPr>
        <p:blipFill rotWithShape="1">
          <a:blip r:embed="rId2" cstate="print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257" b="5628"/>
          <a:stretch/>
        </p:blipFill>
        <p:spPr bwMode="auto">
          <a:xfrm>
            <a:off x="323528" y="1279577"/>
            <a:ext cx="3534853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3859908" y="2168878"/>
            <a:ext cx="12896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smtClean="0"/>
              <a:t>dendrit</a:t>
            </a:r>
            <a:endParaRPr lang="cs-CZ" sz="1200" dirty="0"/>
          </a:p>
        </p:txBody>
      </p:sp>
      <p:sp>
        <p:nvSpPr>
          <p:cNvPr id="7" name="TextovéPole 6"/>
          <p:cNvSpPr txBox="1"/>
          <p:nvPr/>
        </p:nvSpPr>
        <p:spPr>
          <a:xfrm>
            <a:off x="3859908" y="4403605"/>
            <a:ext cx="12896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s</a:t>
            </a:r>
            <a:r>
              <a:rPr lang="cs-CZ" sz="1200" dirty="0" smtClean="0"/>
              <a:t>myslová buňka</a:t>
            </a:r>
            <a:endParaRPr lang="cs-CZ" sz="1200" dirty="0"/>
          </a:p>
        </p:txBody>
      </p:sp>
      <p:sp>
        <p:nvSpPr>
          <p:cNvPr id="8" name="TextovéPole 7"/>
          <p:cNvSpPr txBox="1"/>
          <p:nvPr/>
        </p:nvSpPr>
        <p:spPr>
          <a:xfrm>
            <a:off x="3818697" y="2663418"/>
            <a:ext cx="936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p</a:t>
            </a:r>
            <a:r>
              <a:rPr lang="cs-CZ" sz="1200" dirty="0" smtClean="0"/>
              <a:t>odpůrná buňka</a:t>
            </a:r>
            <a:endParaRPr lang="cs-CZ" sz="1200" dirty="0"/>
          </a:p>
        </p:txBody>
      </p:sp>
      <p:sp>
        <p:nvSpPr>
          <p:cNvPr id="9" name="TextovéPole 8"/>
          <p:cNvSpPr txBox="1"/>
          <p:nvPr/>
        </p:nvSpPr>
        <p:spPr>
          <a:xfrm>
            <a:off x="3846228" y="5208379"/>
            <a:ext cx="6448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smtClean="0"/>
              <a:t>axon</a:t>
            </a:r>
            <a:endParaRPr lang="cs-CZ" sz="1200" dirty="0"/>
          </a:p>
        </p:txBody>
      </p:sp>
      <p:sp>
        <p:nvSpPr>
          <p:cNvPr id="10" name="TextovéPole 9"/>
          <p:cNvSpPr txBox="1"/>
          <p:nvPr/>
        </p:nvSpPr>
        <p:spPr>
          <a:xfrm>
            <a:off x="2267744" y="6248129"/>
            <a:ext cx="1224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err="1" smtClean="0"/>
              <a:t>Schwannova</a:t>
            </a:r>
            <a:r>
              <a:rPr lang="cs-CZ" sz="1200" dirty="0" smtClean="0"/>
              <a:t> buňka</a:t>
            </a:r>
            <a:endParaRPr lang="cs-CZ" sz="1200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683568" y="6236134"/>
            <a:ext cx="936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b</a:t>
            </a:r>
            <a:r>
              <a:rPr lang="cs-CZ" sz="1200" dirty="0" smtClean="0"/>
              <a:t>azální buňka</a:t>
            </a:r>
            <a:endParaRPr lang="cs-CZ" sz="1200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1756244" y="1321435"/>
            <a:ext cx="66942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200" dirty="0" smtClean="0"/>
              <a:t>řasinka</a:t>
            </a:r>
            <a:endParaRPr lang="cs-CZ" sz="1200" dirty="0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" t="2718" r="5621" b="4390"/>
          <a:stretch/>
        </p:blipFill>
        <p:spPr bwMode="auto">
          <a:xfrm>
            <a:off x="5164577" y="2289552"/>
            <a:ext cx="3151839" cy="4447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ovéPole 15"/>
          <p:cNvSpPr txBox="1"/>
          <p:nvPr/>
        </p:nvSpPr>
        <p:spPr>
          <a:xfrm>
            <a:off x="6720179" y="4002207"/>
            <a:ext cx="876157" cy="4013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000" dirty="0" err="1" smtClean="0"/>
              <a:t>Bowmanovy</a:t>
            </a:r>
            <a:r>
              <a:rPr lang="cs-CZ" sz="1000" dirty="0" smtClean="0"/>
              <a:t> žlázy</a:t>
            </a:r>
            <a:endParaRPr lang="cs-CZ" sz="1000" dirty="0"/>
          </a:p>
        </p:txBody>
      </p:sp>
      <p:sp>
        <p:nvSpPr>
          <p:cNvPr id="17" name="TextovéPole 16"/>
          <p:cNvSpPr txBox="1"/>
          <p:nvPr/>
        </p:nvSpPr>
        <p:spPr>
          <a:xfrm>
            <a:off x="6632598" y="2780928"/>
            <a:ext cx="64807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000" dirty="0" smtClean="0"/>
              <a:t>Čichový epitel</a:t>
            </a:r>
            <a:endParaRPr lang="cs-CZ" sz="1000" dirty="0"/>
          </a:p>
        </p:txBody>
      </p:sp>
      <p:sp>
        <p:nvSpPr>
          <p:cNvPr id="18" name="TextovéPole 17"/>
          <p:cNvSpPr txBox="1"/>
          <p:nvPr/>
        </p:nvSpPr>
        <p:spPr>
          <a:xfrm>
            <a:off x="5937378" y="4667315"/>
            <a:ext cx="69244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000" dirty="0" smtClean="0"/>
              <a:t>Čichové nervy</a:t>
            </a:r>
            <a:endParaRPr lang="cs-CZ" sz="1000" dirty="0"/>
          </a:p>
        </p:txBody>
      </p:sp>
      <p:sp>
        <p:nvSpPr>
          <p:cNvPr id="19" name="TextovéPole 18"/>
          <p:cNvSpPr txBox="1"/>
          <p:nvPr/>
        </p:nvSpPr>
        <p:spPr>
          <a:xfrm>
            <a:off x="5640466" y="3000131"/>
            <a:ext cx="490239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000" dirty="0" smtClean="0"/>
              <a:t>vývod</a:t>
            </a:r>
            <a:endParaRPr lang="cs-CZ" sz="1000" dirty="0"/>
          </a:p>
        </p:txBody>
      </p:sp>
    </p:spTree>
    <p:extLst>
      <p:ext uri="{BB962C8B-B14F-4D97-AF65-F5344CB8AC3E}">
        <p14:creationId xmlns:p14="http://schemas.microsoft.com/office/powerpoint/2010/main" val="2705853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0" r="5790" b="5082"/>
          <a:stretch/>
        </p:blipFill>
        <p:spPr bwMode="auto">
          <a:xfrm>
            <a:off x="241034" y="620688"/>
            <a:ext cx="8652336" cy="6002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2843808" y="631721"/>
            <a:ext cx="864096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200" dirty="0" smtClean="0"/>
              <a:t>Podpůrné buňky</a:t>
            </a:r>
            <a:endParaRPr lang="cs-CZ" sz="1200" dirty="0"/>
          </a:p>
        </p:txBody>
      </p:sp>
      <p:sp>
        <p:nvSpPr>
          <p:cNvPr id="8" name="TextovéPole 7"/>
          <p:cNvSpPr txBox="1"/>
          <p:nvPr/>
        </p:nvSpPr>
        <p:spPr>
          <a:xfrm>
            <a:off x="4400097" y="1988840"/>
            <a:ext cx="79208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200" dirty="0" smtClean="0"/>
              <a:t>Čichové buňky</a:t>
            </a:r>
            <a:endParaRPr lang="cs-CZ" sz="1200" dirty="0"/>
          </a:p>
        </p:txBody>
      </p:sp>
      <p:sp>
        <p:nvSpPr>
          <p:cNvPr id="9" name="TextovéPole 8"/>
          <p:cNvSpPr txBox="1"/>
          <p:nvPr/>
        </p:nvSpPr>
        <p:spPr>
          <a:xfrm>
            <a:off x="6804248" y="677887"/>
            <a:ext cx="864096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200" dirty="0"/>
              <a:t>Podpůrné buňky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5656878" y="3522864"/>
            <a:ext cx="60089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000" dirty="0" smtClean="0"/>
              <a:t>Bazální buňky</a:t>
            </a:r>
            <a:endParaRPr lang="cs-CZ" sz="1000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7884368" y="5181506"/>
            <a:ext cx="86498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000" dirty="0" err="1" smtClean="0"/>
              <a:t>Bowmanovy</a:t>
            </a:r>
            <a:r>
              <a:rPr lang="cs-CZ" sz="1000" dirty="0" smtClean="0"/>
              <a:t> žlázy</a:t>
            </a:r>
            <a:endParaRPr lang="cs-CZ" sz="1000" dirty="0"/>
          </a:p>
        </p:txBody>
      </p:sp>
      <p:sp>
        <p:nvSpPr>
          <p:cNvPr id="14" name="TextovéPole 13"/>
          <p:cNvSpPr txBox="1"/>
          <p:nvPr/>
        </p:nvSpPr>
        <p:spPr>
          <a:xfrm>
            <a:off x="3953342" y="3503164"/>
            <a:ext cx="57126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000" dirty="0" smtClean="0"/>
              <a:t>axony</a:t>
            </a:r>
            <a:endParaRPr lang="cs-CZ" sz="1000" dirty="0"/>
          </a:p>
        </p:txBody>
      </p:sp>
      <p:sp>
        <p:nvSpPr>
          <p:cNvPr id="15" name="TextovéPole 14"/>
          <p:cNvSpPr txBox="1"/>
          <p:nvPr/>
        </p:nvSpPr>
        <p:spPr>
          <a:xfrm>
            <a:off x="5004048" y="4712370"/>
            <a:ext cx="64807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000" dirty="0" smtClean="0"/>
              <a:t>Čichový nerv</a:t>
            </a:r>
            <a:endParaRPr lang="cs-CZ" sz="1000" dirty="0"/>
          </a:p>
        </p:txBody>
      </p:sp>
      <p:sp>
        <p:nvSpPr>
          <p:cNvPr id="16" name="TextovéPole 15"/>
          <p:cNvSpPr txBox="1"/>
          <p:nvPr/>
        </p:nvSpPr>
        <p:spPr>
          <a:xfrm>
            <a:off x="1016968" y="5635700"/>
            <a:ext cx="1008112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000" dirty="0" smtClean="0"/>
              <a:t>Jádra </a:t>
            </a:r>
            <a:r>
              <a:rPr lang="cs-CZ" sz="1000" dirty="0" err="1" smtClean="0"/>
              <a:t>Schwannových</a:t>
            </a:r>
            <a:r>
              <a:rPr lang="cs-CZ" sz="1000" dirty="0" smtClean="0"/>
              <a:t> buněk</a:t>
            </a:r>
            <a:endParaRPr lang="cs-CZ" sz="1000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3659622" y="4981451"/>
            <a:ext cx="86498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000" dirty="0" err="1" smtClean="0"/>
              <a:t>Bowmanovy</a:t>
            </a:r>
            <a:r>
              <a:rPr lang="cs-CZ" sz="1000" dirty="0" smtClean="0"/>
              <a:t> žlázy</a:t>
            </a:r>
            <a:endParaRPr lang="cs-CZ" sz="1000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1016968" y="4504458"/>
            <a:ext cx="86498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000" dirty="0" err="1" smtClean="0"/>
              <a:t>Bowmanovy</a:t>
            </a:r>
            <a:r>
              <a:rPr lang="cs-CZ" sz="1000" dirty="0" smtClean="0"/>
              <a:t> žlázy</a:t>
            </a:r>
            <a:endParaRPr lang="cs-CZ" sz="1000" dirty="0"/>
          </a:p>
        </p:txBody>
      </p:sp>
    </p:spTree>
    <p:extLst>
      <p:ext uri="{BB962C8B-B14F-4D97-AF65-F5344CB8AC3E}">
        <p14:creationId xmlns:p14="http://schemas.microsoft.com/office/powerpoint/2010/main" val="3693213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1698" y="11087"/>
            <a:ext cx="1927510" cy="1584177"/>
          </a:xfrm>
        </p:spPr>
        <p:txBody>
          <a:bodyPr>
            <a:normAutofit/>
          </a:bodyPr>
          <a:lstStyle/>
          <a:p>
            <a:r>
              <a:rPr lang="cs-CZ" sz="4000" dirty="0" smtClean="0">
                <a:solidFill>
                  <a:srgbClr val="FF0000"/>
                </a:solidFill>
              </a:rPr>
              <a:t>Zevní ucho</a:t>
            </a:r>
            <a:endParaRPr lang="cs-CZ" sz="4000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71298" y="1417638"/>
            <a:ext cx="3024336" cy="1944216"/>
          </a:xfrm>
        </p:spPr>
        <p:txBody>
          <a:bodyPr>
            <a:normAutofit fontScale="55000" lnSpcReduction="20000"/>
          </a:bodyPr>
          <a:lstStyle/>
          <a:p>
            <a:r>
              <a:rPr lang="cs-CZ" sz="16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BOLTEC</a:t>
            </a:r>
          </a:p>
          <a:p>
            <a:pPr lvl="1"/>
            <a:r>
              <a:rPr lang="cs-CZ" sz="1400" dirty="0" smtClean="0"/>
              <a:t>Ploténka </a:t>
            </a:r>
            <a:r>
              <a:rPr lang="cs-CZ" sz="1400" dirty="0"/>
              <a:t>z elastické chrupavky , </a:t>
            </a:r>
            <a:r>
              <a:rPr lang="cs-CZ" sz="1400" dirty="0" smtClean="0"/>
              <a:t>kůže</a:t>
            </a:r>
          </a:p>
          <a:p>
            <a:r>
              <a:rPr lang="cs-CZ" sz="16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ZEVNÍ ZVUKOVOD</a:t>
            </a:r>
          </a:p>
          <a:p>
            <a:pPr lvl="1"/>
            <a:r>
              <a:rPr lang="cs-CZ" sz="1400" dirty="0" smtClean="0"/>
              <a:t>Kanál </a:t>
            </a:r>
            <a:r>
              <a:rPr lang="cs-CZ" sz="1400" dirty="0"/>
              <a:t>z </a:t>
            </a:r>
            <a:r>
              <a:rPr lang="cs-CZ" sz="1400" dirty="0" smtClean="0"/>
              <a:t>elastické </a:t>
            </a:r>
            <a:r>
              <a:rPr lang="cs-CZ" sz="1400" dirty="0"/>
              <a:t>chrupavky, pak spánkové kosti</a:t>
            </a:r>
          </a:p>
          <a:p>
            <a:pPr lvl="1"/>
            <a:r>
              <a:rPr lang="cs-CZ" sz="1400" dirty="0"/>
              <a:t>Vrstevnatý dlaždicový rohovějící epitel</a:t>
            </a:r>
          </a:p>
          <a:p>
            <a:pPr lvl="1"/>
            <a:r>
              <a:rPr lang="cs-CZ" sz="1400" dirty="0"/>
              <a:t>Vlasové folikuly</a:t>
            </a:r>
          </a:p>
          <a:p>
            <a:pPr lvl="1"/>
            <a:r>
              <a:rPr lang="cs-CZ" sz="1400" dirty="0"/>
              <a:t>Mazové žlázy</a:t>
            </a:r>
          </a:p>
          <a:p>
            <a:pPr lvl="1"/>
            <a:r>
              <a:rPr lang="cs-CZ" sz="1400" dirty="0" err="1"/>
              <a:t>Ceruminální</a:t>
            </a:r>
            <a:r>
              <a:rPr lang="cs-CZ" sz="1400" dirty="0"/>
              <a:t> žlázy – modifikované tubulózní </a:t>
            </a:r>
            <a:r>
              <a:rPr lang="cs-CZ" sz="1400" dirty="0" smtClean="0"/>
              <a:t>apokrinní stočené </a:t>
            </a:r>
            <a:r>
              <a:rPr lang="cs-CZ" sz="1400" dirty="0"/>
              <a:t>žlázy, produkují </a:t>
            </a:r>
            <a:r>
              <a:rPr lang="cs-CZ" sz="1400" dirty="0" err="1"/>
              <a:t>cerumen</a:t>
            </a:r>
            <a:endParaRPr lang="cs-CZ" sz="1400" dirty="0"/>
          </a:p>
          <a:p>
            <a:r>
              <a:rPr lang="cs-CZ" sz="16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BUBÍNEK</a:t>
            </a:r>
          </a:p>
          <a:p>
            <a:pPr lvl="1"/>
            <a:r>
              <a:rPr lang="cs-CZ" sz="1400" dirty="0" smtClean="0"/>
              <a:t> zevní plocha – vrstevnatý dlaždicový rohovějící epitel</a:t>
            </a:r>
          </a:p>
          <a:p>
            <a:pPr lvl="1"/>
            <a:r>
              <a:rPr lang="cs-CZ" sz="1400" dirty="0" smtClean="0"/>
              <a:t>Vnitřní plocha – jednovrstevný kubický epitel</a:t>
            </a:r>
          </a:p>
          <a:p>
            <a:pPr lvl="1"/>
            <a:r>
              <a:rPr lang="cs-CZ" sz="1400" dirty="0" smtClean="0"/>
              <a:t>Mezi – husté kolagenní vazivo</a:t>
            </a:r>
          </a:p>
          <a:p>
            <a:pPr lvl="1"/>
            <a:endParaRPr lang="cs-CZ" dirty="0"/>
          </a:p>
        </p:txBody>
      </p:sp>
      <p:pic>
        <p:nvPicPr>
          <p:cNvPr id="11" name="Picture 8" descr="/cz/consumers/hearingloss/The_ear/PublishingImages/schemazeichnung-ohr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9010" y="260648"/>
            <a:ext cx="4124990" cy="4076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Uch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16854"/>
            <a:ext cx="4822404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 descr="Eardrum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8193" y="1916832"/>
            <a:ext cx="2003165" cy="1480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2" descr="Retracted Eardrum - Myringostapediopex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153147"/>
            <a:ext cx="2808312" cy="2723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5940152" y="5081050"/>
            <a:ext cx="50405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900" dirty="0" smtClean="0"/>
              <a:t>n. </a:t>
            </a:r>
            <a:r>
              <a:rPr lang="cs-CZ" sz="900" dirty="0" err="1" smtClean="0"/>
              <a:t>facialis</a:t>
            </a:r>
            <a:endParaRPr lang="cs-CZ" sz="900" dirty="0"/>
          </a:p>
        </p:txBody>
      </p:sp>
      <p:sp>
        <p:nvSpPr>
          <p:cNvPr id="6" name="TextovéPole 5"/>
          <p:cNvSpPr txBox="1"/>
          <p:nvPr/>
        </p:nvSpPr>
        <p:spPr>
          <a:xfrm>
            <a:off x="7812360" y="5514666"/>
            <a:ext cx="576064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900" dirty="0" smtClean="0"/>
              <a:t>třmínek</a:t>
            </a:r>
            <a:endParaRPr lang="cs-CZ" sz="900" dirty="0"/>
          </a:p>
        </p:txBody>
      </p:sp>
      <p:sp>
        <p:nvSpPr>
          <p:cNvPr id="7" name="TextovéPole 6"/>
          <p:cNvSpPr txBox="1"/>
          <p:nvPr/>
        </p:nvSpPr>
        <p:spPr>
          <a:xfrm>
            <a:off x="7812360" y="5924019"/>
            <a:ext cx="576064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800" dirty="0" smtClean="0"/>
              <a:t>Okrouhlé okénko</a:t>
            </a:r>
            <a:endParaRPr lang="cs-CZ" sz="800" dirty="0"/>
          </a:p>
        </p:txBody>
      </p:sp>
      <p:sp>
        <p:nvSpPr>
          <p:cNvPr id="8" name="TextovéPole 7"/>
          <p:cNvSpPr txBox="1"/>
          <p:nvPr/>
        </p:nvSpPr>
        <p:spPr>
          <a:xfrm>
            <a:off x="6998491" y="6356066"/>
            <a:ext cx="648072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800" dirty="0" smtClean="0"/>
              <a:t>Napínač bubínku</a:t>
            </a:r>
            <a:endParaRPr lang="cs-CZ" sz="800" dirty="0"/>
          </a:p>
        </p:txBody>
      </p:sp>
      <p:sp>
        <p:nvSpPr>
          <p:cNvPr id="15" name="Nadpis 1"/>
          <p:cNvSpPr txBox="1">
            <a:spLocks/>
          </p:cNvSpPr>
          <p:nvPr/>
        </p:nvSpPr>
        <p:spPr>
          <a:xfrm>
            <a:off x="1475656" y="274638"/>
            <a:ext cx="417646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 smtClean="0"/>
              <a:t>Orgán sluchu a rovnováhy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67042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95936" y="0"/>
            <a:ext cx="4690864" cy="1124744"/>
          </a:xfrm>
        </p:spPr>
        <p:txBody>
          <a:bodyPr/>
          <a:lstStyle/>
          <a:p>
            <a:r>
              <a:rPr lang="cs-CZ" dirty="0" smtClean="0">
                <a:solidFill>
                  <a:srgbClr val="FF0000"/>
                </a:solidFill>
              </a:rPr>
              <a:t>Střední ucho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7180" y="0"/>
            <a:ext cx="3208676" cy="4525963"/>
          </a:xfrm>
        </p:spPr>
        <p:txBody>
          <a:bodyPr>
            <a:normAutofit fontScale="62500" lnSpcReduction="20000"/>
          </a:bodyPr>
          <a:lstStyle/>
          <a:p>
            <a:r>
              <a:rPr lang="cs-CZ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DUTINA BUBÍNKOVÁ </a:t>
            </a:r>
            <a:r>
              <a:rPr lang="cs-CZ" dirty="0" smtClean="0"/>
              <a:t>–jednovrstevný plochý epitel, v okolí ústí Eustachovy trubice – víceřadý cylindrický s </a:t>
            </a:r>
            <a:r>
              <a:rPr lang="cs-CZ" dirty="0" err="1" smtClean="0"/>
              <a:t>řasinkama</a:t>
            </a:r>
            <a:endParaRPr lang="cs-CZ" dirty="0" smtClean="0"/>
          </a:p>
          <a:p>
            <a:pPr lvl="1"/>
            <a:r>
              <a:rPr lang="cs-CZ" dirty="0" err="1" smtClean="0"/>
              <a:t>Fenestra</a:t>
            </a:r>
            <a:r>
              <a:rPr lang="cs-CZ" dirty="0" smtClean="0"/>
              <a:t> </a:t>
            </a:r>
            <a:r>
              <a:rPr lang="cs-CZ" dirty="0" err="1" smtClean="0"/>
              <a:t>ovalis</a:t>
            </a:r>
            <a:r>
              <a:rPr lang="cs-CZ" dirty="0" smtClean="0"/>
              <a:t> – odděluje bubínkovou dutinu a </a:t>
            </a:r>
            <a:r>
              <a:rPr lang="cs-CZ" dirty="0" err="1" smtClean="0"/>
              <a:t>scala</a:t>
            </a:r>
            <a:r>
              <a:rPr lang="cs-CZ" dirty="0" smtClean="0"/>
              <a:t> </a:t>
            </a:r>
            <a:r>
              <a:rPr lang="cs-CZ" dirty="0" err="1" smtClean="0"/>
              <a:t>vestibuli</a:t>
            </a:r>
            <a:endParaRPr lang="cs-CZ" dirty="0" smtClean="0"/>
          </a:p>
          <a:p>
            <a:pPr lvl="1"/>
            <a:r>
              <a:rPr lang="cs-CZ" dirty="0" err="1" smtClean="0"/>
              <a:t>Fenestra</a:t>
            </a:r>
            <a:r>
              <a:rPr lang="cs-CZ" dirty="0" smtClean="0"/>
              <a:t> rotunda – odděluje </a:t>
            </a:r>
            <a:r>
              <a:rPr lang="cs-CZ" dirty="0" err="1" smtClean="0"/>
              <a:t>bubínkouvou</a:t>
            </a:r>
            <a:r>
              <a:rPr lang="cs-CZ" dirty="0" smtClean="0"/>
              <a:t> dutinu a </a:t>
            </a:r>
            <a:r>
              <a:rPr lang="cs-CZ" dirty="0" err="1" smtClean="0"/>
              <a:t>scala</a:t>
            </a:r>
            <a:r>
              <a:rPr lang="cs-CZ" dirty="0" smtClean="0"/>
              <a:t> </a:t>
            </a:r>
            <a:r>
              <a:rPr lang="cs-CZ" dirty="0" err="1" smtClean="0"/>
              <a:t>tympani</a:t>
            </a:r>
            <a:endParaRPr lang="cs-CZ" dirty="0" smtClean="0"/>
          </a:p>
          <a:p>
            <a:r>
              <a:rPr lang="cs-CZ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SLUCHOVÉ KŮSTKY </a:t>
            </a:r>
            <a:r>
              <a:rPr lang="cs-CZ" dirty="0" smtClean="0"/>
              <a:t>– </a:t>
            </a:r>
            <a:r>
              <a:rPr lang="cs-CZ" dirty="0" err="1" smtClean="0"/>
              <a:t>malleus</a:t>
            </a:r>
            <a:r>
              <a:rPr lang="cs-CZ" dirty="0" smtClean="0"/>
              <a:t>, </a:t>
            </a:r>
            <a:r>
              <a:rPr lang="cs-CZ" dirty="0" err="1" smtClean="0"/>
              <a:t>incus</a:t>
            </a:r>
            <a:r>
              <a:rPr lang="cs-CZ" dirty="0" smtClean="0"/>
              <a:t>, </a:t>
            </a:r>
            <a:r>
              <a:rPr lang="cs-CZ" dirty="0" err="1" smtClean="0"/>
              <a:t>stapes</a:t>
            </a:r>
            <a:r>
              <a:rPr lang="cs-CZ" dirty="0" smtClean="0"/>
              <a:t>, pokryty sliznicí – jednovrstevný plochý epitel</a:t>
            </a:r>
          </a:p>
          <a:p>
            <a:r>
              <a:rPr lang="cs-CZ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EUSTACHOVA TRUBICE</a:t>
            </a:r>
          </a:p>
          <a:p>
            <a:pPr marL="0" indent="0">
              <a:buNone/>
            </a:pPr>
            <a:r>
              <a:rPr lang="cs-CZ" dirty="0" smtClean="0"/>
              <a:t> - Víceřadý cylindrický epitel s </a:t>
            </a:r>
            <a:r>
              <a:rPr lang="cs-CZ" dirty="0" err="1" smtClean="0"/>
              <a:t>řasinkama</a:t>
            </a:r>
            <a:r>
              <a:rPr lang="cs-CZ" dirty="0" smtClean="0"/>
              <a:t>, komunikace středního ucha a faryngu</a:t>
            </a:r>
          </a:p>
          <a:p>
            <a:pPr marL="0" indent="0">
              <a:buNone/>
            </a:pPr>
            <a:endParaRPr lang="cs-CZ" strike="sngStrike" dirty="0"/>
          </a:p>
        </p:txBody>
      </p:sp>
      <p:pic>
        <p:nvPicPr>
          <p:cNvPr id="2050" name="Picture 2" descr="http://www.learnbones.com/wp-content/uploads/Malleu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878757"/>
            <a:ext cx="2834496" cy="1732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www.learnbones.com/wp-content/uploads/Incu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1484784"/>
            <a:ext cx="2618473" cy="16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www.learnbones.com/wp-content/uploads/Stapes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881" y="2642455"/>
            <a:ext cx="2354207" cy="1331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Zástupný symbol pro obsah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348832"/>
            <a:ext cx="4038600" cy="2530306"/>
          </a:xfrm>
          <a:prstGeom prst="rect">
            <a:avLst/>
          </a:prstGeom>
        </p:spPr>
      </p:pic>
      <p:pic>
        <p:nvPicPr>
          <p:cNvPr id="9" name="Picture 4" descr="http://upload.wikimedia.org/wikipedia/commons/9/9d/Gray91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2256" y="3789040"/>
            <a:ext cx="4804084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7596336" y="1196752"/>
            <a:ext cx="720080" cy="24622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1000" dirty="0" smtClean="0"/>
              <a:t>kladívko</a:t>
            </a:r>
            <a:endParaRPr lang="cs-CZ" sz="1000" dirty="0"/>
          </a:p>
        </p:txBody>
      </p:sp>
      <p:sp>
        <p:nvSpPr>
          <p:cNvPr id="6" name="TextovéPole 5"/>
          <p:cNvSpPr txBox="1"/>
          <p:nvPr/>
        </p:nvSpPr>
        <p:spPr>
          <a:xfrm>
            <a:off x="3275855" y="1052736"/>
            <a:ext cx="682813" cy="24622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1000" dirty="0" smtClean="0"/>
              <a:t>kovadlina</a:t>
            </a:r>
            <a:endParaRPr lang="cs-CZ" sz="1000" dirty="0"/>
          </a:p>
        </p:txBody>
      </p:sp>
      <p:sp>
        <p:nvSpPr>
          <p:cNvPr id="7" name="TextovéPole 6"/>
          <p:cNvSpPr txBox="1"/>
          <p:nvPr/>
        </p:nvSpPr>
        <p:spPr>
          <a:xfrm>
            <a:off x="3332309" y="2602568"/>
            <a:ext cx="626360" cy="24622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1000" dirty="0" smtClean="0"/>
              <a:t>třmínek</a:t>
            </a:r>
            <a:endParaRPr lang="cs-CZ" sz="1000" dirty="0"/>
          </a:p>
        </p:txBody>
      </p:sp>
      <p:sp>
        <p:nvSpPr>
          <p:cNvPr id="10" name="TextovéPole 9"/>
          <p:cNvSpPr txBox="1"/>
          <p:nvPr/>
        </p:nvSpPr>
        <p:spPr>
          <a:xfrm>
            <a:off x="21629" y="4621778"/>
            <a:ext cx="64807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900" dirty="0" err="1" smtClean="0"/>
              <a:t>Fenestra</a:t>
            </a:r>
            <a:r>
              <a:rPr lang="cs-CZ" sz="900" dirty="0" smtClean="0"/>
              <a:t> </a:t>
            </a:r>
            <a:r>
              <a:rPr lang="cs-CZ" sz="900" dirty="0" err="1" smtClean="0"/>
              <a:t>ovalis</a:t>
            </a:r>
            <a:endParaRPr lang="cs-CZ" sz="900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57633" y="5157192"/>
            <a:ext cx="61206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900" dirty="0" err="1" smtClean="0"/>
              <a:t>Fenestra</a:t>
            </a:r>
            <a:r>
              <a:rPr lang="cs-CZ" sz="900" dirty="0" smtClean="0"/>
              <a:t> rotunda</a:t>
            </a:r>
            <a:endParaRPr lang="cs-CZ" sz="900" dirty="0"/>
          </a:p>
        </p:txBody>
      </p:sp>
    </p:spTree>
    <p:extLst>
      <p:ext uri="{BB962C8B-B14F-4D97-AF65-F5344CB8AC3E}">
        <p14:creationId xmlns:p14="http://schemas.microsoft.com/office/powerpoint/2010/main" val="937633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788024" y="116632"/>
            <a:ext cx="4114800" cy="1143000"/>
          </a:xfrm>
        </p:spPr>
        <p:txBody>
          <a:bodyPr/>
          <a:lstStyle/>
          <a:p>
            <a:r>
              <a:rPr lang="cs-CZ" dirty="0" smtClean="0">
                <a:solidFill>
                  <a:srgbClr val="FF0000"/>
                </a:solidFill>
              </a:rPr>
              <a:t>Vnitřní ucho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10" name="Zástupný symbol pro obsah 2"/>
          <p:cNvSpPr>
            <a:spLocks noGrp="1"/>
          </p:cNvSpPr>
          <p:nvPr>
            <p:ph sz="half" idx="1"/>
          </p:nvPr>
        </p:nvSpPr>
        <p:spPr>
          <a:xfrm>
            <a:off x="107504" y="5445224"/>
            <a:ext cx="3563889" cy="1296144"/>
          </a:xfrm>
        </p:spPr>
        <p:txBody>
          <a:bodyPr>
            <a:normAutofit fontScale="40000" lnSpcReduction="20000"/>
          </a:bodyPr>
          <a:lstStyle/>
          <a:p>
            <a:r>
              <a:rPr lang="cs-CZ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Ductus</a:t>
            </a:r>
            <a:r>
              <a:rPr lang="cs-CZ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utriculosaccularis</a:t>
            </a:r>
            <a:r>
              <a:rPr lang="cs-CZ" sz="2000" dirty="0" smtClean="0"/>
              <a:t> – spojuje </a:t>
            </a:r>
            <a:r>
              <a:rPr lang="cs-CZ" sz="2000" dirty="0" err="1" smtClean="0"/>
              <a:t>utriculus</a:t>
            </a:r>
            <a:r>
              <a:rPr lang="cs-CZ" sz="2000" dirty="0" smtClean="0"/>
              <a:t> se </a:t>
            </a:r>
            <a:r>
              <a:rPr lang="cs-CZ" sz="2000" dirty="0" err="1" smtClean="0"/>
              <a:t>sacculem</a:t>
            </a:r>
            <a:endParaRPr lang="cs-CZ" sz="2000" dirty="0" smtClean="0"/>
          </a:p>
          <a:p>
            <a:r>
              <a:rPr lang="cs-CZ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Ductus</a:t>
            </a:r>
            <a:r>
              <a:rPr lang="cs-CZ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endolymphaticus</a:t>
            </a:r>
            <a:r>
              <a:rPr lang="cs-CZ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2000" dirty="0" smtClean="0"/>
              <a:t>– odstupuje od </a:t>
            </a:r>
            <a:r>
              <a:rPr lang="cs-CZ" sz="2000" dirty="0" err="1" smtClean="0"/>
              <a:t>ductus</a:t>
            </a:r>
            <a:r>
              <a:rPr lang="cs-CZ" sz="2000" dirty="0" smtClean="0"/>
              <a:t> </a:t>
            </a:r>
            <a:r>
              <a:rPr lang="cs-CZ" sz="2000" dirty="0" err="1" smtClean="0"/>
              <a:t>utriculosaccularis</a:t>
            </a:r>
            <a:r>
              <a:rPr lang="cs-CZ" sz="2000" dirty="0" smtClean="0"/>
              <a:t>, jde přes </a:t>
            </a:r>
            <a:r>
              <a:rPr lang="cs-CZ" sz="2000" dirty="0" err="1" smtClean="0"/>
              <a:t>aqueductus</a:t>
            </a:r>
            <a:r>
              <a:rPr lang="cs-CZ" sz="2000" dirty="0" smtClean="0"/>
              <a:t> </a:t>
            </a:r>
            <a:r>
              <a:rPr lang="cs-CZ" sz="2000" dirty="0" err="1" smtClean="0"/>
              <a:t>vestibularis</a:t>
            </a:r>
            <a:r>
              <a:rPr lang="cs-CZ" sz="2000" dirty="0" smtClean="0"/>
              <a:t>, v dutině lební jeho rozšíření – tzv. </a:t>
            </a:r>
            <a:r>
              <a:rPr lang="cs-CZ" sz="2000" dirty="0" err="1" smtClean="0"/>
              <a:t>saccus</a:t>
            </a:r>
            <a:r>
              <a:rPr lang="cs-CZ" sz="2000" dirty="0" smtClean="0"/>
              <a:t> </a:t>
            </a:r>
            <a:r>
              <a:rPr lang="cs-CZ" sz="2000" dirty="0" err="1" smtClean="0"/>
              <a:t>endolymphaticus</a:t>
            </a:r>
            <a:endParaRPr lang="cs-CZ" sz="2000" dirty="0" smtClean="0"/>
          </a:p>
          <a:p>
            <a:pPr lvl="1"/>
            <a:r>
              <a:rPr lang="cs-CZ" sz="2000" dirty="0" smtClean="0"/>
              <a:t>Jednovrstevný dlaždicový epitel, pak vyšší až cylindrické buňky, mikroklky, vakuoly, </a:t>
            </a:r>
            <a:r>
              <a:rPr lang="cs-CZ" sz="2000" dirty="0" err="1" smtClean="0"/>
              <a:t>pinocytotické</a:t>
            </a:r>
            <a:r>
              <a:rPr lang="cs-CZ" sz="2000" dirty="0" smtClean="0"/>
              <a:t> </a:t>
            </a:r>
            <a:r>
              <a:rPr lang="cs-CZ" sz="2000" dirty="0" err="1" smtClean="0"/>
              <a:t>vesikuly</a:t>
            </a:r>
            <a:endParaRPr lang="cs-CZ" sz="2000" dirty="0" smtClean="0"/>
          </a:p>
          <a:p>
            <a:r>
              <a:rPr lang="cs-CZ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Ductus</a:t>
            </a:r>
            <a:r>
              <a:rPr lang="cs-CZ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reuniens</a:t>
            </a:r>
            <a:r>
              <a:rPr lang="cs-CZ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</a:t>
            </a:r>
            <a:r>
              <a:rPr lang="cs-CZ" sz="2000" dirty="0" smtClean="0"/>
              <a:t>spojuje </a:t>
            </a:r>
            <a:r>
              <a:rPr lang="cs-CZ" sz="2000" dirty="0" err="1" smtClean="0"/>
              <a:t>sacculus</a:t>
            </a:r>
            <a:r>
              <a:rPr lang="cs-CZ" sz="2000" dirty="0" smtClean="0"/>
              <a:t> a </a:t>
            </a:r>
            <a:r>
              <a:rPr lang="cs-CZ" sz="2000" dirty="0" err="1" smtClean="0"/>
              <a:t>ductus</a:t>
            </a:r>
            <a:r>
              <a:rPr lang="cs-CZ" sz="2000" dirty="0" smtClean="0"/>
              <a:t> </a:t>
            </a:r>
            <a:r>
              <a:rPr lang="cs-CZ" sz="2000" dirty="0" err="1" smtClean="0"/>
              <a:t>cochlearis</a:t>
            </a:r>
            <a:endParaRPr lang="cs-CZ" sz="2000" dirty="0" smtClean="0"/>
          </a:p>
          <a:p>
            <a:endParaRPr lang="cs-CZ" dirty="0"/>
          </a:p>
        </p:txBody>
      </p:sp>
      <p:pic>
        <p:nvPicPr>
          <p:cNvPr id="14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48250" y="1600200"/>
            <a:ext cx="3543300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Zástupný symbol pro obsah 2"/>
          <p:cNvSpPr>
            <a:spLocks noGrp="1"/>
          </p:cNvSpPr>
          <p:nvPr>
            <p:ph sz="half" idx="4294967295"/>
          </p:nvPr>
        </p:nvSpPr>
        <p:spPr>
          <a:xfrm>
            <a:off x="0" y="7938"/>
            <a:ext cx="5076825" cy="1914525"/>
          </a:xfrm>
        </p:spPr>
        <p:txBody>
          <a:bodyPr>
            <a:noAutofit/>
          </a:bodyPr>
          <a:lstStyle/>
          <a:p>
            <a:r>
              <a:rPr lang="cs-CZ" sz="1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KOSTĚNÝ LABYRINT- </a:t>
            </a:r>
            <a:r>
              <a:rPr lang="cs-CZ" sz="1000" dirty="0" smtClean="0"/>
              <a:t>uvnitř perilymfa</a:t>
            </a:r>
          </a:p>
          <a:p>
            <a:pPr lvl="1"/>
            <a:r>
              <a:rPr lang="cs-CZ" sz="1000" dirty="0" smtClean="0"/>
              <a:t>Vestibulum</a:t>
            </a:r>
          </a:p>
          <a:p>
            <a:pPr lvl="1"/>
            <a:r>
              <a:rPr lang="cs-CZ" sz="1000" dirty="0" err="1" smtClean="0"/>
              <a:t>Canales</a:t>
            </a:r>
            <a:r>
              <a:rPr lang="cs-CZ" sz="1000" dirty="0" smtClean="0"/>
              <a:t> </a:t>
            </a:r>
            <a:r>
              <a:rPr lang="cs-CZ" sz="1000" dirty="0" err="1" smtClean="0"/>
              <a:t>semicirculares</a:t>
            </a:r>
            <a:endParaRPr lang="cs-CZ" sz="1000" dirty="0" smtClean="0"/>
          </a:p>
          <a:p>
            <a:pPr lvl="1"/>
            <a:r>
              <a:rPr lang="cs-CZ" sz="1000" dirty="0" err="1" smtClean="0"/>
              <a:t>Cochlea</a:t>
            </a:r>
            <a:r>
              <a:rPr lang="cs-CZ" sz="1000" dirty="0" smtClean="0"/>
              <a:t> – kostěný hlemýžď – 2,5 otáčky kolem kostěného </a:t>
            </a:r>
            <a:r>
              <a:rPr lang="cs-CZ" sz="1000" dirty="0" err="1" smtClean="0"/>
              <a:t>modiolu</a:t>
            </a:r>
            <a:endParaRPr lang="cs-CZ" sz="1000" dirty="0" smtClean="0"/>
          </a:p>
          <a:p>
            <a:r>
              <a:rPr lang="cs-CZ" sz="1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MEMBRANÓZNÍ LABYRINT </a:t>
            </a:r>
            <a:r>
              <a:rPr lang="cs-CZ" sz="1000" dirty="0" smtClean="0"/>
              <a:t>– uvnitř endolymfa</a:t>
            </a:r>
          </a:p>
          <a:p>
            <a:pPr lvl="1"/>
            <a:r>
              <a:rPr lang="cs-CZ" sz="1000" dirty="0" smtClean="0"/>
              <a:t>2 </a:t>
            </a:r>
            <a:r>
              <a:rPr lang="cs-CZ" sz="1000" dirty="0" err="1" smtClean="0"/>
              <a:t>membranózní</a:t>
            </a:r>
            <a:r>
              <a:rPr lang="cs-CZ" sz="1000" dirty="0" smtClean="0"/>
              <a:t> váčky – </a:t>
            </a:r>
            <a:r>
              <a:rPr lang="cs-CZ" sz="1000" dirty="0" err="1" smtClean="0"/>
              <a:t>utriculus</a:t>
            </a:r>
            <a:r>
              <a:rPr lang="cs-CZ" sz="1000" dirty="0" smtClean="0"/>
              <a:t>, </a:t>
            </a:r>
            <a:r>
              <a:rPr lang="cs-CZ" sz="1000" dirty="0" err="1" smtClean="0"/>
              <a:t>sacculus</a:t>
            </a:r>
            <a:endParaRPr lang="cs-CZ" sz="1000" dirty="0" smtClean="0"/>
          </a:p>
          <a:p>
            <a:pPr lvl="1"/>
            <a:r>
              <a:rPr lang="cs-CZ" sz="1000" dirty="0" smtClean="0"/>
              <a:t>3 </a:t>
            </a:r>
            <a:r>
              <a:rPr lang="cs-CZ" sz="1000" dirty="0" err="1" smtClean="0"/>
              <a:t>membranózní</a:t>
            </a:r>
            <a:r>
              <a:rPr lang="cs-CZ" sz="1000" dirty="0" smtClean="0"/>
              <a:t> </a:t>
            </a:r>
            <a:r>
              <a:rPr lang="cs-CZ" sz="1000" dirty="0" err="1" smtClean="0"/>
              <a:t>ductuli</a:t>
            </a:r>
            <a:r>
              <a:rPr lang="cs-CZ" sz="1000" dirty="0" smtClean="0"/>
              <a:t> </a:t>
            </a:r>
            <a:r>
              <a:rPr lang="cs-CZ" sz="1000" dirty="0" err="1" smtClean="0"/>
              <a:t>semicirculares</a:t>
            </a:r>
            <a:endParaRPr lang="cs-CZ" sz="1000" dirty="0" smtClean="0"/>
          </a:p>
          <a:p>
            <a:pPr lvl="1"/>
            <a:r>
              <a:rPr lang="cs-CZ" sz="1000" dirty="0" err="1" smtClean="0"/>
              <a:t>Ductus</a:t>
            </a:r>
            <a:r>
              <a:rPr lang="cs-CZ" sz="1000" dirty="0" smtClean="0"/>
              <a:t> </a:t>
            </a:r>
            <a:r>
              <a:rPr lang="cs-CZ" sz="1000" dirty="0" err="1" smtClean="0"/>
              <a:t>cochlearis</a:t>
            </a:r>
            <a:endParaRPr lang="cs-CZ" sz="1000" dirty="0" smtClean="0"/>
          </a:p>
          <a:p>
            <a:pPr lvl="1"/>
            <a:r>
              <a:rPr lang="cs-CZ" sz="1000" dirty="0" smtClean="0"/>
              <a:t>Stěna </a:t>
            </a:r>
            <a:r>
              <a:rPr lang="cs-CZ" sz="1000" dirty="0" err="1" smtClean="0"/>
              <a:t>membranózního</a:t>
            </a:r>
            <a:r>
              <a:rPr lang="cs-CZ" sz="1000" dirty="0" smtClean="0"/>
              <a:t> labyrintu – vazivová tkáň, zevně </a:t>
            </a:r>
            <a:r>
              <a:rPr lang="cs-CZ" sz="1000" dirty="0" err="1" smtClean="0"/>
              <a:t>oploštělé</a:t>
            </a:r>
            <a:r>
              <a:rPr lang="cs-CZ" sz="1000" dirty="0" smtClean="0"/>
              <a:t> buňky </a:t>
            </a:r>
            <a:r>
              <a:rPr lang="cs-CZ" sz="1000" dirty="0" err="1" smtClean="0"/>
              <a:t>mesenchymového</a:t>
            </a:r>
            <a:r>
              <a:rPr lang="cs-CZ" sz="1000" dirty="0" smtClean="0"/>
              <a:t> původu, uvnitř jednovrstevný dlaždicový epitel</a:t>
            </a:r>
            <a:endParaRPr lang="cs-CZ" sz="1000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3"/>
          <a:stretch/>
        </p:blipFill>
        <p:spPr bwMode="auto">
          <a:xfrm>
            <a:off x="3566852" y="1411549"/>
            <a:ext cx="5463703" cy="3945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1923055"/>
            <a:ext cx="2691125" cy="3450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3559946" y="1964422"/>
            <a:ext cx="717116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900" dirty="0" err="1" smtClean="0"/>
              <a:t>cochlea</a:t>
            </a:r>
            <a:endParaRPr lang="cs-CZ" sz="900" dirty="0"/>
          </a:p>
        </p:txBody>
      </p:sp>
      <p:sp>
        <p:nvSpPr>
          <p:cNvPr id="4" name="TextovéPole 3"/>
          <p:cNvSpPr txBox="1"/>
          <p:nvPr/>
        </p:nvSpPr>
        <p:spPr>
          <a:xfrm>
            <a:off x="4860032" y="2667738"/>
            <a:ext cx="576065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800" dirty="0" err="1" smtClean="0"/>
              <a:t>modiolus</a:t>
            </a:r>
            <a:endParaRPr lang="cs-CZ" sz="800" dirty="0"/>
          </a:p>
        </p:txBody>
      </p:sp>
      <p:sp>
        <p:nvSpPr>
          <p:cNvPr id="5" name="TextovéPole 4"/>
          <p:cNvSpPr txBox="1"/>
          <p:nvPr/>
        </p:nvSpPr>
        <p:spPr>
          <a:xfrm>
            <a:off x="5628451" y="2544628"/>
            <a:ext cx="646583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800" dirty="0" err="1" smtClean="0"/>
              <a:t>Nervus</a:t>
            </a:r>
            <a:r>
              <a:rPr lang="cs-CZ" sz="800" dirty="0" smtClean="0"/>
              <a:t> </a:t>
            </a:r>
            <a:r>
              <a:rPr lang="cs-CZ" sz="800" dirty="0" err="1" smtClean="0"/>
              <a:t>cochlearis</a:t>
            </a:r>
            <a:endParaRPr lang="cs-CZ" sz="800" dirty="0"/>
          </a:p>
        </p:txBody>
      </p:sp>
      <p:sp>
        <p:nvSpPr>
          <p:cNvPr id="6" name="TextovéPole 5"/>
          <p:cNvSpPr txBox="1"/>
          <p:nvPr/>
        </p:nvSpPr>
        <p:spPr>
          <a:xfrm>
            <a:off x="5593188" y="3309581"/>
            <a:ext cx="57606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800" dirty="0" smtClean="0"/>
              <a:t>Ganglion </a:t>
            </a:r>
            <a:r>
              <a:rPr lang="cs-CZ" sz="800" dirty="0" err="1" smtClean="0"/>
              <a:t>spirale</a:t>
            </a:r>
            <a:endParaRPr lang="cs-CZ" sz="800" dirty="0"/>
          </a:p>
        </p:txBody>
      </p:sp>
      <p:sp>
        <p:nvSpPr>
          <p:cNvPr id="7" name="TextovéPole 6"/>
          <p:cNvSpPr txBox="1"/>
          <p:nvPr/>
        </p:nvSpPr>
        <p:spPr>
          <a:xfrm>
            <a:off x="7236296" y="3715291"/>
            <a:ext cx="432048" cy="18466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600" dirty="0" err="1" smtClean="0"/>
              <a:t>stapes</a:t>
            </a:r>
            <a:endParaRPr lang="cs-CZ" sz="600" dirty="0"/>
          </a:p>
        </p:txBody>
      </p:sp>
      <p:sp>
        <p:nvSpPr>
          <p:cNvPr id="8" name="TextovéPole 7"/>
          <p:cNvSpPr txBox="1"/>
          <p:nvPr/>
        </p:nvSpPr>
        <p:spPr>
          <a:xfrm>
            <a:off x="7909040" y="3317033"/>
            <a:ext cx="72008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800" dirty="0" err="1" smtClean="0"/>
              <a:t>Ligamentum</a:t>
            </a:r>
            <a:r>
              <a:rPr lang="cs-CZ" sz="800" dirty="0" smtClean="0"/>
              <a:t> </a:t>
            </a:r>
            <a:r>
              <a:rPr lang="cs-CZ" sz="800" dirty="0" err="1" smtClean="0"/>
              <a:t>ovale</a:t>
            </a:r>
            <a:endParaRPr lang="cs-CZ" sz="800" dirty="0"/>
          </a:p>
        </p:txBody>
      </p:sp>
      <p:sp>
        <p:nvSpPr>
          <p:cNvPr id="9" name="TextovéPole 8"/>
          <p:cNvSpPr txBox="1"/>
          <p:nvPr/>
        </p:nvSpPr>
        <p:spPr>
          <a:xfrm>
            <a:off x="7911014" y="4546288"/>
            <a:ext cx="648072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800" dirty="0" err="1" smtClean="0"/>
              <a:t>Crista</a:t>
            </a:r>
            <a:r>
              <a:rPr lang="cs-CZ" sz="800" dirty="0" smtClean="0"/>
              <a:t> </a:t>
            </a:r>
            <a:r>
              <a:rPr lang="cs-CZ" sz="800" dirty="0" err="1" smtClean="0"/>
              <a:t>ampullaris</a:t>
            </a:r>
            <a:endParaRPr lang="cs-CZ" sz="800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6275034" y="4207734"/>
            <a:ext cx="505545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800" dirty="0" err="1" smtClean="0"/>
              <a:t>Nervus</a:t>
            </a:r>
            <a:r>
              <a:rPr lang="cs-CZ" sz="800" dirty="0" smtClean="0"/>
              <a:t> </a:t>
            </a:r>
            <a:r>
              <a:rPr lang="cs-CZ" sz="800" dirty="0" err="1" smtClean="0"/>
              <a:t>facialis</a:t>
            </a:r>
            <a:endParaRPr lang="cs-CZ" sz="800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7549000" y="2838128"/>
            <a:ext cx="720080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900" dirty="0" smtClean="0"/>
              <a:t>vestibulum</a:t>
            </a:r>
            <a:endParaRPr lang="cs-CZ" sz="900" dirty="0"/>
          </a:p>
        </p:txBody>
      </p:sp>
      <p:sp>
        <p:nvSpPr>
          <p:cNvPr id="16" name="TextovéPole 15"/>
          <p:cNvSpPr txBox="1"/>
          <p:nvPr/>
        </p:nvSpPr>
        <p:spPr>
          <a:xfrm>
            <a:off x="990431" y="2930460"/>
            <a:ext cx="57606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600" dirty="0" err="1" smtClean="0"/>
              <a:t>Membrana</a:t>
            </a:r>
            <a:r>
              <a:rPr lang="cs-CZ" sz="600" dirty="0" smtClean="0"/>
              <a:t> </a:t>
            </a:r>
            <a:r>
              <a:rPr lang="cs-CZ" sz="600" dirty="0" err="1" smtClean="0"/>
              <a:t>vestibularis</a:t>
            </a:r>
            <a:endParaRPr lang="cs-CZ" sz="600" dirty="0"/>
          </a:p>
        </p:txBody>
      </p:sp>
      <p:sp>
        <p:nvSpPr>
          <p:cNvPr id="18" name="TextovéPole 17"/>
          <p:cNvSpPr txBox="1"/>
          <p:nvPr/>
        </p:nvSpPr>
        <p:spPr>
          <a:xfrm>
            <a:off x="2221869" y="3517087"/>
            <a:ext cx="648072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600" dirty="0" err="1" smtClean="0"/>
              <a:t>Ligamentum</a:t>
            </a:r>
            <a:r>
              <a:rPr lang="cs-CZ" sz="600" dirty="0" smtClean="0"/>
              <a:t> </a:t>
            </a:r>
            <a:r>
              <a:rPr lang="cs-CZ" sz="600" dirty="0" err="1" smtClean="0"/>
              <a:t>spirale</a:t>
            </a:r>
            <a:endParaRPr lang="cs-CZ" sz="600" dirty="0"/>
          </a:p>
        </p:txBody>
      </p:sp>
      <p:sp>
        <p:nvSpPr>
          <p:cNvPr id="19" name="TextovéPole 18"/>
          <p:cNvSpPr txBox="1"/>
          <p:nvPr/>
        </p:nvSpPr>
        <p:spPr>
          <a:xfrm>
            <a:off x="1489071" y="3761457"/>
            <a:ext cx="50405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600" dirty="0" err="1" smtClean="0"/>
              <a:t>Nervus</a:t>
            </a:r>
            <a:r>
              <a:rPr lang="cs-CZ" sz="600" dirty="0" smtClean="0"/>
              <a:t> </a:t>
            </a:r>
            <a:r>
              <a:rPr lang="cs-CZ" sz="600" dirty="0" err="1" smtClean="0"/>
              <a:t>cochlearis</a:t>
            </a:r>
            <a:endParaRPr lang="cs-CZ" sz="600" dirty="0"/>
          </a:p>
        </p:txBody>
      </p:sp>
      <p:sp>
        <p:nvSpPr>
          <p:cNvPr id="20" name="TextovéPole 19"/>
          <p:cNvSpPr txBox="1"/>
          <p:nvPr/>
        </p:nvSpPr>
        <p:spPr>
          <a:xfrm>
            <a:off x="525326" y="3384119"/>
            <a:ext cx="432048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600" dirty="0" smtClean="0"/>
              <a:t>Lamina </a:t>
            </a:r>
            <a:r>
              <a:rPr lang="cs-CZ" sz="600" dirty="0" err="1" smtClean="0"/>
              <a:t>spiralis</a:t>
            </a:r>
            <a:endParaRPr lang="cs-CZ" sz="600" dirty="0"/>
          </a:p>
        </p:txBody>
      </p:sp>
      <p:sp>
        <p:nvSpPr>
          <p:cNvPr id="21" name="TextovéPole 20"/>
          <p:cNvSpPr txBox="1"/>
          <p:nvPr/>
        </p:nvSpPr>
        <p:spPr>
          <a:xfrm>
            <a:off x="990431" y="3693225"/>
            <a:ext cx="576065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600" dirty="0" err="1" smtClean="0"/>
              <a:t>Membrana</a:t>
            </a:r>
            <a:r>
              <a:rPr lang="cs-CZ" sz="600" dirty="0" smtClean="0"/>
              <a:t> </a:t>
            </a:r>
            <a:r>
              <a:rPr lang="cs-CZ" sz="600" dirty="0" err="1" smtClean="0"/>
              <a:t>basilaris</a:t>
            </a:r>
            <a:endParaRPr lang="cs-CZ" sz="600" dirty="0"/>
          </a:p>
        </p:txBody>
      </p:sp>
      <p:sp>
        <p:nvSpPr>
          <p:cNvPr id="22" name="TextovéPole 21"/>
          <p:cNvSpPr txBox="1"/>
          <p:nvPr/>
        </p:nvSpPr>
        <p:spPr>
          <a:xfrm>
            <a:off x="1812012" y="3107120"/>
            <a:ext cx="42662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600" dirty="0" smtClean="0"/>
              <a:t>Lamina </a:t>
            </a:r>
            <a:r>
              <a:rPr lang="cs-CZ" sz="600" dirty="0" err="1" smtClean="0"/>
              <a:t>spiralis</a:t>
            </a:r>
            <a:endParaRPr lang="cs-CZ" sz="600" dirty="0"/>
          </a:p>
        </p:txBody>
      </p:sp>
      <p:sp>
        <p:nvSpPr>
          <p:cNvPr id="23" name="TextovéPole 22"/>
          <p:cNvSpPr txBox="1"/>
          <p:nvPr/>
        </p:nvSpPr>
        <p:spPr>
          <a:xfrm>
            <a:off x="389906" y="2775460"/>
            <a:ext cx="549931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600" dirty="0" err="1" smtClean="0"/>
              <a:t>Stria</a:t>
            </a:r>
            <a:r>
              <a:rPr lang="cs-CZ" sz="600" dirty="0" smtClean="0"/>
              <a:t> </a:t>
            </a:r>
            <a:r>
              <a:rPr lang="cs-CZ" sz="600" dirty="0" err="1" smtClean="0"/>
              <a:t>vascularis</a:t>
            </a:r>
            <a:endParaRPr lang="cs-CZ" sz="600" dirty="0"/>
          </a:p>
        </p:txBody>
      </p:sp>
      <p:sp>
        <p:nvSpPr>
          <p:cNvPr id="24" name="TextovéPole 23"/>
          <p:cNvSpPr txBox="1"/>
          <p:nvPr/>
        </p:nvSpPr>
        <p:spPr>
          <a:xfrm>
            <a:off x="939837" y="3224912"/>
            <a:ext cx="54923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600" dirty="0" err="1" smtClean="0"/>
              <a:t>Ductus</a:t>
            </a:r>
            <a:r>
              <a:rPr lang="cs-CZ" sz="600" dirty="0" smtClean="0"/>
              <a:t> </a:t>
            </a:r>
            <a:r>
              <a:rPr lang="cs-CZ" sz="600" dirty="0" err="1" smtClean="0"/>
              <a:t>cochlearis</a:t>
            </a:r>
            <a:endParaRPr lang="cs-CZ" sz="600" dirty="0"/>
          </a:p>
        </p:txBody>
      </p:sp>
    </p:spTree>
    <p:extLst>
      <p:ext uri="{BB962C8B-B14F-4D97-AF65-F5344CB8AC3E}">
        <p14:creationId xmlns:p14="http://schemas.microsoft.com/office/powerpoint/2010/main" val="1199346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>
          <a:xfrm>
            <a:off x="1961" y="76110"/>
            <a:ext cx="3057871" cy="6593250"/>
          </a:xfrm>
        </p:spPr>
        <p:txBody>
          <a:bodyPr>
            <a:normAutofit fontScale="47500" lnSpcReduction="20000"/>
          </a:bodyPr>
          <a:lstStyle/>
          <a:p>
            <a:r>
              <a:rPr lang="cs-CZ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DUCTUS COCHLEARIS</a:t>
            </a:r>
          </a:p>
          <a:p>
            <a:pPr lvl="1"/>
            <a:r>
              <a:rPr lang="cs-CZ" dirty="0" smtClean="0"/>
              <a:t>Rozděluje </a:t>
            </a:r>
            <a:r>
              <a:rPr lang="cs-CZ" dirty="0" err="1" smtClean="0"/>
              <a:t>cochleu</a:t>
            </a:r>
            <a:r>
              <a:rPr lang="cs-CZ" dirty="0" smtClean="0"/>
              <a:t> na 3 oddíly – </a:t>
            </a:r>
            <a:r>
              <a:rPr lang="cs-CZ" dirty="0" err="1" smtClean="0"/>
              <a:t>scala</a:t>
            </a:r>
            <a:r>
              <a:rPr lang="cs-CZ" dirty="0" smtClean="0"/>
              <a:t> </a:t>
            </a:r>
            <a:r>
              <a:rPr lang="cs-CZ" dirty="0" err="1" smtClean="0"/>
              <a:t>vestibuli</a:t>
            </a:r>
            <a:r>
              <a:rPr lang="cs-CZ" dirty="0" smtClean="0"/>
              <a:t>, </a:t>
            </a:r>
            <a:r>
              <a:rPr lang="cs-CZ" dirty="0" err="1" smtClean="0"/>
              <a:t>scala</a:t>
            </a:r>
            <a:r>
              <a:rPr lang="cs-CZ" dirty="0" smtClean="0"/>
              <a:t> media, </a:t>
            </a:r>
            <a:r>
              <a:rPr lang="cs-CZ" dirty="0" err="1" smtClean="0"/>
              <a:t>scala</a:t>
            </a:r>
            <a:r>
              <a:rPr lang="cs-CZ" dirty="0" smtClean="0"/>
              <a:t> </a:t>
            </a:r>
            <a:r>
              <a:rPr lang="cs-CZ" dirty="0" err="1" smtClean="0"/>
              <a:t>tympani</a:t>
            </a:r>
            <a:endParaRPr lang="cs-CZ" dirty="0" smtClean="0"/>
          </a:p>
          <a:p>
            <a:pPr lvl="1"/>
            <a:r>
              <a:rPr lang="cs-CZ" dirty="0" smtClean="0"/>
              <a:t>Probíhá </a:t>
            </a:r>
            <a:r>
              <a:rPr lang="cs-CZ" dirty="0" err="1" smtClean="0"/>
              <a:t>cochleou</a:t>
            </a:r>
            <a:r>
              <a:rPr lang="cs-CZ" dirty="0" smtClean="0"/>
              <a:t> spirálovitě, je vyplněn endolymfou, končí slepě </a:t>
            </a:r>
          </a:p>
          <a:p>
            <a:pPr lvl="1"/>
            <a:r>
              <a:rPr lang="cs-CZ" dirty="0" err="1" smtClean="0"/>
              <a:t>Scala</a:t>
            </a:r>
            <a:r>
              <a:rPr lang="cs-CZ" dirty="0" smtClean="0"/>
              <a:t> </a:t>
            </a:r>
            <a:r>
              <a:rPr lang="cs-CZ" dirty="0" err="1" smtClean="0"/>
              <a:t>vestibuli</a:t>
            </a:r>
            <a:r>
              <a:rPr lang="cs-CZ" dirty="0" smtClean="0"/>
              <a:t> a </a:t>
            </a:r>
            <a:r>
              <a:rPr lang="cs-CZ" dirty="0" err="1" smtClean="0"/>
              <a:t>scala</a:t>
            </a:r>
            <a:r>
              <a:rPr lang="cs-CZ" dirty="0" smtClean="0"/>
              <a:t> </a:t>
            </a:r>
            <a:r>
              <a:rPr lang="cs-CZ" dirty="0" err="1" smtClean="0"/>
              <a:t>tympani</a:t>
            </a:r>
            <a:r>
              <a:rPr lang="cs-CZ" dirty="0" smtClean="0"/>
              <a:t> jsou vyplněny perilymfou, komunikují spolu na vrcholu kostěného hlemýždě – </a:t>
            </a:r>
            <a:r>
              <a:rPr lang="cs-CZ" dirty="0" err="1" smtClean="0"/>
              <a:t>helicotrema</a:t>
            </a:r>
            <a:endParaRPr lang="cs-CZ" dirty="0" smtClean="0"/>
          </a:p>
          <a:p>
            <a:pPr lvl="1"/>
            <a:r>
              <a:rPr lang="cs-CZ" dirty="0" err="1" smtClean="0"/>
              <a:t>Ductus</a:t>
            </a:r>
            <a:r>
              <a:rPr lang="cs-CZ" dirty="0" smtClean="0"/>
              <a:t> </a:t>
            </a:r>
            <a:r>
              <a:rPr lang="cs-CZ" dirty="0" err="1" smtClean="0"/>
              <a:t>cochlearis</a:t>
            </a:r>
            <a:r>
              <a:rPr lang="cs-CZ" dirty="0" smtClean="0"/>
              <a:t> – trojboký tvar</a:t>
            </a:r>
          </a:p>
          <a:p>
            <a:pPr lvl="2"/>
            <a:r>
              <a:rPr lang="cs-CZ" b="1" u="sng" dirty="0" err="1" smtClean="0"/>
              <a:t>Membrana</a:t>
            </a:r>
            <a:r>
              <a:rPr lang="cs-CZ" b="1" u="sng" dirty="0" smtClean="0"/>
              <a:t> </a:t>
            </a:r>
            <a:r>
              <a:rPr lang="cs-CZ" b="1" u="sng" dirty="0" err="1" smtClean="0"/>
              <a:t>vestibularis</a:t>
            </a:r>
            <a:r>
              <a:rPr lang="cs-CZ" b="1" u="sng" dirty="0" smtClean="0"/>
              <a:t> </a:t>
            </a:r>
            <a:r>
              <a:rPr lang="cs-CZ" dirty="0" smtClean="0"/>
              <a:t>– horní stěna, 2- </a:t>
            </a:r>
            <a:r>
              <a:rPr lang="cs-CZ" dirty="0" err="1" smtClean="0"/>
              <a:t>vrstevný</a:t>
            </a:r>
            <a:r>
              <a:rPr lang="cs-CZ" dirty="0" smtClean="0"/>
              <a:t> plochý epitel</a:t>
            </a:r>
          </a:p>
          <a:p>
            <a:pPr lvl="2"/>
            <a:r>
              <a:rPr lang="cs-CZ" dirty="0" smtClean="0"/>
              <a:t>Zevní laterální stěna – periost – ztluštělý vazivový pruh – </a:t>
            </a:r>
            <a:r>
              <a:rPr lang="cs-CZ" b="1" dirty="0" err="1" smtClean="0"/>
              <a:t>ligamentum</a:t>
            </a:r>
            <a:r>
              <a:rPr lang="cs-CZ" b="1" dirty="0" smtClean="0"/>
              <a:t> </a:t>
            </a:r>
            <a:r>
              <a:rPr lang="cs-CZ" b="1" dirty="0" err="1" smtClean="0"/>
              <a:t>spirale</a:t>
            </a:r>
            <a:r>
              <a:rPr lang="cs-CZ" b="1" dirty="0" smtClean="0"/>
              <a:t>  </a:t>
            </a:r>
            <a:r>
              <a:rPr lang="cs-CZ" b="1" dirty="0" err="1" smtClean="0"/>
              <a:t>cochlae</a:t>
            </a:r>
            <a:r>
              <a:rPr lang="cs-CZ" dirty="0" smtClean="0"/>
              <a:t>, z toho 3 hřebeny – </a:t>
            </a:r>
            <a:r>
              <a:rPr lang="cs-CZ" b="1" dirty="0" err="1" smtClean="0"/>
              <a:t>crista</a:t>
            </a:r>
            <a:r>
              <a:rPr lang="cs-CZ" b="1" dirty="0" smtClean="0"/>
              <a:t> </a:t>
            </a:r>
            <a:r>
              <a:rPr lang="cs-CZ" b="1" dirty="0" err="1" smtClean="0"/>
              <a:t>membranae</a:t>
            </a:r>
            <a:r>
              <a:rPr lang="cs-CZ" b="1" dirty="0" smtClean="0"/>
              <a:t> </a:t>
            </a:r>
            <a:r>
              <a:rPr lang="cs-CZ" b="1" dirty="0" err="1" smtClean="0"/>
              <a:t>vestibularis</a:t>
            </a:r>
            <a:r>
              <a:rPr lang="cs-CZ" b="1" dirty="0" smtClean="0"/>
              <a:t>, </a:t>
            </a:r>
            <a:r>
              <a:rPr lang="cs-CZ" b="1" dirty="0" err="1" smtClean="0"/>
              <a:t>crista</a:t>
            </a:r>
            <a:r>
              <a:rPr lang="cs-CZ" b="1" dirty="0" smtClean="0"/>
              <a:t> </a:t>
            </a:r>
            <a:r>
              <a:rPr lang="cs-CZ" b="1" dirty="0" err="1" smtClean="0"/>
              <a:t>membranae</a:t>
            </a:r>
            <a:r>
              <a:rPr lang="cs-CZ" b="1" dirty="0" smtClean="0"/>
              <a:t> </a:t>
            </a:r>
            <a:r>
              <a:rPr lang="cs-CZ" b="1" dirty="0" err="1" smtClean="0"/>
              <a:t>basilaris</a:t>
            </a:r>
            <a:r>
              <a:rPr lang="cs-CZ" b="1" dirty="0" smtClean="0"/>
              <a:t> a </a:t>
            </a:r>
            <a:r>
              <a:rPr lang="cs-CZ" b="1" dirty="0" err="1" smtClean="0"/>
              <a:t>prominentia</a:t>
            </a:r>
            <a:r>
              <a:rPr lang="cs-CZ" b="1" dirty="0" smtClean="0"/>
              <a:t> </a:t>
            </a:r>
            <a:r>
              <a:rPr lang="cs-CZ" b="1" dirty="0" err="1" smtClean="0"/>
              <a:t>spiralis</a:t>
            </a:r>
            <a:endParaRPr lang="cs-CZ" b="1" dirty="0" smtClean="0"/>
          </a:p>
          <a:p>
            <a:pPr lvl="2"/>
            <a:r>
              <a:rPr lang="cs-CZ" dirty="0" smtClean="0"/>
              <a:t>Nad </a:t>
            </a:r>
            <a:r>
              <a:rPr lang="cs-CZ" dirty="0" err="1" smtClean="0"/>
              <a:t>prominentia</a:t>
            </a:r>
            <a:r>
              <a:rPr lang="cs-CZ" dirty="0" smtClean="0"/>
              <a:t> </a:t>
            </a:r>
            <a:r>
              <a:rPr lang="cs-CZ" dirty="0" err="1" smtClean="0"/>
              <a:t>spiralis</a:t>
            </a:r>
            <a:r>
              <a:rPr lang="cs-CZ" dirty="0" smtClean="0"/>
              <a:t> – oblast zvaná </a:t>
            </a:r>
            <a:r>
              <a:rPr lang="cs-CZ" b="1" u="sng" dirty="0" err="1" smtClean="0"/>
              <a:t>stria</a:t>
            </a:r>
            <a:r>
              <a:rPr lang="cs-CZ" b="1" u="sng" dirty="0" smtClean="0"/>
              <a:t> </a:t>
            </a:r>
            <a:r>
              <a:rPr lang="cs-CZ" b="1" u="sng" dirty="0" err="1" smtClean="0"/>
              <a:t>vascularis</a:t>
            </a:r>
            <a:r>
              <a:rPr lang="cs-CZ" b="1" u="sng" dirty="0" smtClean="0"/>
              <a:t> </a:t>
            </a:r>
            <a:r>
              <a:rPr lang="cs-CZ" dirty="0" smtClean="0"/>
              <a:t>– 3 typy buněk – marginální, bazální , intermediální</a:t>
            </a:r>
          </a:p>
          <a:p>
            <a:pPr lvl="2"/>
            <a:r>
              <a:rPr lang="cs-CZ" b="1" u="sng" dirty="0" err="1" smtClean="0"/>
              <a:t>Sulcus</a:t>
            </a:r>
            <a:r>
              <a:rPr lang="cs-CZ" b="1" u="sng" dirty="0" smtClean="0"/>
              <a:t> </a:t>
            </a:r>
            <a:r>
              <a:rPr lang="cs-CZ" b="1" u="sng" dirty="0" err="1" smtClean="0"/>
              <a:t>spiralis</a:t>
            </a:r>
            <a:r>
              <a:rPr lang="cs-CZ" b="1" u="sng" dirty="0" smtClean="0"/>
              <a:t> </a:t>
            </a:r>
            <a:r>
              <a:rPr lang="cs-CZ" b="1" u="sng" dirty="0" err="1" smtClean="0"/>
              <a:t>externus</a:t>
            </a:r>
            <a:r>
              <a:rPr lang="cs-CZ" b="1" u="sng" dirty="0" smtClean="0"/>
              <a:t> </a:t>
            </a:r>
            <a:r>
              <a:rPr lang="cs-CZ" dirty="0" smtClean="0"/>
              <a:t>– nad odstupem </a:t>
            </a:r>
            <a:r>
              <a:rPr lang="cs-CZ" dirty="0" err="1" smtClean="0"/>
              <a:t>membrana</a:t>
            </a:r>
            <a:r>
              <a:rPr lang="cs-CZ" dirty="0" smtClean="0"/>
              <a:t> </a:t>
            </a:r>
            <a:r>
              <a:rPr lang="cs-CZ" dirty="0" err="1" smtClean="0"/>
              <a:t>basilaris</a:t>
            </a:r>
            <a:r>
              <a:rPr lang="cs-CZ" dirty="0" smtClean="0"/>
              <a:t>, kubické buňky</a:t>
            </a:r>
          </a:p>
          <a:p>
            <a:pPr lvl="2"/>
            <a:r>
              <a:rPr lang="cs-CZ" b="1" u="sng" dirty="0" err="1" smtClean="0"/>
              <a:t>Membrana</a:t>
            </a:r>
            <a:r>
              <a:rPr lang="cs-CZ" b="1" u="sng" dirty="0" smtClean="0"/>
              <a:t> </a:t>
            </a:r>
            <a:r>
              <a:rPr lang="cs-CZ" b="1" u="sng" dirty="0" err="1" smtClean="0"/>
              <a:t>basilaris</a:t>
            </a:r>
            <a:r>
              <a:rPr lang="cs-CZ" b="1" u="sng" dirty="0" smtClean="0"/>
              <a:t>  </a:t>
            </a:r>
            <a:r>
              <a:rPr lang="cs-CZ" dirty="0" smtClean="0"/>
              <a:t>-</a:t>
            </a:r>
            <a:r>
              <a:rPr lang="cs-CZ" b="1" dirty="0" smtClean="0"/>
              <a:t> </a:t>
            </a:r>
            <a:r>
              <a:rPr lang="cs-CZ" b="1" dirty="0" err="1" smtClean="0"/>
              <a:t>zona</a:t>
            </a:r>
            <a:r>
              <a:rPr lang="cs-CZ" b="1" dirty="0" smtClean="0"/>
              <a:t> </a:t>
            </a:r>
            <a:r>
              <a:rPr lang="cs-CZ" b="1" dirty="0" err="1" smtClean="0"/>
              <a:t>pectinata</a:t>
            </a:r>
            <a:r>
              <a:rPr lang="cs-CZ" b="1" dirty="0" smtClean="0"/>
              <a:t> </a:t>
            </a:r>
            <a:r>
              <a:rPr lang="cs-CZ" dirty="0" smtClean="0"/>
              <a:t>– zevní část,</a:t>
            </a:r>
            <a:r>
              <a:rPr lang="cs-CZ" b="1" dirty="0" smtClean="0"/>
              <a:t> </a:t>
            </a:r>
            <a:r>
              <a:rPr lang="cs-CZ" b="1" dirty="0" err="1" smtClean="0"/>
              <a:t>zona</a:t>
            </a:r>
            <a:r>
              <a:rPr lang="cs-CZ" b="1" dirty="0" smtClean="0"/>
              <a:t> </a:t>
            </a:r>
            <a:r>
              <a:rPr lang="cs-CZ" b="1" dirty="0" err="1" smtClean="0"/>
              <a:t>arcuata</a:t>
            </a:r>
            <a:r>
              <a:rPr lang="cs-CZ" b="1" dirty="0" smtClean="0"/>
              <a:t> </a:t>
            </a:r>
            <a:r>
              <a:rPr lang="cs-CZ" dirty="0" smtClean="0"/>
              <a:t>– vnitřní část, hranice mezi nimi – Cortiho pilíře</a:t>
            </a:r>
          </a:p>
          <a:p>
            <a:pPr lvl="2"/>
            <a:r>
              <a:rPr lang="cs-CZ" b="1" u="sng" dirty="0" smtClean="0"/>
              <a:t>Limbus</a:t>
            </a:r>
            <a:r>
              <a:rPr lang="cs-CZ" dirty="0" smtClean="0"/>
              <a:t> – vnitřní strana </a:t>
            </a:r>
            <a:r>
              <a:rPr lang="cs-CZ" dirty="0" err="1" smtClean="0"/>
              <a:t>ductus</a:t>
            </a:r>
            <a:r>
              <a:rPr lang="cs-CZ" dirty="0" smtClean="0"/>
              <a:t> </a:t>
            </a:r>
            <a:r>
              <a:rPr lang="cs-CZ" dirty="0" err="1" smtClean="0"/>
              <a:t>cochlearis</a:t>
            </a:r>
            <a:r>
              <a:rPr lang="cs-CZ" dirty="0" smtClean="0"/>
              <a:t> – </a:t>
            </a:r>
            <a:r>
              <a:rPr lang="cs-CZ" b="1" dirty="0" smtClean="0"/>
              <a:t>labium </a:t>
            </a:r>
            <a:r>
              <a:rPr lang="cs-CZ" b="1" dirty="0" err="1" smtClean="0"/>
              <a:t>vestibuare</a:t>
            </a:r>
            <a:r>
              <a:rPr lang="cs-CZ" b="1" dirty="0" smtClean="0"/>
              <a:t> </a:t>
            </a:r>
            <a:r>
              <a:rPr lang="cs-CZ" dirty="0" smtClean="0"/>
              <a:t>– kryto tzv. </a:t>
            </a:r>
            <a:r>
              <a:rPr lang="cs-CZ" dirty="0" err="1" smtClean="0"/>
              <a:t>mebranou</a:t>
            </a:r>
            <a:r>
              <a:rPr lang="cs-CZ" dirty="0" smtClean="0"/>
              <a:t> </a:t>
            </a:r>
            <a:r>
              <a:rPr lang="cs-CZ" dirty="0" err="1" smtClean="0"/>
              <a:t>tectoria</a:t>
            </a:r>
            <a:r>
              <a:rPr lang="cs-CZ" dirty="0" smtClean="0"/>
              <a:t>, </a:t>
            </a:r>
            <a:r>
              <a:rPr lang="cs-CZ" b="1" dirty="0" smtClean="0"/>
              <a:t>labium </a:t>
            </a:r>
            <a:r>
              <a:rPr lang="cs-CZ" b="1" dirty="0" err="1" smtClean="0"/>
              <a:t>tympanale</a:t>
            </a:r>
            <a:endParaRPr lang="cs-CZ" b="1" dirty="0" smtClean="0"/>
          </a:p>
          <a:p>
            <a:pPr lvl="2"/>
            <a:r>
              <a:rPr lang="cs-CZ" b="1" u="sng" dirty="0" err="1" smtClean="0"/>
              <a:t>Sulcus</a:t>
            </a:r>
            <a:r>
              <a:rPr lang="cs-CZ" b="1" u="sng" dirty="0" smtClean="0"/>
              <a:t> </a:t>
            </a:r>
            <a:r>
              <a:rPr lang="cs-CZ" b="1" u="sng" dirty="0" err="1" smtClean="0"/>
              <a:t>spiralis</a:t>
            </a:r>
            <a:r>
              <a:rPr lang="cs-CZ" b="1" u="sng" dirty="0" smtClean="0"/>
              <a:t> </a:t>
            </a:r>
            <a:r>
              <a:rPr lang="cs-CZ" b="1" u="sng" dirty="0" err="1" smtClean="0"/>
              <a:t>internus</a:t>
            </a:r>
            <a:r>
              <a:rPr lang="cs-CZ" b="1" u="sng" dirty="0" smtClean="0"/>
              <a:t> </a:t>
            </a:r>
            <a:r>
              <a:rPr lang="cs-CZ" dirty="0" smtClean="0"/>
              <a:t>– mezi oběma labii</a:t>
            </a:r>
            <a:endParaRPr lang="cs-CZ" dirty="0"/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826955"/>
            <a:ext cx="6158222" cy="5266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Ovál 6"/>
          <p:cNvSpPr/>
          <p:nvPr/>
        </p:nvSpPr>
        <p:spPr>
          <a:xfrm>
            <a:off x="4427984" y="3717032"/>
            <a:ext cx="1584176" cy="864096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8" name="Přímá spojnice se šipkou 7"/>
          <p:cNvCxnSpPr/>
          <p:nvPr/>
        </p:nvCxnSpPr>
        <p:spPr>
          <a:xfrm flipH="1">
            <a:off x="4680012" y="4581128"/>
            <a:ext cx="648072" cy="1440160"/>
          </a:xfrm>
          <a:prstGeom prst="straightConnector1">
            <a:avLst/>
          </a:prstGeom>
          <a:ln w="38100">
            <a:solidFill>
              <a:srgbClr val="FFFF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ovéPole 8"/>
          <p:cNvSpPr txBox="1"/>
          <p:nvPr/>
        </p:nvSpPr>
        <p:spPr>
          <a:xfrm>
            <a:off x="3995936" y="6012548"/>
            <a:ext cx="12241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smtClean="0"/>
              <a:t>Cortiho orgán</a:t>
            </a:r>
            <a:endParaRPr lang="cs-CZ" sz="1200" dirty="0"/>
          </a:p>
        </p:txBody>
      </p:sp>
      <p:cxnSp>
        <p:nvCxnSpPr>
          <p:cNvPr id="11" name="Přímá spojnice se šipkou 10"/>
          <p:cNvCxnSpPr/>
          <p:nvPr/>
        </p:nvCxnSpPr>
        <p:spPr>
          <a:xfrm>
            <a:off x="2627784" y="2636912"/>
            <a:ext cx="2592288" cy="144016"/>
          </a:xfrm>
          <a:prstGeom prst="straightConnector1">
            <a:avLst/>
          </a:prstGeom>
          <a:ln w="190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se šipkou 12"/>
          <p:cNvCxnSpPr>
            <a:endCxn id="7" idx="3"/>
          </p:cNvCxnSpPr>
          <p:nvPr/>
        </p:nvCxnSpPr>
        <p:spPr>
          <a:xfrm flipV="1">
            <a:off x="2411760" y="4454584"/>
            <a:ext cx="2248221" cy="630600"/>
          </a:xfrm>
          <a:prstGeom prst="straightConnector1">
            <a:avLst/>
          </a:prstGeom>
          <a:ln w="190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se šipkou 14"/>
          <p:cNvCxnSpPr/>
          <p:nvPr/>
        </p:nvCxnSpPr>
        <p:spPr>
          <a:xfrm flipV="1">
            <a:off x="2627784" y="3284984"/>
            <a:ext cx="1728192" cy="864096"/>
          </a:xfrm>
          <a:prstGeom prst="straightConnector1">
            <a:avLst/>
          </a:prstGeom>
          <a:ln w="190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nice se šipkou 16"/>
          <p:cNvCxnSpPr/>
          <p:nvPr/>
        </p:nvCxnSpPr>
        <p:spPr>
          <a:xfrm>
            <a:off x="1691680" y="548680"/>
            <a:ext cx="4320480" cy="2088232"/>
          </a:xfrm>
          <a:prstGeom prst="straightConnector1">
            <a:avLst/>
          </a:prstGeom>
          <a:ln w="12700">
            <a:solidFill>
              <a:srgbClr val="FF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nice se šipkou 18"/>
          <p:cNvCxnSpPr/>
          <p:nvPr/>
        </p:nvCxnSpPr>
        <p:spPr>
          <a:xfrm>
            <a:off x="2123728" y="620688"/>
            <a:ext cx="2736304" cy="2448272"/>
          </a:xfrm>
          <a:prstGeom prst="straightConnector1">
            <a:avLst/>
          </a:prstGeom>
          <a:ln w="12700">
            <a:solidFill>
              <a:srgbClr val="FF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nice se šipkou 20"/>
          <p:cNvCxnSpPr/>
          <p:nvPr/>
        </p:nvCxnSpPr>
        <p:spPr>
          <a:xfrm>
            <a:off x="1691680" y="836712"/>
            <a:ext cx="3312368" cy="4104456"/>
          </a:xfrm>
          <a:prstGeom prst="straightConnector1">
            <a:avLst/>
          </a:prstGeom>
          <a:ln w="12700">
            <a:solidFill>
              <a:srgbClr val="FF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1003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0660" y="2149934"/>
            <a:ext cx="6419056" cy="4717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74"/>
          <a:stretch/>
        </p:blipFill>
        <p:spPr bwMode="auto">
          <a:xfrm>
            <a:off x="55244" y="143375"/>
            <a:ext cx="5828617" cy="3886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ovéPole 8"/>
          <p:cNvSpPr txBox="1"/>
          <p:nvPr/>
        </p:nvSpPr>
        <p:spPr>
          <a:xfrm>
            <a:off x="5309840" y="6100654"/>
            <a:ext cx="648072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700" dirty="0" err="1" smtClean="0"/>
              <a:t>Membrana</a:t>
            </a:r>
            <a:r>
              <a:rPr lang="cs-CZ" sz="700" dirty="0" smtClean="0"/>
              <a:t> </a:t>
            </a:r>
            <a:r>
              <a:rPr lang="cs-CZ" sz="700" dirty="0" err="1" smtClean="0"/>
              <a:t>basilaris</a:t>
            </a:r>
            <a:endParaRPr lang="cs-CZ" sz="700" dirty="0"/>
          </a:p>
        </p:txBody>
      </p:sp>
      <p:sp>
        <p:nvSpPr>
          <p:cNvPr id="10" name="TextovéPole 9"/>
          <p:cNvSpPr txBox="1"/>
          <p:nvPr/>
        </p:nvSpPr>
        <p:spPr>
          <a:xfrm>
            <a:off x="6372200" y="3068960"/>
            <a:ext cx="72008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800" dirty="0" err="1" smtClean="0"/>
              <a:t>Membrana</a:t>
            </a:r>
            <a:r>
              <a:rPr lang="cs-CZ" sz="800" dirty="0" smtClean="0"/>
              <a:t> </a:t>
            </a:r>
            <a:r>
              <a:rPr lang="cs-CZ" sz="800" dirty="0" err="1" smtClean="0"/>
              <a:t>vestibularis</a:t>
            </a:r>
            <a:endParaRPr lang="cs-CZ" sz="800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8028384" y="3861048"/>
            <a:ext cx="648072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800" dirty="0" err="1" smtClean="0"/>
              <a:t>Stria</a:t>
            </a:r>
            <a:r>
              <a:rPr lang="cs-CZ" sz="800" dirty="0" smtClean="0"/>
              <a:t> </a:t>
            </a:r>
            <a:r>
              <a:rPr lang="cs-CZ" sz="800" dirty="0" err="1" smtClean="0"/>
              <a:t>vascularis</a:t>
            </a:r>
            <a:endParaRPr lang="cs-CZ" sz="800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755576" y="1908196"/>
            <a:ext cx="64807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000" dirty="0" err="1" smtClean="0"/>
              <a:t>Scala</a:t>
            </a:r>
            <a:r>
              <a:rPr lang="cs-CZ" sz="1000" dirty="0" smtClean="0"/>
              <a:t> </a:t>
            </a:r>
            <a:r>
              <a:rPr lang="cs-CZ" sz="1000" dirty="0" err="1" smtClean="0"/>
              <a:t>vestibuli</a:t>
            </a:r>
            <a:endParaRPr lang="cs-CZ" sz="1000" dirty="0"/>
          </a:p>
        </p:txBody>
      </p:sp>
      <p:sp>
        <p:nvSpPr>
          <p:cNvPr id="2" name="TextovéPole 1"/>
          <p:cNvSpPr txBox="1"/>
          <p:nvPr/>
        </p:nvSpPr>
        <p:spPr>
          <a:xfrm>
            <a:off x="3419872" y="2103556"/>
            <a:ext cx="63918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000" dirty="0" err="1" smtClean="0"/>
              <a:t>Scala</a:t>
            </a:r>
            <a:r>
              <a:rPr lang="cs-CZ" sz="1000" dirty="0" smtClean="0"/>
              <a:t> </a:t>
            </a:r>
            <a:r>
              <a:rPr lang="cs-CZ" sz="1000" dirty="0" err="1" smtClean="0"/>
              <a:t>tympani</a:t>
            </a:r>
            <a:endParaRPr lang="cs-CZ" sz="1000" dirty="0"/>
          </a:p>
        </p:txBody>
      </p:sp>
      <p:sp>
        <p:nvSpPr>
          <p:cNvPr id="3" name="TextovéPole 2"/>
          <p:cNvSpPr txBox="1"/>
          <p:nvPr/>
        </p:nvSpPr>
        <p:spPr>
          <a:xfrm>
            <a:off x="2699792" y="2285007"/>
            <a:ext cx="72008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800" dirty="0" err="1" smtClean="0"/>
              <a:t>Nervus</a:t>
            </a:r>
            <a:r>
              <a:rPr lang="cs-CZ" sz="800" dirty="0" smtClean="0"/>
              <a:t> </a:t>
            </a:r>
            <a:r>
              <a:rPr lang="cs-CZ" sz="800" dirty="0" err="1" smtClean="0"/>
              <a:t>cochlearis</a:t>
            </a:r>
            <a:endParaRPr lang="cs-CZ" sz="800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2709665" y="1268760"/>
            <a:ext cx="648072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700" dirty="0" err="1" smtClean="0"/>
              <a:t>Membrana</a:t>
            </a:r>
            <a:r>
              <a:rPr lang="cs-CZ" sz="700" dirty="0" smtClean="0"/>
              <a:t> </a:t>
            </a:r>
            <a:r>
              <a:rPr lang="cs-CZ" sz="700" dirty="0" err="1" smtClean="0"/>
              <a:t>basilaris</a:t>
            </a:r>
            <a:endParaRPr lang="cs-CZ" sz="700" dirty="0"/>
          </a:p>
        </p:txBody>
      </p:sp>
      <p:sp>
        <p:nvSpPr>
          <p:cNvPr id="14" name="TextovéPole 13"/>
          <p:cNvSpPr txBox="1"/>
          <p:nvPr/>
        </p:nvSpPr>
        <p:spPr>
          <a:xfrm>
            <a:off x="1547664" y="1407260"/>
            <a:ext cx="72008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800" dirty="0" err="1" smtClean="0"/>
              <a:t>Membrana</a:t>
            </a:r>
            <a:r>
              <a:rPr lang="cs-CZ" sz="800" dirty="0" smtClean="0"/>
              <a:t> </a:t>
            </a:r>
            <a:r>
              <a:rPr lang="cs-CZ" sz="800" dirty="0" err="1" smtClean="0"/>
              <a:t>vestibularis</a:t>
            </a:r>
            <a:endParaRPr lang="cs-CZ" sz="800" dirty="0"/>
          </a:p>
        </p:txBody>
      </p:sp>
      <p:sp>
        <p:nvSpPr>
          <p:cNvPr id="15" name="TextovéPole 14"/>
          <p:cNvSpPr txBox="1"/>
          <p:nvPr/>
        </p:nvSpPr>
        <p:spPr>
          <a:xfrm>
            <a:off x="1079612" y="1056714"/>
            <a:ext cx="61206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800" dirty="0" err="1" smtClean="0"/>
              <a:t>Stria</a:t>
            </a:r>
            <a:r>
              <a:rPr lang="cs-CZ" sz="800" dirty="0" smtClean="0"/>
              <a:t> </a:t>
            </a:r>
            <a:r>
              <a:rPr lang="cs-CZ" sz="800" dirty="0" err="1" smtClean="0"/>
              <a:t>vascularis</a:t>
            </a:r>
            <a:endParaRPr lang="cs-CZ" sz="800" dirty="0"/>
          </a:p>
        </p:txBody>
      </p:sp>
      <p:sp>
        <p:nvSpPr>
          <p:cNvPr id="4" name="TextovéPole 3"/>
          <p:cNvSpPr txBox="1"/>
          <p:nvPr/>
        </p:nvSpPr>
        <p:spPr>
          <a:xfrm>
            <a:off x="7020272" y="3933304"/>
            <a:ext cx="648072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800" dirty="0" err="1" smtClean="0"/>
              <a:t>Ductus</a:t>
            </a:r>
            <a:r>
              <a:rPr lang="cs-CZ" sz="800" dirty="0" smtClean="0"/>
              <a:t> </a:t>
            </a:r>
            <a:r>
              <a:rPr lang="cs-CZ" sz="800" dirty="0" err="1" smtClean="0"/>
              <a:t>cochlearis</a:t>
            </a:r>
            <a:endParaRPr lang="cs-CZ" sz="800" dirty="0"/>
          </a:p>
        </p:txBody>
      </p:sp>
      <p:sp>
        <p:nvSpPr>
          <p:cNvPr id="16" name="TextovéPole 15"/>
          <p:cNvSpPr txBox="1"/>
          <p:nvPr/>
        </p:nvSpPr>
        <p:spPr>
          <a:xfrm>
            <a:off x="1763688" y="1013423"/>
            <a:ext cx="648072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800" dirty="0" err="1" smtClean="0"/>
              <a:t>Ductus</a:t>
            </a:r>
            <a:r>
              <a:rPr lang="cs-CZ" sz="800" dirty="0" smtClean="0"/>
              <a:t> </a:t>
            </a:r>
            <a:r>
              <a:rPr lang="cs-CZ" sz="800" dirty="0" err="1" smtClean="0"/>
              <a:t>cochlearis</a:t>
            </a:r>
            <a:endParaRPr lang="cs-CZ" sz="800" dirty="0"/>
          </a:p>
        </p:txBody>
      </p:sp>
      <p:sp>
        <p:nvSpPr>
          <p:cNvPr id="5" name="TextovéPole 4"/>
          <p:cNvSpPr txBox="1"/>
          <p:nvPr/>
        </p:nvSpPr>
        <p:spPr>
          <a:xfrm>
            <a:off x="1639886" y="1908194"/>
            <a:ext cx="50405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700" dirty="0" smtClean="0"/>
              <a:t>Limbus </a:t>
            </a:r>
            <a:r>
              <a:rPr lang="cs-CZ" sz="700" dirty="0" err="1" smtClean="0"/>
              <a:t>spiralis</a:t>
            </a:r>
            <a:endParaRPr lang="cs-CZ" sz="700" dirty="0"/>
          </a:p>
        </p:txBody>
      </p:sp>
      <p:sp>
        <p:nvSpPr>
          <p:cNvPr id="17" name="TextovéPole 16"/>
          <p:cNvSpPr txBox="1"/>
          <p:nvPr/>
        </p:nvSpPr>
        <p:spPr>
          <a:xfrm>
            <a:off x="4355976" y="5085184"/>
            <a:ext cx="50405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700" dirty="0" smtClean="0"/>
              <a:t>Limbus </a:t>
            </a:r>
            <a:r>
              <a:rPr lang="cs-CZ" sz="700" dirty="0" err="1" smtClean="0"/>
              <a:t>spiralis</a:t>
            </a:r>
            <a:endParaRPr lang="cs-CZ" sz="700" dirty="0"/>
          </a:p>
        </p:txBody>
      </p:sp>
      <p:sp>
        <p:nvSpPr>
          <p:cNvPr id="7" name="TextovéPole 6"/>
          <p:cNvSpPr txBox="1"/>
          <p:nvPr/>
        </p:nvSpPr>
        <p:spPr>
          <a:xfrm>
            <a:off x="4553998" y="1193866"/>
            <a:ext cx="61206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800" dirty="0" smtClean="0"/>
              <a:t>Ganglion </a:t>
            </a:r>
            <a:r>
              <a:rPr lang="cs-CZ" sz="800" dirty="0" err="1" smtClean="0"/>
              <a:t>spirale</a:t>
            </a:r>
            <a:endParaRPr lang="cs-CZ" sz="800" dirty="0"/>
          </a:p>
        </p:txBody>
      </p:sp>
      <p:sp>
        <p:nvSpPr>
          <p:cNvPr id="18" name="TextovéPole 17"/>
          <p:cNvSpPr txBox="1"/>
          <p:nvPr/>
        </p:nvSpPr>
        <p:spPr>
          <a:xfrm>
            <a:off x="2448264" y="2996952"/>
            <a:ext cx="61206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800" dirty="0" smtClean="0"/>
              <a:t>Ganglion </a:t>
            </a:r>
            <a:r>
              <a:rPr lang="cs-CZ" sz="800" dirty="0" err="1" smtClean="0"/>
              <a:t>spirale</a:t>
            </a:r>
            <a:endParaRPr lang="cs-CZ" sz="800" dirty="0"/>
          </a:p>
        </p:txBody>
      </p:sp>
      <p:sp>
        <p:nvSpPr>
          <p:cNvPr id="19" name="TextovéPole 18"/>
          <p:cNvSpPr txBox="1"/>
          <p:nvPr/>
        </p:nvSpPr>
        <p:spPr>
          <a:xfrm>
            <a:off x="5132100" y="4782032"/>
            <a:ext cx="543505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600" dirty="0" err="1" smtClean="0"/>
              <a:t>Membrana</a:t>
            </a:r>
            <a:r>
              <a:rPr lang="cs-CZ" sz="600" dirty="0" smtClean="0"/>
              <a:t> </a:t>
            </a:r>
            <a:r>
              <a:rPr lang="cs-CZ" sz="600" dirty="0" err="1" smtClean="0"/>
              <a:t>tectoria</a:t>
            </a:r>
            <a:endParaRPr lang="cs-CZ" sz="600" dirty="0"/>
          </a:p>
        </p:txBody>
      </p:sp>
      <p:sp>
        <p:nvSpPr>
          <p:cNvPr id="20" name="TextovéPole 19"/>
          <p:cNvSpPr txBox="1"/>
          <p:nvPr/>
        </p:nvSpPr>
        <p:spPr>
          <a:xfrm>
            <a:off x="5403852" y="5005034"/>
            <a:ext cx="57606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600" dirty="0" err="1" smtClean="0"/>
              <a:t>Membrana</a:t>
            </a:r>
            <a:r>
              <a:rPr lang="cs-CZ" sz="600" dirty="0" smtClean="0"/>
              <a:t> </a:t>
            </a:r>
            <a:r>
              <a:rPr lang="cs-CZ" sz="600" dirty="0" err="1" smtClean="0"/>
              <a:t>reticularis</a:t>
            </a:r>
            <a:endParaRPr lang="cs-CZ" sz="600" dirty="0"/>
          </a:p>
        </p:txBody>
      </p:sp>
      <p:sp>
        <p:nvSpPr>
          <p:cNvPr id="21" name="TextovéPole 20"/>
          <p:cNvSpPr txBox="1"/>
          <p:nvPr/>
        </p:nvSpPr>
        <p:spPr>
          <a:xfrm>
            <a:off x="4291114" y="6046793"/>
            <a:ext cx="633779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700" dirty="0" smtClean="0"/>
              <a:t>Vnitřní </a:t>
            </a:r>
            <a:r>
              <a:rPr lang="cs-CZ" sz="700" dirty="0" err="1" smtClean="0"/>
              <a:t>falangeální</a:t>
            </a:r>
            <a:r>
              <a:rPr lang="cs-CZ" sz="700" dirty="0" smtClean="0"/>
              <a:t> a vláskové buňky</a:t>
            </a:r>
            <a:endParaRPr lang="cs-CZ" sz="700" dirty="0"/>
          </a:p>
        </p:txBody>
      </p:sp>
      <p:sp>
        <p:nvSpPr>
          <p:cNvPr id="22" name="TextovéPole 21"/>
          <p:cNvSpPr txBox="1"/>
          <p:nvPr/>
        </p:nvSpPr>
        <p:spPr>
          <a:xfrm>
            <a:off x="6228184" y="4920532"/>
            <a:ext cx="504056" cy="4154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700" dirty="0" smtClean="0"/>
              <a:t>Zevní Cortiho tunel</a:t>
            </a:r>
            <a:endParaRPr lang="cs-CZ" sz="700" dirty="0"/>
          </a:p>
        </p:txBody>
      </p:sp>
      <p:sp>
        <p:nvSpPr>
          <p:cNvPr id="23" name="TextovéPole 22"/>
          <p:cNvSpPr txBox="1"/>
          <p:nvPr/>
        </p:nvSpPr>
        <p:spPr>
          <a:xfrm>
            <a:off x="5863604" y="6228771"/>
            <a:ext cx="504056" cy="4154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700" dirty="0" smtClean="0"/>
              <a:t>Vnitřní Cortiho tunel</a:t>
            </a:r>
            <a:endParaRPr lang="cs-CZ" sz="700" dirty="0"/>
          </a:p>
        </p:txBody>
      </p:sp>
      <p:sp>
        <p:nvSpPr>
          <p:cNvPr id="24" name="TextovéPole 23"/>
          <p:cNvSpPr txBox="1"/>
          <p:nvPr/>
        </p:nvSpPr>
        <p:spPr>
          <a:xfrm>
            <a:off x="3744022" y="5890217"/>
            <a:ext cx="63007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800" dirty="0" err="1" smtClean="0"/>
              <a:t>Nervus</a:t>
            </a:r>
            <a:r>
              <a:rPr lang="cs-CZ" sz="800" dirty="0" smtClean="0"/>
              <a:t> </a:t>
            </a:r>
            <a:r>
              <a:rPr lang="cs-CZ" sz="800" dirty="0" err="1" smtClean="0"/>
              <a:t>cochlearis</a:t>
            </a:r>
            <a:endParaRPr lang="cs-CZ" sz="800" dirty="0"/>
          </a:p>
        </p:txBody>
      </p:sp>
      <p:sp>
        <p:nvSpPr>
          <p:cNvPr id="26" name="TextovéPole 25"/>
          <p:cNvSpPr txBox="1"/>
          <p:nvPr/>
        </p:nvSpPr>
        <p:spPr>
          <a:xfrm>
            <a:off x="7380312" y="5782495"/>
            <a:ext cx="57606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600" dirty="0" err="1" smtClean="0"/>
              <a:t>Ligamentum</a:t>
            </a:r>
            <a:r>
              <a:rPr lang="cs-CZ" sz="600" dirty="0" smtClean="0"/>
              <a:t> </a:t>
            </a:r>
            <a:r>
              <a:rPr lang="cs-CZ" sz="600" dirty="0" err="1" smtClean="0"/>
              <a:t>spirale</a:t>
            </a:r>
            <a:endParaRPr lang="cs-CZ" sz="600" dirty="0"/>
          </a:p>
        </p:txBody>
      </p:sp>
      <p:sp>
        <p:nvSpPr>
          <p:cNvPr id="28" name="TextovéPole 27"/>
          <p:cNvSpPr txBox="1"/>
          <p:nvPr/>
        </p:nvSpPr>
        <p:spPr>
          <a:xfrm>
            <a:off x="6876256" y="5392961"/>
            <a:ext cx="57606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600" dirty="0" err="1" smtClean="0"/>
              <a:t>Claudiusovy</a:t>
            </a:r>
            <a:r>
              <a:rPr lang="cs-CZ" sz="600" dirty="0" smtClean="0"/>
              <a:t> buňky</a:t>
            </a:r>
            <a:endParaRPr lang="cs-CZ" sz="600" dirty="0"/>
          </a:p>
        </p:txBody>
      </p:sp>
      <p:sp>
        <p:nvSpPr>
          <p:cNvPr id="29" name="TextovéPole 28"/>
          <p:cNvSpPr txBox="1"/>
          <p:nvPr/>
        </p:nvSpPr>
        <p:spPr>
          <a:xfrm>
            <a:off x="6660232" y="5059031"/>
            <a:ext cx="57606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600" dirty="0" err="1" smtClean="0"/>
              <a:t>Hensenovy</a:t>
            </a:r>
            <a:r>
              <a:rPr lang="cs-CZ" sz="600" dirty="0" smtClean="0"/>
              <a:t> buňky</a:t>
            </a:r>
            <a:endParaRPr lang="cs-CZ" sz="600" dirty="0"/>
          </a:p>
        </p:txBody>
      </p:sp>
      <p:sp>
        <p:nvSpPr>
          <p:cNvPr id="30" name="TextovéPole 29"/>
          <p:cNvSpPr txBox="1"/>
          <p:nvPr/>
        </p:nvSpPr>
        <p:spPr>
          <a:xfrm>
            <a:off x="6535957" y="6031404"/>
            <a:ext cx="652012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600" dirty="0" err="1" smtClean="0"/>
              <a:t>Boetcherrovy</a:t>
            </a:r>
            <a:r>
              <a:rPr lang="cs-CZ" sz="600" dirty="0" smtClean="0"/>
              <a:t> buňky</a:t>
            </a:r>
            <a:endParaRPr lang="cs-CZ" sz="600" dirty="0"/>
          </a:p>
        </p:txBody>
      </p:sp>
      <p:sp>
        <p:nvSpPr>
          <p:cNvPr id="31" name="TextovéPole 30"/>
          <p:cNvSpPr txBox="1"/>
          <p:nvPr/>
        </p:nvSpPr>
        <p:spPr>
          <a:xfrm>
            <a:off x="5882119" y="4574283"/>
            <a:ext cx="778113" cy="4154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700" dirty="0" smtClean="0"/>
              <a:t>Zevní </a:t>
            </a:r>
            <a:r>
              <a:rPr lang="cs-CZ" sz="700" dirty="0" err="1" smtClean="0"/>
              <a:t>falangeální</a:t>
            </a:r>
            <a:r>
              <a:rPr lang="cs-CZ" sz="700" dirty="0" smtClean="0"/>
              <a:t> a vláskové buňky</a:t>
            </a:r>
            <a:endParaRPr lang="cs-CZ" sz="700" dirty="0"/>
          </a:p>
        </p:txBody>
      </p:sp>
      <p:sp>
        <p:nvSpPr>
          <p:cNvPr id="32" name="TextovéPole 31"/>
          <p:cNvSpPr txBox="1"/>
          <p:nvPr/>
        </p:nvSpPr>
        <p:spPr>
          <a:xfrm>
            <a:off x="1907704" y="692696"/>
            <a:ext cx="57606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600" dirty="0" err="1" smtClean="0"/>
              <a:t>Ligamentum</a:t>
            </a:r>
            <a:r>
              <a:rPr lang="cs-CZ" sz="600" dirty="0" smtClean="0"/>
              <a:t> </a:t>
            </a:r>
            <a:r>
              <a:rPr lang="cs-CZ" sz="600" dirty="0" err="1" smtClean="0"/>
              <a:t>spirale</a:t>
            </a:r>
            <a:endParaRPr lang="cs-CZ" sz="600" dirty="0"/>
          </a:p>
        </p:txBody>
      </p:sp>
      <p:sp>
        <p:nvSpPr>
          <p:cNvPr id="33" name="TextovéPole 32"/>
          <p:cNvSpPr txBox="1"/>
          <p:nvPr/>
        </p:nvSpPr>
        <p:spPr>
          <a:xfrm>
            <a:off x="1727684" y="2623561"/>
            <a:ext cx="468052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600" dirty="0" smtClean="0"/>
              <a:t>Lamina </a:t>
            </a:r>
            <a:r>
              <a:rPr lang="cs-CZ" sz="600" dirty="0" err="1" smtClean="0"/>
              <a:t>spiralis</a:t>
            </a:r>
            <a:endParaRPr lang="cs-CZ" sz="600" dirty="0"/>
          </a:p>
        </p:txBody>
      </p:sp>
      <p:sp>
        <p:nvSpPr>
          <p:cNvPr id="34" name="TextovéPole 33"/>
          <p:cNvSpPr txBox="1"/>
          <p:nvPr/>
        </p:nvSpPr>
        <p:spPr>
          <a:xfrm>
            <a:off x="4680572" y="4522771"/>
            <a:ext cx="50405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600" dirty="0" smtClean="0"/>
              <a:t>Vnitřní spirální tunel</a:t>
            </a:r>
            <a:endParaRPr lang="cs-CZ" sz="600" dirty="0"/>
          </a:p>
        </p:txBody>
      </p:sp>
      <p:sp>
        <p:nvSpPr>
          <p:cNvPr id="35" name="TextovéPole 34"/>
          <p:cNvSpPr txBox="1"/>
          <p:nvPr/>
        </p:nvSpPr>
        <p:spPr>
          <a:xfrm>
            <a:off x="4334282" y="5458979"/>
            <a:ext cx="48431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600" dirty="0" smtClean="0"/>
              <a:t>Vnitřní hraniční buňky</a:t>
            </a:r>
            <a:endParaRPr lang="cs-CZ" sz="600" dirty="0"/>
          </a:p>
        </p:txBody>
      </p:sp>
      <p:sp>
        <p:nvSpPr>
          <p:cNvPr id="36" name="TextovéPole 35"/>
          <p:cNvSpPr txBox="1"/>
          <p:nvPr/>
        </p:nvSpPr>
        <p:spPr>
          <a:xfrm>
            <a:off x="5979916" y="5901593"/>
            <a:ext cx="59078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600" dirty="0" smtClean="0"/>
              <a:t>Zevní buňky Cortiho sloupce</a:t>
            </a:r>
            <a:endParaRPr lang="cs-CZ" sz="600" dirty="0"/>
          </a:p>
        </p:txBody>
      </p:sp>
      <p:sp>
        <p:nvSpPr>
          <p:cNvPr id="37" name="TextovéPole 36"/>
          <p:cNvSpPr txBox="1"/>
          <p:nvPr/>
        </p:nvSpPr>
        <p:spPr>
          <a:xfrm>
            <a:off x="4950042" y="6059494"/>
            <a:ext cx="43204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600" dirty="0" smtClean="0"/>
              <a:t>Vnitřní buňky Cortiho sloupce</a:t>
            </a:r>
            <a:endParaRPr lang="cs-CZ" sz="600" dirty="0"/>
          </a:p>
        </p:txBody>
      </p:sp>
    </p:spTree>
    <p:extLst>
      <p:ext uri="{BB962C8B-B14F-4D97-AF65-F5344CB8AC3E}">
        <p14:creationId xmlns:p14="http://schemas.microsoft.com/office/powerpoint/2010/main" val="706595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580112" y="274638"/>
            <a:ext cx="3106688" cy="1143000"/>
          </a:xfrm>
        </p:spPr>
        <p:txBody>
          <a:bodyPr>
            <a:normAutofit fontScale="90000"/>
          </a:bodyPr>
          <a:lstStyle/>
          <a:p>
            <a:r>
              <a:rPr lang="cs-CZ" dirty="0" smtClean="0">
                <a:solidFill>
                  <a:srgbClr val="FF0000"/>
                </a:solidFill>
              </a:rPr>
              <a:t>Cortiho orgán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07504" y="2276873"/>
            <a:ext cx="3024336" cy="2232248"/>
          </a:xfrm>
        </p:spPr>
        <p:txBody>
          <a:bodyPr>
            <a:normAutofit fontScale="85000" lnSpcReduction="10000"/>
          </a:bodyPr>
          <a:lstStyle/>
          <a:p>
            <a:r>
              <a:rPr lang="cs-CZ" sz="1800" dirty="0" smtClean="0"/>
              <a:t>Na </a:t>
            </a:r>
            <a:r>
              <a:rPr lang="cs-CZ" sz="1800" dirty="0" err="1" smtClean="0"/>
              <a:t>membrana</a:t>
            </a:r>
            <a:r>
              <a:rPr lang="cs-CZ" sz="1800" dirty="0" smtClean="0"/>
              <a:t> </a:t>
            </a:r>
            <a:r>
              <a:rPr lang="cs-CZ" sz="1800" dirty="0" err="1" smtClean="0"/>
              <a:t>basilaris</a:t>
            </a:r>
            <a:endParaRPr lang="cs-CZ" sz="1800" dirty="0" smtClean="0"/>
          </a:p>
          <a:p>
            <a:r>
              <a:rPr lang="cs-CZ" sz="1800" dirty="0" err="1" smtClean="0"/>
              <a:t>Audioreceptory</a:t>
            </a:r>
            <a:r>
              <a:rPr lang="cs-CZ" sz="1800" dirty="0" smtClean="0"/>
              <a:t> – </a:t>
            </a:r>
            <a:r>
              <a:rPr lang="cs-CZ" sz="18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vlastní orgán sluchu</a:t>
            </a:r>
          </a:p>
          <a:p>
            <a:pPr lvl="1"/>
            <a:r>
              <a:rPr lang="cs-CZ" sz="1800" dirty="0" smtClean="0"/>
              <a:t>Vláskové buňky – sekundární smyslové buňky</a:t>
            </a:r>
          </a:p>
          <a:p>
            <a:pPr lvl="1"/>
            <a:r>
              <a:rPr lang="cs-CZ" sz="1800" dirty="0" smtClean="0"/>
              <a:t>Vnitřní vláskové buňky</a:t>
            </a:r>
          </a:p>
          <a:p>
            <a:pPr lvl="1"/>
            <a:r>
              <a:rPr lang="cs-CZ" sz="1800" dirty="0" smtClean="0"/>
              <a:t>Zevní vláskové buňky</a:t>
            </a:r>
          </a:p>
          <a:p>
            <a:pPr lvl="1"/>
            <a:r>
              <a:rPr lang="cs-CZ" sz="1800" dirty="0" smtClean="0"/>
              <a:t>Další buňky – viz. obrázek</a:t>
            </a:r>
            <a:endParaRPr lang="cs-CZ" sz="1800" dirty="0"/>
          </a:p>
        </p:txBody>
      </p:sp>
      <p:pic>
        <p:nvPicPr>
          <p:cNvPr id="5" name="Picture 2" descr="C:\WINDOWS\Plocha\Smysly 1\S2  G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6437" y="1638329"/>
            <a:ext cx="5388519" cy="3876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3779912" y="4951911"/>
            <a:ext cx="1008112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800" b="1" dirty="0" err="1" smtClean="0">
                <a:latin typeface="Arial Black" pitchFamily="34" charset="0"/>
              </a:rPr>
              <a:t>Boetcherrovy</a:t>
            </a:r>
            <a:r>
              <a:rPr lang="cs-CZ" sz="800" b="1" dirty="0" smtClean="0">
                <a:latin typeface="Arial Black" pitchFamily="34" charset="0"/>
              </a:rPr>
              <a:t> buňky</a:t>
            </a:r>
            <a:endParaRPr lang="cs-CZ" sz="800" b="1" dirty="0">
              <a:latin typeface="Arial Black" pitchFamily="34" charset="0"/>
            </a:endParaRPr>
          </a:p>
        </p:txBody>
      </p:sp>
      <p:cxnSp>
        <p:nvCxnSpPr>
          <p:cNvPr id="7" name="Přímá spojnice 6"/>
          <p:cNvCxnSpPr/>
          <p:nvPr/>
        </p:nvCxnSpPr>
        <p:spPr>
          <a:xfrm flipV="1">
            <a:off x="4263253" y="4867223"/>
            <a:ext cx="144016" cy="216024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nice 8"/>
          <p:cNvCxnSpPr/>
          <p:nvPr/>
        </p:nvCxnSpPr>
        <p:spPr>
          <a:xfrm flipH="1" flipV="1">
            <a:off x="4041796" y="4843899"/>
            <a:ext cx="216024" cy="216024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4917620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Obdélník 10"/>
          <p:cNvSpPr/>
          <p:nvPr/>
        </p:nvSpPr>
        <p:spPr>
          <a:xfrm>
            <a:off x="1619672" y="764704"/>
            <a:ext cx="2664296" cy="1224136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3" name="Přímá spojnice se šipkou 12"/>
          <p:cNvCxnSpPr>
            <a:stCxn id="11" idx="2"/>
          </p:cNvCxnSpPr>
          <p:nvPr/>
        </p:nvCxnSpPr>
        <p:spPr>
          <a:xfrm>
            <a:off x="2951820" y="1988840"/>
            <a:ext cx="972108" cy="648072"/>
          </a:xfrm>
          <a:prstGeom prst="straightConnector1">
            <a:avLst/>
          </a:prstGeom>
          <a:ln w="762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411101"/>
            <a:ext cx="3672407" cy="2434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5939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268760"/>
            <a:ext cx="7271899" cy="547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6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58" y="44624"/>
            <a:ext cx="4776410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3275856" y="3593921"/>
            <a:ext cx="1512168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000" dirty="0" smtClean="0"/>
              <a:t>Zevní </a:t>
            </a:r>
            <a:r>
              <a:rPr lang="cs-CZ" sz="1000" dirty="0" err="1" smtClean="0"/>
              <a:t>phalangeální</a:t>
            </a:r>
            <a:r>
              <a:rPr lang="cs-CZ" sz="1000" dirty="0" smtClean="0"/>
              <a:t> buňky</a:t>
            </a:r>
            <a:endParaRPr lang="cs-CZ" sz="1000" dirty="0"/>
          </a:p>
        </p:txBody>
      </p:sp>
      <p:sp>
        <p:nvSpPr>
          <p:cNvPr id="6" name="TextovéPole 5"/>
          <p:cNvSpPr txBox="1"/>
          <p:nvPr/>
        </p:nvSpPr>
        <p:spPr>
          <a:xfrm>
            <a:off x="5399637" y="6188154"/>
            <a:ext cx="1836659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000" dirty="0" smtClean="0"/>
              <a:t>Vnitřní </a:t>
            </a:r>
            <a:r>
              <a:rPr lang="cs-CZ" sz="1000" dirty="0" err="1" smtClean="0"/>
              <a:t>phalangeální</a:t>
            </a:r>
            <a:r>
              <a:rPr lang="cs-CZ" sz="1000" dirty="0" smtClean="0"/>
              <a:t> buňky</a:t>
            </a:r>
            <a:endParaRPr lang="cs-CZ" sz="1000" dirty="0"/>
          </a:p>
        </p:txBody>
      </p:sp>
      <p:sp>
        <p:nvSpPr>
          <p:cNvPr id="7" name="TextovéPole 6"/>
          <p:cNvSpPr txBox="1"/>
          <p:nvPr/>
        </p:nvSpPr>
        <p:spPr>
          <a:xfrm>
            <a:off x="4031940" y="5932124"/>
            <a:ext cx="2196244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900" dirty="0" smtClean="0"/>
              <a:t>Buňky zevního a vnitřního Cortiho sloupce</a:t>
            </a:r>
            <a:endParaRPr lang="cs-CZ" sz="900" dirty="0"/>
          </a:p>
        </p:txBody>
      </p:sp>
      <p:sp>
        <p:nvSpPr>
          <p:cNvPr id="8" name="TextovéPole 7"/>
          <p:cNvSpPr txBox="1"/>
          <p:nvPr/>
        </p:nvSpPr>
        <p:spPr>
          <a:xfrm>
            <a:off x="6156176" y="4029353"/>
            <a:ext cx="865582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800" dirty="0" smtClean="0"/>
              <a:t>Vnitřní vláskové buňky</a:t>
            </a:r>
            <a:endParaRPr lang="cs-CZ" sz="800" dirty="0"/>
          </a:p>
        </p:txBody>
      </p:sp>
      <p:sp>
        <p:nvSpPr>
          <p:cNvPr id="9" name="TextovéPole 8"/>
          <p:cNvSpPr txBox="1"/>
          <p:nvPr/>
        </p:nvSpPr>
        <p:spPr>
          <a:xfrm>
            <a:off x="5158672" y="3224589"/>
            <a:ext cx="88209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900" dirty="0" smtClean="0"/>
              <a:t>Zevní vláskové buňky</a:t>
            </a:r>
            <a:endParaRPr lang="cs-CZ" sz="900" dirty="0"/>
          </a:p>
        </p:txBody>
      </p:sp>
      <p:sp>
        <p:nvSpPr>
          <p:cNvPr id="10" name="TextovéPole 9"/>
          <p:cNvSpPr txBox="1"/>
          <p:nvPr/>
        </p:nvSpPr>
        <p:spPr>
          <a:xfrm>
            <a:off x="2267744" y="2708920"/>
            <a:ext cx="1152128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900" dirty="0" err="1" smtClean="0"/>
              <a:t>Membrana</a:t>
            </a:r>
            <a:r>
              <a:rPr lang="cs-CZ" sz="900" dirty="0" smtClean="0"/>
              <a:t> </a:t>
            </a:r>
            <a:r>
              <a:rPr lang="cs-CZ" sz="900" dirty="0" err="1" smtClean="0"/>
              <a:t>basilaris</a:t>
            </a:r>
            <a:endParaRPr lang="cs-CZ" sz="900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2088213" y="1009799"/>
            <a:ext cx="1152128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900" dirty="0" err="1" smtClean="0"/>
              <a:t>Membrana</a:t>
            </a:r>
            <a:r>
              <a:rPr lang="cs-CZ" sz="900" dirty="0" smtClean="0"/>
              <a:t> </a:t>
            </a:r>
            <a:r>
              <a:rPr lang="cs-CZ" sz="900" dirty="0" err="1" smtClean="0"/>
              <a:t>tectoria</a:t>
            </a:r>
            <a:endParaRPr lang="cs-CZ" sz="900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1322639" y="2570420"/>
            <a:ext cx="88209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900" dirty="0" smtClean="0"/>
              <a:t>Zevní vláskové buňky</a:t>
            </a:r>
            <a:endParaRPr lang="cs-CZ" sz="900" dirty="0"/>
          </a:p>
        </p:txBody>
      </p:sp>
      <p:sp>
        <p:nvSpPr>
          <p:cNvPr id="14" name="TextovéPole 13"/>
          <p:cNvSpPr txBox="1"/>
          <p:nvPr/>
        </p:nvSpPr>
        <p:spPr>
          <a:xfrm>
            <a:off x="1187624" y="527222"/>
            <a:ext cx="1368152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900" dirty="0" err="1" smtClean="0"/>
              <a:t>Membrana</a:t>
            </a:r>
            <a:r>
              <a:rPr lang="cs-CZ" sz="900" dirty="0" smtClean="0"/>
              <a:t> </a:t>
            </a:r>
            <a:r>
              <a:rPr lang="cs-CZ" sz="900" dirty="0" err="1" smtClean="0"/>
              <a:t>vestibularis</a:t>
            </a:r>
            <a:endParaRPr lang="cs-CZ" sz="900" dirty="0"/>
          </a:p>
        </p:txBody>
      </p:sp>
      <p:sp>
        <p:nvSpPr>
          <p:cNvPr id="2" name="TextovéPole 1"/>
          <p:cNvSpPr txBox="1"/>
          <p:nvPr/>
        </p:nvSpPr>
        <p:spPr>
          <a:xfrm>
            <a:off x="971599" y="808804"/>
            <a:ext cx="1116613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900" dirty="0" smtClean="0"/>
              <a:t>Lamina </a:t>
            </a:r>
            <a:r>
              <a:rPr lang="cs-CZ" sz="900" dirty="0" err="1" smtClean="0"/>
              <a:t>spiralis</a:t>
            </a:r>
            <a:endParaRPr lang="cs-CZ" sz="900" dirty="0"/>
          </a:p>
        </p:txBody>
      </p:sp>
      <p:sp>
        <p:nvSpPr>
          <p:cNvPr id="3" name="TextovéPole 2"/>
          <p:cNvSpPr txBox="1"/>
          <p:nvPr/>
        </p:nvSpPr>
        <p:spPr>
          <a:xfrm>
            <a:off x="395535" y="2738574"/>
            <a:ext cx="576064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900" dirty="0" smtClean="0"/>
              <a:t>nerv</a:t>
            </a:r>
            <a:endParaRPr lang="cs-CZ" sz="900" dirty="0"/>
          </a:p>
        </p:txBody>
      </p:sp>
      <p:sp>
        <p:nvSpPr>
          <p:cNvPr id="4" name="TextovéPole 3"/>
          <p:cNvSpPr txBox="1"/>
          <p:nvPr/>
        </p:nvSpPr>
        <p:spPr>
          <a:xfrm>
            <a:off x="5508104" y="5085184"/>
            <a:ext cx="43204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600" dirty="0" smtClean="0"/>
              <a:t>Vnitřní Cortiho tunel</a:t>
            </a:r>
            <a:endParaRPr lang="cs-CZ" sz="600" dirty="0"/>
          </a:p>
        </p:txBody>
      </p:sp>
      <p:sp>
        <p:nvSpPr>
          <p:cNvPr id="15" name="TextovéPole 14"/>
          <p:cNvSpPr txBox="1"/>
          <p:nvPr/>
        </p:nvSpPr>
        <p:spPr>
          <a:xfrm>
            <a:off x="5004048" y="4843558"/>
            <a:ext cx="39558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600" dirty="0" smtClean="0"/>
              <a:t>Zevní </a:t>
            </a:r>
            <a:r>
              <a:rPr lang="cs-CZ" sz="600" dirty="0" err="1" smtClean="0"/>
              <a:t>Coriho</a:t>
            </a:r>
            <a:r>
              <a:rPr lang="cs-CZ" sz="600" dirty="0" smtClean="0"/>
              <a:t> tunel</a:t>
            </a:r>
            <a:endParaRPr lang="cs-CZ" sz="600" dirty="0"/>
          </a:p>
        </p:txBody>
      </p:sp>
      <p:sp>
        <p:nvSpPr>
          <p:cNvPr id="17" name="TextovéPole 16"/>
          <p:cNvSpPr txBox="1"/>
          <p:nvPr/>
        </p:nvSpPr>
        <p:spPr>
          <a:xfrm>
            <a:off x="3491880" y="4183241"/>
            <a:ext cx="39558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600" dirty="0" smtClean="0"/>
              <a:t>Zevní </a:t>
            </a:r>
            <a:r>
              <a:rPr lang="cs-CZ" sz="600" dirty="0" err="1" smtClean="0"/>
              <a:t>Coriho</a:t>
            </a:r>
            <a:r>
              <a:rPr lang="cs-CZ" sz="600" dirty="0" smtClean="0"/>
              <a:t> tunel</a:t>
            </a:r>
            <a:endParaRPr lang="cs-CZ" sz="600" dirty="0"/>
          </a:p>
        </p:txBody>
      </p:sp>
    </p:spTree>
    <p:extLst>
      <p:ext uri="{BB962C8B-B14F-4D97-AF65-F5344CB8AC3E}">
        <p14:creationId xmlns:p14="http://schemas.microsoft.com/office/powerpoint/2010/main" val="3585254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64088" y="65765"/>
            <a:ext cx="3141280" cy="850106"/>
          </a:xfrm>
        </p:spPr>
        <p:txBody>
          <a:bodyPr>
            <a:normAutofit fontScale="90000"/>
          </a:bodyPr>
          <a:lstStyle/>
          <a:p>
            <a:r>
              <a:rPr lang="cs-CZ" dirty="0" smtClean="0">
                <a:solidFill>
                  <a:srgbClr val="FF0000"/>
                </a:solidFill>
              </a:rPr>
              <a:t>Orgán rovnováhy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35496" y="40693"/>
            <a:ext cx="1740784" cy="2604068"/>
          </a:xfrm>
        </p:spPr>
        <p:txBody>
          <a:bodyPr>
            <a:normAutofit fontScale="25000" lnSpcReduction="20000"/>
          </a:bodyPr>
          <a:lstStyle/>
          <a:p>
            <a:r>
              <a:rPr lang="cs-CZ" sz="32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PROPRIORECEPTORY</a:t>
            </a:r>
          </a:p>
          <a:p>
            <a:pPr lvl="1"/>
            <a:r>
              <a:rPr lang="cs-CZ" sz="3200" dirty="0" smtClean="0"/>
              <a:t>Sekundární smyslové buňky – vláskové buňky- 40-80 </a:t>
            </a:r>
            <a:r>
              <a:rPr lang="cs-CZ" sz="3200" dirty="0" err="1" smtClean="0"/>
              <a:t>stereocilíí</a:t>
            </a:r>
            <a:r>
              <a:rPr lang="cs-CZ" sz="3200" dirty="0" smtClean="0"/>
              <a:t> a 1 řasinka</a:t>
            </a:r>
          </a:p>
          <a:p>
            <a:pPr lvl="1"/>
            <a:r>
              <a:rPr lang="cs-CZ" sz="3200" dirty="0" smtClean="0"/>
              <a:t>Podpůrné buňky – cylindrické, mezi vláskovými buňkami</a:t>
            </a:r>
          </a:p>
          <a:p>
            <a:pPr lvl="1"/>
            <a:endParaRPr lang="cs-CZ" sz="3200" dirty="0" smtClean="0"/>
          </a:p>
          <a:p>
            <a:r>
              <a:rPr lang="cs-CZ" sz="3200" dirty="0" err="1" smtClean="0"/>
              <a:t>Macula</a:t>
            </a:r>
            <a:r>
              <a:rPr lang="cs-CZ" sz="3200" dirty="0" smtClean="0"/>
              <a:t> </a:t>
            </a:r>
            <a:r>
              <a:rPr lang="cs-CZ" sz="3200" dirty="0" err="1" smtClean="0"/>
              <a:t>utriculi</a:t>
            </a:r>
            <a:r>
              <a:rPr lang="cs-CZ" sz="3200" dirty="0" smtClean="0"/>
              <a:t> – na laterální stěně </a:t>
            </a:r>
            <a:r>
              <a:rPr lang="cs-CZ" sz="3200" dirty="0" err="1" smtClean="0"/>
              <a:t>utrikulu</a:t>
            </a:r>
            <a:endParaRPr lang="cs-CZ" sz="3200" dirty="0" smtClean="0"/>
          </a:p>
          <a:p>
            <a:r>
              <a:rPr lang="cs-CZ" sz="3200" dirty="0" err="1" smtClean="0"/>
              <a:t>Macula</a:t>
            </a:r>
            <a:r>
              <a:rPr lang="cs-CZ" sz="3200" dirty="0" smtClean="0"/>
              <a:t> </a:t>
            </a:r>
            <a:r>
              <a:rPr lang="cs-CZ" sz="3200" dirty="0" err="1" smtClean="0"/>
              <a:t>sacculi</a:t>
            </a:r>
            <a:r>
              <a:rPr lang="cs-CZ" sz="3200" dirty="0" smtClean="0"/>
              <a:t> – na dně </a:t>
            </a:r>
            <a:r>
              <a:rPr lang="cs-CZ" sz="3200" dirty="0" err="1" smtClean="0"/>
              <a:t>sacculu</a:t>
            </a:r>
            <a:endParaRPr lang="cs-CZ" sz="3200" dirty="0" smtClean="0"/>
          </a:p>
          <a:p>
            <a:r>
              <a:rPr lang="cs-CZ" sz="3200" dirty="0" err="1" smtClean="0"/>
              <a:t>Cristae</a:t>
            </a:r>
            <a:r>
              <a:rPr lang="cs-CZ" sz="3200" dirty="0" smtClean="0"/>
              <a:t> </a:t>
            </a:r>
            <a:r>
              <a:rPr lang="cs-CZ" sz="3200" dirty="0" err="1" smtClean="0"/>
              <a:t>ampulares</a:t>
            </a:r>
            <a:r>
              <a:rPr lang="cs-CZ" sz="3200" dirty="0" smtClean="0"/>
              <a:t> – hřebínky v </a:t>
            </a:r>
            <a:r>
              <a:rPr lang="cs-CZ" sz="3200" dirty="0" err="1" smtClean="0"/>
              <a:t>ductuli</a:t>
            </a:r>
            <a:r>
              <a:rPr lang="cs-CZ" sz="3200" dirty="0" smtClean="0"/>
              <a:t> </a:t>
            </a:r>
            <a:r>
              <a:rPr lang="cs-CZ" sz="3200" dirty="0" err="1" smtClean="0"/>
              <a:t>semicirculares</a:t>
            </a:r>
            <a:endParaRPr lang="cs-CZ" sz="3200" dirty="0" smtClean="0"/>
          </a:p>
          <a:p>
            <a:r>
              <a:rPr lang="cs-CZ" sz="3200" dirty="0" smtClean="0"/>
              <a:t>Glykoproteinová vrstva na povrchu </a:t>
            </a:r>
            <a:r>
              <a:rPr lang="cs-CZ" sz="3200" dirty="0" err="1" smtClean="0"/>
              <a:t>makul</a:t>
            </a:r>
            <a:r>
              <a:rPr lang="cs-CZ" sz="3200" dirty="0" smtClean="0"/>
              <a:t>, krystaly uhličitanu vápenatého a hořečnatého – tzv. </a:t>
            </a:r>
            <a:r>
              <a:rPr lang="cs-CZ" sz="3200" dirty="0" err="1" smtClean="0"/>
              <a:t>otolity</a:t>
            </a:r>
            <a:endParaRPr lang="cs-CZ" sz="3200" dirty="0" smtClean="0"/>
          </a:p>
          <a:p>
            <a:r>
              <a:rPr lang="cs-CZ" sz="3200" dirty="0" smtClean="0"/>
              <a:t>Na povrchu </a:t>
            </a:r>
            <a:r>
              <a:rPr lang="cs-CZ" sz="3200" dirty="0" err="1" smtClean="0"/>
              <a:t>crist</a:t>
            </a:r>
            <a:r>
              <a:rPr lang="cs-CZ" sz="3200" dirty="0" smtClean="0"/>
              <a:t> také glykoproteinová vrstva ale bez </a:t>
            </a:r>
            <a:r>
              <a:rPr lang="cs-CZ" sz="3200" dirty="0" err="1" smtClean="0"/>
              <a:t>otolitů</a:t>
            </a:r>
            <a:r>
              <a:rPr lang="cs-CZ" sz="3200" dirty="0" smtClean="0"/>
              <a:t>, tzv. </a:t>
            </a:r>
            <a:r>
              <a:rPr lang="cs-CZ" sz="3200" dirty="0" err="1" smtClean="0"/>
              <a:t>cupula</a:t>
            </a:r>
            <a:endParaRPr lang="cs-CZ" sz="3200" dirty="0" smtClean="0"/>
          </a:p>
          <a:p>
            <a:endParaRPr lang="cs-CZ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8131" y="4037687"/>
            <a:ext cx="3384376" cy="2820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71816"/>
            <a:ext cx="4149727" cy="4055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199759"/>
            <a:ext cx="3848499" cy="2890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4644007" y="3681648"/>
            <a:ext cx="4289361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100" dirty="0" smtClean="0"/>
              <a:t>Elektronová </a:t>
            </a:r>
            <a:r>
              <a:rPr lang="cs-CZ" sz="1100" dirty="0"/>
              <a:t>mikrofotografie svazků řasinek (</a:t>
            </a:r>
            <a:r>
              <a:rPr lang="cs-CZ" sz="1100" dirty="0" err="1" smtClean="0"/>
              <a:t>vlaskové</a:t>
            </a:r>
            <a:r>
              <a:rPr lang="cs-CZ" sz="1100" dirty="0" smtClean="0"/>
              <a:t> </a:t>
            </a:r>
            <a:r>
              <a:rPr lang="cs-CZ" sz="1100" dirty="0"/>
              <a:t>buňky, žlutá) a ušních kaménků – </a:t>
            </a:r>
            <a:r>
              <a:rPr lang="cs-CZ" sz="1100" dirty="0" err="1"/>
              <a:t>otolitů</a:t>
            </a:r>
            <a:r>
              <a:rPr lang="cs-CZ" sz="1100" dirty="0"/>
              <a:t> (kulaté, červené) ve vnitřním uchu. 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406210" y="4801512"/>
            <a:ext cx="792088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200" dirty="0" smtClean="0"/>
              <a:t>Vlásková buňka typ II.</a:t>
            </a:r>
            <a:endParaRPr lang="cs-CZ" sz="1200" dirty="0"/>
          </a:p>
        </p:txBody>
      </p:sp>
      <p:sp>
        <p:nvSpPr>
          <p:cNvPr id="10" name="TextovéPole 9"/>
          <p:cNvSpPr txBox="1"/>
          <p:nvPr/>
        </p:nvSpPr>
        <p:spPr>
          <a:xfrm>
            <a:off x="2278044" y="6201075"/>
            <a:ext cx="792088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200" dirty="0" smtClean="0"/>
              <a:t>Vlásková buňka typ I.</a:t>
            </a:r>
            <a:endParaRPr lang="cs-CZ" sz="1200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7756179" y="5617120"/>
            <a:ext cx="703312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800" dirty="0" smtClean="0"/>
              <a:t>Vlásková buňka typ II.</a:t>
            </a:r>
            <a:endParaRPr lang="cs-CZ" sz="800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7756179" y="5278566"/>
            <a:ext cx="72008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800" dirty="0" smtClean="0"/>
              <a:t>Vlásková buňka typ I.</a:t>
            </a:r>
            <a:endParaRPr lang="cs-CZ" sz="800" dirty="0"/>
          </a:p>
        </p:txBody>
      </p:sp>
      <p:sp>
        <p:nvSpPr>
          <p:cNvPr id="7" name="TextovéPole 6"/>
          <p:cNvSpPr txBox="1"/>
          <p:nvPr/>
        </p:nvSpPr>
        <p:spPr>
          <a:xfrm>
            <a:off x="3059832" y="6277351"/>
            <a:ext cx="864096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200" dirty="0" smtClean="0"/>
              <a:t>Podpůrná buňka</a:t>
            </a:r>
            <a:endParaRPr lang="cs-CZ" sz="1200" dirty="0"/>
          </a:p>
        </p:txBody>
      </p:sp>
      <p:sp>
        <p:nvSpPr>
          <p:cNvPr id="14" name="TextovéPole 13"/>
          <p:cNvSpPr txBox="1"/>
          <p:nvPr/>
        </p:nvSpPr>
        <p:spPr>
          <a:xfrm>
            <a:off x="7756179" y="5938797"/>
            <a:ext cx="599755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800" dirty="0" smtClean="0"/>
              <a:t>Podpůrná buňka</a:t>
            </a:r>
            <a:endParaRPr lang="cs-CZ" sz="800" dirty="0"/>
          </a:p>
        </p:txBody>
      </p:sp>
      <p:sp>
        <p:nvSpPr>
          <p:cNvPr id="8" name="TextovéPole 7"/>
          <p:cNvSpPr txBox="1"/>
          <p:nvPr/>
        </p:nvSpPr>
        <p:spPr>
          <a:xfrm>
            <a:off x="2748811" y="2938850"/>
            <a:ext cx="86409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200" dirty="0" smtClean="0"/>
              <a:t>endolymfa</a:t>
            </a:r>
            <a:endParaRPr lang="cs-CZ" sz="1200" dirty="0"/>
          </a:p>
        </p:txBody>
      </p:sp>
      <p:sp>
        <p:nvSpPr>
          <p:cNvPr id="16" name="TextovéPole 15"/>
          <p:cNvSpPr txBox="1"/>
          <p:nvPr/>
        </p:nvSpPr>
        <p:spPr>
          <a:xfrm>
            <a:off x="5220072" y="4112535"/>
            <a:ext cx="711696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800" dirty="0" smtClean="0"/>
              <a:t>endolymfa</a:t>
            </a:r>
            <a:endParaRPr lang="cs-CZ" sz="800" dirty="0"/>
          </a:p>
        </p:txBody>
      </p:sp>
      <p:sp>
        <p:nvSpPr>
          <p:cNvPr id="9" name="TextovéPole 8"/>
          <p:cNvSpPr txBox="1"/>
          <p:nvPr/>
        </p:nvSpPr>
        <p:spPr>
          <a:xfrm>
            <a:off x="1691680" y="2800351"/>
            <a:ext cx="792088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200" dirty="0" err="1" smtClean="0"/>
              <a:t>otolit</a:t>
            </a:r>
            <a:endParaRPr lang="cs-CZ" sz="1200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202188" y="4339847"/>
            <a:ext cx="93610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200" dirty="0" err="1" smtClean="0"/>
              <a:t>Otolitová</a:t>
            </a:r>
            <a:r>
              <a:rPr lang="cs-CZ" sz="1200" dirty="0" smtClean="0"/>
              <a:t> membrána</a:t>
            </a:r>
            <a:endParaRPr lang="cs-CZ" sz="1200" dirty="0"/>
          </a:p>
        </p:txBody>
      </p:sp>
      <p:sp>
        <p:nvSpPr>
          <p:cNvPr id="15" name="TextovéPole 14"/>
          <p:cNvSpPr txBox="1"/>
          <p:nvPr/>
        </p:nvSpPr>
        <p:spPr>
          <a:xfrm>
            <a:off x="336625" y="4050980"/>
            <a:ext cx="833221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200" dirty="0" err="1" smtClean="0"/>
              <a:t>kinocilie</a:t>
            </a:r>
            <a:endParaRPr lang="cs-CZ" sz="1200" dirty="0"/>
          </a:p>
        </p:txBody>
      </p:sp>
      <p:pic>
        <p:nvPicPr>
          <p:cNvPr id="4" name="Picture 2" descr="C:\Users\carbolova\Desktop\macula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47" r="8876" b="10393"/>
          <a:stretch/>
        </p:blipFill>
        <p:spPr bwMode="auto">
          <a:xfrm>
            <a:off x="1907704" y="50179"/>
            <a:ext cx="3759444" cy="2224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ovéPole 16"/>
          <p:cNvSpPr txBox="1"/>
          <p:nvPr/>
        </p:nvSpPr>
        <p:spPr>
          <a:xfrm>
            <a:off x="3995935" y="2018526"/>
            <a:ext cx="648072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800" dirty="0" smtClean="0"/>
              <a:t>Podpůrné buňky</a:t>
            </a:r>
            <a:endParaRPr lang="cs-CZ" sz="800" dirty="0"/>
          </a:p>
        </p:txBody>
      </p:sp>
      <p:sp>
        <p:nvSpPr>
          <p:cNvPr id="18" name="TextovéPole 17"/>
          <p:cNvSpPr txBox="1"/>
          <p:nvPr/>
        </p:nvSpPr>
        <p:spPr>
          <a:xfrm>
            <a:off x="4743638" y="685246"/>
            <a:ext cx="504056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800" dirty="0" err="1" smtClean="0"/>
              <a:t>otolity</a:t>
            </a:r>
            <a:endParaRPr lang="cs-CZ" sz="800" dirty="0"/>
          </a:p>
        </p:txBody>
      </p:sp>
      <p:sp>
        <p:nvSpPr>
          <p:cNvPr id="19" name="TextovéPole 18"/>
          <p:cNvSpPr txBox="1"/>
          <p:nvPr/>
        </p:nvSpPr>
        <p:spPr>
          <a:xfrm>
            <a:off x="1907704" y="50179"/>
            <a:ext cx="576064" cy="24622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1000" dirty="0" err="1" smtClean="0"/>
              <a:t>macula</a:t>
            </a:r>
            <a:endParaRPr lang="cs-CZ" sz="1000" dirty="0"/>
          </a:p>
        </p:txBody>
      </p:sp>
      <p:sp>
        <p:nvSpPr>
          <p:cNvPr id="20" name="TextovéPole 19"/>
          <p:cNvSpPr txBox="1"/>
          <p:nvPr/>
        </p:nvSpPr>
        <p:spPr>
          <a:xfrm>
            <a:off x="2950638" y="50179"/>
            <a:ext cx="553075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800" dirty="0" smtClean="0"/>
              <a:t>Vláskové buňky</a:t>
            </a:r>
            <a:endParaRPr lang="cs-CZ" sz="800" dirty="0"/>
          </a:p>
        </p:txBody>
      </p:sp>
    </p:spTree>
    <p:extLst>
      <p:ext uri="{BB962C8B-B14F-4D97-AF65-F5344CB8AC3E}">
        <p14:creationId xmlns:p14="http://schemas.microsoft.com/office/powerpoint/2010/main" val="1651176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sta">
  <a:themeElements>
    <a:clrScheme name="Cesta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Cesta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esta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409</TotalTime>
  <Words>5102</Words>
  <Application>Microsoft Office PowerPoint</Application>
  <PresentationFormat>Předvádění na obrazovce (4:3)</PresentationFormat>
  <Paragraphs>1117</Paragraphs>
  <Slides>99</Slides>
  <Notes>3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99</vt:i4>
      </vt:variant>
    </vt:vector>
  </HeadingPairs>
  <TitlesOfParts>
    <vt:vector size="100" baseType="lpstr">
      <vt:lpstr>Cesta</vt:lpstr>
      <vt:lpstr>Lymfatický systém a žlázy s vnitřní sekrecí</vt:lpstr>
      <vt:lpstr>LYMFATICKÝ SYSTÉM</vt:lpstr>
      <vt:lpstr>LYMFATICKÝ SYSTÉM</vt:lpstr>
      <vt:lpstr>IMUNITNÍ SYSTÉM  </vt:lpstr>
      <vt:lpstr>Prezentace aplikace PowerPoint</vt:lpstr>
      <vt:lpstr>Obecná charakteristika lymf. orgánů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LYMFATICKÁ TKÁŇ – MALT (Mucosa Associated Lymphoid Tissue)</vt:lpstr>
      <vt:lpstr>Prezentace aplikace PowerPoint</vt:lpstr>
      <vt:lpstr>LYMFATICKÉ CÉVY</vt:lpstr>
      <vt:lpstr>Prezentace aplikace PowerPoint</vt:lpstr>
      <vt:lpstr>ŽLÁZY S VNITŘNÍ SEKRECÍ</vt:lpstr>
      <vt:lpstr>Žlázy s vnitřní sekrecí – glandulae endocrinae</vt:lpstr>
      <vt:lpstr>ZPŮSOB VYDÁVÁNÍ A TRANSPORTU HORMONŮ</vt:lpstr>
      <vt:lpstr>Morfologie endokrinního systému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NEUROHYPOFÝZA </vt:lpstr>
      <vt:lpstr>Prezentace aplikace PowerPoint</vt:lpstr>
      <vt:lpstr>Epifýza - šišinka (corpus pineale)</vt:lpstr>
      <vt:lpstr>Prezentace aplikace PowerPoint</vt:lpstr>
      <vt:lpstr>ŠTÍTNÁ ŽLÁZA (GLANDULA THYROIDEA)</vt:lpstr>
      <vt:lpstr>Prezentace aplikace PowerPoint</vt:lpstr>
      <vt:lpstr>PŘÍŠTÍTNÉ ŽLÁZY ( GLANDULAE PARATHYREOIDEAE)</vt:lpstr>
      <vt:lpstr>Prezentace aplikace PowerPoint</vt:lpstr>
      <vt:lpstr>Prezentace aplikace PowerPoint</vt:lpstr>
      <vt:lpstr>NADLEDVINY  (GLANDULA SUPRARENALIS)</vt:lpstr>
      <vt:lpstr>Prezentace aplikace PowerPoint</vt:lpstr>
      <vt:lpstr>Prezentace aplikace PowerPoint</vt:lpstr>
      <vt:lpstr>Prezentace aplikace PowerPoint</vt:lpstr>
      <vt:lpstr>SLINIVKA BŘIŠNÍ (PANKREAS)</vt:lpstr>
      <vt:lpstr>Prezentace aplikace PowerPoint</vt:lpstr>
      <vt:lpstr>Kůže a kožní adnexa</vt:lpstr>
      <vt:lpstr>Kůže - cutis</vt:lpstr>
      <vt:lpstr>Schéma kůže tenkého a tlustého typu</vt:lpstr>
      <vt:lpstr>Epidermis</vt:lpstr>
      <vt:lpstr>Prezentace aplikace PowerPoint</vt:lpstr>
      <vt:lpstr>Vrstvy epidermis</vt:lpstr>
      <vt:lpstr>Prezentace aplikace PowerPoint</vt:lpstr>
      <vt:lpstr>Dermis</vt:lpstr>
      <vt:lpstr>Prezentace aplikace PowerPoint</vt:lpstr>
      <vt:lpstr>Smyslová tělíska kůže</vt:lpstr>
      <vt:lpstr>Kožní adnexa</vt:lpstr>
      <vt:lpstr>Vlasy - pili</vt:lpstr>
      <vt:lpstr>Vlasový folikul</vt:lpstr>
      <vt:lpstr>Prezentace aplikace PowerPoint</vt:lpstr>
      <vt:lpstr>Nehet</vt:lpstr>
      <vt:lpstr>Kožní žlázy</vt:lpstr>
      <vt:lpstr>Glandulae sudorifereae –  potní žlázy </vt:lpstr>
      <vt:lpstr>Prezentace aplikace PowerPoint</vt:lpstr>
      <vt:lpstr>Mléčná žláza – glandula mammae</vt:lpstr>
      <vt:lpstr>Prezentace aplikace PowerPoint</vt:lpstr>
      <vt:lpstr>Neaktivní mléčná žláza</vt:lpstr>
      <vt:lpstr>Aktivní mléčná žláza</vt:lpstr>
      <vt:lpstr>Prezentace aplikace PowerPoint</vt:lpstr>
      <vt:lpstr>Smyslové orgány</vt:lpstr>
      <vt:lpstr>Oko</vt:lpstr>
      <vt:lpstr>Tunica externa oculi</vt:lpstr>
      <vt:lpstr>Prezentace aplikace PowerPoint</vt:lpstr>
      <vt:lpstr>Tunica media oculi</vt:lpstr>
      <vt:lpstr>Prezentace aplikace PowerPoint</vt:lpstr>
      <vt:lpstr>Prezentace aplikace PowerPoint</vt:lpstr>
      <vt:lpstr>Tunica interna oculi</vt:lpstr>
      <vt:lpstr>Prezentace aplikace PowerPoint</vt:lpstr>
      <vt:lpstr>Refrakční struktury oka</vt:lpstr>
      <vt:lpstr>Akcesorní struktury oka</vt:lpstr>
      <vt:lpstr>Prezentace aplikace PowerPoint</vt:lpstr>
      <vt:lpstr>Prezentace aplikace PowerPoint</vt:lpstr>
      <vt:lpstr>Orgán chuti</vt:lpstr>
      <vt:lpstr>Prezentace aplikace PowerPoint</vt:lpstr>
      <vt:lpstr>Orgán čichu</vt:lpstr>
      <vt:lpstr>Prezentace aplikace PowerPoint</vt:lpstr>
      <vt:lpstr>Zevní ucho</vt:lpstr>
      <vt:lpstr>Střední ucho</vt:lpstr>
      <vt:lpstr>Vnitřní ucho</vt:lpstr>
      <vt:lpstr>Prezentace aplikace PowerPoint</vt:lpstr>
      <vt:lpstr>Prezentace aplikace PowerPoint</vt:lpstr>
      <vt:lpstr>Cortiho orgán</vt:lpstr>
      <vt:lpstr>Prezentace aplikace PowerPoint</vt:lpstr>
      <vt:lpstr>Orgán rovnováhy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carbolova</dc:creator>
  <cp:lastModifiedBy>carbolova</cp:lastModifiedBy>
  <cp:revision>46</cp:revision>
  <dcterms:created xsi:type="dcterms:W3CDTF">2012-05-09T06:20:38Z</dcterms:created>
  <dcterms:modified xsi:type="dcterms:W3CDTF">2012-05-10T07:18:11Z</dcterms:modified>
</cp:coreProperties>
</file>