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9"/>
  </p:handoutMasterIdLst>
  <p:sldIdLst>
    <p:sldId id="402" r:id="rId2"/>
    <p:sldId id="403" r:id="rId3"/>
    <p:sldId id="404" r:id="rId4"/>
    <p:sldId id="405" r:id="rId5"/>
    <p:sldId id="406" r:id="rId6"/>
    <p:sldId id="407" r:id="rId7"/>
    <p:sldId id="408" r:id="rId8"/>
    <p:sldId id="409" r:id="rId9"/>
    <p:sldId id="410" r:id="rId10"/>
    <p:sldId id="412" r:id="rId11"/>
    <p:sldId id="413" r:id="rId12"/>
    <p:sldId id="256" r:id="rId13"/>
    <p:sldId id="258" r:id="rId14"/>
    <p:sldId id="355" r:id="rId15"/>
    <p:sldId id="364" r:id="rId16"/>
    <p:sldId id="259" r:id="rId17"/>
    <p:sldId id="367" r:id="rId18"/>
    <p:sldId id="370" r:id="rId19"/>
    <p:sldId id="261" r:id="rId20"/>
    <p:sldId id="263" r:id="rId21"/>
    <p:sldId id="265" r:id="rId22"/>
    <p:sldId id="374" r:id="rId23"/>
    <p:sldId id="269" r:id="rId24"/>
    <p:sldId id="376" r:id="rId25"/>
    <p:sldId id="397" r:id="rId26"/>
    <p:sldId id="380" r:id="rId27"/>
    <p:sldId id="382" r:id="rId28"/>
    <p:sldId id="271" r:id="rId29"/>
    <p:sldId id="276" r:id="rId30"/>
    <p:sldId id="278" r:id="rId31"/>
    <p:sldId id="282" r:id="rId32"/>
    <p:sldId id="390" r:id="rId33"/>
    <p:sldId id="290" r:id="rId34"/>
    <p:sldId id="391" r:id="rId35"/>
    <p:sldId id="395" r:id="rId36"/>
    <p:sldId id="295" r:id="rId37"/>
    <p:sldId id="393" r:id="rId38"/>
    <p:sldId id="298" r:id="rId39"/>
    <p:sldId id="299" r:id="rId40"/>
    <p:sldId id="300" r:id="rId41"/>
    <p:sldId id="301" r:id="rId42"/>
    <p:sldId id="303" r:id="rId43"/>
    <p:sldId id="307" r:id="rId44"/>
    <p:sldId id="309" r:id="rId45"/>
    <p:sldId id="318" r:id="rId46"/>
    <p:sldId id="319" r:id="rId47"/>
    <p:sldId id="396" r:id="rId48"/>
    <p:sldId id="330" r:id="rId49"/>
    <p:sldId id="333" r:id="rId50"/>
    <p:sldId id="400" r:id="rId51"/>
    <p:sldId id="398" r:id="rId52"/>
    <p:sldId id="335" r:id="rId53"/>
    <p:sldId id="339" r:id="rId54"/>
    <p:sldId id="345" r:id="rId55"/>
    <p:sldId id="401" r:id="rId56"/>
    <p:sldId id="399" r:id="rId57"/>
    <p:sldId id="394" r:id="rId58"/>
  </p:sldIdLst>
  <p:sldSz cx="9144000" cy="6858000" type="screen4x3"/>
  <p:notesSz cx="6797675" cy="9926638"/>
  <p:custDataLst>
    <p:tags r:id="rId60"/>
  </p:custData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08D6B-76C2-4D71-A84D-D8AF9768A504}" type="datetimeFigureOut">
              <a:rPr lang="cs-CZ" smtClean="0"/>
              <a:t>21.09.2017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69948-1A78-49A1-B39D-B75092385F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705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F7B2E-1582-4EB4-A6E7-4B923DD0694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94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AE181-53EB-4A58-8D28-9667D276D4B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65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03087-7CF7-408E-9D3A-272E87D1FE2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37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F16E8-E832-7A48-A357-FEC13EAE159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23529-3256-41D7-8CBE-3401ADA6B7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26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6C9DD-3EDB-4EC5-A99E-9203C2508AF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79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9C682-B4DD-4AC8-99C6-67686AC316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57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BE0BC-0C7D-46E8-AAA8-CBEC7E3584D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31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F5B7B-45DD-4860-B6C8-D21C349D282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55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C2589-59D9-47EE-A19E-DEEA57F51D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70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506CA-1E6F-4E17-B6D4-EC6018BBBFC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43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B36E5-852A-4ACC-B10A-1757E5BD22B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93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5B1623-D00D-4CA2-807E-A765F435CAFD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upload.wikimedia.org/wikipedia/commons/f/f6/Hooke_Mikroskop.jpg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file://localhost/http/::upload.wikimedia.org:wikipedia:commons:f:f6:Hooke_Mikroskop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-zafJKbMPA8&amp;feature=related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NR0mdDJMHIQ&amp;feature=fvwre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gleesonbiology.pbworks.com/w/page/7537851/C3" TargetMode="External"/><Relationship Id="rId13" Type="http://schemas.openxmlformats.org/officeDocument/2006/relationships/hyperlink" Target="http://missinglink.ucsf.edu/lm/IDS_101_histo_resource/images/cell_structure_lab_micrograph_B-labelled.jpg" TargetMode="External"/><Relationship Id="rId18" Type="http://schemas.openxmlformats.org/officeDocument/2006/relationships/hyperlink" Target="http://classes.midlandstech.edu/carterp/Courses/bio225/chap16/lecture3.htm" TargetMode="External"/><Relationship Id="rId3" Type="http://schemas.openxmlformats.org/officeDocument/2006/relationships/hyperlink" Target="http://wiki.pingry.org/u/ap-biology/index.php/Microbodies" TargetMode="External"/><Relationship Id="rId7" Type="http://schemas.openxmlformats.org/officeDocument/2006/relationships/hyperlink" Target="http://www.nslc.wustl.edu/courses/Bio2960/labs/04Organelle/Organelle.htm" TargetMode="External"/><Relationship Id="rId12" Type="http://schemas.openxmlformats.org/officeDocument/2006/relationships/hyperlink" Target="http://micro.magnet.fsu.edu/cells/nucleus/chromatin.html" TargetMode="External"/><Relationship Id="rId17" Type="http://schemas.openxmlformats.org/officeDocument/2006/relationships/hyperlink" Target="http://www.blobs.org/science/article.php?article=27" TargetMode="External"/><Relationship Id="rId2" Type="http://schemas.openxmlformats.org/officeDocument/2006/relationships/hyperlink" Target="http://ccaoscience.files.wordpress.com/2011/04/peroxisomesfigure1.jpg" TargetMode="External"/><Relationship Id="rId16" Type="http://schemas.openxmlformats.org/officeDocument/2006/relationships/hyperlink" Target="http://www.bristol.k12.ct.us/page.cfm?p=662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homepage.mac.com/tidgwell/dave/ref/science/cells/ribosome.html" TargetMode="External"/><Relationship Id="rId11" Type="http://schemas.openxmlformats.org/officeDocument/2006/relationships/hyperlink" Target="http://www.daviddarling.info/encyclopedia/C/chromatin.html" TargetMode="External"/><Relationship Id="rId5" Type="http://schemas.openxmlformats.org/officeDocument/2006/relationships/hyperlink" Target="http://www.desktopclass.com/education/fafsc/mitochondria-f-sc-biology-chapter-4-2.html" TargetMode="External"/><Relationship Id="rId15" Type="http://schemas.openxmlformats.org/officeDocument/2006/relationships/hyperlink" Target="http://www.lifesci.sussex.ac.uk/home/Julian_Thorpe/TEM29.htm" TargetMode="External"/><Relationship Id="rId10" Type="http://schemas.openxmlformats.org/officeDocument/2006/relationships/hyperlink" Target="http://ww2.wadsworth.k12.oh.us/whs/departments/testweb/bioman/bioman/cellunit2.htm" TargetMode="External"/><Relationship Id="rId4" Type="http://schemas.openxmlformats.org/officeDocument/2006/relationships/hyperlink" Target="http://biology.unm.edu/ccouncil/Biology_124/Summaries/Cell.html" TargetMode="External"/><Relationship Id="rId9" Type="http://schemas.openxmlformats.org/officeDocument/2006/relationships/hyperlink" Target="http://www.tutorvista.com/content/biology/biology-iii/cell-organization/nonmembranous-cell-organelles.php" TargetMode="External"/><Relationship Id="rId14" Type="http://schemas.openxmlformats.org/officeDocument/2006/relationships/hyperlink" Target="http://micro.magnet.fsu.edu/cells/nucleus/nucleolus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7200" b="1">
                <a:solidFill>
                  <a:srgbClr val="0000FF"/>
                </a:solidFill>
                <a:latin typeface="Century Gothic" charset="0"/>
              </a:rPr>
              <a:t>CYTOLOGIE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sz="2600" b="1">
              <a:latin typeface="Century Gothic" charset="0"/>
            </a:endParaRPr>
          </a:p>
          <a:p>
            <a:pPr eaLnBrk="1" hangingPunct="1"/>
            <a:r>
              <a:rPr lang="cs-CZ" sz="2600">
                <a:solidFill>
                  <a:schemeClr val="accent1"/>
                </a:solidFill>
                <a:latin typeface="Century Gothic" charset="0"/>
              </a:rPr>
              <a:t>řecky </a:t>
            </a:r>
            <a:r>
              <a:rPr lang="cs-CZ" sz="2600" i="1">
                <a:solidFill>
                  <a:schemeClr val="accent1"/>
                </a:solidFill>
                <a:latin typeface="Century Gothic" charset="0"/>
              </a:rPr>
              <a:t>kytos</a:t>
            </a:r>
            <a:r>
              <a:rPr lang="cs-CZ" sz="2600">
                <a:solidFill>
                  <a:schemeClr val="accent1"/>
                </a:solidFill>
                <a:latin typeface="Century Gothic" charset="0"/>
              </a:rPr>
              <a:t> - buňka + lat. </a:t>
            </a:r>
            <a:r>
              <a:rPr lang="cs-CZ" sz="2600" i="1">
                <a:solidFill>
                  <a:schemeClr val="accent1"/>
                </a:solidFill>
                <a:latin typeface="Century Gothic" charset="0"/>
              </a:rPr>
              <a:t>logos</a:t>
            </a:r>
            <a:r>
              <a:rPr lang="cs-CZ" sz="2600">
                <a:solidFill>
                  <a:schemeClr val="accent1"/>
                </a:solidFill>
                <a:latin typeface="Century Gothic" charset="0"/>
              </a:rPr>
              <a:t> - věda</a:t>
            </a:r>
            <a:r>
              <a:rPr lang="cs-CZ" sz="2200" b="1">
                <a:solidFill>
                  <a:schemeClr val="accent1"/>
                </a:solidFill>
                <a:latin typeface="Century Gothic" charset="0"/>
              </a:rPr>
              <a:t> </a:t>
            </a:r>
          </a:p>
          <a:p>
            <a:pPr eaLnBrk="1" hangingPunct="1"/>
            <a:endParaRPr lang="cs-CZ" sz="2600" b="1">
              <a:solidFill>
                <a:schemeClr val="accent1"/>
              </a:solidFill>
              <a:latin typeface="Century Gothic" charset="0"/>
            </a:endParaRPr>
          </a:p>
          <a:p>
            <a:pPr eaLnBrk="1" hangingPunct="1"/>
            <a:r>
              <a:rPr lang="cs-CZ" sz="2600">
                <a:solidFill>
                  <a:schemeClr val="accent1"/>
                </a:solidFill>
                <a:latin typeface="Century Gothic" charset="0"/>
              </a:rPr>
              <a:t>nauka o skladbě buňky</a:t>
            </a:r>
          </a:p>
          <a:p>
            <a:pPr eaLnBrk="1" hangingPunct="1">
              <a:buFontTx/>
              <a:buNone/>
            </a:pPr>
            <a:endParaRPr lang="cs-CZ" sz="2600">
              <a:solidFill>
                <a:schemeClr val="accent1"/>
              </a:solidFill>
              <a:latin typeface="Century Gothic" charset="0"/>
            </a:endParaRPr>
          </a:p>
          <a:p>
            <a:pPr eaLnBrk="1" hangingPunct="1"/>
            <a:r>
              <a:rPr lang="cs-CZ" sz="2600">
                <a:solidFill>
                  <a:schemeClr val="accent1"/>
                </a:solidFill>
                <a:latin typeface="Century Gothic" charset="0"/>
              </a:rPr>
              <a:t>též buněčná biologie je věda zabývající se studiem buněk. </a:t>
            </a:r>
            <a:endParaRPr lang="cs-CZ" sz="2200" b="1">
              <a:solidFill>
                <a:schemeClr val="accent1"/>
              </a:solidFill>
              <a:latin typeface="Century Gothic" charset="0"/>
            </a:endParaRPr>
          </a:p>
          <a:p>
            <a:pPr eaLnBrk="1" hangingPunct="1">
              <a:lnSpc>
                <a:spcPct val="80000"/>
              </a:lnSpc>
            </a:pPr>
            <a:endParaRPr lang="cs-CZ" sz="2200">
              <a:solidFill>
                <a:schemeClr val="accent1"/>
              </a:solidFill>
              <a:latin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6000" b="1">
                <a:solidFill>
                  <a:srgbClr val="0000FF"/>
                </a:solidFill>
                <a:latin typeface="Century Gothic" charset="0"/>
              </a:rPr>
              <a:t>HISTOLOGIE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5256212" cy="4681538"/>
          </a:xfrm>
        </p:spPr>
        <p:txBody>
          <a:bodyPr>
            <a:normAutofit fontScale="85000" lnSpcReduction="20000"/>
          </a:bodyPr>
          <a:lstStyle/>
          <a:p>
            <a:pPr lvl="1" eaLnBrk="1" hangingPunct="1">
              <a:lnSpc>
                <a:spcPct val="90000"/>
              </a:lnSpc>
              <a:buFont typeface="Times New Roman" charset="0"/>
              <a:buNone/>
            </a:pPr>
            <a:endParaRPr lang="cs-CZ" sz="2400">
              <a:latin typeface="Century Gothic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>
                <a:solidFill>
                  <a:schemeClr val="accent1"/>
                </a:solidFill>
                <a:latin typeface="Century Gothic" charset="0"/>
              </a:rPr>
              <a:t>nauka o tkáních  (ř. histos – tkáň,logia – věda, nauka)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>
              <a:solidFill>
                <a:schemeClr val="accent1"/>
              </a:solidFill>
              <a:latin typeface="Century Gothic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>
                <a:solidFill>
                  <a:schemeClr val="accent1"/>
                </a:solidFill>
                <a:latin typeface="Century Gothic" charset="0"/>
              </a:rPr>
              <a:t>nauka o mikroskopické skladbě organismu</a:t>
            </a:r>
          </a:p>
          <a:p>
            <a:pPr eaLnBrk="1" hangingPunct="1">
              <a:lnSpc>
                <a:spcPct val="90000"/>
              </a:lnSpc>
            </a:pPr>
            <a:endParaRPr lang="cs-CZ">
              <a:solidFill>
                <a:schemeClr val="accent1"/>
              </a:solidFill>
              <a:latin typeface="Century Gothic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>
                <a:solidFill>
                  <a:schemeClr val="accent1"/>
                </a:solidFill>
                <a:latin typeface="Century Gothic" charset="0"/>
              </a:rPr>
              <a:t>rozvoj s vynálezem mikroskopu</a:t>
            </a:r>
          </a:p>
          <a:p>
            <a:pPr eaLnBrk="1" hangingPunct="1">
              <a:lnSpc>
                <a:spcPct val="90000"/>
              </a:lnSpc>
            </a:pPr>
            <a:endParaRPr lang="cs-CZ">
              <a:solidFill>
                <a:schemeClr val="accent1"/>
              </a:solidFill>
              <a:latin typeface="Century Gothic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>
                <a:solidFill>
                  <a:schemeClr val="accent1"/>
                </a:solidFill>
                <a:latin typeface="Century Gothic" charset="0"/>
              </a:rPr>
              <a:t>histologické vyš.metody využívané v medicíně humánní i veterinární</a:t>
            </a:r>
          </a:p>
        </p:txBody>
      </p:sp>
      <p:pic>
        <p:nvPicPr>
          <p:cNvPr id="3076" name="Picture 4" descr="Soubor:Hooke Mikroskop.jpg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628775"/>
            <a:ext cx="3175000" cy="4170363"/>
          </a:xfrm>
        </p:spPr>
      </p:pic>
    </p:spTree>
    <p:extLst>
      <p:ext uri="{BB962C8B-B14F-4D97-AF65-F5344CB8AC3E}">
        <p14:creationId xmlns:p14="http://schemas.microsoft.com/office/powerpoint/2010/main" val="34085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DSCN23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89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3987" cy="4897438"/>
          </a:xfrm>
        </p:spPr>
        <p:txBody>
          <a:bodyPr/>
          <a:lstStyle/>
          <a:p>
            <a:pPr marL="838200" indent="-838200"/>
            <a:r>
              <a:rPr lang="cs-CZ" b="1" dirty="0"/>
              <a:t>2. Buňka, ultrastruktura - buněčné organely, buněčný skelet, </a:t>
            </a:r>
            <a:r>
              <a:rPr lang="cs-CZ" b="1" dirty="0" err="1"/>
              <a:t>filamenta</a:t>
            </a:r>
            <a:r>
              <a:rPr lang="cs-CZ" b="1" dirty="0"/>
              <a:t>. Dělení buněk (mitóza, amitóza, meióza)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/>
          <a:lstStyle/>
          <a:p>
            <a:r>
              <a:rPr lang="cs-CZ" sz="4800" b="1" dirty="0">
                <a:latin typeface="Times New Roman" pitchFamily="18" charset="0"/>
              </a:rPr>
              <a:t>Buňka – </a:t>
            </a:r>
            <a:r>
              <a:rPr lang="cs-CZ" sz="4800" b="1" dirty="0" err="1">
                <a:latin typeface="Times New Roman" pitchFamily="18" charset="0"/>
              </a:rPr>
              <a:t>cellula</a:t>
            </a:r>
            <a:r>
              <a:rPr lang="cs-CZ" sz="4800" b="1" dirty="0">
                <a:latin typeface="Times New Roman" pitchFamily="18" charset="0"/>
              </a:rPr>
              <a:t>, </a:t>
            </a:r>
            <a:r>
              <a:rPr lang="cs-CZ" sz="4800" b="1" dirty="0" err="1">
                <a:latin typeface="Times New Roman" pitchFamily="18" charset="0"/>
              </a:rPr>
              <a:t>kytos</a:t>
            </a:r>
            <a:endParaRPr lang="cs-CZ" sz="4800" b="1" dirty="0">
              <a:latin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-4401" y="30909"/>
            <a:ext cx="3712305" cy="289403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b="1" dirty="0"/>
              <a:t>základní stavební a funkční </a:t>
            </a:r>
            <a:r>
              <a:rPr lang="cs-CZ" b="1" dirty="0" smtClean="0"/>
              <a:t>jednotka živých organismů</a:t>
            </a:r>
          </a:p>
          <a:p>
            <a:pPr>
              <a:spcBef>
                <a:spcPct val="50000"/>
              </a:spcBef>
            </a:pPr>
            <a:r>
              <a:rPr lang="cs-CZ" b="1" dirty="0" smtClean="0"/>
              <a:t>některé </a:t>
            </a:r>
            <a:r>
              <a:rPr lang="cs-CZ" b="1" dirty="0"/>
              <a:t>organismy </a:t>
            </a:r>
            <a:r>
              <a:rPr lang="cs-CZ" b="1" dirty="0" smtClean="0"/>
              <a:t>jednobuněčné </a:t>
            </a:r>
            <a:r>
              <a:rPr lang="cs-CZ" b="1" dirty="0"/>
              <a:t>(např. bakterie</a:t>
            </a:r>
            <a:r>
              <a:rPr lang="cs-CZ" b="1" dirty="0" smtClean="0"/>
              <a:t>)</a:t>
            </a:r>
            <a:endParaRPr lang="cs-CZ" b="1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1872" r="1702" b="3979"/>
          <a:stretch/>
        </p:blipFill>
        <p:spPr bwMode="auto">
          <a:xfrm>
            <a:off x="3131840" y="2435284"/>
            <a:ext cx="5554960" cy="392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08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251520" y="2492384"/>
            <a:ext cx="3600400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/>
              <a:t>Theodor </a:t>
            </a:r>
            <a:r>
              <a:rPr lang="cs-CZ" b="1" dirty="0" err="1"/>
              <a:t>Schwann</a:t>
            </a:r>
            <a:r>
              <a:rPr lang="cs-CZ" b="1" dirty="0"/>
              <a:t> </a:t>
            </a:r>
          </a:p>
          <a:p>
            <a:pPr>
              <a:spcBef>
                <a:spcPct val="50000"/>
              </a:spcBef>
            </a:pPr>
            <a:r>
              <a:rPr lang="cs-CZ" b="1" dirty="0"/>
              <a:t>(7. 12. 1810 – 11. 1. 1882</a:t>
            </a:r>
            <a:r>
              <a:rPr lang="cs-CZ" b="1" dirty="0" smtClean="0"/>
              <a:t>)</a:t>
            </a:r>
          </a:p>
          <a:p>
            <a:pPr>
              <a:spcBef>
                <a:spcPct val="50000"/>
              </a:spcBef>
            </a:pPr>
            <a:r>
              <a:rPr lang="cs-CZ" b="1" dirty="0" smtClean="0"/>
              <a:t> </a:t>
            </a:r>
            <a:r>
              <a:rPr lang="cs-CZ" dirty="0" smtClean="0"/>
              <a:t>německý fyziolog, histolog a cytolog</a:t>
            </a:r>
          </a:p>
          <a:p>
            <a:pPr>
              <a:spcBef>
                <a:spcPct val="50000"/>
              </a:spcBef>
            </a:pPr>
            <a:r>
              <a:rPr lang="cs-CZ" dirty="0" smtClean="0"/>
              <a:t>rozvoj buněčné teorie, objev </a:t>
            </a:r>
            <a:r>
              <a:rPr lang="cs-CZ" dirty="0" err="1" smtClean="0"/>
              <a:t>Schwannových</a:t>
            </a:r>
            <a:r>
              <a:rPr lang="cs-CZ" dirty="0" smtClean="0"/>
              <a:t> buněk a periferního nervového systému, </a:t>
            </a:r>
          </a:p>
          <a:p>
            <a:pPr>
              <a:spcBef>
                <a:spcPct val="50000"/>
              </a:spcBef>
            </a:pPr>
            <a:r>
              <a:rPr lang="cs-CZ" dirty="0" smtClean="0"/>
              <a:t>objev a studium pepsinu, objev organického původu kvasinek a zavedení termínu metabolismus</a:t>
            </a:r>
          </a:p>
          <a:p>
            <a:pPr>
              <a:spcBef>
                <a:spcPct val="50000"/>
              </a:spcBef>
            </a:pPr>
            <a:endParaRPr lang="cs-CZ" b="1" dirty="0"/>
          </a:p>
        </p:txBody>
      </p:sp>
      <p:sp>
        <p:nvSpPr>
          <p:cNvPr id="2" name="Obdélník 1"/>
          <p:cNvSpPr/>
          <p:nvPr/>
        </p:nvSpPr>
        <p:spPr>
          <a:xfrm>
            <a:off x="107504" y="30171"/>
            <a:ext cx="38884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 dirty="0" smtClean="0"/>
              <a:t>Buněčná teorie</a:t>
            </a:r>
          </a:p>
          <a:p>
            <a:pPr>
              <a:spcBef>
                <a:spcPct val="50000"/>
              </a:spcBef>
            </a:pPr>
            <a:r>
              <a:rPr lang="cs-CZ" sz="2800" dirty="0" smtClean="0"/>
              <a:t>1838 botanik </a:t>
            </a:r>
            <a:r>
              <a:rPr lang="cs-CZ" sz="2800" b="1" dirty="0" smtClean="0"/>
              <a:t>Matthias Jakob </a:t>
            </a:r>
            <a:r>
              <a:rPr lang="cs-CZ" sz="2800" b="1" dirty="0" err="1" smtClean="0"/>
              <a:t>Schleiden</a:t>
            </a:r>
            <a:r>
              <a:rPr lang="cs-CZ" sz="2800" dirty="0" smtClean="0"/>
              <a:t> a fyziolog </a:t>
            </a:r>
            <a:r>
              <a:rPr lang="cs-CZ" sz="2800" b="1" dirty="0" smtClean="0"/>
              <a:t>Theodor </a:t>
            </a:r>
            <a:r>
              <a:rPr lang="cs-CZ" sz="2800" b="1" dirty="0" err="1" smtClean="0"/>
              <a:t>Schwann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89040" y="332656"/>
            <a:ext cx="5554960" cy="1143000"/>
          </a:xfrm>
        </p:spPr>
        <p:txBody>
          <a:bodyPr/>
          <a:lstStyle/>
          <a:p>
            <a:r>
              <a:rPr lang="cs-CZ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Buněčná teorie</a:t>
            </a:r>
            <a:br>
              <a:rPr lang="cs-CZ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16632"/>
            <a:ext cx="4283968" cy="6336704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sz="1800" dirty="0" smtClean="0"/>
              <a:t>vědecká teorie-základní kámen biologie</a:t>
            </a:r>
            <a:endParaRPr lang="cs-CZ" sz="1800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800" dirty="0" smtClean="0"/>
              <a:t> </a:t>
            </a:r>
            <a:r>
              <a:rPr lang="cs-CZ" sz="1800" b="1" dirty="0" smtClean="0"/>
              <a:t>VŠEOBECNĚ PŘIJÍMANÉ TEZE BUNĚČNÉ TEORIE: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800" dirty="0" smtClean="0"/>
              <a:t>Buňka je </a:t>
            </a:r>
            <a:r>
              <a:rPr lang="cs-CZ" sz="1800" i="1" dirty="0" smtClean="0">
                <a:solidFill>
                  <a:srgbClr val="00B050"/>
                </a:solidFill>
              </a:rPr>
              <a:t>základní strukturní a funkční jednotkou</a:t>
            </a:r>
            <a:r>
              <a:rPr lang="cs-CZ" sz="1800" dirty="0" smtClean="0"/>
              <a:t> živých soustav.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800" dirty="0" smtClean="0"/>
              <a:t>Všechny organismy se skládají </a:t>
            </a:r>
            <a:r>
              <a:rPr lang="cs-CZ" sz="1800" dirty="0" smtClean="0">
                <a:solidFill>
                  <a:srgbClr val="00B050"/>
                </a:solidFill>
              </a:rPr>
              <a:t>z </a:t>
            </a:r>
            <a:r>
              <a:rPr lang="cs-CZ" sz="1800" i="1" dirty="0" smtClean="0">
                <a:solidFill>
                  <a:srgbClr val="00B050"/>
                </a:solidFill>
              </a:rPr>
              <a:t>jedné nebo více buněk nebo jsou na buňkách závislé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  <a:r>
              <a:rPr lang="cs-CZ" sz="1800" dirty="0" smtClean="0"/>
              <a:t>(viry).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800" dirty="0" smtClean="0"/>
              <a:t>Buňky vznikají z jiných buněk </a:t>
            </a:r>
            <a:r>
              <a:rPr lang="cs-CZ" sz="1800" i="1" dirty="0" smtClean="0">
                <a:solidFill>
                  <a:srgbClr val="00B050"/>
                </a:solidFill>
              </a:rPr>
              <a:t>buněčným dělením</a:t>
            </a:r>
            <a:r>
              <a:rPr lang="cs-CZ" sz="1800" dirty="0" smtClean="0">
                <a:solidFill>
                  <a:srgbClr val="00B05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800" dirty="0" smtClean="0"/>
              <a:t>Buňky nesou </a:t>
            </a:r>
            <a:r>
              <a:rPr lang="cs-CZ" sz="1800" i="1" dirty="0" smtClean="0">
                <a:solidFill>
                  <a:srgbClr val="00B050"/>
                </a:solidFill>
              </a:rPr>
              <a:t>genetický materiál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  <a:r>
              <a:rPr lang="cs-CZ" sz="1800" dirty="0" smtClean="0"/>
              <a:t>a při buněčném dělení jej </a:t>
            </a:r>
            <a:r>
              <a:rPr lang="cs-CZ" sz="1800" i="1" dirty="0" smtClean="0">
                <a:solidFill>
                  <a:srgbClr val="00B050"/>
                </a:solidFill>
              </a:rPr>
              <a:t>předávají dceřiným buňkám</a:t>
            </a:r>
            <a:r>
              <a:rPr lang="cs-CZ" sz="1800" dirty="0" smtClean="0">
                <a:solidFill>
                  <a:srgbClr val="00B05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800" i="1" dirty="0" smtClean="0">
                <a:solidFill>
                  <a:srgbClr val="00B050"/>
                </a:solidFill>
              </a:rPr>
              <a:t>Chemické složení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  <a:r>
              <a:rPr lang="cs-CZ" sz="1800" dirty="0" smtClean="0"/>
              <a:t>všech buněk je v zásadě stejné.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800" dirty="0" smtClean="0"/>
              <a:t>Uvnitř buněk se odehrávají v zásadě stejné </a:t>
            </a:r>
            <a:r>
              <a:rPr lang="cs-CZ" sz="1800" i="1" dirty="0" smtClean="0">
                <a:solidFill>
                  <a:srgbClr val="00B050"/>
                </a:solidFill>
              </a:rPr>
              <a:t>energetické pochody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  <a:r>
              <a:rPr lang="cs-CZ" sz="1800" dirty="0" smtClean="0"/>
              <a:t>(biochemické procesy, buněčný metabolismus).</a:t>
            </a:r>
          </a:p>
          <a:p>
            <a:pPr>
              <a:spcBef>
                <a:spcPct val="50000"/>
              </a:spcBef>
            </a:pPr>
            <a:endParaRPr lang="cs-CZ" sz="1800" dirty="0" smtClean="0"/>
          </a:p>
          <a:p>
            <a:pPr>
              <a:spcBef>
                <a:spcPct val="50000"/>
              </a:spcBef>
            </a:pPr>
            <a:endParaRPr lang="cs-CZ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88840"/>
            <a:ext cx="430530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469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0"/>
            <a:ext cx="8640960" cy="2564904"/>
          </a:xfrm>
        </p:spPr>
        <p:txBody>
          <a:bodyPr/>
          <a:lstStyle/>
          <a:p>
            <a:pPr>
              <a:spcAft>
                <a:spcPct val="50000"/>
              </a:spcAft>
              <a:buFontTx/>
              <a:buNone/>
            </a:pPr>
            <a:r>
              <a:rPr lang="cs-CZ" sz="3600" b="1" dirty="0"/>
              <a:t>	</a:t>
            </a:r>
            <a:r>
              <a:rPr lang="cs-CZ" sz="2800" b="1" dirty="0">
                <a:latin typeface="Times New Roman" pitchFamily="18" charset="0"/>
              </a:rPr>
              <a:t>Z morfologického hlediska lze </a:t>
            </a:r>
            <a:r>
              <a:rPr lang="cs-CZ" sz="2800" b="1" dirty="0" err="1">
                <a:latin typeface="Times New Roman" pitchFamily="18" charset="0"/>
              </a:rPr>
              <a:t>bb</a:t>
            </a:r>
            <a:r>
              <a:rPr lang="cs-CZ" sz="2800" b="1" dirty="0">
                <a:latin typeface="Times New Roman" pitchFamily="18" charset="0"/>
              </a:rPr>
              <a:t>. rozdělit do 2 skupin:</a:t>
            </a:r>
          </a:p>
          <a:p>
            <a:pPr>
              <a:spcAft>
                <a:spcPct val="50000"/>
              </a:spcAft>
            </a:pPr>
            <a:r>
              <a:rPr lang="cs-CZ" sz="2800" b="1" dirty="0" err="1">
                <a:latin typeface="Times New Roman" pitchFamily="18" charset="0"/>
              </a:rPr>
              <a:t>Prokarytotické</a:t>
            </a:r>
            <a:r>
              <a:rPr lang="cs-CZ" sz="2800" b="1" dirty="0">
                <a:latin typeface="Times New Roman" pitchFamily="18" charset="0"/>
              </a:rPr>
              <a:t> </a:t>
            </a:r>
            <a:r>
              <a:rPr lang="cs-CZ" sz="2800" b="1" dirty="0" err="1">
                <a:latin typeface="Times New Roman" pitchFamily="18" charset="0"/>
              </a:rPr>
              <a:t>bb</a:t>
            </a:r>
            <a:r>
              <a:rPr lang="cs-CZ" sz="2800" b="1" dirty="0">
                <a:latin typeface="Times New Roman" pitchFamily="18" charset="0"/>
              </a:rPr>
              <a:t>.</a:t>
            </a:r>
          </a:p>
          <a:p>
            <a:pPr>
              <a:spcAft>
                <a:spcPct val="50000"/>
              </a:spcAft>
            </a:pPr>
            <a:r>
              <a:rPr lang="cs-CZ" sz="2800" b="1" dirty="0">
                <a:latin typeface="Times New Roman" pitchFamily="18" charset="0"/>
              </a:rPr>
              <a:t>Eukaryotické </a:t>
            </a:r>
            <a:r>
              <a:rPr lang="cs-CZ" sz="2800" b="1" dirty="0" err="1">
                <a:latin typeface="Times New Roman" pitchFamily="18" charset="0"/>
              </a:rPr>
              <a:t>bb</a:t>
            </a:r>
            <a:r>
              <a:rPr lang="cs-CZ" sz="2800" b="1" dirty="0">
                <a:latin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74" y="2564904"/>
            <a:ext cx="6518426" cy="43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/>
          <a:lstStyle/>
          <a:p>
            <a:r>
              <a:rPr lang="cs-CZ" b="1" dirty="0" err="1"/>
              <a:t>Prokaryota</a:t>
            </a:r>
            <a:endParaRPr lang="cs-CZ" b="1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-36512" y="260648"/>
            <a:ext cx="3636295" cy="6192687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sz="1800" dirty="0"/>
              <a:t>z řeckého </a:t>
            </a:r>
            <a:r>
              <a:rPr lang="cs-CZ" sz="1800" i="1" dirty="0"/>
              <a:t>pro</a:t>
            </a:r>
            <a:r>
              <a:rPr lang="cs-CZ" sz="1800" dirty="0"/>
              <a:t> (před) a </a:t>
            </a:r>
            <a:r>
              <a:rPr lang="cs-CZ" sz="1800" i="1" dirty="0"/>
              <a:t>karyon</a:t>
            </a:r>
            <a:r>
              <a:rPr lang="cs-CZ" sz="1800" dirty="0"/>
              <a:t> (</a:t>
            </a:r>
            <a:r>
              <a:rPr lang="cs-CZ" sz="1800" dirty="0" smtClean="0"/>
              <a:t>jádro)</a:t>
            </a:r>
          </a:p>
          <a:p>
            <a:pPr>
              <a:spcBef>
                <a:spcPct val="50000"/>
              </a:spcBef>
            </a:pPr>
            <a:r>
              <a:rPr lang="cs-CZ" sz="1800" dirty="0" smtClean="0"/>
              <a:t>jednobuněčné</a:t>
            </a:r>
            <a:r>
              <a:rPr lang="cs-CZ" sz="1800" dirty="0"/>
              <a:t>, ale mohou tvořit </a:t>
            </a:r>
            <a:r>
              <a:rPr lang="cs-CZ" sz="1800" dirty="0" smtClean="0"/>
              <a:t>kolonie</a:t>
            </a:r>
            <a:endParaRPr lang="cs-CZ" sz="1800" dirty="0"/>
          </a:p>
          <a:p>
            <a:pPr>
              <a:spcBef>
                <a:spcPct val="50000"/>
              </a:spcBef>
            </a:pPr>
            <a:r>
              <a:rPr lang="cs-CZ" sz="1800" dirty="0" smtClean="0"/>
              <a:t>podstatně </a:t>
            </a:r>
            <a:r>
              <a:rPr lang="cs-CZ" sz="1800" dirty="0"/>
              <a:t>jednodušší </a:t>
            </a:r>
            <a:r>
              <a:rPr lang="cs-CZ" sz="1800" dirty="0" err="1" smtClean="0"/>
              <a:t>eukaryota</a:t>
            </a:r>
            <a:endParaRPr lang="cs-CZ" sz="1800" dirty="0"/>
          </a:p>
          <a:p>
            <a:pPr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</a:rPr>
              <a:t>např. </a:t>
            </a:r>
            <a:r>
              <a:rPr lang="cs-CZ" sz="1800" dirty="0" smtClean="0">
                <a:latin typeface="Times New Roman" pitchFamily="18" charset="0"/>
              </a:rPr>
              <a:t>bakterie</a:t>
            </a:r>
          </a:p>
          <a:p>
            <a:pPr>
              <a:spcBef>
                <a:spcPct val="50000"/>
              </a:spcBef>
            </a:pPr>
            <a:r>
              <a:rPr lang="cs-CZ" sz="1800" b="1" dirty="0">
                <a:solidFill>
                  <a:srgbClr val="00B050"/>
                </a:solidFill>
              </a:rPr>
              <a:t>Znaky společné s eukaryotickou </a:t>
            </a:r>
            <a:r>
              <a:rPr lang="cs-CZ" sz="1800" b="1" dirty="0" smtClean="0">
                <a:solidFill>
                  <a:srgbClr val="00B050"/>
                </a:solidFill>
              </a:rPr>
              <a:t>buňkou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800" dirty="0"/>
              <a:t>obsahují nukleovou kyselinu, nositelku genetické informace; vždy DNA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800" dirty="0"/>
              <a:t>Syntéza proteinů probíhá na ribozomech, které jsou u </a:t>
            </a:r>
            <a:r>
              <a:rPr lang="cs-CZ" sz="1800" dirty="0" err="1"/>
              <a:t>prokaryot</a:t>
            </a:r>
            <a:r>
              <a:rPr lang="cs-CZ" sz="1800" dirty="0"/>
              <a:t> pouze volně uloženy v cytoplazmě.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800" dirty="0"/>
              <a:t>Buňka je od okolního prostředí oddělena semipermeabilní cytoplazmatickou membránou.</a:t>
            </a:r>
          </a:p>
          <a:p>
            <a:pPr>
              <a:spcBef>
                <a:spcPct val="50000"/>
              </a:spcBef>
            </a:pPr>
            <a:endParaRPr lang="cs-CZ" sz="1800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83" y="1844824"/>
            <a:ext cx="5531494" cy="484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1177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554960" cy="1143000"/>
          </a:xfrm>
        </p:spPr>
        <p:txBody>
          <a:bodyPr/>
          <a:lstStyle/>
          <a:p>
            <a:r>
              <a:rPr lang="cs-CZ" sz="3200" b="1" dirty="0"/>
              <a:t>Znaky vlastní pouze prokaryotické buňce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7504" y="1052736"/>
            <a:ext cx="2520280" cy="580526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/>
              <a:t>Je přítomen tzv. </a:t>
            </a:r>
            <a:r>
              <a:rPr lang="cs-CZ" sz="1400" i="1" dirty="0">
                <a:solidFill>
                  <a:srgbClr val="00B050"/>
                </a:solidFill>
              </a:rPr>
              <a:t>nukleotid</a:t>
            </a:r>
            <a:r>
              <a:rPr lang="cs-CZ" sz="1400" dirty="0"/>
              <a:t>, nejedná se o skutečné jádro, cirkulární DNA (tzv. chromozom) není ohraničen jadernou membránou, ale je umístěn v cytoplazmě.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/>
              <a:t>Je chráněna </a:t>
            </a:r>
            <a:r>
              <a:rPr lang="cs-CZ" sz="1400" i="1" dirty="0">
                <a:solidFill>
                  <a:srgbClr val="00B050"/>
                </a:solidFill>
              </a:rPr>
              <a:t>buněčnou stěnou</a:t>
            </a:r>
            <a:r>
              <a:rPr lang="cs-CZ" sz="1400" dirty="0">
                <a:solidFill>
                  <a:srgbClr val="00B050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/>
              <a:t>Cytoplazma není rozčleněna na </a:t>
            </a:r>
            <a:r>
              <a:rPr lang="cs-CZ" sz="1400" dirty="0" err="1"/>
              <a:t>kompartmenty</a:t>
            </a:r>
            <a:r>
              <a:rPr lang="cs-CZ" sz="1400" dirty="0"/>
              <a:t>, </a:t>
            </a:r>
            <a:r>
              <a:rPr lang="cs-CZ" sz="1400" i="1" dirty="0">
                <a:solidFill>
                  <a:srgbClr val="00B050"/>
                </a:solidFill>
              </a:rPr>
              <a:t>chybí </a:t>
            </a:r>
            <a:r>
              <a:rPr lang="cs-CZ" sz="1400" i="1" dirty="0" smtClean="0">
                <a:solidFill>
                  <a:srgbClr val="00B050"/>
                </a:solidFill>
              </a:rPr>
              <a:t>organely</a:t>
            </a:r>
            <a:endParaRPr lang="cs-CZ" sz="1400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/>
              <a:t>Většinou se množí </a:t>
            </a:r>
            <a:r>
              <a:rPr lang="cs-CZ" sz="1400" i="1" dirty="0">
                <a:solidFill>
                  <a:srgbClr val="00B050"/>
                </a:solidFill>
              </a:rPr>
              <a:t>příčným dělením</a:t>
            </a:r>
            <a:r>
              <a:rPr lang="cs-CZ" sz="1400" dirty="0"/>
              <a:t>, nemají mitotický aparát (dělící vřeténko)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 err="1"/>
              <a:t>Prokaryota</a:t>
            </a:r>
            <a:r>
              <a:rPr lang="cs-CZ" sz="1400" dirty="0"/>
              <a:t> mohou nést </a:t>
            </a:r>
            <a:r>
              <a:rPr lang="cs-CZ" sz="1400" i="1" dirty="0">
                <a:solidFill>
                  <a:srgbClr val="00B050"/>
                </a:solidFill>
              </a:rPr>
              <a:t>bakteriální bičík(y)</a:t>
            </a:r>
            <a:r>
              <a:rPr lang="cs-CZ" sz="1400" dirty="0">
                <a:solidFill>
                  <a:srgbClr val="00B050"/>
                </a:solidFill>
              </a:rPr>
              <a:t>, </a:t>
            </a:r>
            <a:r>
              <a:rPr lang="cs-CZ" sz="1400" dirty="0"/>
              <a:t>které jsou zcela jinak utvářený než bičíky </a:t>
            </a:r>
            <a:r>
              <a:rPr lang="cs-CZ" sz="1400" dirty="0" err="1"/>
              <a:t>eukaryot</a:t>
            </a:r>
            <a:r>
              <a:rPr lang="cs-CZ" sz="1400" dirty="0"/>
              <a:t>.</a:t>
            </a: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20" y="1484784"/>
            <a:ext cx="6635080" cy="514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2083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/>
          <a:lstStyle/>
          <a:p>
            <a:r>
              <a:rPr lang="cs-CZ" sz="4800" b="1" dirty="0"/>
              <a:t>Eukaryotická buňka</a:t>
            </a:r>
            <a:endParaRPr lang="cs-CZ" sz="4800" b="1" dirty="0">
              <a:latin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7144"/>
            <a:ext cx="3154538" cy="536607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 smtClean="0">
                <a:latin typeface="+mj-lt"/>
              </a:rPr>
              <a:t>Řecky </a:t>
            </a:r>
            <a:r>
              <a:rPr lang="cs-CZ" sz="1400" b="1" i="1" dirty="0" err="1" smtClean="0">
                <a:latin typeface="+mj-lt"/>
              </a:rPr>
              <a:t>eus</a:t>
            </a:r>
            <a:r>
              <a:rPr lang="cs-CZ" sz="1400" b="1" dirty="0" smtClean="0">
                <a:latin typeface="+mj-lt"/>
              </a:rPr>
              <a:t> (pravý</a:t>
            </a:r>
            <a:r>
              <a:rPr lang="cs-CZ" sz="1400" b="1" dirty="0">
                <a:latin typeface="+mj-lt"/>
              </a:rPr>
              <a:t>) a </a:t>
            </a:r>
            <a:r>
              <a:rPr lang="cs-CZ" sz="1400" b="1" i="1" dirty="0">
                <a:latin typeface="+mj-lt"/>
              </a:rPr>
              <a:t>karyon</a:t>
            </a:r>
            <a:r>
              <a:rPr lang="cs-CZ" sz="1400" b="1" dirty="0">
                <a:latin typeface="+mj-lt"/>
              </a:rPr>
              <a:t> </a:t>
            </a:r>
            <a:r>
              <a:rPr lang="cs-CZ" sz="1400" b="1" dirty="0" smtClean="0">
                <a:latin typeface="+mj-lt"/>
              </a:rPr>
              <a:t>(jádro)</a:t>
            </a:r>
            <a:endParaRPr lang="cs-CZ" sz="1400" b="1" dirty="0">
              <a:latin typeface="+mj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 smtClean="0">
                <a:latin typeface="+mj-lt"/>
              </a:rPr>
              <a:t>evolučně </a:t>
            </a:r>
            <a:r>
              <a:rPr lang="cs-CZ" sz="1400" b="1" dirty="0">
                <a:latin typeface="+mj-lt"/>
              </a:rPr>
              <a:t>vyspělejší, jejich složitější vnitřní strukturace jim umožňuje stavbu a výživu výrazně větších buněk a je také předpokladem pro mezibuněčnou spolupráci potřebnou u mnohobuněčných organismů</a:t>
            </a:r>
            <a:r>
              <a:rPr lang="cs-CZ" sz="1400" b="1" dirty="0" smtClean="0">
                <a:latin typeface="+mj-lt"/>
              </a:rPr>
              <a:t>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 smtClean="0">
                <a:solidFill>
                  <a:srgbClr val="00B050"/>
                </a:solidFill>
                <a:latin typeface="+mj-lt"/>
              </a:rPr>
              <a:t>Jádro </a:t>
            </a:r>
            <a:r>
              <a:rPr lang="cs-CZ" sz="1400" dirty="0" smtClean="0">
                <a:latin typeface="+mj-lt"/>
              </a:rPr>
              <a:t>je vždy </a:t>
            </a:r>
            <a:r>
              <a:rPr lang="cs-CZ" sz="1400" dirty="0" smtClean="0">
                <a:solidFill>
                  <a:srgbClr val="00B050"/>
                </a:solidFill>
                <a:latin typeface="+mj-lt"/>
              </a:rPr>
              <a:t>přítomné</a:t>
            </a:r>
            <a:r>
              <a:rPr lang="cs-CZ" sz="1400" dirty="0" smtClean="0">
                <a:latin typeface="+mj-lt"/>
              </a:rPr>
              <a:t> ; ohraničeno dvojitou membránou a uvnitř je uchovávána genetická informace ve formě DNA.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 smtClean="0">
                <a:latin typeface="+mj-lt"/>
              </a:rPr>
              <a:t>obvykle výrazně větší než buňka prokaryotická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 smtClean="0">
                <a:latin typeface="+mj-lt"/>
              </a:rPr>
              <a:t>Cytoskelet tvořený aktinovými mikrofilamenty (mikrovlákny) a mikrotubuly udržuje její tvar a tvoří „kolejnice“ pro cílený pohyb čehokoliv uvnitř buněk.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 smtClean="0">
                <a:latin typeface="+mj-lt"/>
              </a:rPr>
              <a:t>Má-li </a:t>
            </a:r>
            <a:r>
              <a:rPr lang="cs-CZ" sz="1400" dirty="0" smtClean="0">
                <a:solidFill>
                  <a:srgbClr val="00B050"/>
                </a:solidFill>
                <a:latin typeface="+mj-lt"/>
              </a:rPr>
              <a:t>bičíky nebo brvy</a:t>
            </a:r>
            <a:r>
              <a:rPr lang="cs-CZ" sz="1400" dirty="0" smtClean="0">
                <a:latin typeface="+mj-lt"/>
              </a:rPr>
              <a:t>, jsou </a:t>
            </a:r>
            <a:r>
              <a:rPr lang="cs-CZ" sz="1400" dirty="0" smtClean="0">
                <a:solidFill>
                  <a:srgbClr val="00B050"/>
                </a:solidFill>
                <a:latin typeface="+mj-lt"/>
              </a:rPr>
              <a:t>eukaryotického typu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cs-CZ" sz="1400" b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5989462" cy="40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539750" y="404813"/>
            <a:ext cx="4176713" cy="237648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000">
                <a:latin typeface="Century Gothic" charset="0"/>
              </a:rPr>
              <a:t>Živočišné buňky jsou co do velikosti značně rozmanité.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000">
                <a:latin typeface="Century Gothic" charset="0"/>
              </a:rPr>
              <a:t>Velikosti se mohou lišit i stejné buněčné typy u různých živočichů. 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endParaRPr lang="cs-CZ" sz="1000">
              <a:latin typeface="Century Gothic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000">
                <a:latin typeface="Century Gothic" charset="0"/>
              </a:rPr>
              <a:t>Průměrná velikost živočišné buňky je 10-20 </a:t>
            </a:r>
            <a:r>
              <a:rPr lang="el-GR" sz="1000">
                <a:latin typeface="Century Gothic" charset="0"/>
              </a:rPr>
              <a:t>μ</a:t>
            </a:r>
            <a:r>
              <a:rPr lang="cs-CZ" sz="1000">
                <a:latin typeface="Century Gothic" charset="0"/>
              </a:rPr>
              <a:t>m.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endParaRPr lang="cs-CZ" sz="1000">
              <a:latin typeface="Century Gothic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000">
                <a:latin typeface="Century Gothic" charset="0"/>
              </a:rPr>
              <a:t>Příklady velikosti: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000">
                <a:latin typeface="Century Gothic" charset="0"/>
              </a:rPr>
              <a:t>• buňky kůry mozečku 4–6 </a:t>
            </a:r>
            <a:r>
              <a:rPr lang="el-GR" sz="1000">
                <a:latin typeface="Century Gothic" charset="0"/>
              </a:rPr>
              <a:t>μ</a:t>
            </a:r>
            <a:r>
              <a:rPr lang="cs-CZ" sz="1000">
                <a:latin typeface="Century Gothic" charset="0"/>
              </a:rPr>
              <a:t>m;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000">
                <a:latin typeface="Century Gothic" charset="0"/>
              </a:rPr>
              <a:t>• lidské erytrocyty 7,5 </a:t>
            </a:r>
            <a:r>
              <a:rPr lang="el-GR" sz="1000">
                <a:latin typeface="Century Gothic" charset="0"/>
              </a:rPr>
              <a:t>μ</a:t>
            </a:r>
            <a:r>
              <a:rPr lang="cs-CZ" sz="1000">
                <a:latin typeface="Century Gothic" charset="0"/>
              </a:rPr>
              <a:t>m;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pl-PL" sz="1000">
                <a:latin typeface="Century Gothic" charset="0"/>
              </a:rPr>
              <a:t>• megakaryocyty a osteoklasty 40–90 μm;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000">
                <a:latin typeface="Century Gothic" charset="0"/>
              </a:rPr>
              <a:t>• motorické neurony předních rohů míšních 150 </a:t>
            </a:r>
            <a:r>
              <a:rPr lang="el-GR" sz="1000">
                <a:latin typeface="Century Gothic" charset="0"/>
              </a:rPr>
              <a:t>μ</a:t>
            </a:r>
            <a:r>
              <a:rPr lang="cs-CZ" sz="1000">
                <a:latin typeface="Century Gothic" charset="0"/>
              </a:rPr>
              <a:t>m;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000">
                <a:latin typeface="Century Gothic" charset="0"/>
              </a:rPr>
              <a:t>• lidské vajíčko 200 </a:t>
            </a:r>
            <a:r>
              <a:rPr lang="el-GR" sz="1000">
                <a:latin typeface="Century Gothic" charset="0"/>
              </a:rPr>
              <a:t>μ</a:t>
            </a:r>
            <a:r>
              <a:rPr lang="cs-CZ" sz="1000">
                <a:latin typeface="Century Gothic" charset="0"/>
              </a:rPr>
              <a:t>m, obojživelníků 1,5 mm, ptáků v cm.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endParaRPr lang="cs-CZ" sz="1000">
              <a:latin typeface="Century Gothic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000">
                <a:latin typeface="Century Gothic" charset="0"/>
              </a:rPr>
              <a:t>Velice dlouhé mohou byt i výběžky buněk, např. u výběžků neuronů se jejich délka může byt i několik metrů.</a:t>
            </a:r>
          </a:p>
          <a:p>
            <a:pPr eaLnBrk="1" hangingPunct="1">
              <a:lnSpc>
                <a:spcPct val="80000"/>
              </a:lnSpc>
            </a:pPr>
            <a:endParaRPr lang="cs-CZ" sz="1000">
              <a:latin typeface="Century Gothic" charset="0"/>
            </a:endParaRPr>
          </a:p>
        </p:txBody>
      </p:sp>
      <p:pic>
        <p:nvPicPr>
          <p:cNvPr id="2050" name="Picture 2" descr=" PMN, PM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765175"/>
            <a:ext cx="37671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 bone modeling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6" b="10966"/>
          <a:stretch>
            <a:fillRect/>
          </a:stretch>
        </p:blipFill>
        <p:spPr bwMode="auto">
          <a:xfrm>
            <a:off x="5133975" y="3500438"/>
            <a:ext cx="328295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 ovary, germinal epithelium and primordial follicle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t="11330"/>
          <a:stretch>
            <a:fillRect/>
          </a:stretch>
        </p:blipFill>
        <p:spPr bwMode="auto">
          <a:xfrm>
            <a:off x="2671763" y="4437063"/>
            <a:ext cx="24542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2811" r="5865" b="7248"/>
          <a:stretch>
            <a:fillRect/>
          </a:stretch>
        </p:blipFill>
        <p:spPr bwMode="auto">
          <a:xfrm>
            <a:off x="611188" y="2751138"/>
            <a:ext cx="2528887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84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116632"/>
            <a:ext cx="8229600" cy="2764904"/>
          </a:xfrm>
        </p:spPr>
        <p:txBody>
          <a:bodyPr/>
          <a:lstStyle/>
          <a:p>
            <a:pPr>
              <a:spcAft>
                <a:spcPct val="50000"/>
              </a:spcAft>
              <a:buFontTx/>
              <a:buNone/>
            </a:pPr>
            <a:r>
              <a:rPr lang="cs-CZ" b="1" dirty="0"/>
              <a:t>	</a:t>
            </a:r>
            <a:r>
              <a:rPr lang="cs-CZ" sz="3600" b="1" dirty="0">
                <a:latin typeface="Times New Roman" pitchFamily="18" charset="0"/>
              </a:rPr>
              <a:t>Z buněk – stavebně i funkčně složitější útvary</a:t>
            </a:r>
          </a:p>
          <a:p>
            <a:pPr>
              <a:spcAft>
                <a:spcPct val="50000"/>
              </a:spcAft>
              <a:buFontTx/>
              <a:buNone/>
            </a:pPr>
            <a:r>
              <a:rPr lang="cs-CZ" sz="3600" b="1" dirty="0">
                <a:latin typeface="Times New Roman" pitchFamily="18" charset="0"/>
              </a:rPr>
              <a:t>	buňka – tkáň – orgán – orgánové systémy – organismus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1459"/>
            <a:ext cx="2297431" cy="23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 liver; sinusoids and Kupffer cell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343379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77" y="2984605"/>
            <a:ext cx="3004482" cy="225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/>
          <a:lstStyle/>
          <a:p>
            <a:r>
              <a:rPr lang="cs-CZ" sz="4800" b="1" dirty="0">
                <a:latin typeface="Times New Roman" pitchFamily="18" charset="0"/>
              </a:rPr>
              <a:t>PROTOPLAZMA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-16055" y="116632"/>
            <a:ext cx="3579943" cy="4752528"/>
          </a:xfrm>
        </p:spPr>
        <p:txBody>
          <a:bodyPr/>
          <a:lstStyle/>
          <a:p>
            <a:pPr marL="812800" indent="-812800">
              <a:spcAft>
                <a:spcPct val="50000"/>
              </a:spcAft>
            </a:pPr>
            <a:r>
              <a:rPr lang="cs-CZ" sz="1600" b="1" dirty="0"/>
              <a:t>metabolicky aktivní živá hmota vyplňující vnitřní část </a:t>
            </a:r>
            <a:r>
              <a:rPr lang="cs-CZ" sz="1600" b="1" dirty="0" smtClean="0"/>
              <a:t>buňky</a:t>
            </a:r>
            <a:endParaRPr lang="cs-CZ" sz="1600" b="1" dirty="0"/>
          </a:p>
          <a:p>
            <a:pPr marL="812800" indent="-812800">
              <a:spcAft>
                <a:spcPct val="50000"/>
              </a:spcAft>
            </a:pPr>
            <a:r>
              <a:rPr lang="cs-CZ" sz="1600" b="1" dirty="0" smtClean="0"/>
              <a:t>Cytoplazma</a:t>
            </a:r>
          </a:p>
          <a:p>
            <a:pPr marL="812800" indent="-812800">
              <a:spcAft>
                <a:spcPct val="50000"/>
              </a:spcAft>
            </a:pPr>
            <a:r>
              <a:rPr lang="cs-CZ" sz="1600" b="1" dirty="0" smtClean="0"/>
              <a:t>Karyoplazma</a:t>
            </a:r>
          </a:p>
          <a:p>
            <a:pPr>
              <a:spcAft>
                <a:spcPct val="50000"/>
              </a:spcAft>
            </a:pPr>
            <a:r>
              <a:rPr lang="cs-CZ" sz="1600" b="1" dirty="0" smtClean="0">
                <a:latin typeface="Times New Roman" pitchFamily="18" charset="0"/>
              </a:rPr>
              <a:t>Hematoxylin – eozin – základní histologické barvivo</a:t>
            </a:r>
          </a:p>
          <a:p>
            <a:pPr lvl="1">
              <a:spcAft>
                <a:spcPct val="50000"/>
              </a:spcAft>
              <a:buFont typeface="Times New Roman" pitchFamily="18" charset="0"/>
              <a:buChar char="-"/>
            </a:pPr>
            <a:r>
              <a:rPr lang="cs-CZ" sz="1600" b="1" dirty="0" smtClean="0">
                <a:latin typeface="Times New Roman" pitchFamily="18" charset="0"/>
              </a:rPr>
              <a:t>cytoplazma – růžová, červená</a:t>
            </a:r>
          </a:p>
          <a:p>
            <a:pPr lvl="1">
              <a:spcAft>
                <a:spcPct val="50000"/>
              </a:spcAft>
              <a:buFont typeface="Times New Roman" pitchFamily="18" charset="0"/>
              <a:buChar char="-"/>
            </a:pPr>
            <a:r>
              <a:rPr lang="cs-CZ" sz="1600" b="1" dirty="0" smtClean="0">
                <a:latin typeface="Times New Roman" pitchFamily="18" charset="0"/>
              </a:rPr>
              <a:t>jádro – modré, černé</a:t>
            </a:r>
          </a:p>
          <a:p>
            <a:pPr marL="812800" indent="-812800">
              <a:spcAft>
                <a:spcPct val="50000"/>
              </a:spcAft>
            </a:pPr>
            <a:endParaRPr lang="cs-CZ" sz="2000" b="1" dirty="0"/>
          </a:p>
        </p:txBody>
      </p:sp>
      <p:pic>
        <p:nvPicPr>
          <p:cNvPr id="3074" name="Picture 2" descr=" simple squamous epithelium 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743" y="2863749"/>
            <a:ext cx="6096729" cy="39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/>
          <a:lstStyle/>
          <a:p>
            <a:r>
              <a:rPr lang="cs-CZ" dirty="0"/>
              <a:t>Cytoplazmatická membrána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2366" y="30909"/>
            <a:ext cx="3911561" cy="2174679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200" dirty="0" smtClean="0"/>
              <a:t>tenký </a:t>
            </a:r>
            <a:r>
              <a:rPr lang="cs-CZ" sz="1200" dirty="0"/>
              <a:t>semipermeabilní obal ohraničující </a:t>
            </a:r>
            <a:r>
              <a:rPr lang="cs-CZ" sz="1200" dirty="0" smtClean="0"/>
              <a:t>buňku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200" dirty="0" smtClean="0"/>
              <a:t>Lipidová </a:t>
            </a:r>
            <a:r>
              <a:rPr lang="cs-CZ" sz="1200" dirty="0" err="1" smtClean="0"/>
              <a:t>dvouvrstva</a:t>
            </a:r>
            <a:r>
              <a:rPr lang="cs-CZ" sz="1200" dirty="0" smtClean="0"/>
              <a:t>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cs-CZ" sz="1200" dirty="0" smtClean="0"/>
              <a:t>základní fyzikální vlastnosti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200" dirty="0" smtClean="0"/>
              <a:t>Bílkoviny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cs-CZ" sz="1200" dirty="0" smtClean="0"/>
              <a:t>jsou různým způsobem ukotveny v lipidové </a:t>
            </a:r>
            <a:r>
              <a:rPr lang="cs-CZ" sz="1200" dirty="0" err="1" smtClean="0"/>
              <a:t>dvouvrstvě</a:t>
            </a:r>
            <a:r>
              <a:rPr lang="cs-CZ" sz="1200" dirty="0" smtClean="0"/>
              <a:t> nebo volně plavou po jejím povrchu.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cs-CZ" sz="1200" dirty="0" smtClean="0"/>
              <a:t>biologickou aktivitu a specifitu.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1200" dirty="0" err="1" smtClean="0"/>
              <a:t>Glykokalyx</a:t>
            </a:r>
            <a:r>
              <a:rPr lang="cs-CZ" sz="1200" dirty="0" smtClean="0"/>
              <a:t>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cs-CZ" sz="1200" dirty="0" smtClean="0"/>
              <a:t>jen u některých buněk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cs-CZ" sz="1200" dirty="0" smtClean="0"/>
              <a:t>vytvářen cukernou složkou různých glykoproteinů – obsahuje receptory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cs-CZ" sz="11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328" y="2564904"/>
            <a:ext cx="6937910" cy="39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113" y="3717032"/>
            <a:ext cx="2088232" cy="284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/>
              <a:t>bývá propojena s vnitřními strukturami buňky skrze hustou síť cytoskeletu, který funguje jednak jako její ukotvení a zároveň jako transportní síť, po které jsou na cytoplazmatickou membránu dopravovány membránové </a:t>
            </a:r>
            <a:r>
              <a:rPr lang="cs-CZ" sz="1200" dirty="0" smtClean="0"/>
              <a:t>váčky</a:t>
            </a:r>
          </a:p>
          <a:p>
            <a:pPr marL="171450" indent="-17145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základní </a:t>
            </a:r>
            <a:r>
              <a:rPr lang="cs-CZ" sz="1200" dirty="0"/>
              <a:t>funkcí je zajištění selektivního přesunu látek mezi buňkou a jejím okolím a kontakt a zprostředkovávání informací mezi buňkou a jejím okolím.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  <p:bldP spid="128003" grpId="0" uiExpand="1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ellMembrane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48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5734050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/>
              <a:t>schématický trojrozměrný řez buněčnou membránou:</a:t>
            </a:r>
            <a:r>
              <a:rPr lang="cs-CZ" dirty="0"/>
              <a:t> 1.glykolipid, 2. alfa-helix protein, 3. oligosacharidový boční řetězec, 4. fosfolipid, 5. globulární protein, 6. hydrofobní část alfa-helix proteinu, 7. cholesterol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888" y="620688"/>
            <a:ext cx="5482952" cy="1143000"/>
          </a:xfrm>
        </p:spPr>
        <p:txBody>
          <a:bodyPr/>
          <a:lstStyle/>
          <a:p>
            <a:r>
              <a:rPr lang="cs-CZ" sz="3600" b="1" dirty="0"/>
              <a:t>Transport látek přes cytoplazmatickou membránu</a:t>
            </a:r>
            <a:r>
              <a:rPr lang="cs-CZ" sz="4000" b="1" dirty="0"/>
              <a:t/>
            </a:r>
            <a:br>
              <a:rPr lang="cs-CZ" sz="4000" b="1" dirty="0"/>
            </a:br>
            <a:endParaRPr lang="cs-CZ" sz="4000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107504" y="14676"/>
            <a:ext cx="3672408" cy="1612776"/>
          </a:xfrm>
        </p:spPr>
        <p:txBody>
          <a:bodyPr/>
          <a:lstStyle/>
          <a:p>
            <a:r>
              <a:rPr lang="cs-CZ" sz="1200" b="1" dirty="0" smtClean="0">
                <a:solidFill>
                  <a:srgbClr val="00B050"/>
                </a:solidFill>
              </a:rPr>
              <a:t>Pasivní transport</a:t>
            </a:r>
            <a:endParaRPr lang="cs-CZ" sz="1200" dirty="0" smtClean="0">
              <a:solidFill>
                <a:srgbClr val="00B050"/>
              </a:solidFill>
            </a:endParaRPr>
          </a:p>
          <a:p>
            <a:r>
              <a:rPr lang="cs-CZ" sz="1200" dirty="0" smtClean="0">
                <a:solidFill>
                  <a:srgbClr val="00B050"/>
                </a:solidFill>
              </a:rPr>
              <a:t>difúze </a:t>
            </a:r>
            <a:endParaRPr lang="cs-CZ" sz="1200" dirty="0">
              <a:solidFill>
                <a:srgbClr val="00B050"/>
              </a:solidFill>
            </a:endParaRPr>
          </a:p>
          <a:p>
            <a:pPr lvl="1"/>
            <a:r>
              <a:rPr lang="cs-CZ" sz="1200" dirty="0"/>
              <a:t>volný průchod malých a nepolárních látek skrz </a:t>
            </a:r>
            <a:r>
              <a:rPr lang="cs-CZ" sz="1200" dirty="0" smtClean="0"/>
              <a:t>membránu</a:t>
            </a:r>
            <a:endParaRPr lang="cs-CZ" sz="1200" dirty="0"/>
          </a:p>
          <a:p>
            <a:r>
              <a:rPr lang="cs-CZ" sz="1200" dirty="0">
                <a:solidFill>
                  <a:srgbClr val="00B050"/>
                </a:solidFill>
              </a:rPr>
              <a:t>membránové kanály </a:t>
            </a:r>
          </a:p>
          <a:p>
            <a:pPr lvl="1"/>
            <a:r>
              <a:rPr lang="cs-CZ" sz="1200" dirty="0" err="1"/>
              <a:t>transmembránová</a:t>
            </a:r>
            <a:r>
              <a:rPr lang="cs-CZ" sz="1200" dirty="0"/>
              <a:t> bílkovina. Látky skrze ni mohou procházet bez dodávání extra energie. Buňka si však může většinou regulovat, zda-</a:t>
            </a:r>
            <a:r>
              <a:rPr lang="cs-CZ" sz="1200" dirty="0" err="1"/>
              <a:t>li</a:t>
            </a:r>
            <a:r>
              <a:rPr lang="cs-CZ" sz="1200" dirty="0"/>
              <a:t> bude otevřený, nebo deaktivovaný. Kanál je specifický pro konkrétní druh </a:t>
            </a:r>
            <a:r>
              <a:rPr lang="cs-CZ" sz="1200" dirty="0" smtClean="0"/>
              <a:t>látky</a:t>
            </a:r>
            <a:endParaRPr lang="cs-CZ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356303"/>
            <a:ext cx="8347071" cy="448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sz="half" idx="1"/>
          </p:nvPr>
        </p:nvSpPr>
        <p:spPr>
          <a:xfrm>
            <a:off x="-992" y="-22625"/>
            <a:ext cx="7453312" cy="2155481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200" b="1" dirty="0" smtClean="0">
                <a:solidFill>
                  <a:srgbClr val="00B050"/>
                </a:solidFill>
              </a:rPr>
              <a:t>Aktivní transport</a:t>
            </a:r>
            <a:endParaRPr lang="cs-CZ" sz="1200" dirty="0" smtClean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200" dirty="0" smtClean="0"/>
              <a:t>chemické </a:t>
            </a:r>
            <a:r>
              <a:rPr lang="cs-CZ" sz="1200" dirty="0"/>
              <a:t>energie. Nejčastěji hydrolýzou ATP za vzniku ADP a jednoho fosfátu.</a:t>
            </a:r>
            <a:endParaRPr lang="cs-CZ" sz="1200" b="1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200" dirty="0">
                <a:solidFill>
                  <a:srgbClr val="00B050"/>
                </a:solidFill>
              </a:rPr>
              <a:t>Pumpy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cs-CZ" sz="1200" dirty="0"/>
              <a:t>vždy bílkovina. Je ukotvená v plazmatické membráně. Prochází skrz obě lipidové vrstvy.</a:t>
            </a:r>
          </a:p>
          <a:p>
            <a:pPr lvl="2">
              <a:lnSpc>
                <a:spcPct val="90000"/>
              </a:lnSpc>
              <a:spcBef>
                <a:spcPct val="50000"/>
              </a:spcBef>
            </a:pPr>
            <a:r>
              <a:rPr lang="cs-CZ" sz="1200" dirty="0"/>
              <a:t>protonové pumpy </a:t>
            </a:r>
          </a:p>
          <a:p>
            <a:pPr lvl="2">
              <a:lnSpc>
                <a:spcPct val="90000"/>
              </a:lnSpc>
              <a:spcBef>
                <a:spcPct val="50000"/>
              </a:spcBef>
            </a:pPr>
            <a:r>
              <a:rPr lang="cs-CZ" sz="1200" dirty="0" err="1"/>
              <a:t>sodíkodraslíkové</a:t>
            </a:r>
            <a:r>
              <a:rPr lang="cs-CZ" sz="1200" dirty="0"/>
              <a:t> pumpy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200" dirty="0">
                <a:solidFill>
                  <a:srgbClr val="00B050"/>
                </a:solidFill>
              </a:rPr>
              <a:t>Membránové přenašeče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cs-CZ" sz="1200" dirty="0"/>
              <a:t>Vždy bílkovina. Je ukotvená v plazmatické membráně. Prochází skrz obě lipidové vrstvy.</a:t>
            </a:r>
          </a:p>
          <a:p>
            <a:endParaRPr lang="cs-CZ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1" y="2132856"/>
            <a:ext cx="4624033" cy="309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40086"/>
            <a:ext cx="4716016" cy="251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49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1880" y="116632"/>
            <a:ext cx="5194920" cy="1143000"/>
          </a:xfrm>
        </p:spPr>
        <p:txBody>
          <a:bodyPr/>
          <a:lstStyle/>
          <a:p>
            <a:r>
              <a:rPr lang="cs-CZ" b="1" dirty="0"/>
              <a:t>Endocytóza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544" y="0"/>
            <a:ext cx="2305063" cy="452596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sz="1000" dirty="0" smtClean="0"/>
              <a:t>buňky </a:t>
            </a:r>
            <a:r>
              <a:rPr lang="cs-CZ" sz="1000" dirty="0"/>
              <a:t>absorbují materiál </a:t>
            </a:r>
            <a:r>
              <a:rPr lang="cs-CZ" sz="1000" dirty="0" smtClean="0"/>
              <a:t>z </a:t>
            </a:r>
            <a:r>
              <a:rPr lang="cs-CZ" sz="1000" dirty="0"/>
              <a:t>vnějšího prostředí</a:t>
            </a:r>
          </a:p>
          <a:p>
            <a:pPr>
              <a:spcBef>
                <a:spcPct val="50000"/>
              </a:spcBef>
            </a:pPr>
            <a:r>
              <a:rPr lang="cs-CZ" sz="1000" dirty="0" smtClean="0"/>
              <a:t>za </a:t>
            </a:r>
            <a:r>
              <a:rPr lang="cs-CZ" sz="1000" dirty="0"/>
              <a:t>pomoci membránového váčku - jisté vchlípeniny na plazmatické membráně, která pohlcovanou látku </a:t>
            </a:r>
            <a:r>
              <a:rPr lang="cs-CZ" sz="1000" dirty="0" smtClean="0"/>
              <a:t>obklopí</a:t>
            </a:r>
          </a:p>
          <a:p>
            <a:pPr lvl="1">
              <a:spcBef>
                <a:spcPct val="50000"/>
              </a:spcBef>
            </a:pPr>
            <a:r>
              <a:rPr lang="cs-CZ" sz="1000" b="1" dirty="0">
                <a:solidFill>
                  <a:srgbClr val="00B050"/>
                </a:solidFill>
              </a:rPr>
              <a:t>Fagocytóza</a:t>
            </a:r>
            <a:r>
              <a:rPr lang="cs-CZ" sz="1000" dirty="0"/>
              <a:t> </a:t>
            </a:r>
            <a:r>
              <a:rPr lang="cs-CZ" sz="1000" dirty="0" smtClean="0"/>
              <a:t>-pohlcovány </a:t>
            </a:r>
            <a:r>
              <a:rPr lang="cs-CZ" sz="1000" dirty="0"/>
              <a:t>relativně velké </a:t>
            </a:r>
            <a:r>
              <a:rPr lang="cs-CZ" sz="1000" dirty="0" smtClean="0"/>
              <a:t>objekty</a:t>
            </a:r>
          </a:p>
          <a:p>
            <a:pPr lvl="1">
              <a:spcBef>
                <a:spcPct val="50000"/>
              </a:spcBef>
            </a:pPr>
            <a:r>
              <a:rPr lang="cs-CZ" sz="1000" dirty="0" smtClean="0"/>
              <a:t> </a:t>
            </a:r>
            <a:r>
              <a:rPr lang="cs-CZ" sz="1000" dirty="0"/>
              <a:t>makrofágů, </a:t>
            </a:r>
            <a:r>
              <a:rPr lang="cs-CZ" sz="1000" dirty="0" smtClean="0"/>
              <a:t>imunitní </a:t>
            </a:r>
            <a:r>
              <a:rPr lang="cs-CZ" sz="1000" dirty="0"/>
              <a:t>reakce fagocytózou pohlcují antigeny (bakterie, viry a jiné cizí objekty) </a:t>
            </a:r>
          </a:p>
          <a:p>
            <a:pPr lvl="1">
              <a:spcBef>
                <a:spcPct val="50000"/>
              </a:spcBef>
            </a:pPr>
            <a:r>
              <a:rPr lang="cs-CZ" sz="1000" b="1" dirty="0">
                <a:solidFill>
                  <a:srgbClr val="00B050"/>
                </a:solidFill>
              </a:rPr>
              <a:t>Pinocytóza</a:t>
            </a:r>
            <a:r>
              <a:rPr lang="cs-CZ" sz="1000" dirty="0"/>
              <a:t> je klasické </a:t>
            </a:r>
            <a:r>
              <a:rPr lang="cs-CZ" sz="1000" dirty="0" err="1"/>
              <a:t>vchlípení</a:t>
            </a:r>
            <a:r>
              <a:rPr lang="cs-CZ" sz="1000" dirty="0"/>
              <a:t> membrány tak aby vytvořila váček, který nasaje okolní tekutinu i s požadovanou látkou.  </a:t>
            </a:r>
          </a:p>
          <a:p>
            <a:pPr lvl="1">
              <a:spcBef>
                <a:spcPct val="50000"/>
              </a:spcBef>
            </a:pPr>
            <a:r>
              <a:rPr lang="cs-CZ" sz="1000" b="1" dirty="0">
                <a:solidFill>
                  <a:srgbClr val="00B050"/>
                </a:solidFill>
              </a:rPr>
              <a:t>Endocytóza zprostředkovaná receptorem</a:t>
            </a:r>
            <a:r>
              <a:rPr lang="cs-CZ" sz="1000" dirty="0">
                <a:solidFill>
                  <a:srgbClr val="00B050"/>
                </a:solidFill>
              </a:rPr>
              <a:t> </a:t>
            </a:r>
            <a:r>
              <a:rPr lang="cs-CZ" sz="1000" dirty="0"/>
              <a:t>je obdobná pinocytóze, s tím rozdílem, že velké </a:t>
            </a:r>
            <a:r>
              <a:rPr lang="cs-CZ" sz="1000" dirty="0" err="1"/>
              <a:t>extraceluární</a:t>
            </a:r>
            <a:r>
              <a:rPr lang="cs-CZ" sz="1000" dirty="0"/>
              <a:t> molekuly jako například bílkoviny jsou nejprve navázány na receptor, který je umístěn na povrchu membrány. Receptor vyvolá odezvu, která celý proces urychlí. </a:t>
            </a:r>
          </a:p>
          <a:p>
            <a:pPr>
              <a:spcBef>
                <a:spcPct val="50000"/>
              </a:spcBef>
            </a:pPr>
            <a:endParaRPr lang="cs-CZ" sz="1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46" y="1340768"/>
            <a:ext cx="6570600" cy="422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3414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080" y="4470210"/>
            <a:ext cx="4114800" cy="1113234"/>
          </a:xfrm>
        </p:spPr>
        <p:txBody>
          <a:bodyPr/>
          <a:lstStyle/>
          <a:p>
            <a:r>
              <a:rPr lang="cs-CZ" b="1" dirty="0" err="1"/>
              <a:t>Exocytóza</a:t>
            </a:r>
            <a:endParaRPr lang="cs-CZ" b="1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7504" y="21673"/>
            <a:ext cx="3492218" cy="452596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sz="900" dirty="0" smtClean="0"/>
              <a:t>buňky </a:t>
            </a:r>
            <a:r>
              <a:rPr lang="cs-CZ" sz="900" dirty="0"/>
              <a:t>uvolňují (nebo vyvrhují) větší molekuly či struktury (obecně látky, které nejsou schopny samostatného prostupu přes plazmatickou membránu) do svého okolí.</a:t>
            </a:r>
          </a:p>
          <a:p>
            <a:pPr>
              <a:spcBef>
                <a:spcPct val="50000"/>
              </a:spcBef>
            </a:pPr>
            <a:r>
              <a:rPr lang="cs-CZ" sz="900" dirty="0" smtClean="0"/>
              <a:t>splynutí </a:t>
            </a:r>
            <a:r>
              <a:rPr lang="cs-CZ" sz="900" dirty="0"/>
              <a:t>membránového transportního váčku (vezikulu) s membránou na povrchu buňky</a:t>
            </a:r>
            <a:r>
              <a:rPr lang="cs-CZ" sz="900" dirty="0" smtClean="0"/>
              <a:t>.</a:t>
            </a:r>
            <a:endParaRPr lang="cs-CZ" sz="9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900" dirty="0"/>
              <a:t>Transportní měchýřek vzniká </a:t>
            </a:r>
            <a:r>
              <a:rPr lang="cs-CZ" sz="900" dirty="0" err="1" smtClean="0"/>
              <a:t>odškrcením</a:t>
            </a:r>
            <a:r>
              <a:rPr lang="cs-CZ" sz="900" dirty="0" smtClean="0"/>
              <a:t> </a:t>
            </a:r>
            <a:r>
              <a:rPr lang="cs-CZ" sz="900" dirty="0"/>
              <a:t>membrány z endoplazmatického retikula nebo z Golgiho </a:t>
            </a:r>
            <a:r>
              <a:rPr lang="cs-CZ" sz="900" dirty="0" smtClean="0"/>
              <a:t>aparátu </a:t>
            </a:r>
            <a:endParaRPr lang="cs-CZ" sz="9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900" dirty="0"/>
              <a:t>Vznikající váček v sobě při </a:t>
            </a:r>
            <a:r>
              <a:rPr lang="cs-CZ" sz="900" dirty="0" err="1"/>
              <a:t>odškrcování</a:t>
            </a:r>
            <a:r>
              <a:rPr lang="cs-CZ" sz="900" dirty="0"/>
              <a:t> uzavře hotový sekret </a:t>
            </a:r>
            <a:r>
              <a:rPr lang="cs-CZ" sz="900" dirty="0" smtClean="0"/>
              <a:t>,po </a:t>
            </a:r>
            <a:r>
              <a:rPr lang="cs-CZ" sz="900" dirty="0"/>
              <a:t>aktinových </a:t>
            </a:r>
            <a:r>
              <a:rPr lang="cs-CZ" sz="900" dirty="0" smtClean="0"/>
              <a:t>filamentech </a:t>
            </a:r>
            <a:r>
              <a:rPr lang="cs-CZ" sz="900" dirty="0"/>
              <a:t>je dopraven k plazmatické </a:t>
            </a:r>
            <a:r>
              <a:rPr lang="cs-CZ" sz="900" dirty="0" smtClean="0"/>
              <a:t>membráně</a:t>
            </a:r>
            <a:endParaRPr lang="cs-CZ" sz="9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900" dirty="0"/>
              <a:t>K povrchu se přibližující transportní měchýřek, jenž obsahuje látky, které by měly být vyvrženy, se nakonec dotkne plazmatické membrány. Jejich membrány v tom místě splynou a postupně se rozevírající měchýřek uvolní svůj obsah do bezprostředního okolí buňky</a:t>
            </a:r>
            <a:r>
              <a:rPr lang="cs-CZ" sz="900" dirty="0" smtClean="0"/>
              <a:t>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900" dirty="0"/>
              <a:t>funkce vylučovací, kterou jsou </a:t>
            </a:r>
            <a:r>
              <a:rPr lang="cs-CZ" sz="900" b="1" dirty="0"/>
              <a:t>vylučovány látky</a:t>
            </a:r>
            <a:r>
              <a:rPr lang="cs-CZ" sz="900" dirty="0"/>
              <a:t> pro buňku buď přebytečné (škodlivé či nepotřebné) nebo mající užitek pro buňku, jsou-li v jejím okolí (vysílání trávicích enzymů, hormonů),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900" dirty="0"/>
              <a:t>buňka za pomocí </a:t>
            </a:r>
            <a:r>
              <a:rPr lang="cs-CZ" sz="900" dirty="0" err="1"/>
              <a:t>exocytózy</a:t>
            </a:r>
            <a:r>
              <a:rPr lang="cs-CZ" sz="900" dirty="0"/>
              <a:t> </a:t>
            </a:r>
            <a:r>
              <a:rPr lang="cs-CZ" sz="900" b="1" dirty="0"/>
              <a:t>zvětšuje svůj povrch</a:t>
            </a:r>
            <a:r>
              <a:rPr lang="cs-CZ" sz="900" dirty="0"/>
              <a:t> (fúzí s membránou měchýřku se povrch buňky zvětší o celkový povrch membránového váčku), zároveň je cytoplazmatická membrána obohacena o bílkoviny, které byly součástí membrány původního váčku.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sz="900" dirty="0"/>
              <a:t>Tímto způsobem (v kombinaci s endocytózou nechtěných bílkovin) buňka může měnit ve velmi krátkém časovém období </a:t>
            </a:r>
            <a:r>
              <a:rPr lang="cs-CZ" sz="900" b="1" dirty="0"/>
              <a:t>zastoupení funkčních bílkovin</a:t>
            </a:r>
            <a:r>
              <a:rPr lang="cs-CZ" sz="900" dirty="0"/>
              <a:t> na svém povrchu s ohledem na aktuální potřeby.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cs-CZ" sz="1800" dirty="0"/>
          </a:p>
          <a:p>
            <a:pPr>
              <a:spcBef>
                <a:spcPct val="50000"/>
              </a:spcBef>
            </a:pPr>
            <a:endParaRPr lang="cs-CZ" sz="1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70210"/>
            <a:ext cx="5400600" cy="225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23" y="-11677"/>
            <a:ext cx="5544277" cy="415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6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6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36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/>
      <p:bldP spid="13619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sz="4800" b="1" dirty="0">
                <a:latin typeface="Times New Roman" pitchFamily="18" charset="0"/>
              </a:rPr>
              <a:t>Organely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44624"/>
            <a:ext cx="2808312" cy="3096344"/>
          </a:xfrm>
        </p:spPr>
        <p:txBody>
          <a:bodyPr/>
          <a:lstStyle/>
          <a:p>
            <a:pPr marL="457200" lvl="1" indent="0">
              <a:spcAft>
                <a:spcPct val="50000"/>
              </a:spcAft>
              <a:buNone/>
            </a:pPr>
            <a:r>
              <a:rPr lang="cs-CZ" sz="2000" b="1" u="sng" dirty="0" smtClean="0">
                <a:latin typeface="Times New Roman" pitchFamily="18" charset="0"/>
              </a:rPr>
              <a:t>ORGANELY OHRANIČENÉ MEMBRÁNOU</a:t>
            </a:r>
          </a:p>
          <a:p>
            <a:pPr lvl="1">
              <a:spcAft>
                <a:spcPct val="50000"/>
              </a:spcAft>
              <a:buFont typeface="Arial" pitchFamily="34" charset="0"/>
              <a:buChar char="•"/>
            </a:pPr>
            <a:r>
              <a:rPr lang="cs-CZ" sz="1400" b="1" dirty="0" smtClean="0">
                <a:latin typeface="Times New Roman" pitchFamily="18" charset="0"/>
              </a:rPr>
              <a:t>Mitochondrie</a:t>
            </a:r>
          </a:p>
          <a:p>
            <a:pPr lvl="1">
              <a:spcAft>
                <a:spcPct val="50000"/>
              </a:spcAft>
              <a:buFont typeface="Arial" pitchFamily="34" charset="0"/>
              <a:buChar char="•"/>
            </a:pPr>
            <a:r>
              <a:rPr lang="cs-CZ" sz="1400" b="1" dirty="0" err="1" smtClean="0">
                <a:latin typeface="Times New Roman" pitchFamily="18" charset="0"/>
              </a:rPr>
              <a:t>Ribosomy</a:t>
            </a:r>
            <a:endParaRPr lang="cs-CZ" sz="1400" b="1" dirty="0" smtClean="0">
              <a:latin typeface="Times New Roman" pitchFamily="18" charset="0"/>
            </a:endParaRPr>
          </a:p>
          <a:p>
            <a:pPr lvl="1">
              <a:spcAft>
                <a:spcPct val="50000"/>
              </a:spcAft>
              <a:buFont typeface="Arial" pitchFamily="34" charset="0"/>
              <a:buChar char="•"/>
            </a:pPr>
            <a:r>
              <a:rPr lang="cs-CZ" sz="1400" b="1" dirty="0" smtClean="0">
                <a:latin typeface="Times New Roman" pitchFamily="18" charset="0"/>
              </a:rPr>
              <a:t>Endoplasmatické retikulum</a:t>
            </a:r>
          </a:p>
          <a:p>
            <a:pPr lvl="1">
              <a:spcAft>
                <a:spcPct val="50000"/>
              </a:spcAft>
              <a:buFont typeface="Arial" pitchFamily="34" charset="0"/>
              <a:buChar char="•"/>
            </a:pPr>
            <a:r>
              <a:rPr lang="cs-CZ" sz="1400" b="1" dirty="0" smtClean="0">
                <a:latin typeface="Times New Roman" pitchFamily="18" charset="0"/>
              </a:rPr>
              <a:t>Golgiho komplex</a:t>
            </a:r>
          </a:p>
          <a:p>
            <a:pPr lvl="1">
              <a:spcAft>
                <a:spcPct val="50000"/>
              </a:spcAft>
              <a:buFont typeface="Arial" pitchFamily="34" charset="0"/>
              <a:buChar char="•"/>
            </a:pPr>
            <a:r>
              <a:rPr lang="cs-CZ" sz="1400" b="1" dirty="0" err="1" smtClean="0">
                <a:latin typeface="Times New Roman" pitchFamily="18" charset="0"/>
              </a:rPr>
              <a:t>Lysosomy</a:t>
            </a:r>
            <a:endParaRPr lang="cs-CZ" sz="1400" b="1" dirty="0" smtClean="0">
              <a:latin typeface="Times New Roman" pitchFamily="18" charset="0"/>
            </a:endParaRPr>
          </a:p>
          <a:p>
            <a:pPr lvl="1">
              <a:spcAft>
                <a:spcPct val="50000"/>
              </a:spcAft>
              <a:buFont typeface="Arial" pitchFamily="34" charset="0"/>
              <a:buChar char="•"/>
            </a:pPr>
            <a:r>
              <a:rPr lang="cs-CZ" sz="1400" b="1" dirty="0" err="1" smtClean="0">
                <a:latin typeface="Times New Roman" pitchFamily="18" charset="0"/>
              </a:rPr>
              <a:t>Peroxisomy</a:t>
            </a:r>
            <a:endParaRPr lang="cs-CZ" sz="1400" b="1" dirty="0" smtClean="0">
              <a:latin typeface="Times New Roman" pitchFamily="18" charset="0"/>
            </a:endParaRPr>
          </a:p>
          <a:p>
            <a:pPr lvl="1">
              <a:spcAft>
                <a:spcPct val="50000"/>
              </a:spcAft>
              <a:buFont typeface="Arial" pitchFamily="34" charset="0"/>
              <a:buChar char="•"/>
            </a:pPr>
            <a:endParaRPr lang="cs-CZ" sz="1800" b="1" dirty="0" smtClean="0">
              <a:latin typeface="Times New Roman" pitchFamily="18" charset="0"/>
            </a:endParaRPr>
          </a:p>
          <a:p>
            <a:pPr marL="0" indent="0" algn="ctr">
              <a:spcAft>
                <a:spcPct val="50000"/>
              </a:spcAft>
              <a:buNone/>
            </a:pPr>
            <a:r>
              <a:rPr lang="cs-CZ" sz="1800" b="1" dirty="0" smtClean="0">
                <a:latin typeface="Times New Roman" pitchFamily="18" charset="0"/>
              </a:rPr>
              <a:t>	</a:t>
            </a:r>
            <a:endParaRPr lang="cs-CZ" sz="1800" b="1" dirty="0">
              <a:latin typeface="Times New Roman" pitchFamily="18" charset="0"/>
            </a:endParaRPr>
          </a:p>
          <a:p>
            <a:pPr marL="609600" indent="-609600" algn="ctr">
              <a:spcAft>
                <a:spcPct val="50000"/>
              </a:spcAft>
              <a:buFontTx/>
              <a:buNone/>
            </a:pPr>
            <a:r>
              <a:rPr lang="cs-CZ" sz="1800" b="1" dirty="0">
                <a:latin typeface="Times New Roman" pitchFamily="18" charset="0"/>
              </a:rPr>
              <a:t>		</a:t>
            </a:r>
            <a:endParaRPr lang="cs-CZ" sz="3200" b="1" dirty="0">
              <a:latin typeface="Times New Roman" pitchFamily="18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2627784" y="1253333"/>
            <a:ext cx="3753528" cy="1527595"/>
          </a:xfrm>
        </p:spPr>
        <p:txBody>
          <a:bodyPr/>
          <a:lstStyle/>
          <a:p>
            <a:pPr marL="0" lvl="1" indent="0">
              <a:buNone/>
            </a:pPr>
            <a:r>
              <a:rPr lang="cs-CZ" sz="2000" b="1" u="sng" dirty="0" smtClean="0">
                <a:latin typeface="Times New Roman" pitchFamily="18" charset="0"/>
              </a:rPr>
              <a:t>ELEMENTY CYTOSKELETU</a:t>
            </a:r>
          </a:p>
          <a:p>
            <a:pPr marL="342900" lvl="1" indent="-342900">
              <a:buFontTx/>
              <a:buChar char="•"/>
            </a:pPr>
            <a:r>
              <a:rPr lang="cs-CZ" sz="1400" b="1" dirty="0" smtClean="0">
                <a:latin typeface="Times New Roman" pitchFamily="18" charset="0"/>
              </a:rPr>
              <a:t>Mikrotubuly</a:t>
            </a:r>
          </a:p>
          <a:p>
            <a:pPr marL="342900" lvl="1" indent="-342900">
              <a:buFontTx/>
              <a:buChar char="•"/>
            </a:pPr>
            <a:r>
              <a:rPr lang="cs-CZ" sz="1400" b="1" dirty="0" smtClean="0">
                <a:latin typeface="Times New Roman" pitchFamily="18" charset="0"/>
              </a:rPr>
              <a:t>Mikrofilamenta</a:t>
            </a:r>
          </a:p>
          <a:p>
            <a:pPr marL="342900" lvl="1" indent="-342900">
              <a:buFontTx/>
              <a:buChar char="•"/>
            </a:pPr>
            <a:r>
              <a:rPr lang="cs-CZ" sz="1400" b="1" dirty="0" smtClean="0">
                <a:latin typeface="Times New Roman" pitchFamily="18" charset="0"/>
              </a:rPr>
              <a:t>Intermediální </a:t>
            </a:r>
            <a:r>
              <a:rPr lang="cs-CZ" sz="1400" b="1" dirty="0" err="1" smtClean="0">
                <a:latin typeface="Times New Roman" pitchFamily="18" charset="0"/>
              </a:rPr>
              <a:t>filamenta</a:t>
            </a:r>
            <a:endParaRPr lang="cs-CZ" sz="1400" b="1" dirty="0">
              <a:latin typeface="Times New Roman" pitchFamily="18" charset="0"/>
            </a:endParaRPr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851920" y="836712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>
              <a:spcAft>
                <a:spcPct val="50000"/>
              </a:spcAft>
              <a:buFontTx/>
              <a:buNone/>
            </a:pPr>
            <a:r>
              <a:rPr lang="cs-CZ" b="1" dirty="0">
                <a:latin typeface="Times New Roman" pitchFamily="18" charset="0"/>
              </a:rPr>
              <a:t>3 skupiny</a:t>
            </a:r>
          </a:p>
        </p:txBody>
      </p:sp>
      <p:sp>
        <p:nvSpPr>
          <p:cNvPr id="4" name="Obdélník 3"/>
          <p:cNvSpPr/>
          <p:nvPr/>
        </p:nvSpPr>
        <p:spPr>
          <a:xfrm>
            <a:off x="6020149" y="116632"/>
            <a:ext cx="2850638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ct val="50000"/>
              </a:spcAft>
            </a:pPr>
            <a:r>
              <a:rPr lang="cs-CZ" sz="2000" b="1" u="sng" dirty="0" smtClean="0">
                <a:latin typeface="Times New Roman" pitchFamily="18" charset="0"/>
              </a:rPr>
              <a:t>INKLUZE-DOČASNÉ KOMPONENTY</a:t>
            </a:r>
          </a:p>
          <a:p>
            <a:pPr marL="914400" lvl="1" indent="-457200">
              <a:spcAft>
                <a:spcPct val="50000"/>
              </a:spcAft>
              <a:buFont typeface="Arial" pitchFamily="34" charset="0"/>
              <a:buChar char="•"/>
            </a:pPr>
            <a:r>
              <a:rPr lang="cs-CZ" sz="1400" b="1" dirty="0" smtClean="0">
                <a:latin typeface="Times New Roman" pitchFamily="18" charset="0"/>
              </a:rPr>
              <a:t>Pigmenty</a:t>
            </a:r>
          </a:p>
          <a:p>
            <a:pPr marL="914400" lvl="1" indent="-457200">
              <a:spcAft>
                <a:spcPct val="50000"/>
              </a:spcAft>
              <a:buFont typeface="Arial" pitchFamily="34" charset="0"/>
              <a:buChar char="•"/>
            </a:pPr>
            <a:r>
              <a:rPr lang="cs-CZ" sz="1400" b="1" dirty="0" err="1" smtClean="0">
                <a:latin typeface="Times New Roman" pitchFamily="18" charset="0"/>
              </a:rPr>
              <a:t>Nahormaděné</a:t>
            </a:r>
            <a:r>
              <a:rPr lang="cs-CZ" sz="1400" b="1" dirty="0" smtClean="0">
                <a:latin typeface="Times New Roman" pitchFamily="18" charset="0"/>
              </a:rPr>
              <a:t> metabolity – </a:t>
            </a:r>
            <a:r>
              <a:rPr lang="cs-CZ" sz="1400" b="1" dirty="0" err="1" smtClean="0">
                <a:latin typeface="Times New Roman" pitchFamily="18" charset="0"/>
              </a:rPr>
              <a:t>lipidy,proteiny</a:t>
            </a:r>
            <a:r>
              <a:rPr lang="cs-CZ" sz="1400" b="1" dirty="0" smtClean="0">
                <a:latin typeface="Times New Roman" pitchFamily="18" charset="0"/>
              </a:rPr>
              <a:t>, sacharidy</a:t>
            </a:r>
            <a:endParaRPr lang="cs-CZ" sz="1400" b="1" dirty="0">
              <a:latin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4944"/>
            <a:ext cx="5763305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/>
      <p:bldP spid="2" grpId="0" build="p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b="1" dirty="0">
                <a:latin typeface="Times New Roman" pitchFamily="18" charset="0"/>
              </a:rPr>
              <a:t>1. MITOCHONDRIE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7504" y="1196752"/>
            <a:ext cx="4752528" cy="5429200"/>
          </a:xfrm>
        </p:spPr>
        <p:txBody>
          <a:bodyPr/>
          <a:lstStyle/>
          <a:p>
            <a:r>
              <a:rPr lang="cs-CZ" sz="1400" b="1" dirty="0" err="1">
                <a:latin typeface="Times New Roman" pitchFamily="18" charset="0"/>
              </a:rPr>
              <a:t>mitos</a:t>
            </a:r>
            <a:r>
              <a:rPr lang="cs-CZ" sz="1400" b="1" dirty="0">
                <a:latin typeface="Times New Roman" pitchFamily="18" charset="0"/>
              </a:rPr>
              <a:t> – nit, </a:t>
            </a:r>
            <a:r>
              <a:rPr lang="cs-CZ" sz="1400" b="1" dirty="0" err="1">
                <a:latin typeface="Times New Roman" pitchFamily="18" charset="0"/>
              </a:rPr>
              <a:t>chondros</a:t>
            </a:r>
            <a:r>
              <a:rPr lang="cs-CZ" sz="1400" b="1" dirty="0">
                <a:latin typeface="Times New Roman" pitchFamily="18" charset="0"/>
              </a:rPr>
              <a:t> –</a:t>
            </a:r>
            <a:r>
              <a:rPr lang="cs-CZ" sz="1400" b="1" dirty="0" smtClean="0">
                <a:latin typeface="Times New Roman" pitchFamily="18" charset="0"/>
              </a:rPr>
              <a:t>zrnéčko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/>
              <a:t>organela, kterou lze nalézt v drtivé většině eukaryotických </a:t>
            </a:r>
            <a:r>
              <a:rPr lang="cs-CZ" sz="1400" dirty="0" smtClean="0"/>
              <a:t>buněk</a:t>
            </a:r>
            <a:endParaRPr lang="cs-CZ" sz="14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i="1" dirty="0" smtClean="0"/>
              <a:t>buněčné dýchání</a:t>
            </a:r>
            <a:endParaRPr lang="cs-CZ" sz="14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 smtClean="0"/>
              <a:t>aerobní </a:t>
            </a:r>
            <a:r>
              <a:rPr lang="cs-CZ" sz="1400" dirty="0"/>
              <a:t>metabolismus, jehož pomocí vzniká </a:t>
            </a:r>
            <a:r>
              <a:rPr lang="cs-CZ" sz="1400" i="1" dirty="0"/>
              <a:t>energie v podobě ATP</a:t>
            </a:r>
            <a:r>
              <a:rPr lang="cs-CZ" sz="1400" dirty="0"/>
              <a:t> (adenosintrifosfát), kterou buňka následně může využívat k svým životním pochodům – </a:t>
            </a:r>
            <a:r>
              <a:rPr lang="cs-CZ" sz="1400" i="1" dirty="0"/>
              <a:t>energetické centrum buňky</a:t>
            </a:r>
            <a:r>
              <a:rPr lang="cs-CZ" sz="1400" dirty="0"/>
              <a:t> - pohotový zdroj </a:t>
            </a:r>
            <a:r>
              <a:rPr lang="cs-CZ" sz="1400" dirty="0" smtClean="0"/>
              <a:t>energie</a:t>
            </a:r>
            <a:endParaRPr lang="cs-CZ" sz="14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 smtClean="0"/>
              <a:t>Sférické nebo oválné – průměr 1-2</a:t>
            </a:r>
            <a:r>
              <a:rPr lang="el-GR" sz="1400" dirty="0" smtClean="0">
                <a:latin typeface="Calibri"/>
                <a:cs typeface="Calibri"/>
              </a:rPr>
              <a:t>μ</a:t>
            </a:r>
            <a:r>
              <a:rPr lang="cs-CZ" sz="1400" dirty="0" smtClean="0">
                <a:latin typeface="Calibri"/>
                <a:cs typeface="Calibri"/>
              </a:rPr>
              <a:t>m, př. </a:t>
            </a:r>
            <a:r>
              <a:rPr lang="cs-CZ" sz="1400" dirty="0" err="1">
                <a:latin typeface="Calibri"/>
                <a:cs typeface="Calibri"/>
              </a:rPr>
              <a:t>h</a:t>
            </a:r>
            <a:r>
              <a:rPr lang="cs-CZ" sz="1400" dirty="0" err="1" smtClean="0">
                <a:latin typeface="Calibri"/>
                <a:cs typeface="Calibri"/>
              </a:rPr>
              <a:t>epatocyty</a:t>
            </a:r>
            <a:r>
              <a:rPr lang="cs-CZ" sz="1400" dirty="0" smtClean="0">
                <a:latin typeface="Calibri"/>
                <a:cs typeface="Calibri"/>
              </a:rPr>
              <a:t>, </a:t>
            </a:r>
            <a:r>
              <a:rPr lang="cs-CZ" sz="1400" dirty="0" err="1" smtClean="0">
                <a:latin typeface="Calibri"/>
                <a:cs typeface="Calibri"/>
              </a:rPr>
              <a:t>enterocyty</a:t>
            </a:r>
            <a:endParaRPr lang="cs-CZ" sz="1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 smtClean="0">
                <a:latin typeface="Calibri"/>
                <a:cs typeface="Calibri"/>
              </a:rPr>
              <a:t>Vláknité nebo tyčinkovité – tloušťka 1</a:t>
            </a:r>
            <a:r>
              <a:rPr lang="el-GR" sz="1400" dirty="0" smtClean="0">
                <a:latin typeface="Calibri"/>
                <a:cs typeface="Calibri"/>
              </a:rPr>
              <a:t>μ</a:t>
            </a:r>
            <a:r>
              <a:rPr lang="cs-CZ" sz="1400" dirty="0" smtClean="0">
                <a:latin typeface="Calibri"/>
                <a:cs typeface="Calibri"/>
              </a:rPr>
              <a:t>m a délka 5-7</a:t>
            </a:r>
            <a:r>
              <a:rPr lang="el-GR" sz="1400" dirty="0">
                <a:latin typeface="Calibri"/>
                <a:cs typeface="Calibri"/>
              </a:rPr>
              <a:t> μ</a:t>
            </a:r>
            <a:r>
              <a:rPr lang="cs-CZ" sz="1400" dirty="0" smtClean="0">
                <a:latin typeface="Calibri"/>
                <a:cs typeface="Calibri"/>
              </a:rPr>
              <a:t>m, př. </a:t>
            </a:r>
            <a:r>
              <a:rPr lang="cs-CZ" sz="1400" dirty="0">
                <a:latin typeface="Calibri"/>
                <a:cs typeface="Calibri"/>
              </a:rPr>
              <a:t>p</a:t>
            </a:r>
            <a:r>
              <a:rPr lang="cs-CZ" sz="1400" dirty="0" smtClean="0">
                <a:latin typeface="Calibri"/>
                <a:cs typeface="Calibri"/>
              </a:rPr>
              <a:t>roximální ledvinné tubuly</a:t>
            </a:r>
            <a:endParaRPr lang="cs-CZ" sz="1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 smtClean="0"/>
              <a:t>na </a:t>
            </a:r>
            <a:r>
              <a:rPr lang="cs-CZ" sz="1400" dirty="0"/>
              <a:t>povrchu </a:t>
            </a:r>
            <a:r>
              <a:rPr lang="cs-CZ" sz="1400" i="1" dirty="0"/>
              <a:t>dvě </a:t>
            </a:r>
            <a:r>
              <a:rPr lang="cs-CZ" sz="1400" i="1" dirty="0" smtClean="0"/>
              <a:t>membrány</a:t>
            </a:r>
            <a:endParaRPr lang="cs-CZ" sz="14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/>
              <a:t>Jedna (vnější) je </a:t>
            </a:r>
            <a:r>
              <a:rPr lang="cs-CZ" sz="1400" i="1" dirty="0"/>
              <a:t>hladká</a:t>
            </a:r>
            <a:r>
              <a:rPr lang="cs-CZ" sz="1400" dirty="0"/>
              <a:t>, druhá je </a:t>
            </a:r>
            <a:r>
              <a:rPr lang="cs-CZ" sz="1400" i="1" dirty="0"/>
              <a:t>zvlněná</a:t>
            </a:r>
            <a:r>
              <a:rPr lang="cs-CZ" sz="1400" dirty="0"/>
              <a:t>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/>
              <a:t>Výběžky či vchlípeniny, které tím vznikají, se nazývají </a:t>
            </a:r>
            <a:r>
              <a:rPr lang="cs-CZ" sz="1400" i="1" dirty="0" err="1"/>
              <a:t>kristy</a:t>
            </a:r>
            <a:r>
              <a:rPr lang="cs-CZ" sz="1400" dirty="0"/>
              <a:t>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/>
              <a:t>Mezi nimi se nachází </a:t>
            </a:r>
            <a:r>
              <a:rPr lang="cs-CZ" sz="1400" i="1" dirty="0" err="1"/>
              <a:t>mezimembránový</a:t>
            </a:r>
            <a:r>
              <a:rPr lang="cs-CZ" sz="1400" i="1" dirty="0"/>
              <a:t> prostor</a:t>
            </a:r>
            <a:r>
              <a:rPr lang="cs-CZ" sz="1400" dirty="0"/>
              <a:t>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/>
              <a:t>Uvnitř </a:t>
            </a:r>
            <a:r>
              <a:rPr lang="cs-CZ" sz="1400" dirty="0" err="1"/>
              <a:t>výběžkovité</a:t>
            </a:r>
            <a:r>
              <a:rPr lang="cs-CZ" sz="1400" dirty="0"/>
              <a:t> membrány se nachází </a:t>
            </a:r>
            <a:r>
              <a:rPr lang="cs-CZ" sz="1400" i="1" dirty="0"/>
              <a:t>matrix</a:t>
            </a:r>
            <a:r>
              <a:rPr lang="cs-CZ" sz="1400" dirty="0"/>
              <a:t>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dirty="0"/>
              <a:t>Proces dýchání (</a:t>
            </a:r>
            <a:r>
              <a:rPr lang="cs-CZ" sz="1400" i="1" dirty="0"/>
              <a:t>respirace</a:t>
            </a:r>
            <a:r>
              <a:rPr lang="cs-CZ" sz="1400" dirty="0"/>
              <a:t>) probíhá na </a:t>
            </a:r>
            <a:r>
              <a:rPr lang="cs-CZ" sz="1400" dirty="0" err="1"/>
              <a:t>kristách</a:t>
            </a:r>
            <a:r>
              <a:rPr lang="cs-CZ" sz="1400" dirty="0"/>
              <a:t> vnitřní membrány.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cs-CZ" sz="1200" dirty="0"/>
          </a:p>
          <a:p>
            <a:endParaRPr lang="cs-CZ" sz="1200" b="1" dirty="0">
              <a:latin typeface="Times New Roman" pitchFamily="18" charset="0"/>
            </a:endParaRPr>
          </a:p>
        </p:txBody>
      </p:sp>
      <p:pic>
        <p:nvPicPr>
          <p:cNvPr id="5" name="Picture 2" descr="58265-450px-diagram_of_a_human_mitochondrion_c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52" y="1268760"/>
            <a:ext cx="378365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95725"/>
            <a:ext cx="38100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11188" y="404813"/>
            <a:ext cx="2968625" cy="31829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300">
                <a:latin typeface="Century Gothic" charset="0"/>
              </a:rPr>
              <a:t>Živočišné buňky se vyznačuji </a:t>
            </a:r>
            <a:r>
              <a:rPr lang="cs-CZ" sz="1300" b="1">
                <a:latin typeface="Century Gothic" charset="0"/>
              </a:rPr>
              <a:t>obrovskou tvarovou rozmanitostí.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endParaRPr lang="cs-CZ" sz="1300" b="1">
              <a:latin typeface="Century Gothic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300">
                <a:latin typeface="Century Gothic" charset="0"/>
              </a:rPr>
              <a:t>Tvarové typy a příklady: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300">
                <a:latin typeface="Century Gothic" charset="0"/>
              </a:rPr>
              <a:t>kulovitý či eliptický - krevní buňky;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300">
                <a:latin typeface="Century Gothic" charset="0"/>
              </a:rPr>
              <a:t>plochý, kubický, cylindrický - epitelové buňky;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300">
                <a:latin typeface="Century Gothic" charset="0"/>
              </a:rPr>
              <a:t>hvězdicovitý a hruškovitý - nervové buňky;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300">
                <a:latin typeface="Century Gothic" charset="0"/>
              </a:rPr>
              <a:t>soudečkovitý - žlázové buňky;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300">
                <a:latin typeface="Century Gothic" charset="0"/>
              </a:rPr>
              <a:t>vřetenovitý - hladka svalovina.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endParaRPr lang="cs-CZ" sz="1300">
              <a:latin typeface="Century Gothic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300">
                <a:latin typeface="Century Gothic" charset="0"/>
              </a:rPr>
              <a:t>Některé buňky jako např. některé pojivové buňky či krevní mohou svůj tvar měnit.</a:t>
            </a:r>
          </a:p>
          <a:p>
            <a:pPr eaLnBrk="1" hangingPunct="1">
              <a:lnSpc>
                <a:spcPct val="80000"/>
              </a:lnSpc>
            </a:pPr>
            <a:endParaRPr lang="cs-CZ" sz="1300">
              <a:latin typeface="Century Gothic" charset="0"/>
            </a:endParaRPr>
          </a:p>
          <a:p>
            <a:pPr eaLnBrk="1" hangingPunct="1">
              <a:lnSpc>
                <a:spcPct val="80000"/>
              </a:lnSpc>
            </a:pPr>
            <a:endParaRPr lang="cs-CZ" sz="1300">
              <a:latin typeface="Century Gothic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162175"/>
            <a:ext cx="23288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22"/>
          <a:stretch>
            <a:fillRect/>
          </a:stretch>
        </p:blipFill>
        <p:spPr bwMode="auto">
          <a:xfrm>
            <a:off x="6508750" y="404813"/>
            <a:ext cx="21050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4360863"/>
            <a:ext cx="27559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 smooth muscle, muscularis externa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87750"/>
            <a:ext cx="39782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 multicellular; pure serous gland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24" b="18668"/>
          <a:stretch>
            <a:fillRect/>
          </a:stretch>
        </p:blipFill>
        <p:spPr bwMode="auto">
          <a:xfrm>
            <a:off x="3579813" y="1279525"/>
            <a:ext cx="27368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03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7504" y="44624"/>
            <a:ext cx="4038600" cy="2764904"/>
          </a:xfrm>
        </p:spPr>
        <p:txBody>
          <a:bodyPr/>
          <a:lstStyle/>
          <a:p>
            <a:pPr>
              <a:spcAft>
                <a:spcPct val="50000"/>
              </a:spcAft>
              <a:buFontTx/>
              <a:buNone/>
            </a:pPr>
            <a:r>
              <a:rPr lang="cs-CZ" sz="1400" b="1" dirty="0" smtClean="0">
                <a:latin typeface="Calibri" pitchFamily="34" charset="0"/>
                <a:cs typeface="Calibri" pitchFamily="34" charset="0"/>
              </a:rPr>
              <a:t>Kristy – </a:t>
            </a:r>
            <a:r>
              <a:rPr lang="cs-CZ" sz="1400" b="1" dirty="0" err="1" smtClean="0">
                <a:latin typeface="Calibri" pitchFamily="34" charset="0"/>
                <a:cs typeface="Calibri" pitchFamily="34" charset="0"/>
              </a:rPr>
              <a:t>lamelární</a:t>
            </a:r>
            <a:r>
              <a:rPr lang="cs-CZ" sz="1400" b="1" dirty="0" smtClean="0">
                <a:latin typeface="Calibri" pitchFamily="34" charset="0"/>
                <a:cs typeface="Calibri" pitchFamily="34" charset="0"/>
              </a:rPr>
              <a:t> – většina buněk</a:t>
            </a:r>
          </a:p>
          <a:p>
            <a:pPr>
              <a:spcAft>
                <a:spcPct val="50000"/>
              </a:spcAft>
              <a:buFontTx/>
              <a:buNone/>
            </a:pPr>
            <a:r>
              <a:rPr lang="cs-CZ" sz="1400" b="1" dirty="0" smtClean="0">
                <a:latin typeface="Calibri" pitchFamily="34" charset="0"/>
                <a:cs typeface="Calibri" pitchFamily="34" charset="0"/>
              </a:rPr>
              <a:t>Tubulární – př. buňky produkující steroidy</a:t>
            </a:r>
          </a:p>
          <a:p>
            <a:pPr>
              <a:spcAft>
                <a:spcPct val="50000"/>
              </a:spcAft>
              <a:buFontTx/>
              <a:buNone/>
            </a:pPr>
            <a:r>
              <a:rPr lang="cs-CZ" sz="1400" b="1" dirty="0" smtClean="0">
                <a:latin typeface="Calibri" pitchFamily="34" charset="0"/>
                <a:cs typeface="Calibri" pitchFamily="34" charset="0"/>
              </a:rPr>
              <a:t>Počet </a:t>
            </a:r>
            <a:r>
              <a:rPr lang="cs-CZ" sz="1400" b="1" dirty="0">
                <a:latin typeface="Calibri" pitchFamily="34" charset="0"/>
                <a:cs typeface="Calibri" pitchFamily="34" charset="0"/>
              </a:rPr>
              <a:t>mitochondrií je závislý  </a:t>
            </a:r>
            <a:r>
              <a:rPr lang="cs-CZ" sz="1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1400" b="1" dirty="0">
                <a:latin typeface="Calibri" pitchFamily="34" charset="0"/>
                <a:cs typeface="Calibri" pitchFamily="34" charset="0"/>
              </a:rPr>
              <a:t>na metabolické aktivitě buňky</a:t>
            </a:r>
          </a:p>
          <a:p>
            <a:pPr lvl="1">
              <a:spcAft>
                <a:spcPct val="50000"/>
              </a:spcAft>
              <a:buFontTx/>
              <a:buChar char="•"/>
            </a:pPr>
            <a:r>
              <a:rPr lang="cs-CZ" sz="1400" b="1" dirty="0">
                <a:latin typeface="Calibri" pitchFamily="34" charset="0"/>
                <a:cs typeface="Calibri" pitchFamily="34" charset="0"/>
              </a:rPr>
              <a:t>vysoká aktivita – hojné mitochondrie, četné </a:t>
            </a:r>
            <a:r>
              <a:rPr lang="cs-CZ" sz="1400" b="1" dirty="0" err="1">
                <a:latin typeface="Calibri" pitchFamily="34" charset="0"/>
                <a:cs typeface="Calibri" pitchFamily="34" charset="0"/>
              </a:rPr>
              <a:t>kristy</a:t>
            </a:r>
            <a:r>
              <a:rPr lang="cs-CZ" sz="1400" b="1" dirty="0">
                <a:latin typeface="Calibri" pitchFamily="34" charset="0"/>
                <a:cs typeface="Calibri" pitchFamily="34" charset="0"/>
              </a:rPr>
              <a:t> (srdeční sval, játra)</a:t>
            </a:r>
          </a:p>
          <a:p>
            <a:pPr lvl="1">
              <a:spcAft>
                <a:spcPct val="50000"/>
              </a:spcAft>
              <a:buFontTx/>
              <a:buChar char="•"/>
            </a:pPr>
            <a:r>
              <a:rPr lang="cs-CZ" sz="1400" b="1" dirty="0">
                <a:latin typeface="Calibri" pitchFamily="34" charset="0"/>
                <a:cs typeface="Calibri" pitchFamily="34" charset="0"/>
              </a:rPr>
              <a:t>nízká úroveň metabolismu – nízký počet mitochondrií, </a:t>
            </a:r>
            <a:r>
              <a:rPr lang="cs-CZ" sz="1400" b="1" dirty="0" err="1">
                <a:latin typeface="Calibri" pitchFamily="34" charset="0"/>
                <a:cs typeface="Calibri" pitchFamily="34" charset="0"/>
              </a:rPr>
              <a:t>kristy</a:t>
            </a:r>
            <a:r>
              <a:rPr lang="cs-CZ" sz="1400" b="1" dirty="0">
                <a:latin typeface="Calibri" pitchFamily="34" charset="0"/>
                <a:cs typeface="Calibri" pitchFamily="34" charset="0"/>
              </a:rPr>
              <a:t> málo </a:t>
            </a:r>
            <a:r>
              <a:rPr lang="cs-CZ" sz="1400" b="1" dirty="0" smtClean="0">
                <a:latin typeface="Calibri" pitchFamily="34" charset="0"/>
                <a:cs typeface="Calibri" pitchFamily="34" charset="0"/>
              </a:rPr>
              <a:t>vyvinuté</a:t>
            </a:r>
          </a:p>
          <a:p>
            <a:pPr lvl="1">
              <a:spcAft>
                <a:spcPct val="50000"/>
              </a:spcAft>
              <a:buFontTx/>
              <a:buChar char="•"/>
            </a:pPr>
            <a:endParaRPr lang="cs-CZ" sz="1400" b="1" dirty="0">
              <a:latin typeface="Calibri" pitchFamily="34" charset="0"/>
              <a:cs typeface="Calibri" pitchFamily="34" charset="0"/>
            </a:endParaRPr>
          </a:p>
          <a:p>
            <a:endParaRPr lang="cs-CZ" sz="1600" b="1" dirty="0">
              <a:latin typeface="Times New Roman" pitchFamily="18" charset="0"/>
            </a:endParaRPr>
          </a:p>
        </p:txBody>
      </p:sp>
      <p:pic>
        <p:nvPicPr>
          <p:cNvPr id="5" name="Picture 2" descr="F05-4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4038600" cy="415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296139" cy="322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5104"/>
            <a:ext cx="4061437" cy="24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87332" y="116632"/>
            <a:ext cx="5637312" cy="1143000"/>
          </a:xfrm>
        </p:spPr>
        <p:txBody>
          <a:bodyPr/>
          <a:lstStyle/>
          <a:p>
            <a:r>
              <a:rPr lang="cs-CZ" sz="4800" b="1" dirty="0"/>
              <a:t>RIBOSOMY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512" y="118940"/>
            <a:ext cx="4038600" cy="3742107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sz="1400" b="1" dirty="0" smtClean="0"/>
              <a:t>Drobné sférické útvary – 15-30 </a:t>
            </a:r>
            <a:r>
              <a:rPr lang="cs-CZ" sz="1400" b="1" dirty="0" err="1" smtClean="0"/>
              <a:t>nm</a:t>
            </a:r>
            <a:endParaRPr lang="cs-CZ" sz="1400" b="1" dirty="0" smtClean="0"/>
          </a:p>
          <a:p>
            <a:pPr>
              <a:spcAft>
                <a:spcPct val="50000"/>
              </a:spcAft>
            </a:pPr>
            <a:r>
              <a:rPr lang="cs-CZ" sz="1400" b="1" dirty="0" smtClean="0"/>
              <a:t>Malá a velká podjednotka</a:t>
            </a:r>
          </a:p>
          <a:p>
            <a:pPr>
              <a:spcAft>
                <a:spcPct val="50000"/>
              </a:spcAft>
            </a:pPr>
            <a:r>
              <a:rPr lang="cs-CZ" sz="1400" b="1" dirty="0" smtClean="0"/>
              <a:t>z </a:t>
            </a:r>
            <a:r>
              <a:rPr lang="cs-CZ" sz="1400" b="1" dirty="0"/>
              <a:t>bílkovin a RNA</a:t>
            </a:r>
          </a:p>
          <a:p>
            <a:pPr>
              <a:spcAft>
                <a:spcPct val="50000"/>
              </a:spcAft>
            </a:pPr>
            <a:r>
              <a:rPr lang="cs-CZ" sz="1400" b="1" dirty="0"/>
              <a:t>podílejí se na tvorbě </a:t>
            </a:r>
            <a:r>
              <a:rPr lang="cs-CZ" sz="1400" b="1" dirty="0" smtClean="0"/>
              <a:t>proteinů</a:t>
            </a:r>
          </a:p>
          <a:p>
            <a:pPr>
              <a:spcAft>
                <a:spcPct val="50000"/>
              </a:spcAft>
              <a:buFontTx/>
              <a:buNone/>
            </a:pPr>
            <a:r>
              <a:rPr lang="cs-CZ" sz="1400" b="1" dirty="0"/>
              <a:t>V cytoplazmě </a:t>
            </a:r>
            <a:endParaRPr lang="cs-CZ" sz="1400" b="1" dirty="0" smtClean="0"/>
          </a:p>
          <a:p>
            <a:pPr>
              <a:spcAft>
                <a:spcPct val="50000"/>
              </a:spcAft>
            </a:pPr>
            <a:r>
              <a:rPr lang="cs-CZ" sz="1400" b="1" dirty="0" smtClean="0"/>
              <a:t>volně </a:t>
            </a:r>
            <a:r>
              <a:rPr lang="cs-CZ" sz="1400" b="1" dirty="0"/>
              <a:t>– individuálně </a:t>
            </a:r>
          </a:p>
          <a:p>
            <a:pPr>
              <a:spcAft>
                <a:spcPct val="50000"/>
              </a:spcAft>
            </a:pPr>
            <a:r>
              <a:rPr lang="cs-CZ" sz="1400" b="1" dirty="0"/>
              <a:t> ve shlucích (</a:t>
            </a:r>
            <a:r>
              <a:rPr lang="cs-CZ" sz="1400" b="1" dirty="0" err="1"/>
              <a:t>polyribosomy</a:t>
            </a:r>
            <a:r>
              <a:rPr lang="cs-CZ" sz="1400" b="1" dirty="0"/>
              <a:t>, </a:t>
            </a:r>
            <a:r>
              <a:rPr lang="cs-CZ" sz="1400" b="1" dirty="0" err="1"/>
              <a:t>polysomy</a:t>
            </a:r>
            <a:r>
              <a:rPr lang="cs-CZ" sz="1400" b="1" dirty="0"/>
              <a:t>) - tvorba bílkovin pro vlastní potřebu (</a:t>
            </a:r>
            <a:r>
              <a:rPr lang="cs-CZ" sz="1400" b="1" dirty="0" err="1"/>
              <a:t>Hb</a:t>
            </a:r>
            <a:r>
              <a:rPr lang="cs-CZ" sz="1400" b="1" dirty="0"/>
              <a:t> v nezralých erytrocytech</a:t>
            </a:r>
            <a:r>
              <a:rPr lang="cs-CZ" sz="1400" b="1" dirty="0" smtClean="0"/>
              <a:t>)</a:t>
            </a:r>
          </a:p>
          <a:p>
            <a:pPr>
              <a:spcAft>
                <a:spcPct val="50000"/>
              </a:spcAft>
            </a:pPr>
            <a:r>
              <a:rPr lang="cs-CZ" sz="1400" b="1" dirty="0"/>
              <a:t>vázané na ER – produkce bílkovin „pro export“ (např. enzymy pankreatické, slinných žláz)</a:t>
            </a:r>
          </a:p>
          <a:p>
            <a:pPr>
              <a:spcAft>
                <a:spcPct val="50000"/>
              </a:spcAft>
            </a:pPr>
            <a:endParaRPr lang="cs-CZ" sz="1400" b="1" dirty="0"/>
          </a:p>
          <a:p>
            <a:pPr>
              <a:spcAft>
                <a:spcPct val="50000"/>
              </a:spcAft>
            </a:pPr>
            <a:endParaRPr lang="cs-CZ" sz="1600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ct val="50000"/>
              </a:spcAft>
            </a:pPr>
            <a:endParaRPr lang="cs-CZ" sz="1600" b="1" dirty="0"/>
          </a:p>
          <a:p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21968"/>
            <a:ext cx="2438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45" y="980728"/>
            <a:ext cx="499255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888" y="274638"/>
            <a:ext cx="5472608" cy="1143000"/>
          </a:xfrm>
        </p:spPr>
        <p:txBody>
          <a:bodyPr/>
          <a:lstStyle/>
          <a:p>
            <a:r>
              <a:rPr lang="cs-CZ" sz="4000" b="1" dirty="0"/>
              <a:t>ENDOPLAZMATICKÉ </a:t>
            </a:r>
            <a:br>
              <a:rPr lang="cs-CZ" sz="4000" b="1" dirty="0"/>
            </a:br>
            <a:r>
              <a:rPr lang="cs-CZ" sz="4000" b="1" dirty="0"/>
              <a:t>RETIKULUM </a:t>
            </a:r>
            <a:r>
              <a:rPr lang="cs-CZ" sz="4000" dirty="0"/>
              <a:t>(</a:t>
            </a:r>
            <a:r>
              <a:rPr lang="cs-CZ" sz="4000" b="1" dirty="0"/>
              <a:t>ER</a:t>
            </a:r>
            <a:r>
              <a:rPr lang="cs-CZ" sz="4000" dirty="0"/>
              <a:t>)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88640"/>
            <a:ext cx="3779912" cy="2448272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sz="1200" dirty="0"/>
              <a:t>soustava vzájemně propojených miniaturních membránových cisteren a </a:t>
            </a:r>
            <a:r>
              <a:rPr lang="cs-CZ" sz="1200" dirty="0" smtClean="0"/>
              <a:t>kanálků</a:t>
            </a:r>
          </a:p>
          <a:p>
            <a:pPr>
              <a:spcBef>
                <a:spcPct val="50000"/>
              </a:spcBef>
            </a:pPr>
            <a:r>
              <a:rPr lang="cs-CZ" sz="1200" dirty="0" smtClean="0"/>
              <a:t>Napojuje </a:t>
            </a:r>
            <a:r>
              <a:rPr lang="cs-CZ" sz="1200" dirty="0"/>
              <a:t>se na buněčné jádro a obvykle i na Golgiho aparát.</a:t>
            </a:r>
          </a:p>
          <a:p>
            <a:pPr>
              <a:spcAft>
                <a:spcPct val="50000"/>
              </a:spcAft>
            </a:pPr>
            <a:r>
              <a:rPr lang="cs-CZ" sz="1200" b="1" dirty="0" smtClean="0">
                <a:solidFill>
                  <a:srgbClr val="00B050"/>
                </a:solidFill>
              </a:rPr>
              <a:t>DRSNÉ</a:t>
            </a:r>
          </a:p>
          <a:p>
            <a:pPr>
              <a:spcAft>
                <a:spcPct val="50000"/>
              </a:spcAft>
            </a:pPr>
            <a:r>
              <a:rPr lang="cs-CZ" sz="1200" b="1" dirty="0" smtClean="0"/>
              <a:t>sestává </a:t>
            </a:r>
            <a:r>
              <a:rPr lang="cs-CZ" sz="1200" b="1" dirty="0"/>
              <a:t>z tubulů a rovnoběžně uspořádaných plochých </a:t>
            </a:r>
            <a:r>
              <a:rPr lang="cs-CZ" sz="1200" b="1" dirty="0" smtClean="0"/>
              <a:t>cisteren, na ty se přikládají </a:t>
            </a:r>
            <a:r>
              <a:rPr lang="cs-CZ" sz="1200" b="1" dirty="0" err="1" smtClean="0"/>
              <a:t>ribosomy</a:t>
            </a:r>
            <a:endParaRPr lang="cs-CZ" sz="1200" b="1" dirty="0"/>
          </a:p>
          <a:p>
            <a:pPr>
              <a:spcAft>
                <a:spcPct val="50000"/>
              </a:spcAft>
            </a:pPr>
            <a:r>
              <a:rPr lang="cs-CZ" sz="1200" b="1" dirty="0"/>
              <a:t>v buňkách specializovaných na </a:t>
            </a:r>
            <a:r>
              <a:rPr lang="cs-CZ" sz="1200" b="1" i="1" dirty="0"/>
              <a:t>sekreci </a:t>
            </a:r>
            <a:r>
              <a:rPr lang="cs-CZ" sz="1200" b="1" dirty="0"/>
              <a:t>proteinů (fibroblasty – kolagen, </a:t>
            </a:r>
            <a:r>
              <a:rPr lang="cs-CZ" sz="1200" b="1" dirty="0" err="1"/>
              <a:t>bb</a:t>
            </a:r>
            <a:r>
              <a:rPr lang="cs-CZ" sz="1200" b="1" dirty="0"/>
              <a:t>. pankreatických acinů – trávicí enzymy)</a:t>
            </a:r>
          </a:p>
          <a:p>
            <a:pPr>
              <a:spcBef>
                <a:spcPct val="50000"/>
              </a:spcBef>
            </a:pPr>
            <a:endParaRPr lang="cs-CZ" sz="1400" dirty="0"/>
          </a:p>
        </p:txBody>
      </p:sp>
      <p:pic>
        <p:nvPicPr>
          <p:cNvPr id="5" name="Picture 2" descr="58217-450px-endomembrane_system_diagram_c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84919"/>
            <a:ext cx="4038600" cy="3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480053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/>
      <p:bldP spid="1454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46037"/>
            <a:ext cx="5400600" cy="2511641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cs-CZ" sz="1100" b="1" dirty="0" smtClean="0">
                <a:solidFill>
                  <a:srgbClr val="00B050"/>
                </a:solidFill>
              </a:rPr>
              <a:t>HLADKÉ</a:t>
            </a:r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cs-CZ" sz="1100" b="1" dirty="0" smtClean="0"/>
              <a:t>síť </a:t>
            </a:r>
            <a:r>
              <a:rPr lang="cs-CZ" sz="1100" b="1" dirty="0"/>
              <a:t>v buňce</a:t>
            </a:r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cs-CZ" sz="1100" b="1" dirty="0"/>
              <a:t>nemá </a:t>
            </a:r>
            <a:r>
              <a:rPr lang="cs-CZ" sz="1100" b="1" dirty="0" err="1"/>
              <a:t>ribosomy</a:t>
            </a:r>
            <a:r>
              <a:rPr lang="cs-CZ" sz="1100" b="1" dirty="0"/>
              <a:t> na povrchu</a:t>
            </a:r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cs-CZ" sz="1100" b="1" dirty="0"/>
              <a:t>cisterny tubulární, navzájem propojené kanálky</a:t>
            </a:r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cs-CZ" sz="1100" b="1" dirty="0"/>
              <a:t>propojuje drsné ER a GK a zajišťuje transport různých makromolekul mezi těmito dvěma systémy</a:t>
            </a:r>
            <a:r>
              <a:rPr lang="cs-CZ" sz="1100" dirty="0"/>
              <a:t> </a:t>
            </a:r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cs-CZ" sz="1100" b="1" dirty="0"/>
              <a:t>hraje významnou roli při syntéze lipidů, hormonů a v zabezpečovaní pohybu iontů vápníku ve svalových vláknech</a:t>
            </a:r>
            <a:r>
              <a:rPr lang="cs-CZ" sz="1100" dirty="0"/>
              <a:t> </a:t>
            </a:r>
            <a:endParaRPr lang="cs-CZ" sz="1100" b="1" dirty="0"/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cs-CZ" sz="1100" b="1" dirty="0"/>
              <a:t>detoxikace, neutralizace toxických látek</a:t>
            </a:r>
          </a:p>
          <a:p>
            <a:pPr>
              <a:spcAft>
                <a:spcPct val="50000"/>
              </a:spcAft>
            </a:pPr>
            <a:r>
              <a:rPr lang="cs-CZ" sz="1100" b="1" dirty="0"/>
              <a:t>jaterní </a:t>
            </a:r>
            <a:r>
              <a:rPr lang="cs-CZ" sz="1100" b="1" dirty="0" err="1"/>
              <a:t>bb</a:t>
            </a:r>
            <a:r>
              <a:rPr lang="cs-CZ" sz="1100" b="1" dirty="0"/>
              <a:t>., svalová vlákna (sarkoplazmatické retikulum)</a:t>
            </a:r>
          </a:p>
          <a:p>
            <a:pPr>
              <a:spcAft>
                <a:spcPct val="50000"/>
              </a:spcAft>
            </a:pPr>
            <a:r>
              <a:rPr lang="cs-CZ" sz="1100" b="1" dirty="0" err="1"/>
              <a:t>bb</a:t>
            </a:r>
            <a:r>
              <a:rPr lang="cs-CZ" sz="1100" b="1" dirty="0"/>
              <a:t>. kůry nadledvin – syntéza steroidů</a:t>
            </a:r>
          </a:p>
          <a:p>
            <a:endParaRPr lang="cs-CZ" sz="1400" dirty="0"/>
          </a:p>
        </p:txBody>
      </p:sp>
      <p:pic>
        <p:nvPicPr>
          <p:cNvPr id="6" name="Picture 2" descr="F05-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624"/>
            <a:ext cx="3606552" cy="29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665184"/>
            <a:ext cx="5616625" cy="419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/>
          <a:lstStyle/>
          <a:p>
            <a:r>
              <a:rPr lang="cs-CZ" b="1" dirty="0"/>
              <a:t>GOLGIHO APARÁT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"/>
            <a:ext cx="5364088" cy="3645024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sz="1200" dirty="0" smtClean="0"/>
              <a:t>podle </a:t>
            </a:r>
            <a:r>
              <a:rPr lang="cs-CZ" sz="1200" dirty="0"/>
              <a:t>italského anatoma Camilla </a:t>
            </a:r>
            <a:r>
              <a:rPr lang="cs-CZ" sz="1200" dirty="0" smtClean="0"/>
              <a:t>Golgiho</a:t>
            </a:r>
          </a:p>
          <a:p>
            <a:pPr>
              <a:spcBef>
                <a:spcPct val="50000"/>
              </a:spcBef>
            </a:pPr>
            <a:r>
              <a:rPr lang="cs-CZ" sz="1200" b="1" dirty="0" smtClean="0"/>
              <a:t>tři </a:t>
            </a:r>
            <a:r>
              <a:rPr lang="cs-CZ" sz="1200" b="1" dirty="0"/>
              <a:t>zřetelné struktury ohraničené membránou</a:t>
            </a:r>
          </a:p>
          <a:p>
            <a:pPr marL="1371600" lvl="2" indent="-457200">
              <a:buFontTx/>
              <a:buAutoNum type="alphaLcParenR"/>
            </a:pPr>
            <a:r>
              <a:rPr lang="cs-CZ" sz="1200" b="1" dirty="0" err="1"/>
              <a:t>oploštělé</a:t>
            </a:r>
            <a:r>
              <a:rPr lang="cs-CZ" sz="1200" b="1" dirty="0"/>
              <a:t> cisterny</a:t>
            </a:r>
          </a:p>
          <a:p>
            <a:pPr marL="1371600" lvl="2" indent="-457200">
              <a:buFontTx/>
              <a:buAutoNum type="alphaLcParenR"/>
            </a:pPr>
            <a:r>
              <a:rPr lang="cs-CZ" sz="1200" b="1" dirty="0"/>
              <a:t>váčky </a:t>
            </a:r>
          </a:p>
          <a:p>
            <a:pPr marL="1371600" lvl="2" indent="-457200">
              <a:buFontTx/>
              <a:buAutoNum type="alphaLcParenR"/>
            </a:pPr>
            <a:r>
              <a:rPr lang="cs-CZ" sz="1200" b="1" dirty="0"/>
              <a:t>vakuoly</a:t>
            </a:r>
          </a:p>
          <a:p>
            <a:pPr marL="609600" indent="-609600"/>
            <a:r>
              <a:rPr lang="cs-CZ" sz="1200" b="1" dirty="0"/>
              <a:t>napojený na </a:t>
            </a:r>
            <a:r>
              <a:rPr lang="cs-CZ" sz="1200" b="1" dirty="0" smtClean="0"/>
              <a:t>ER</a:t>
            </a:r>
          </a:p>
          <a:p>
            <a:pPr marL="609600" indent="-609600"/>
            <a:r>
              <a:rPr lang="cs-CZ" sz="1200" b="1" dirty="0" smtClean="0"/>
              <a:t>Cis oblast- zevní část, přivrácená k GER, transportní váčky z GER</a:t>
            </a:r>
          </a:p>
          <a:p>
            <a:pPr marL="609600" indent="-609600"/>
            <a:r>
              <a:rPr lang="cs-CZ" sz="1200" b="1" dirty="0" smtClean="0"/>
              <a:t>Střední část – velké cisterny</a:t>
            </a:r>
          </a:p>
          <a:p>
            <a:pPr marL="609600" indent="-609600"/>
            <a:r>
              <a:rPr lang="cs-CZ" sz="1200" b="1" dirty="0" smtClean="0"/>
              <a:t>Trans oblast – vnitřní část, oddělují se zde kondenzační vakuoly, z těch sekreční vakuoly a granula</a:t>
            </a:r>
            <a:endParaRPr lang="cs-CZ" sz="1200" b="1" dirty="0"/>
          </a:p>
          <a:p>
            <a:pPr>
              <a:spcBef>
                <a:spcPct val="50000"/>
              </a:spcBef>
            </a:pPr>
            <a:r>
              <a:rPr lang="cs-CZ" sz="1200" dirty="0"/>
              <a:t>slouží k transportu a přechovávání látek, </a:t>
            </a:r>
            <a:r>
              <a:rPr lang="cs-CZ" sz="1200" dirty="0" err="1"/>
              <a:t>postsyntetické</a:t>
            </a:r>
            <a:r>
              <a:rPr lang="cs-CZ" sz="1200" dirty="0"/>
              <a:t> úpravě bílkovin, syntéze polysacharidů a imunoglobulinů a tvorbě váčků využívaných při </a:t>
            </a:r>
            <a:r>
              <a:rPr lang="cs-CZ" sz="1200" dirty="0" err="1"/>
              <a:t>exocytóze</a:t>
            </a:r>
            <a:r>
              <a:rPr lang="cs-CZ" sz="1200" dirty="0"/>
              <a:t>. </a:t>
            </a:r>
          </a:p>
          <a:p>
            <a:pPr>
              <a:spcBef>
                <a:spcPct val="50000"/>
              </a:spcBef>
            </a:pPr>
            <a:r>
              <a:rPr lang="cs-CZ" sz="1200" dirty="0"/>
              <a:t>V Golgiho komplexu vzniká též materiál pro tvorbu buněčné stěny.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cs-CZ" sz="1200" dirty="0"/>
              <a:t>obalování, kondenzace a koncentrace sekrečních produktů</a:t>
            </a:r>
          </a:p>
          <a:p>
            <a:pPr>
              <a:spcBef>
                <a:spcPct val="50000"/>
              </a:spcBef>
            </a:pPr>
            <a:endParaRPr lang="cs-CZ" sz="1200" dirty="0"/>
          </a:p>
        </p:txBody>
      </p:sp>
      <p:pic>
        <p:nvPicPr>
          <p:cNvPr id="5" name="Picture 2" descr="F05-4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92087"/>
            <a:ext cx="4038600" cy="37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adroERGKme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816424" cy="304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46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6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6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46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46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46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46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46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46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46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46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46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  <p:bldP spid="14643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4680520" cy="38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5963"/>
            <a:ext cx="3926929" cy="475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9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896" y="279159"/>
            <a:ext cx="5050904" cy="1143000"/>
          </a:xfrm>
        </p:spPr>
        <p:txBody>
          <a:bodyPr/>
          <a:lstStyle/>
          <a:p>
            <a:r>
              <a:rPr lang="cs-CZ" sz="4800" b="1" dirty="0" smtClean="0"/>
              <a:t>LYZOSOMY</a:t>
            </a:r>
            <a:endParaRPr lang="cs-CZ" sz="4800" b="1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88640"/>
            <a:ext cx="4038600" cy="3024336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cs-CZ" sz="1400" b="1" dirty="0"/>
              <a:t>většinou sférické struktury ohraničené membránou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cs-CZ" sz="1400" b="1" dirty="0"/>
              <a:t>obsahují hydrolytické enzymy – hydrolázy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cs-CZ" sz="1400" b="1" dirty="0"/>
              <a:t>vznikají zpravidla oddělením se z hladkého endoplazmatického retikula či Golgiho komplexu</a:t>
            </a:r>
          </a:p>
          <a:p>
            <a:pPr>
              <a:lnSpc>
                <a:spcPct val="90000"/>
              </a:lnSpc>
            </a:pPr>
            <a:r>
              <a:rPr lang="cs-CZ" sz="1400" b="1" dirty="0"/>
              <a:t>slouží k nitrobuněčnému trávení, k odbourávání rozličného nepotřebného a škodlivého endogenního i exogenního materiálu a k tzv. </a:t>
            </a:r>
            <a:r>
              <a:rPr lang="cs-CZ" sz="1400" b="1" dirty="0" err="1"/>
              <a:t>autofágii</a:t>
            </a:r>
            <a:r>
              <a:rPr lang="cs-CZ" sz="1400" b="1" dirty="0"/>
              <a:t> (odbourávání vlastních poškozených buněčných struktur). </a:t>
            </a:r>
            <a:r>
              <a:rPr lang="cs-CZ" sz="1400" dirty="0"/>
              <a:t> </a:t>
            </a:r>
            <a:endParaRPr lang="cs-CZ" sz="1400" b="1" dirty="0"/>
          </a:p>
          <a:p>
            <a:pPr>
              <a:lnSpc>
                <a:spcPct val="90000"/>
              </a:lnSpc>
              <a:spcAft>
                <a:spcPct val="50000"/>
              </a:spcAft>
            </a:pPr>
            <a:endParaRPr lang="cs-CZ" sz="1400" b="1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038600" cy="335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lysosomen29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394" y="1340768"/>
            <a:ext cx="5180306" cy="345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09" y="188640"/>
            <a:ext cx="4762872" cy="1143000"/>
          </a:xfrm>
        </p:spPr>
        <p:txBody>
          <a:bodyPr/>
          <a:lstStyle/>
          <a:p>
            <a:r>
              <a:rPr lang="cs-CZ" b="1" dirty="0"/>
              <a:t>Typy lyzozomů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b="1" dirty="0" smtClean="0">
                <a:solidFill>
                  <a:srgbClr val="00B050"/>
                </a:solidFill>
              </a:rPr>
              <a:t>PRIMÁRNÍ LYZOZOMY</a:t>
            </a:r>
            <a:r>
              <a:rPr lang="cs-CZ" sz="1400" dirty="0" smtClean="0">
                <a:solidFill>
                  <a:srgbClr val="00B050"/>
                </a:solidFill>
              </a:rPr>
              <a:t> </a:t>
            </a:r>
            <a:r>
              <a:rPr lang="cs-CZ" sz="1400" dirty="0" smtClean="0"/>
              <a:t>(</a:t>
            </a:r>
            <a:r>
              <a:rPr lang="cs-CZ" sz="1400" dirty="0" err="1"/>
              <a:t>předlyzozomy</a:t>
            </a:r>
            <a:r>
              <a:rPr lang="cs-CZ" sz="1400" dirty="0"/>
              <a:t>) jsou váčky obsahující hydrolázy, ale nikoliv materiál k trávení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b="1" dirty="0" smtClean="0">
                <a:solidFill>
                  <a:srgbClr val="00B050"/>
                </a:solidFill>
              </a:rPr>
              <a:t>SEKUNDÁRNÍ LYZOZOMY</a:t>
            </a:r>
            <a:r>
              <a:rPr lang="cs-CZ" sz="1400" dirty="0" smtClean="0">
                <a:solidFill>
                  <a:srgbClr val="00B050"/>
                </a:solidFill>
              </a:rPr>
              <a:t> </a:t>
            </a:r>
            <a:r>
              <a:rPr lang="cs-CZ" sz="1400" dirty="0" smtClean="0"/>
              <a:t>jsou </a:t>
            </a:r>
            <a:r>
              <a:rPr lang="cs-CZ" sz="1400" dirty="0"/>
              <a:t>podstatně větší a obsahují hydrolázy spolu s materiálem, který právě zpracovávají. Vznikají splynutím primárního lyzozomu s tzv. </a:t>
            </a:r>
            <a:r>
              <a:rPr lang="cs-CZ" sz="1400" dirty="0" err="1"/>
              <a:t>fagozomem</a:t>
            </a:r>
            <a:r>
              <a:rPr lang="cs-CZ" sz="1400" dirty="0"/>
              <a:t> (váčkem obsahujícím materiál určený k hydrolýze). Vzniklé jednoduché molekuly (např. monosacharidy) jsou vstřebány do cytosolu.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sz="1400" b="1" dirty="0" smtClean="0">
                <a:solidFill>
                  <a:srgbClr val="00B050"/>
                </a:solidFill>
              </a:rPr>
              <a:t>TERCIÁLNÍ LYZOZOMY</a:t>
            </a:r>
            <a:r>
              <a:rPr lang="cs-CZ" sz="1400" dirty="0" smtClean="0">
                <a:solidFill>
                  <a:srgbClr val="00B050"/>
                </a:solidFill>
              </a:rPr>
              <a:t> </a:t>
            </a:r>
            <a:r>
              <a:rPr lang="cs-CZ" sz="1400" dirty="0" smtClean="0"/>
              <a:t>(</a:t>
            </a:r>
            <a:r>
              <a:rPr lang="cs-CZ" sz="1400" dirty="0" err="1"/>
              <a:t>postlyzozomy</a:t>
            </a:r>
            <a:r>
              <a:rPr lang="cs-CZ" sz="1400" dirty="0"/>
              <a:t>, reziduální tělíska) už obsahují zbytky materiálu, který se již nedá dál rozložit. Jejich obsah je pomocí </a:t>
            </a:r>
            <a:r>
              <a:rPr lang="cs-CZ" sz="1400" dirty="0" err="1"/>
              <a:t>exocytózy</a:t>
            </a:r>
            <a:r>
              <a:rPr lang="cs-CZ" sz="1400" dirty="0"/>
              <a:t> posléze vyloučen z buňky a </a:t>
            </a:r>
            <a:r>
              <a:rPr lang="cs-CZ" sz="1400" dirty="0" err="1"/>
              <a:t>postlyzozom</a:t>
            </a:r>
            <a:r>
              <a:rPr lang="cs-CZ" sz="1400" dirty="0"/>
              <a:t> zanikne. </a:t>
            </a:r>
          </a:p>
          <a:p>
            <a:pPr>
              <a:lnSpc>
                <a:spcPct val="90000"/>
              </a:lnSpc>
            </a:pPr>
            <a:endParaRPr lang="cs-CZ" sz="1400" dirty="0"/>
          </a:p>
        </p:txBody>
      </p:sp>
      <p:pic>
        <p:nvPicPr>
          <p:cNvPr id="5" name="Picture 2" descr="F05-44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038600" cy="276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38" y="3645024"/>
            <a:ext cx="444817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/>
      <p:bldP spid="14848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b="1" dirty="0"/>
              <a:t>PEROXISOMY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7504" y="1151396"/>
            <a:ext cx="4536504" cy="1684784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sz="1400" b="1" dirty="0"/>
              <a:t>kulovité, membránou ohraničené organely, která izoluje jejich obsah od prostředí buňky</a:t>
            </a:r>
          </a:p>
          <a:p>
            <a:pPr>
              <a:spcAft>
                <a:spcPct val="50000"/>
              </a:spcAft>
            </a:pPr>
            <a:r>
              <a:rPr lang="cs-CZ" sz="1400" b="1" dirty="0"/>
              <a:t>slouží buňce ke zbavení se toxických </a:t>
            </a:r>
            <a:r>
              <a:rPr lang="cs-CZ" sz="1400" b="1" dirty="0" smtClean="0"/>
              <a:t>substancí</a:t>
            </a:r>
            <a:endParaRPr lang="cs-CZ" sz="1400" b="1" dirty="0"/>
          </a:p>
          <a:p>
            <a:pPr>
              <a:spcAft>
                <a:spcPct val="50000"/>
              </a:spcAft>
            </a:pPr>
            <a:r>
              <a:rPr lang="cs-CZ" sz="1400" b="1" dirty="0" smtClean="0"/>
              <a:t>Obsahují peroxidázu, katalázu…</a:t>
            </a:r>
          </a:p>
          <a:p>
            <a:pPr>
              <a:spcAft>
                <a:spcPct val="50000"/>
              </a:spcAft>
            </a:pPr>
            <a:r>
              <a:rPr lang="cs-CZ" sz="1400" b="1" dirty="0" smtClean="0"/>
              <a:t>Degradace MK, AMK</a:t>
            </a:r>
          </a:p>
          <a:p>
            <a:pPr>
              <a:spcAft>
                <a:spcPct val="50000"/>
              </a:spcAft>
            </a:pPr>
            <a:r>
              <a:rPr lang="cs-CZ" sz="1400" b="1" dirty="0" smtClean="0"/>
              <a:t>Vzniká H2O2, ten je štěpen katalázou</a:t>
            </a:r>
            <a:endParaRPr lang="cs-CZ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8379"/>
            <a:ext cx="4356712" cy="34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3852069" cy="3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b="1" dirty="0"/>
              <a:t>2. CYTOSKELET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7544" y="1305298"/>
            <a:ext cx="7931224" cy="1180727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sz="1400" b="1" dirty="0"/>
              <a:t>Cytoskelet</a:t>
            </a:r>
            <a:r>
              <a:rPr lang="cs-CZ" sz="1400" dirty="0"/>
              <a:t> je dynamický systém proteinových vláken a tubulů, jejichž hlavní funkcí je </a:t>
            </a:r>
            <a:r>
              <a:rPr lang="cs-CZ" sz="1400" i="1" dirty="0"/>
              <a:t>transport látek a buněčných komponent</a:t>
            </a:r>
            <a:r>
              <a:rPr lang="cs-CZ" sz="1400" dirty="0"/>
              <a:t>, </a:t>
            </a:r>
            <a:r>
              <a:rPr lang="cs-CZ" sz="1400" i="1" dirty="0"/>
              <a:t>opora buňky a účast na jejím dělení</a:t>
            </a:r>
            <a:r>
              <a:rPr lang="cs-CZ" sz="1400" dirty="0"/>
              <a:t> (vytvoření tzv. dělícího vřeténka).</a:t>
            </a:r>
          </a:p>
          <a:p>
            <a:pPr>
              <a:spcBef>
                <a:spcPct val="50000"/>
              </a:spcBef>
            </a:pPr>
            <a:r>
              <a:rPr lang="cs-CZ" sz="1400" dirty="0"/>
              <a:t>Cytoskelet se skládá ze tří složek: </a:t>
            </a:r>
            <a:r>
              <a:rPr lang="cs-CZ" sz="1400" b="1" i="1" dirty="0"/>
              <a:t>mikrotubulů</a:t>
            </a:r>
            <a:r>
              <a:rPr lang="cs-CZ" sz="1400" dirty="0"/>
              <a:t>, </a:t>
            </a:r>
            <a:r>
              <a:rPr lang="cs-CZ" sz="1400" b="1" i="1" dirty="0"/>
              <a:t>mikrofilament</a:t>
            </a:r>
            <a:r>
              <a:rPr lang="cs-CZ" sz="1400" dirty="0"/>
              <a:t> a </a:t>
            </a:r>
            <a:r>
              <a:rPr lang="cs-CZ" sz="1400" b="1" i="1" dirty="0"/>
              <a:t>středních filament</a:t>
            </a:r>
            <a:r>
              <a:rPr lang="cs-CZ" sz="1400" dirty="0"/>
              <a:t> (též </a:t>
            </a:r>
            <a:r>
              <a:rPr lang="cs-CZ" sz="1400" b="1" i="1" dirty="0"/>
              <a:t>intermediální </a:t>
            </a:r>
            <a:r>
              <a:rPr lang="cs-CZ" sz="1400" b="1" i="1" dirty="0" err="1"/>
              <a:t>filamenta</a:t>
            </a:r>
            <a:r>
              <a:rPr lang="cs-CZ" sz="1400" dirty="0"/>
              <a:t>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7608666" cy="346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ovéPole 3"/>
          <p:cNvSpPr txBox="1">
            <a:spLocks noChangeArrowheads="1"/>
          </p:cNvSpPr>
          <p:nvPr/>
        </p:nvSpPr>
        <p:spPr bwMode="auto">
          <a:xfrm>
            <a:off x="214313" y="6167438"/>
            <a:ext cx="2316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28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Buněčné tvary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681038"/>
            <a:ext cx="44100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4026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b="1" dirty="0"/>
              <a:t>MIKROTUBULY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ct val="50000"/>
              </a:spcAft>
            </a:pPr>
            <a:r>
              <a:rPr lang="cs-CZ" sz="1400" b="1" dirty="0" smtClean="0"/>
              <a:t>Dlouhé trubičkovité útvary, 25nm</a:t>
            </a:r>
          </a:p>
          <a:p>
            <a:pPr>
              <a:spcAft>
                <a:spcPct val="50000"/>
              </a:spcAft>
            </a:pPr>
            <a:r>
              <a:rPr lang="cs-CZ" sz="1400" b="1" dirty="0" smtClean="0"/>
              <a:t>Z molekul tubulinu</a:t>
            </a:r>
          </a:p>
          <a:p>
            <a:pPr>
              <a:spcAft>
                <a:spcPct val="50000"/>
              </a:spcAft>
            </a:pPr>
            <a:r>
              <a:rPr lang="cs-CZ" sz="1400" b="1" dirty="0" smtClean="0"/>
              <a:t>13 tubulinových </a:t>
            </a:r>
            <a:r>
              <a:rPr lang="cs-CZ" sz="1400" b="1" dirty="0" err="1" smtClean="0"/>
              <a:t>poddjednotek</a:t>
            </a:r>
            <a:endParaRPr lang="cs-CZ" sz="1400" b="1" dirty="0" smtClean="0"/>
          </a:p>
          <a:p>
            <a:pPr>
              <a:spcAft>
                <a:spcPct val="50000"/>
              </a:spcAft>
            </a:pPr>
            <a:r>
              <a:rPr lang="cs-CZ" sz="1400" b="1" dirty="0" smtClean="0"/>
              <a:t>zajišťují </a:t>
            </a:r>
            <a:r>
              <a:rPr lang="cs-CZ" sz="1400" b="1" dirty="0"/>
              <a:t>tvar buněk</a:t>
            </a:r>
          </a:p>
          <a:p>
            <a:pPr>
              <a:spcAft>
                <a:spcPct val="50000"/>
              </a:spcAft>
            </a:pPr>
            <a:r>
              <a:rPr lang="cs-CZ" sz="1400" b="1" dirty="0"/>
              <a:t>slouží hlavně jako transport různých struktur a látek po buňce</a:t>
            </a:r>
            <a:r>
              <a:rPr lang="cs-CZ" sz="1400" dirty="0"/>
              <a:t> </a:t>
            </a:r>
            <a:r>
              <a:rPr lang="cs-CZ" sz="1400" b="1" dirty="0"/>
              <a:t>(mitochondrií, vezikul)</a:t>
            </a:r>
          </a:p>
          <a:p>
            <a:pPr>
              <a:spcAft>
                <a:spcPct val="50000"/>
              </a:spcAft>
            </a:pPr>
            <a:r>
              <a:rPr lang="cs-CZ" sz="1400" b="1" dirty="0"/>
              <a:t>jsou základní komponentou několika komponent - centrioly, řasinky, bičíky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85671"/>
            <a:ext cx="4226966" cy="445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690864" cy="1143000"/>
          </a:xfrm>
        </p:spPr>
        <p:txBody>
          <a:bodyPr/>
          <a:lstStyle/>
          <a:p>
            <a:r>
              <a:rPr lang="cs-CZ" sz="4800" b="1" dirty="0"/>
              <a:t>Centrioly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211960" y="44624"/>
            <a:ext cx="4742564" cy="1584176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cs-CZ" sz="1400" b="1" dirty="0" smtClean="0"/>
              <a:t>Z 9 trojic mikrotubulů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cs-CZ" sz="1400" b="1" dirty="0" smtClean="0"/>
              <a:t>význam </a:t>
            </a:r>
            <a:r>
              <a:rPr lang="cs-CZ" sz="1400" b="1" dirty="0"/>
              <a:t>při dělení buňky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cs-CZ" sz="1400" b="1" dirty="0"/>
              <a:t>v nedělící se buňce jeden pár, před začátkem dělení se zdvojí, v průběhu mitózy putuje každý pár k opačnému pólu buňky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cs-CZ" sz="1400" b="1" dirty="0"/>
              <a:t>představují organizační centrum pro vznikající dělící vřeténko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scan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6416"/>
            <a:ext cx="9144000" cy="3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51097"/>
            <a:ext cx="38957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/>
              <a:t>Řasinky (</a:t>
            </a:r>
            <a:r>
              <a:rPr lang="cs-CZ" sz="4000" b="1" dirty="0" err="1"/>
              <a:t>cilia</a:t>
            </a:r>
            <a:r>
              <a:rPr lang="cs-CZ" sz="4000" b="1" dirty="0"/>
              <a:t>) a bičíky (</a:t>
            </a:r>
            <a:r>
              <a:rPr lang="cs-CZ" sz="4000" b="1" dirty="0" err="1"/>
              <a:t>flagella</a:t>
            </a:r>
            <a:r>
              <a:rPr lang="cs-CZ" sz="4000" b="1" dirty="0"/>
              <a:t>)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1052736"/>
            <a:ext cx="5256584" cy="1828799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sz="1400" b="1" dirty="0" smtClean="0"/>
              <a:t>Osová část je tvořena 9 dvojicemi mikrotubulů po obvodu a 1 dvojicí uvnitř</a:t>
            </a:r>
          </a:p>
          <a:p>
            <a:pPr>
              <a:spcAft>
                <a:spcPct val="50000"/>
              </a:spcAft>
            </a:pPr>
            <a:r>
              <a:rPr lang="cs-CZ" sz="1400" b="1" dirty="0" smtClean="0"/>
              <a:t>Bazální tělísko- stejná stavba jako centriol</a:t>
            </a:r>
          </a:p>
          <a:p>
            <a:pPr>
              <a:spcAft>
                <a:spcPct val="50000"/>
              </a:spcAft>
            </a:pPr>
            <a:r>
              <a:rPr lang="cs-CZ" sz="1400" b="1" dirty="0" smtClean="0"/>
              <a:t>pohyblivé </a:t>
            </a:r>
            <a:r>
              <a:rPr lang="cs-CZ" sz="1400" b="1" dirty="0"/>
              <a:t>výběžky buněčného povrchu</a:t>
            </a:r>
          </a:p>
          <a:p>
            <a:pPr>
              <a:spcAft>
                <a:spcPct val="50000"/>
              </a:spcAft>
            </a:pPr>
            <a:r>
              <a:rPr lang="cs-CZ" sz="1400" b="1" dirty="0"/>
              <a:t>osu tvoří vysoce specializované mikrotubuly</a:t>
            </a:r>
          </a:p>
        </p:txBody>
      </p:sp>
      <p:pic>
        <p:nvPicPr>
          <p:cNvPr id="5" name="Picture 2" descr="scan00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66" y="1124744"/>
            <a:ext cx="2912724" cy="30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ertilisation-sperm-ov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52850"/>
            <a:ext cx="3347863" cy="22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37814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6156" y="11266"/>
            <a:ext cx="3754760" cy="825446"/>
          </a:xfrm>
        </p:spPr>
        <p:txBody>
          <a:bodyPr/>
          <a:lstStyle/>
          <a:p>
            <a:r>
              <a:rPr lang="cs-CZ" sz="2800" b="1" dirty="0"/>
              <a:t>MIKROFILAMENTA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246" y="620688"/>
            <a:ext cx="4334729" cy="1152128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cs-CZ" sz="1200" b="1" dirty="0" smtClean="0">
                <a:latin typeface="Times New Roman" pitchFamily="18" charset="0"/>
              </a:rPr>
              <a:t>průměrná tloušťka 7nm, z globulárních molekul G-aktinu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cs-CZ" sz="1200" b="1" dirty="0" smtClean="0">
                <a:latin typeface="Times New Roman" pitchFamily="18" charset="0"/>
              </a:rPr>
              <a:t>součástí </a:t>
            </a:r>
            <a:r>
              <a:rPr lang="cs-CZ" sz="1200" b="1" dirty="0">
                <a:latin typeface="Times New Roman" pitchFamily="18" charset="0"/>
              </a:rPr>
              <a:t>všech </a:t>
            </a:r>
            <a:r>
              <a:rPr lang="cs-CZ" sz="1200" b="1" dirty="0" smtClean="0">
                <a:latin typeface="Times New Roman" pitchFamily="18" charset="0"/>
              </a:rPr>
              <a:t>buněk; proudění cytoplazmy; „zdrhovací </a:t>
            </a:r>
            <a:r>
              <a:rPr lang="cs-CZ" sz="1200" b="1" dirty="0">
                <a:latin typeface="Times New Roman" pitchFamily="18" charset="0"/>
              </a:rPr>
              <a:t>šňůrky“ konstrikční rýhy při </a:t>
            </a:r>
            <a:r>
              <a:rPr lang="cs-CZ" sz="1200" b="1" dirty="0" smtClean="0">
                <a:latin typeface="Times New Roman" pitchFamily="18" charset="0"/>
              </a:rPr>
              <a:t>mitóze; ve </a:t>
            </a:r>
            <a:r>
              <a:rPr lang="cs-CZ" sz="1200" b="1" dirty="0">
                <a:latin typeface="Times New Roman" pitchFamily="18" charset="0"/>
              </a:rPr>
              <a:t>svalech s myozinem zajišťují kontrakci svalové tkáně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4755704" y="1439311"/>
            <a:ext cx="4388296" cy="964704"/>
          </a:xfrm>
        </p:spPr>
        <p:txBody>
          <a:bodyPr/>
          <a:lstStyle/>
          <a:p>
            <a:pPr>
              <a:spcAft>
                <a:spcPct val="50000"/>
              </a:spcAft>
              <a:buFontTx/>
              <a:buNone/>
            </a:pPr>
            <a:r>
              <a:rPr lang="cs-CZ" sz="1400" b="1" dirty="0">
                <a:latin typeface="Times New Roman" pitchFamily="18" charset="0"/>
              </a:rPr>
              <a:t>téměř ve všech  eukaryotických </a:t>
            </a:r>
            <a:r>
              <a:rPr lang="cs-CZ" sz="1400" b="1" dirty="0" smtClean="0">
                <a:latin typeface="Times New Roman" pitchFamily="18" charset="0"/>
              </a:rPr>
              <a:t>buňkách, tloušťka cca 10nm, z vláknitých monomerů</a:t>
            </a:r>
            <a:endParaRPr lang="cs-CZ" sz="1400" b="1" dirty="0">
              <a:latin typeface="Times New Roman" pitchFamily="18" charset="0"/>
            </a:endParaRPr>
          </a:p>
          <a:p>
            <a:pPr lvl="1">
              <a:spcAft>
                <a:spcPct val="50000"/>
              </a:spcAft>
            </a:pPr>
            <a:r>
              <a:rPr lang="cs-CZ" sz="1400" b="1" dirty="0">
                <a:latin typeface="Times New Roman" pitchFamily="18" charset="0"/>
              </a:rPr>
              <a:t>sestávají z celé řady proteinů, podle typu proteinů se dělí do několika skupin</a:t>
            </a:r>
          </a:p>
          <a:p>
            <a:endParaRPr 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41911"/>
            <a:ext cx="4474468" cy="471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95936" y="274638"/>
            <a:ext cx="469086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2800" b="1" dirty="0" smtClean="0">
                <a:latin typeface="Times New Roman" pitchFamily="18" charset="0"/>
              </a:rPr>
              <a:t>INTERMEDIÁLNÍ (STŘEDNÍ) FILAMENTA (IF)</a:t>
            </a:r>
            <a:endParaRPr lang="cs-CZ" sz="2800" b="1" dirty="0">
              <a:latin typeface="Times New Roman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4904"/>
            <a:ext cx="4104456" cy="298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build="p"/>
      <p:bldP spid="2" grpId="0" build="p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66" y="0"/>
            <a:ext cx="4038600" cy="2186773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sz="1200" b="1" dirty="0" err="1">
                <a:latin typeface="Times New Roman" pitchFamily="18" charset="0"/>
              </a:rPr>
              <a:t>Cytokeratiny</a:t>
            </a:r>
            <a:endParaRPr lang="cs-CZ" sz="1200" b="1" dirty="0">
              <a:latin typeface="Times New Roman" pitchFamily="18" charset="0"/>
            </a:endParaRPr>
          </a:p>
          <a:p>
            <a:pPr>
              <a:spcAft>
                <a:spcPct val="50000"/>
              </a:spcAft>
            </a:pPr>
            <a:r>
              <a:rPr lang="cs-CZ" sz="1200" b="1" dirty="0" smtClean="0">
                <a:latin typeface="Times New Roman" pitchFamily="18" charset="0"/>
              </a:rPr>
              <a:t>v</a:t>
            </a:r>
            <a:r>
              <a:rPr lang="cs-CZ" sz="1200" b="1" dirty="0">
                <a:latin typeface="Times New Roman" pitchFamily="18" charset="0"/>
              </a:rPr>
              <a:t> epitelových buňkách</a:t>
            </a:r>
          </a:p>
          <a:p>
            <a:pPr>
              <a:spcAft>
                <a:spcPct val="50000"/>
              </a:spcAft>
            </a:pPr>
            <a:r>
              <a:rPr lang="cs-CZ" sz="1200" b="1" dirty="0">
                <a:latin typeface="Times New Roman" pitchFamily="18" charset="0"/>
              </a:rPr>
              <a:t>součástí spojovacích komplexů mezi epitelovými buňkami, např. </a:t>
            </a:r>
            <a:r>
              <a:rPr lang="cs-CZ" sz="1200" b="1" dirty="0" smtClean="0">
                <a:latin typeface="Times New Roman" pitchFamily="18" charset="0"/>
              </a:rPr>
              <a:t>epidermis</a:t>
            </a:r>
          </a:p>
          <a:p>
            <a:pPr>
              <a:spcAft>
                <a:spcPct val="50000"/>
              </a:spcAft>
            </a:pPr>
            <a:r>
              <a:rPr lang="cs-CZ" sz="1200" b="1" dirty="0">
                <a:latin typeface="Times New Roman" pitchFamily="18" charset="0"/>
              </a:rPr>
              <a:t>Gliová </a:t>
            </a:r>
            <a:r>
              <a:rPr lang="cs-CZ" sz="1200" b="1" dirty="0" err="1">
                <a:latin typeface="Times New Roman" pitchFamily="18" charset="0"/>
              </a:rPr>
              <a:t>filamenta</a:t>
            </a:r>
            <a:r>
              <a:rPr lang="cs-CZ" sz="1200" b="1" dirty="0">
                <a:latin typeface="Times New Roman" pitchFamily="18" charset="0"/>
              </a:rPr>
              <a:t> (gliový fibrilární kyselý protein – GFAP</a:t>
            </a:r>
            <a:r>
              <a:rPr lang="cs-CZ" sz="1200" b="1" dirty="0" smtClean="0">
                <a:latin typeface="Times New Roman" pitchFamily="18" charset="0"/>
              </a:rPr>
              <a:t>)</a:t>
            </a:r>
          </a:p>
          <a:p>
            <a:pPr>
              <a:spcAft>
                <a:spcPct val="50000"/>
              </a:spcAft>
            </a:pPr>
            <a:r>
              <a:rPr lang="cs-CZ" sz="1200" b="1" dirty="0">
                <a:latin typeface="Times New Roman" pitchFamily="18" charset="0"/>
              </a:rPr>
              <a:t>součást astrocytů (typ gliových buněk)</a:t>
            </a:r>
          </a:p>
          <a:p>
            <a:pPr>
              <a:spcAft>
                <a:spcPct val="50000"/>
              </a:spcAft>
            </a:pPr>
            <a:endParaRPr lang="cs-CZ" sz="1100" b="1" dirty="0">
              <a:latin typeface="Times New Roman" pitchFamily="18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4283968" y="116632"/>
            <a:ext cx="4038600" cy="2476872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sz="1200" b="1" dirty="0" err="1">
                <a:latin typeface="Times New Roman" pitchFamily="18" charset="0"/>
              </a:rPr>
              <a:t>Neurofilamenta</a:t>
            </a:r>
            <a:endParaRPr lang="cs-CZ" sz="1200" b="1" dirty="0">
              <a:latin typeface="Times New Roman" pitchFamily="18" charset="0"/>
            </a:endParaRPr>
          </a:p>
          <a:p>
            <a:pPr>
              <a:spcAft>
                <a:spcPct val="50000"/>
              </a:spcAft>
            </a:pPr>
            <a:r>
              <a:rPr lang="cs-CZ" sz="1200" b="1" dirty="0">
                <a:latin typeface="Times New Roman" pitchFamily="18" charset="0"/>
              </a:rPr>
              <a:t>v neuronech</a:t>
            </a:r>
          </a:p>
          <a:p>
            <a:r>
              <a:rPr lang="cs-CZ" sz="1200" b="1" dirty="0" err="1" smtClean="0">
                <a:latin typeface="Times New Roman" pitchFamily="18" charset="0"/>
              </a:rPr>
              <a:t>Vimentin</a:t>
            </a:r>
            <a:endParaRPr lang="cs-CZ" sz="1200" b="1" dirty="0" smtClean="0">
              <a:latin typeface="Times New Roman" pitchFamily="18" charset="0"/>
            </a:endParaRPr>
          </a:p>
          <a:p>
            <a:r>
              <a:rPr lang="cs-CZ" sz="1200" b="1" dirty="0" smtClean="0">
                <a:latin typeface="Times New Roman" pitchFamily="18" charset="0"/>
              </a:rPr>
              <a:t>typický </a:t>
            </a:r>
            <a:r>
              <a:rPr lang="cs-CZ" sz="1200" b="1" dirty="0">
                <a:latin typeface="Times New Roman" pitchFamily="18" charset="0"/>
              </a:rPr>
              <a:t>pro elementy mezenchymového původu</a:t>
            </a:r>
          </a:p>
          <a:p>
            <a:r>
              <a:rPr lang="cs-CZ" sz="1200" b="1" dirty="0" err="1" smtClean="0">
                <a:latin typeface="Times New Roman" pitchFamily="18" charset="0"/>
              </a:rPr>
              <a:t>Desmin</a:t>
            </a:r>
            <a:endParaRPr lang="cs-CZ" sz="1200" b="1" dirty="0" smtClean="0">
              <a:latin typeface="Times New Roman" pitchFamily="18" charset="0"/>
            </a:endParaRPr>
          </a:p>
          <a:p>
            <a:r>
              <a:rPr lang="cs-CZ" sz="1200" b="1" dirty="0">
                <a:latin typeface="Times New Roman" pitchFamily="18" charset="0"/>
              </a:rPr>
              <a:t>v hladkém svalstvu</a:t>
            </a:r>
          </a:p>
          <a:p>
            <a:endParaRPr lang="cs-CZ" sz="1400" dirty="0"/>
          </a:p>
        </p:txBody>
      </p:sp>
      <p:pic>
        <p:nvPicPr>
          <p:cNvPr id="5" name="Picture 2" descr="F19-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0113"/>
            <a:ext cx="9144000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latin typeface="Times New Roman" pitchFamily="18" charset="0"/>
              </a:rPr>
              <a:t>II.  JÁDRO (</a:t>
            </a:r>
            <a:r>
              <a:rPr lang="cs-CZ" sz="4000" b="1" dirty="0" err="1">
                <a:latin typeface="Times New Roman" pitchFamily="18" charset="0"/>
              </a:rPr>
              <a:t>nucleus</a:t>
            </a:r>
            <a:r>
              <a:rPr lang="cs-CZ" sz="4000" b="1" dirty="0">
                <a:latin typeface="Times New Roman" pitchFamily="18" charset="0"/>
              </a:rPr>
              <a:t>, karyoplasma)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520" y="1196752"/>
            <a:ext cx="4038600" cy="1728192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sz="1600" b="1" dirty="0">
                <a:latin typeface="Times New Roman" pitchFamily="18" charset="0"/>
              </a:rPr>
              <a:t>centrální orgán buňky</a:t>
            </a:r>
          </a:p>
          <a:p>
            <a:pPr>
              <a:spcAft>
                <a:spcPct val="50000"/>
              </a:spcAft>
            </a:pPr>
            <a:r>
              <a:rPr lang="cs-CZ" sz="1600" b="1" dirty="0">
                <a:latin typeface="Times New Roman" pitchFamily="18" charset="0"/>
              </a:rPr>
              <a:t>obsahuje informace nezbytné pro život buňky</a:t>
            </a:r>
          </a:p>
          <a:p>
            <a:pPr>
              <a:spcAft>
                <a:spcPct val="50000"/>
              </a:spcAft>
            </a:pPr>
            <a:r>
              <a:rPr lang="cs-CZ" sz="1600" b="1" dirty="0">
                <a:latin typeface="Times New Roman" pitchFamily="18" charset="0"/>
              </a:rPr>
              <a:t>je nositelem genetické informace</a:t>
            </a: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038600" cy="330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493648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itchFamily="18" charset="0"/>
              </a:rPr>
              <a:t>Součásti jádra</a:t>
            </a:r>
            <a:br>
              <a:rPr lang="cs-CZ" b="1" dirty="0">
                <a:latin typeface="Times New Roman" pitchFamily="18" charset="0"/>
              </a:rPr>
            </a:br>
            <a:endParaRPr lang="cs-CZ" dirty="0"/>
          </a:p>
        </p:txBody>
      </p:sp>
      <p:sp>
        <p:nvSpPr>
          <p:cNvPr id="6656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7504" y="764704"/>
            <a:ext cx="4038600" cy="4525963"/>
          </a:xfrm>
        </p:spPr>
        <p:txBody>
          <a:bodyPr/>
          <a:lstStyle/>
          <a:p>
            <a:pPr>
              <a:spcAft>
                <a:spcPct val="50000"/>
              </a:spcAft>
              <a:buFontTx/>
              <a:buNone/>
            </a:pPr>
            <a:r>
              <a:rPr lang="cs-CZ" sz="1600" b="1" dirty="0">
                <a:latin typeface="Times New Roman" pitchFamily="18" charset="0"/>
              </a:rPr>
              <a:t>Jaderná membrána</a:t>
            </a:r>
          </a:p>
          <a:p>
            <a:pPr>
              <a:spcAft>
                <a:spcPct val="50000"/>
              </a:spcAft>
            </a:pPr>
            <a:r>
              <a:rPr lang="cs-CZ" sz="1600" dirty="0" smtClean="0">
                <a:latin typeface="Times New Roman" pitchFamily="18" charset="0"/>
              </a:rPr>
              <a:t>dvojice paralelně uspořádaných membrán oddělených úzkým prostorem</a:t>
            </a:r>
          </a:p>
          <a:p>
            <a:pPr>
              <a:spcAft>
                <a:spcPct val="50000"/>
              </a:spcAft>
            </a:pPr>
            <a:r>
              <a:rPr lang="cs-CZ" sz="1600" b="1" dirty="0">
                <a:latin typeface="Times New Roman" pitchFamily="18" charset="0"/>
              </a:rPr>
              <a:t>Po obvodu jaderné membrány otvory – jaderné póry, prostupné pro některé makromolekuly</a:t>
            </a:r>
          </a:p>
          <a:p>
            <a:pPr>
              <a:spcAft>
                <a:spcPct val="50000"/>
              </a:spcAft>
            </a:pPr>
            <a:r>
              <a:rPr lang="cs-CZ" sz="1600" b="1" dirty="0" smtClean="0">
                <a:latin typeface="Times New Roman" pitchFamily="18" charset="0"/>
              </a:rPr>
              <a:t>Chromatin</a:t>
            </a:r>
          </a:p>
          <a:p>
            <a:pPr>
              <a:spcAft>
                <a:spcPct val="50000"/>
              </a:spcAft>
              <a:buFontTx/>
              <a:buNone/>
            </a:pPr>
            <a:r>
              <a:rPr lang="cs-CZ" sz="1600" b="1" dirty="0">
                <a:latin typeface="Times New Roman" pitchFamily="18" charset="0"/>
              </a:rPr>
              <a:t>v klidovém období</a:t>
            </a:r>
            <a:endParaRPr lang="cs-CZ" sz="1600" dirty="0">
              <a:latin typeface="Times New Roman" pitchFamily="18" charset="0"/>
            </a:endParaRPr>
          </a:p>
          <a:p>
            <a:pPr>
              <a:spcAft>
                <a:spcPct val="50000"/>
              </a:spcAft>
              <a:buFontTx/>
              <a:buNone/>
            </a:pPr>
            <a:r>
              <a:rPr lang="cs-CZ" sz="1600" dirty="0">
                <a:latin typeface="Times New Roman" pitchFamily="18" charset="0"/>
              </a:rPr>
              <a:t>svinuté řetězce DNA vázané na histony (bazické proteiny</a:t>
            </a:r>
            <a:r>
              <a:rPr lang="cs-CZ" sz="1600" dirty="0" smtClean="0">
                <a:latin typeface="Times New Roman" pitchFamily="18" charset="0"/>
              </a:rPr>
              <a:t>)</a:t>
            </a:r>
            <a:r>
              <a:rPr lang="cs-CZ" sz="1600" b="1" dirty="0">
                <a:latin typeface="Times New Roman" pitchFamily="18" charset="0"/>
              </a:rPr>
              <a:t> </a:t>
            </a:r>
            <a:endParaRPr lang="cs-CZ" sz="1600" b="1" dirty="0" smtClean="0">
              <a:latin typeface="Times New Roman" pitchFamily="18" charset="0"/>
            </a:endParaRPr>
          </a:p>
          <a:p>
            <a:pPr>
              <a:spcAft>
                <a:spcPct val="50000"/>
              </a:spcAft>
              <a:buFontTx/>
              <a:buNone/>
            </a:pPr>
            <a:r>
              <a:rPr lang="cs-CZ" sz="1600" b="1" dirty="0" smtClean="0">
                <a:latin typeface="Times New Roman" pitchFamily="18" charset="0"/>
              </a:rPr>
              <a:t>v</a:t>
            </a:r>
            <a:r>
              <a:rPr lang="cs-CZ" sz="1600" b="1" dirty="0">
                <a:latin typeface="Times New Roman" pitchFamily="18" charset="0"/>
              </a:rPr>
              <a:t> období dělení buňky</a:t>
            </a:r>
            <a:endParaRPr lang="cs-CZ" sz="1600" dirty="0">
              <a:latin typeface="Times New Roman" pitchFamily="18" charset="0"/>
            </a:endParaRPr>
          </a:p>
          <a:p>
            <a:pPr lvl="1">
              <a:spcAft>
                <a:spcPct val="50000"/>
              </a:spcAft>
              <a:buFontTx/>
              <a:buChar char="•"/>
            </a:pPr>
            <a:r>
              <a:rPr lang="cs-CZ" sz="1600" dirty="0">
                <a:latin typeface="Times New Roman" pitchFamily="18" charset="0"/>
              </a:rPr>
              <a:t>seskupuje se do pentlicovitých struktur – chromozomů</a:t>
            </a:r>
          </a:p>
          <a:p>
            <a:pPr lvl="1">
              <a:spcAft>
                <a:spcPct val="50000"/>
              </a:spcAft>
              <a:buFontTx/>
              <a:buChar char="•"/>
            </a:pPr>
            <a:endParaRPr lang="cs-CZ" sz="3200" dirty="0" smtClean="0">
              <a:latin typeface="Times New Roman" pitchFamily="18" charset="0"/>
            </a:endParaRPr>
          </a:p>
          <a:p>
            <a:pPr lvl="1">
              <a:spcAft>
                <a:spcPct val="50000"/>
              </a:spcAft>
              <a:buFontTx/>
              <a:buChar char="•"/>
            </a:pPr>
            <a:endParaRPr lang="cs-CZ" sz="3200" dirty="0" smtClean="0">
              <a:latin typeface="Times New Roman" pitchFamily="18" charset="0"/>
            </a:endParaRPr>
          </a:p>
          <a:p>
            <a:pPr lvl="1">
              <a:spcAft>
                <a:spcPct val="50000"/>
              </a:spcAft>
              <a:buFontTx/>
              <a:buChar char="•"/>
            </a:pPr>
            <a:endParaRPr lang="cs-CZ" sz="3200" dirty="0" smtClean="0">
              <a:latin typeface="Times New Roman" pitchFamily="18" charset="0"/>
            </a:endParaRPr>
          </a:p>
          <a:p>
            <a:pPr lvl="1">
              <a:spcAft>
                <a:spcPct val="50000"/>
              </a:spcAft>
              <a:buFontTx/>
              <a:buChar char="•"/>
            </a:pPr>
            <a:endParaRPr lang="cs-CZ" sz="3200" dirty="0">
              <a:latin typeface="Times New Roman" pitchFamily="18" charset="0"/>
            </a:endParaRPr>
          </a:p>
          <a:p>
            <a:pPr>
              <a:spcAft>
                <a:spcPct val="50000"/>
              </a:spcAft>
            </a:pPr>
            <a:endParaRPr lang="cs-CZ" sz="3600" b="1" dirty="0" smtClean="0">
              <a:latin typeface="Times New Roman" pitchFamily="18" charset="0"/>
            </a:endParaRPr>
          </a:p>
          <a:p>
            <a:pPr>
              <a:spcAft>
                <a:spcPct val="50000"/>
              </a:spcAft>
            </a:pPr>
            <a:endParaRPr lang="cs-CZ" sz="3600" dirty="0" smtClean="0">
              <a:latin typeface="Times New Roman" pitchFamily="18" charset="0"/>
            </a:endParaRPr>
          </a:p>
          <a:p>
            <a:pPr>
              <a:spcAft>
                <a:spcPct val="50000"/>
              </a:spcAft>
            </a:pPr>
            <a:endParaRPr lang="cs-CZ" sz="3600" dirty="0">
              <a:latin typeface="Times New Roman" pitchFamily="18" charset="0"/>
            </a:endParaRPr>
          </a:p>
          <a:p>
            <a:pPr lvl="1">
              <a:spcAft>
                <a:spcPct val="50000"/>
              </a:spcAft>
              <a:buFontTx/>
              <a:buChar char="•"/>
            </a:pPr>
            <a:endParaRPr lang="cs-CZ" sz="3200" b="1" dirty="0">
              <a:latin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648200" y="908720"/>
            <a:ext cx="4388296" cy="5832648"/>
          </a:xfrm>
        </p:spPr>
        <p:txBody>
          <a:bodyPr/>
          <a:lstStyle/>
          <a:p>
            <a:pPr>
              <a:spcAft>
                <a:spcPct val="50000"/>
              </a:spcAft>
            </a:pPr>
            <a:endParaRPr lang="cs-CZ" sz="1400" dirty="0" smtClean="0"/>
          </a:p>
          <a:p>
            <a:pPr>
              <a:spcAft>
                <a:spcPct val="50000"/>
              </a:spcAft>
            </a:pPr>
            <a:endParaRPr lang="cs-CZ" sz="1400" dirty="0"/>
          </a:p>
          <a:p>
            <a:pPr>
              <a:spcAft>
                <a:spcPct val="50000"/>
              </a:spcAft>
            </a:pPr>
            <a:endParaRPr lang="cs-CZ" sz="1400" b="1" dirty="0">
              <a:latin typeface="Times New Roman" pitchFamily="18" charset="0"/>
            </a:endParaRPr>
          </a:p>
          <a:p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3970362" cy="283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68" y="3915427"/>
            <a:ext cx="5229956" cy="253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656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707904" y="16737"/>
            <a:ext cx="4752527" cy="1684071"/>
          </a:xfrm>
        </p:spPr>
        <p:txBody>
          <a:bodyPr/>
          <a:lstStyle/>
          <a:p>
            <a:r>
              <a:rPr lang="cs-CZ" sz="1000" b="1" dirty="0">
                <a:latin typeface="Times New Roman" pitchFamily="18" charset="0"/>
              </a:rPr>
              <a:t>Každý živočišný druh – stálý počet chromozomů</a:t>
            </a:r>
          </a:p>
          <a:p>
            <a:pPr>
              <a:spcAft>
                <a:spcPct val="50000"/>
              </a:spcAft>
            </a:pPr>
            <a:r>
              <a:rPr lang="cs-CZ" sz="1000" b="1" dirty="0">
                <a:latin typeface="Times New Roman" pitchFamily="18" charset="0"/>
              </a:rPr>
              <a:t>Somatické buňky člověka – 46 chromozomů = 23 párů</a:t>
            </a:r>
          </a:p>
          <a:p>
            <a:pPr lvl="1">
              <a:spcAft>
                <a:spcPct val="50000"/>
              </a:spcAft>
            </a:pPr>
            <a:r>
              <a:rPr lang="cs-CZ" sz="1000" b="1" dirty="0">
                <a:latin typeface="Times New Roman" pitchFamily="18" charset="0"/>
              </a:rPr>
              <a:t>22 párů = somatické chromozomy</a:t>
            </a:r>
          </a:p>
          <a:p>
            <a:pPr lvl="1">
              <a:spcAft>
                <a:spcPct val="50000"/>
              </a:spcAft>
            </a:pPr>
            <a:r>
              <a:rPr lang="cs-CZ" sz="1000" b="1" dirty="0">
                <a:latin typeface="Times New Roman" pitchFamily="18" charset="0"/>
              </a:rPr>
              <a:t>1 pár   = pohlavní chromozomy </a:t>
            </a:r>
          </a:p>
          <a:p>
            <a:pPr>
              <a:spcAft>
                <a:spcPct val="50000"/>
              </a:spcAft>
            </a:pPr>
            <a:r>
              <a:rPr lang="cs-CZ" sz="1000" b="1" dirty="0">
                <a:latin typeface="Times New Roman" pitchFamily="18" charset="0"/>
              </a:rPr>
              <a:t>Pohlavní buňky mají poloviční počet chromozomů, 22 somatických a 1 pohlavní</a:t>
            </a:r>
          </a:p>
          <a:p>
            <a:pPr>
              <a:spcAft>
                <a:spcPct val="50000"/>
              </a:spcAft>
            </a:pPr>
            <a:r>
              <a:rPr lang="cs-CZ" sz="1000" b="1" dirty="0">
                <a:latin typeface="Times New Roman" pitchFamily="18" charset="0"/>
              </a:rPr>
              <a:t>X chromozom – určuje ženské pohlaví</a:t>
            </a:r>
          </a:p>
          <a:p>
            <a:pPr>
              <a:spcAft>
                <a:spcPct val="50000"/>
              </a:spcAft>
            </a:pPr>
            <a:r>
              <a:rPr lang="cs-CZ" sz="1000" b="1" dirty="0">
                <a:latin typeface="Times New Roman" pitchFamily="18" charset="0"/>
              </a:rPr>
              <a:t>Y chromozom – určuje mužské </a:t>
            </a:r>
            <a:r>
              <a:rPr lang="cs-CZ" sz="1000" b="1" dirty="0" smtClean="0">
                <a:latin typeface="Times New Roman" pitchFamily="18" charset="0"/>
              </a:rPr>
              <a:t>pohlaví</a:t>
            </a:r>
            <a:endParaRPr lang="cs-CZ" sz="1000" b="1" dirty="0">
              <a:latin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28" y="1844824"/>
            <a:ext cx="3604560" cy="490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3995936" cy="545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0" y="0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50000"/>
              </a:spcAft>
              <a:buFontTx/>
              <a:buNone/>
            </a:pPr>
            <a:r>
              <a:rPr lang="cs-CZ" sz="1200" b="1" dirty="0">
                <a:latin typeface="Times New Roman" pitchFamily="18" charset="0"/>
              </a:rPr>
              <a:t>Dva typy chromatinu</a:t>
            </a:r>
          </a:p>
          <a:p>
            <a:pPr>
              <a:spcAft>
                <a:spcPct val="50000"/>
              </a:spcAft>
            </a:pPr>
            <a:r>
              <a:rPr lang="cs-CZ" sz="1200" b="1" dirty="0">
                <a:latin typeface="Times New Roman" pitchFamily="18" charset="0"/>
              </a:rPr>
              <a:t>heterochromatin – hrudky v ELMI, bazofilní shluky ve světelném</a:t>
            </a:r>
          </a:p>
          <a:p>
            <a:pPr>
              <a:spcAft>
                <a:spcPct val="50000"/>
              </a:spcAft>
            </a:pPr>
            <a:r>
              <a:rPr lang="cs-CZ" sz="1200" b="1" dirty="0" err="1">
                <a:latin typeface="Times New Roman" pitchFamily="18" charset="0"/>
              </a:rPr>
              <a:t>euchromatin</a:t>
            </a:r>
            <a:r>
              <a:rPr lang="cs-CZ" sz="1200" b="1" dirty="0">
                <a:latin typeface="Times New Roman" pitchFamily="18" charset="0"/>
              </a:rPr>
              <a:t> viditelný pouze v ELMI, světlé okrsky jádra ve světelném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3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ct val="50000"/>
              </a:spcAft>
              <a:buFontTx/>
              <a:buNone/>
            </a:pPr>
            <a:r>
              <a:rPr lang="cs-CZ" b="1" dirty="0">
                <a:latin typeface="Times New Roman" pitchFamily="18" charset="0"/>
              </a:rPr>
              <a:t>V buňkách ženského pohlaví</a:t>
            </a:r>
          </a:p>
          <a:p>
            <a:pPr>
              <a:spcAft>
                <a:spcPct val="50000"/>
              </a:spcAft>
            </a:pPr>
            <a:r>
              <a:rPr lang="cs-CZ" b="1" dirty="0">
                <a:latin typeface="Times New Roman" pitchFamily="18" charset="0"/>
              </a:rPr>
              <a:t>hrudka heterochromatinu – sex chromatin (jeden z X chromozomů)</a:t>
            </a:r>
          </a:p>
          <a:p>
            <a:pPr>
              <a:spcAft>
                <a:spcPct val="50000"/>
              </a:spcAft>
            </a:pPr>
            <a:r>
              <a:rPr lang="cs-CZ" b="1" dirty="0">
                <a:latin typeface="Times New Roman" pitchFamily="18" charset="0"/>
              </a:rPr>
              <a:t>hrudka přisedlá k vnitřní jaderné membráně </a:t>
            </a:r>
          </a:p>
          <a:p>
            <a:endParaRPr lang="cs-CZ" dirty="0"/>
          </a:p>
        </p:txBody>
      </p:sp>
      <p:pic>
        <p:nvPicPr>
          <p:cNvPr id="6" name="Picture 2" descr="58073-450px-diagram_human_cell_nucleus_c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038600" cy="33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can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80" y="4236056"/>
            <a:ext cx="5106120" cy="259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511" y="260648"/>
            <a:ext cx="3803129" cy="2520279"/>
          </a:xfrm>
        </p:spPr>
        <p:txBody>
          <a:bodyPr/>
          <a:lstStyle/>
          <a:p>
            <a:r>
              <a:rPr lang="cs-CZ" sz="1800" b="1" dirty="0" err="1">
                <a:latin typeface="Times New Roman" pitchFamily="18" charset="0"/>
              </a:rPr>
              <a:t>Nucleolus</a:t>
            </a:r>
            <a:endParaRPr lang="cs-CZ" sz="1800" b="1" dirty="0">
              <a:latin typeface="Times New Roman" pitchFamily="18" charset="0"/>
            </a:endParaRPr>
          </a:p>
          <a:p>
            <a:r>
              <a:rPr lang="cs-CZ" sz="1800" b="1" dirty="0" smtClean="0">
                <a:latin typeface="Times New Roman" pitchFamily="18" charset="0"/>
              </a:rPr>
              <a:t>sférická </a:t>
            </a:r>
            <a:r>
              <a:rPr lang="cs-CZ" sz="1800" b="1" dirty="0">
                <a:latin typeface="Times New Roman" pitchFamily="18" charset="0"/>
              </a:rPr>
              <a:t>bazofilní struktura bohatá    </a:t>
            </a:r>
            <a:r>
              <a:rPr lang="cs-CZ" sz="1800" b="1" dirty="0" smtClean="0">
                <a:latin typeface="Times New Roman" pitchFamily="18" charset="0"/>
              </a:rPr>
              <a:t>na </a:t>
            </a:r>
            <a:r>
              <a:rPr lang="cs-CZ" sz="1800" b="1" dirty="0">
                <a:latin typeface="Times New Roman" pitchFamily="18" charset="0"/>
              </a:rPr>
              <a:t>obsah </a:t>
            </a:r>
            <a:r>
              <a:rPr lang="cs-CZ" sz="1800" b="1" dirty="0" smtClean="0">
                <a:latin typeface="Times New Roman" pitchFamily="18" charset="0"/>
              </a:rPr>
              <a:t>RNA</a:t>
            </a:r>
          </a:p>
          <a:p>
            <a:r>
              <a:rPr lang="cs-CZ" sz="1800" b="1" dirty="0">
                <a:latin typeface="Times New Roman" pitchFamily="18" charset="0"/>
              </a:rPr>
              <a:t>Jaderná </a:t>
            </a:r>
            <a:r>
              <a:rPr lang="cs-CZ" sz="1800" b="1" dirty="0" smtClean="0">
                <a:latin typeface="Times New Roman" pitchFamily="18" charset="0"/>
              </a:rPr>
              <a:t>matrix</a:t>
            </a:r>
          </a:p>
          <a:p>
            <a:r>
              <a:rPr lang="cs-CZ" sz="1800" b="1" dirty="0">
                <a:latin typeface="Times New Roman" pitchFamily="18" charset="0"/>
              </a:rPr>
              <a:t>základní hmota jádra vyplňující prostory mezi chromatinem a nukleoly (</a:t>
            </a:r>
            <a:r>
              <a:rPr lang="cs-CZ" sz="1800" b="1" dirty="0" err="1">
                <a:latin typeface="Times New Roman" pitchFamily="18" charset="0"/>
              </a:rPr>
              <a:t>proteiny,metabolity</a:t>
            </a:r>
            <a:r>
              <a:rPr lang="cs-CZ" sz="1800" b="1" dirty="0">
                <a:latin typeface="Times New Roman" pitchFamily="18" charset="0"/>
              </a:rPr>
              <a:t>, ionty)</a:t>
            </a:r>
          </a:p>
          <a:p>
            <a:endParaRPr lang="cs-CZ" sz="3600" b="1" dirty="0">
              <a:latin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41" y="260648"/>
            <a:ext cx="5161359" cy="37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2" y="2780926"/>
            <a:ext cx="4068375" cy="40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11188" y="338138"/>
            <a:ext cx="3419475" cy="34925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b="1">
                <a:latin typeface="Century Gothic" charset="0"/>
              </a:rPr>
              <a:t>Buňka kulovitá se segmentovaným jádrem, granulocyt neutrofilní</a:t>
            </a:r>
          </a:p>
          <a:p>
            <a:pPr eaLnBrk="1" hangingPunct="1">
              <a:buFont typeface="Wingdings 2" charset="0"/>
              <a:buNone/>
            </a:pPr>
            <a:r>
              <a:rPr lang="cs-CZ">
                <a:latin typeface="Century Gothic" charset="0"/>
              </a:rPr>
              <a:t>velikost 10-14 </a:t>
            </a:r>
            <a:r>
              <a:rPr lang="el-GR">
                <a:latin typeface="Century Gothic" charset="0"/>
              </a:rPr>
              <a:t>μ</a:t>
            </a:r>
            <a:r>
              <a:rPr lang="cs-CZ">
                <a:latin typeface="Century Gothic" charset="0"/>
              </a:rPr>
              <a:t>m</a:t>
            </a:r>
          </a:p>
          <a:p>
            <a:pPr eaLnBrk="1" hangingPunct="1">
              <a:buFont typeface="Wingdings 2" charset="0"/>
              <a:buNone/>
            </a:pPr>
            <a:r>
              <a:rPr lang="cs-CZ">
                <a:latin typeface="Century Gothic" charset="0"/>
              </a:rPr>
              <a:t>• tvar kulovitý</a:t>
            </a:r>
          </a:p>
          <a:p>
            <a:pPr eaLnBrk="1" hangingPunct="1">
              <a:buFont typeface="Wingdings 2" charset="0"/>
              <a:buNone/>
            </a:pPr>
            <a:r>
              <a:rPr lang="it-IT">
                <a:latin typeface="Century Gothic" charset="0"/>
              </a:rPr>
              <a:t>• jadro složeno až z 5</a:t>
            </a:r>
            <a:r>
              <a:rPr lang="cs-CZ">
                <a:latin typeface="Century Gothic" charset="0"/>
              </a:rPr>
              <a:t> laloků</a:t>
            </a:r>
          </a:p>
          <a:p>
            <a:pPr eaLnBrk="1" hangingPunct="1"/>
            <a:endParaRPr lang="cs-CZ">
              <a:latin typeface="Century Gothic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4572000" y="692150"/>
            <a:ext cx="2663825" cy="280828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sz="1500" b="1" dirty="0">
                <a:latin typeface="Century Gothic" charset="0"/>
              </a:rPr>
              <a:t>Buňka s prstencovitým až laločnatým jádrem,</a:t>
            </a:r>
            <a:br>
              <a:rPr lang="cs-CZ" sz="1500" b="1" dirty="0">
                <a:latin typeface="Century Gothic" charset="0"/>
              </a:rPr>
            </a:br>
            <a:r>
              <a:rPr lang="cs-CZ" sz="1500" b="1" dirty="0">
                <a:latin typeface="Century Gothic" charset="0"/>
              </a:rPr>
              <a:t>megakaryocyt (kostní dřeň)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500" dirty="0">
                <a:latin typeface="Century Gothic" charset="0"/>
              </a:rPr>
              <a:t>velikost 40-90 </a:t>
            </a:r>
            <a:r>
              <a:rPr lang="el-GR" sz="1500" dirty="0">
                <a:latin typeface="Century Gothic" charset="0"/>
              </a:rPr>
              <a:t>μ</a:t>
            </a:r>
            <a:r>
              <a:rPr lang="cs-CZ" sz="1500" dirty="0">
                <a:latin typeface="Century Gothic" charset="0"/>
              </a:rPr>
              <a:t>m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500" dirty="0">
                <a:latin typeface="Century Gothic" charset="0"/>
              </a:rPr>
              <a:t>• tvar kulovitý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500" dirty="0" smtClean="0">
                <a:latin typeface="Century Gothic" charset="0"/>
              </a:rPr>
              <a:t>• </a:t>
            </a:r>
            <a:r>
              <a:rPr lang="cs-CZ" sz="1500" dirty="0">
                <a:latin typeface="Century Gothic" charset="0"/>
              </a:rPr>
              <a:t>jádro prstencovité až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500" dirty="0">
                <a:latin typeface="Century Gothic" charset="0"/>
              </a:rPr>
              <a:t>mnohočetně laločnaté</a:t>
            </a:r>
          </a:p>
          <a:p>
            <a:pPr eaLnBrk="1" hangingPunct="1">
              <a:lnSpc>
                <a:spcPct val="80000"/>
              </a:lnSpc>
            </a:pPr>
            <a:endParaRPr lang="cs-CZ" sz="1500" dirty="0">
              <a:latin typeface="Century Gothic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438"/>
            <a:ext cx="30956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068638"/>
            <a:ext cx="294005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1628775"/>
            <a:ext cx="7620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412875"/>
            <a:ext cx="130175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INKLUZE A PIGMENTY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INKLUZE</a:t>
            </a:r>
          </a:p>
          <a:p>
            <a:r>
              <a:rPr lang="cs-CZ" sz="2400" dirty="0" smtClean="0"/>
              <a:t>Proteinové – vždy ohraničené membránou</a:t>
            </a:r>
          </a:p>
          <a:p>
            <a:r>
              <a:rPr lang="cs-CZ" sz="2400" dirty="0" smtClean="0"/>
              <a:t>Sacharidové  - glykogen</a:t>
            </a:r>
          </a:p>
          <a:p>
            <a:r>
              <a:rPr lang="cs-CZ" sz="2400" dirty="0" smtClean="0"/>
              <a:t>Lipidové – lipidové kapénky, př. buňky tukové tkáně, jaterní buňky, b. kůry nadledvin</a:t>
            </a:r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/>
          <a:lstStyle/>
          <a:p>
            <a:r>
              <a:rPr lang="cs-CZ" dirty="0" smtClean="0"/>
              <a:t>PIGMENTY</a:t>
            </a:r>
          </a:p>
          <a:p>
            <a:r>
              <a:rPr lang="cs-CZ" sz="2000" dirty="0" smtClean="0"/>
              <a:t>Exogenní</a:t>
            </a:r>
          </a:p>
          <a:p>
            <a:pPr lvl="1"/>
            <a:r>
              <a:rPr lang="cs-CZ" sz="2000" dirty="0" smtClean="0"/>
              <a:t>Př. Prachové částice v dýchacích cestách</a:t>
            </a:r>
          </a:p>
          <a:p>
            <a:pPr lvl="1"/>
            <a:r>
              <a:rPr lang="cs-CZ" sz="2000" dirty="0" smtClean="0"/>
              <a:t>Př. Karoteny – afinita k tukům</a:t>
            </a:r>
          </a:p>
          <a:p>
            <a:r>
              <a:rPr lang="cs-CZ" sz="2000" dirty="0" smtClean="0"/>
              <a:t>Endogenní</a:t>
            </a:r>
          </a:p>
          <a:p>
            <a:pPr lvl="1"/>
            <a:r>
              <a:rPr lang="cs-CZ" sz="2000" dirty="0" smtClean="0"/>
              <a:t>Autogenní – melanin – melanocyty, kůže, sítnice; </a:t>
            </a:r>
            <a:r>
              <a:rPr lang="cs-CZ" sz="2000" dirty="0" err="1" smtClean="0"/>
              <a:t>lipofuscin</a:t>
            </a:r>
            <a:r>
              <a:rPr lang="cs-CZ" sz="2000" dirty="0" smtClean="0"/>
              <a:t> – pigment z opotřebování</a:t>
            </a:r>
          </a:p>
          <a:p>
            <a:pPr lvl="1"/>
            <a:r>
              <a:rPr lang="cs-CZ" sz="2000" dirty="0" smtClean="0"/>
              <a:t>Hematogenní – z rozpadu </a:t>
            </a:r>
            <a:r>
              <a:rPr lang="cs-CZ" sz="2000" dirty="0" err="1" smtClean="0"/>
              <a:t>Hb</a:t>
            </a:r>
            <a:r>
              <a:rPr lang="cs-CZ" sz="2000" dirty="0" smtClean="0"/>
              <a:t>, </a:t>
            </a:r>
            <a:r>
              <a:rPr lang="cs-CZ" sz="2000" dirty="0" err="1" smtClean="0"/>
              <a:t>hemosiderin-siderosomy</a:t>
            </a:r>
            <a:r>
              <a:rPr lang="cs-CZ" sz="2000" dirty="0" smtClean="0"/>
              <a:t>, rezavě hnědý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7007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http://www.youtube.com/watch?v=-</a:t>
            </a:r>
            <a:r>
              <a:rPr lang="cs-CZ" dirty="0" smtClean="0">
                <a:hlinkClick r:id="rId2"/>
              </a:rPr>
              <a:t>zafJKbMPA8&amp;feature=related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14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b="1" dirty="0">
                <a:latin typeface="Times New Roman" pitchFamily="18" charset="0"/>
              </a:rPr>
              <a:t>DĚLENÍ  BUNĚK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512" y="1124744"/>
            <a:ext cx="4038600" cy="1080120"/>
          </a:xfrm>
        </p:spPr>
        <p:txBody>
          <a:bodyPr/>
          <a:lstStyle/>
          <a:p>
            <a:r>
              <a:rPr lang="cs-CZ" sz="1400" b="1" dirty="0">
                <a:latin typeface="Times New Roman" pitchFamily="18" charset="0"/>
              </a:rPr>
              <a:t>Mitóza – proces, při kterém dochází ke zdvojení chromozomů a k jejich distribuci do </a:t>
            </a:r>
            <a:r>
              <a:rPr lang="cs-CZ" sz="1400" b="1" dirty="0" err="1">
                <a:latin typeface="Times New Roman" pitchFamily="18" charset="0"/>
              </a:rPr>
              <a:t>dceřinných</a:t>
            </a:r>
            <a:r>
              <a:rPr lang="cs-CZ" sz="1400" b="1" dirty="0">
                <a:latin typeface="Times New Roman" pitchFamily="18" charset="0"/>
              </a:rPr>
              <a:t> buněk, které dělením </a:t>
            </a:r>
            <a:r>
              <a:rPr lang="cs-CZ" sz="1400" b="1" dirty="0" smtClean="0">
                <a:latin typeface="Times New Roman" pitchFamily="18" charset="0"/>
              </a:rPr>
              <a:t>vznikají</a:t>
            </a:r>
          </a:p>
          <a:p>
            <a:r>
              <a:rPr lang="cs-CZ" sz="1400" b="1" dirty="0">
                <a:latin typeface="Times New Roman" pitchFamily="18" charset="0"/>
              </a:rPr>
              <a:t>Fáze, ve které se buňka nedělí – INTERFÁZE</a:t>
            </a:r>
          </a:p>
          <a:p>
            <a:endParaRPr lang="cs-CZ" sz="1400" b="1" dirty="0">
              <a:latin typeface="Times New Roman" pitchFamily="18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6983759" y="1052736"/>
            <a:ext cx="2134337" cy="2764904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cs-CZ" sz="2400" b="1" dirty="0">
                <a:solidFill>
                  <a:srgbClr val="00B050"/>
                </a:solidFill>
                <a:latin typeface="Times New Roman" pitchFamily="18" charset="0"/>
              </a:rPr>
              <a:t>Profáze</a:t>
            </a:r>
            <a:endParaRPr lang="en-GB" sz="2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marL="609600" indent="-609600">
              <a:buFontTx/>
              <a:buAutoNum type="arabicPeriod"/>
            </a:pPr>
            <a:r>
              <a:rPr lang="cs-CZ" sz="2400" b="1" dirty="0">
                <a:solidFill>
                  <a:srgbClr val="00B050"/>
                </a:solidFill>
                <a:latin typeface="Times New Roman" pitchFamily="18" charset="0"/>
              </a:rPr>
              <a:t>Metafáze</a:t>
            </a:r>
            <a:endParaRPr lang="en-GB" sz="2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marL="609600" indent="-609600">
              <a:buFontTx/>
              <a:buAutoNum type="arabicPeriod"/>
            </a:pPr>
            <a:r>
              <a:rPr lang="cs-CZ" sz="2400" b="1" dirty="0">
                <a:solidFill>
                  <a:srgbClr val="00B050"/>
                </a:solidFill>
                <a:latin typeface="Times New Roman" pitchFamily="18" charset="0"/>
              </a:rPr>
              <a:t>Anafáze</a:t>
            </a:r>
            <a:endParaRPr lang="en-GB" sz="2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marL="609600" indent="-609600">
              <a:buFontTx/>
              <a:buAutoNum type="arabicPeriod"/>
            </a:pPr>
            <a:r>
              <a:rPr lang="cs-CZ" sz="2400" b="1" dirty="0">
                <a:solidFill>
                  <a:srgbClr val="00B050"/>
                </a:solidFill>
                <a:latin typeface="Times New Roman" pitchFamily="18" charset="0"/>
              </a:rPr>
              <a:t>Telofáze</a:t>
            </a:r>
          </a:p>
          <a:p>
            <a:endParaRPr lang="cs-CZ" dirty="0"/>
          </a:p>
        </p:txBody>
      </p:sp>
      <p:pic>
        <p:nvPicPr>
          <p:cNvPr id="5" name="Picture 2" descr="img_ob_mito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6732240" cy="458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7" grpId="0" build="p"/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0"/>
            <a:ext cx="2915816" cy="2097186"/>
          </a:xfrm>
        </p:spPr>
        <p:txBody>
          <a:bodyPr/>
          <a:lstStyle/>
          <a:p>
            <a:pPr marL="609600" indent="-609600"/>
            <a:r>
              <a:rPr lang="cs-CZ" sz="900" b="1" dirty="0" smtClean="0">
                <a:solidFill>
                  <a:srgbClr val="00B050"/>
                </a:solidFill>
                <a:latin typeface="Times New Roman" pitchFamily="18" charset="0"/>
              </a:rPr>
              <a:t>PROFÁZE</a:t>
            </a:r>
            <a:endParaRPr lang="cs-CZ" sz="900" dirty="0" smtClean="0">
              <a:solidFill>
                <a:srgbClr val="00B050"/>
              </a:solidFill>
            </a:endParaRPr>
          </a:p>
          <a:p>
            <a:pPr marL="609600" indent="-609600">
              <a:spcAft>
                <a:spcPct val="50000"/>
              </a:spcAft>
            </a:pPr>
            <a:r>
              <a:rPr lang="cs-CZ" sz="900" b="1" dirty="0" smtClean="0">
                <a:latin typeface="Times New Roman" pitchFamily="18" charset="0"/>
              </a:rPr>
              <a:t>individualizace chromozomů, kondenzace</a:t>
            </a:r>
            <a:endParaRPr lang="cs-CZ" sz="900" b="1" dirty="0">
              <a:latin typeface="Times New Roman" pitchFamily="18" charset="0"/>
            </a:endParaRPr>
          </a:p>
          <a:p>
            <a:pPr marL="609600" indent="-609600">
              <a:spcAft>
                <a:spcPct val="50000"/>
              </a:spcAft>
            </a:pPr>
            <a:r>
              <a:rPr lang="cs-CZ" sz="900" b="1" dirty="0">
                <a:latin typeface="Times New Roman" pitchFamily="18" charset="0"/>
              </a:rPr>
              <a:t>vznik dělícího vřeténka</a:t>
            </a:r>
          </a:p>
          <a:p>
            <a:pPr marL="609600" indent="-609600">
              <a:spcAft>
                <a:spcPct val="50000"/>
              </a:spcAft>
            </a:pPr>
            <a:r>
              <a:rPr lang="cs-CZ" sz="900" b="1" dirty="0">
                <a:latin typeface="Times New Roman" pitchFamily="18" charset="0"/>
              </a:rPr>
              <a:t>narušení </a:t>
            </a:r>
            <a:r>
              <a:rPr lang="cs-CZ" sz="900" b="1" dirty="0" smtClean="0">
                <a:latin typeface="Times New Roman" pitchFamily="18" charset="0"/>
              </a:rPr>
              <a:t>jaderného obalu</a:t>
            </a:r>
          </a:p>
          <a:p>
            <a:pPr marL="609600" indent="-609600">
              <a:spcAft>
                <a:spcPct val="50000"/>
              </a:spcAft>
            </a:pPr>
            <a:r>
              <a:rPr lang="cs-CZ" sz="900" b="1" dirty="0" smtClean="0">
                <a:solidFill>
                  <a:srgbClr val="00B050"/>
                </a:solidFill>
                <a:latin typeface="Times New Roman" pitchFamily="18" charset="0"/>
              </a:rPr>
              <a:t>METAFÁZE</a:t>
            </a:r>
          </a:p>
          <a:p>
            <a:pPr>
              <a:spcAft>
                <a:spcPct val="50000"/>
              </a:spcAft>
            </a:pPr>
            <a:r>
              <a:rPr lang="cs-CZ" sz="900" b="1" dirty="0" smtClean="0">
                <a:latin typeface="Times New Roman" pitchFamily="18" charset="0"/>
              </a:rPr>
              <a:t>řazení </a:t>
            </a:r>
            <a:r>
              <a:rPr lang="cs-CZ" sz="900" b="1" dirty="0">
                <a:latin typeface="Times New Roman" pitchFamily="18" charset="0"/>
              </a:rPr>
              <a:t>chromozomů v ekvatoriální rovině</a:t>
            </a:r>
          </a:p>
          <a:p>
            <a:pPr>
              <a:spcAft>
                <a:spcPct val="50000"/>
              </a:spcAft>
            </a:pPr>
            <a:r>
              <a:rPr lang="cs-CZ" sz="900" b="1" dirty="0">
                <a:latin typeface="Times New Roman" pitchFamily="18" charset="0"/>
              </a:rPr>
              <a:t>ukončení vývoje dělícího vřeténka</a:t>
            </a:r>
          </a:p>
          <a:p>
            <a:pPr>
              <a:spcAft>
                <a:spcPct val="50000"/>
              </a:spcAft>
            </a:pPr>
            <a:r>
              <a:rPr lang="cs-CZ" sz="900" b="1" dirty="0">
                <a:latin typeface="Times New Roman" pitchFamily="18" charset="0"/>
              </a:rPr>
              <a:t>vymizení jaderného obalu a jadérka</a:t>
            </a:r>
          </a:p>
          <a:p>
            <a:pPr marL="609600" indent="-609600">
              <a:spcAft>
                <a:spcPct val="50000"/>
              </a:spcAft>
            </a:pPr>
            <a:endParaRPr lang="cs-CZ" sz="900" b="1" dirty="0" smtClean="0">
              <a:latin typeface="Times New Roman" pitchFamily="18" charset="0"/>
            </a:endParaRPr>
          </a:p>
          <a:p>
            <a:pPr marL="609600" indent="-609600">
              <a:spcAft>
                <a:spcPct val="50000"/>
              </a:spcAft>
            </a:pPr>
            <a:endParaRPr lang="cs-CZ" sz="900" b="1" dirty="0">
              <a:latin typeface="Times New Roman" pitchFamily="18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19773" y="44624"/>
            <a:ext cx="2268251" cy="2448272"/>
          </a:xfrm>
        </p:spPr>
        <p:txBody>
          <a:bodyPr/>
          <a:lstStyle/>
          <a:p>
            <a:pPr marL="609600" indent="-609600">
              <a:spcAft>
                <a:spcPct val="50000"/>
              </a:spcAft>
            </a:pPr>
            <a:r>
              <a:rPr lang="cs-CZ" sz="900" b="1" dirty="0" smtClean="0">
                <a:solidFill>
                  <a:srgbClr val="00B050"/>
                </a:solidFill>
                <a:latin typeface="Times New Roman" pitchFamily="18" charset="0"/>
              </a:rPr>
              <a:t>ANAFÁZE</a:t>
            </a:r>
          </a:p>
          <a:p>
            <a:pPr marL="609600" indent="-609600">
              <a:spcAft>
                <a:spcPct val="50000"/>
              </a:spcAft>
            </a:pPr>
            <a:r>
              <a:rPr lang="cs-CZ" sz="900" b="1" dirty="0" smtClean="0">
                <a:latin typeface="Times New Roman" pitchFamily="18" charset="0"/>
              </a:rPr>
              <a:t>chromozomy </a:t>
            </a:r>
            <a:r>
              <a:rPr lang="cs-CZ" sz="900" b="1" dirty="0">
                <a:latin typeface="Times New Roman" pitchFamily="18" charset="0"/>
              </a:rPr>
              <a:t>se podélně štěpí a putují k pólům</a:t>
            </a:r>
          </a:p>
          <a:p>
            <a:pPr marL="609600" indent="-609600">
              <a:spcAft>
                <a:spcPct val="50000"/>
              </a:spcAft>
            </a:pPr>
            <a:r>
              <a:rPr lang="cs-CZ" sz="900" b="1" dirty="0">
                <a:latin typeface="Times New Roman" pitchFamily="18" charset="0"/>
              </a:rPr>
              <a:t>shromažďují se na pólech</a:t>
            </a:r>
          </a:p>
          <a:p>
            <a:pPr marL="609600" indent="-609600">
              <a:spcAft>
                <a:spcPct val="50000"/>
              </a:spcAft>
            </a:pPr>
            <a:r>
              <a:rPr lang="cs-CZ" sz="900" b="1" dirty="0">
                <a:latin typeface="Times New Roman" pitchFamily="18" charset="0"/>
              </a:rPr>
              <a:t>objevuje se dělící rýha</a:t>
            </a:r>
          </a:p>
          <a:p>
            <a:pPr marL="609600" indent="-609600">
              <a:spcAft>
                <a:spcPct val="50000"/>
              </a:spcAft>
            </a:pPr>
            <a:r>
              <a:rPr lang="cs-CZ" sz="900" b="1" dirty="0" smtClean="0">
                <a:solidFill>
                  <a:srgbClr val="00B050"/>
                </a:solidFill>
                <a:latin typeface="Times New Roman" pitchFamily="18" charset="0"/>
              </a:rPr>
              <a:t>TELOFÁZE</a:t>
            </a:r>
          </a:p>
          <a:p>
            <a:pPr marL="609600" indent="-609600">
              <a:spcAft>
                <a:spcPct val="50000"/>
              </a:spcAft>
            </a:pPr>
            <a:r>
              <a:rPr lang="cs-CZ" sz="900" b="1" dirty="0" smtClean="0">
                <a:latin typeface="Times New Roman" pitchFamily="18" charset="0"/>
              </a:rPr>
              <a:t>restituce </a:t>
            </a:r>
            <a:r>
              <a:rPr lang="cs-CZ" sz="900" b="1" dirty="0">
                <a:latin typeface="Times New Roman" pitchFamily="18" charset="0"/>
              </a:rPr>
              <a:t>jádra</a:t>
            </a:r>
          </a:p>
          <a:p>
            <a:pPr marL="609600" indent="-609600">
              <a:spcAft>
                <a:spcPct val="50000"/>
              </a:spcAft>
            </a:pPr>
            <a:r>
              <a:rPr lang="cs-CZ" sz="900" b="1" dirty="0">
                <a:latin typeface="Times New Roman" pitchFamily="18" charset="0"/>
              </a:rPr>
              <a:t>tvorba jaderného obalu a jadérka</a:t>
            </a:r>
          </a:p>
          <a:p>
            <a:pPr marL="609600" indent="-609600">
              <a:spcAft>
                <a:spcPct val="50000"/>
              </a:spcAft>
            </a:pPr>
            <a:r>
              <a:rPr lang="cs-CZ" sz="900" b="1" dirty="0">
                <a:latin typeface="Times New Roman" pitchFamily="18" charset="0"/>
              </a:rPr>
              <a:t>ukončení mitózy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" y="2180918"/>
            <a:ext cx="3897568" cy="467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24813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/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can00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" y="11663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izualizace_bun%C4%9B%C4%8Dn%C3%A9ho_d%C4%9Blen%C3%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5830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can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5" y="314096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30909"/>
            <a:ext cx="4038600" cy="2332856"/>
          </a:xfrm>
        </p:spPr>
        <p:txBody>
          <a:bodyPr/>
          <a:lstStyle/>
          <a:p>
            <a:r>
              <a:rPr lang="cs-CZ" dirty="0" smtClean="0"/>
              <a:t>Amitóza</a:t>
            </a:r>
          </a:p>
          <a:p>
            <a:r>
              <a:rPr lang="cs-CZ" dirty="0" smtClean="0"/>
              <a:t>Přímé dělení</a:t>
            </a:r>
          </a:p>
          <a:p>
            <a:r>
              <a:rPr lang="cs-CZ" dirty="0" smtClean="0"/>
              <a:t>Přímé zaškrcení jádra a cytoplasmy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99992" y="188640"/>
            <a:ext cx="4038600" cy="1252736"/>
          </a:xfrm>
        </p:spPr>
        <p:txBody>
          <a:bodyPr/>
          <a:lstStyle/>
          <a:p>
            <a:r>
              <a:rPr lang="cs-CZ" dirty="0" smtClean="0"/>
              <a:t>Meióza – probíhá u pohlavních buněk, více u pohlavního systému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3981"/>
          <a:stretch/>
        </p:blipFill>
        <p:spPr bwMode="auto">
          <a:xfrm>
            <a:off x="1331640" y="2170543"/>
            <a:ext cx="6628408" cy="468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11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www.youtube.com/watch?v=NR0mdDJMHIQ&amp;feature=fvwrel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71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1100" dirty="0">
                <a:hlinkClick r:id="rId2"/>
              </a:rPr>
              <a:t>http://</a:t>
            </a:r>
            <a:r>
              <a:rPr lang="cs-CZ" sz="1100" dirty="0" smtClean="0">
                <a:hlinkClick r:id="rId2"/>
              </a:rPr>
              <a:t>ccaoscience.files.wordpress.com/2011/04/peroxisomesfigure1.jpg</a:t>
            </a:r>
            <a:endParaRPr lang="cs-CZ" sz="1100" dirty="0" smtClean="0"/>
          </a:p>
          <a:p>
            <a:r>
              <a:rPr lang="cs-CZ" sz="1100" dirty="0">
                <a:hlinkClick r:id="rId3"/>
              </a:rPr>
              <a:t>http://</a:t>
            </a:r>
            <a:r>
              <a:rPr lang="cs-CZ" sz="1100" dirty="0" smtClean="0">
                <a:hlinkClick r:id="rId3"/>
              </a:rPr>
              <a:t>wiki.pingry.org/u/ap-biology/index.php/Microbodies</a:t>
            </a:r>
            <a:endParaRPr lang="cs-CZ" sz="1100" dirty="0" smtClean="0"/>
          </a:p>
          <a:p>
            <a:r>
              <a:rPr lang="cs-CZ" sz="1100" dirty="0">
                <a:hlinkClick r:id="rId4"/>
              </a:rPr>
              <a:t>http://</a:t>
            </a:r>
            <a:r>
              <a:rPr lang="cs-CZ" sz="1100" dirty="0" smtClean="0">
                <a:hlinkClick r:id="rId4"/>
              </a:rPr>
              <a:t>biology.unm.edu/ccouncil/Biology_124/Summaries/Cell.html</a:t>
            </a:r>
            <a:endParaRPr lang="cs-CZ" sz="1100" dirty="0" smtClean="0"/>
          </a:p>
          <a:p>
            <a:r>
              <a:rPr lang="cs-CZ" sz="1100" dirty="0" smtClean="0">
                <a:hlinkClick r:id="rId5"/>
              </a:rPr>
              <a:t>http</a:t>
            </a:r>
            <a:r>
              <a:rPr lang="cs-CZ" sz="1100" dirty="0">
                <a:hlinkClick r:id="rId5"/>
              </a:rPr>
              <a:t>://</a:t>
            </a:r>
            <a:r>
              <a:rPr lang="cs-CZ" sz="1100" dirty="0" smtClean="0">
                <a:hlinkClick r:id="rId5"/>
              </a:rPr>
              <a:t>www.desktopclass.com/education/fafsc/mitochondria-f-sc-biology-chapter-4-2.html</a:t>
            </a:r>
            <a:endParaRPr lang="cs-CZ" sz="1100" dirty="0" smtClean="0"/>
          </a:p>
          <a:p>
            <a:r>
              <a:rPr lang="cs-CZ" sz="1100" dirty="0">
                <a:hlinkClick r:id="rId6"/>
              </a:rPr>
              <a:t>http://</a:t>
            </a:r>
            <a:r>
              <a:rPr lang="cs-CZ" sz="1100" dirty="0" smtClean="0">
                <a:hlinkClick r:id="rId6"/>
              </a:rPr>
              <a:t>homepage.mac.com/tidgwell/dave/ref/science/cells/ribosome.html</a:t>
            </a:r>
            <a:endParaRPr lang="cs-CZ" sz="1100" dirty="0" smtClean="0"/>
          </a:p>
          <a:p>
            <a:r>
              <a:rPr lang="cs-CZ" sz="1100" dirty="0">
                <a:hlinkClick r:id="rId7"/>
              </a:rPr>
              <a:t>http://</a:t>
            </a:r>
            <a:r>
              <a:rPr lang="cs-CZ" sz="1100" dirty="0" smtClean="0">
                <a:hlinkClick r:id="rId7"/>
              </a:rPr>
              <a:t>www.nslc.wustl.edu/courses/Bio2960/labs/04Organelle/Organelle.htm</a:t>
            </a:r>
            <a:endParaRPr lang="cs-CZ" sz="1100" dirty="0" smtClean="0"/>
          </a:p>
          <a:p>
            <a:r>
              <a:rPr lang="cs-CZ" sz="1100" dirty="0">
                <a:hlinkClick r:id="rId8"/>
              </a:rPr>
              <a:t>http://</a:t>
            </a:r>
            <a:r>
              <a:rPr lang="cs-CZ" sz="1100" dirty="0" smtClean="0">
                <a:hlinkClick r:id="rId8"/>
              </a:rPr>
              <a:t>gleesonbiology.pbworks.com/w/page/7537851/C3</a:t>
            </a:r>
            <a:endParaRPr lang="cs-CZ" sz="1100" dirty="0" smtClean="0"/>
          </a:p>
          <a:p>
            <a:r>
              <a:rPr lang="cs-CZ" sz="1100" dirty="0" smtClean="0">
                <a:hlinkClick r:id="rId9"/>
              </a:rPr>
              <a:t>http</a:t>
            </a:r>
            <a:r>
              <a:rPr lang="cs-CZ" sz="1100" dirty="0">
                <a:hlinkClick r:id="rId9"/>
              </a:rPr>
              <a:t>://</a:t>
            </a:r>
            <a:r>
              <a:rPr lang="cs-CZ" sz="1100" dirty="0" smtClean="0">
                <a:hlinkClick r:id="rId9"/>
              </a:rPr>
              <a:t>www.tutorvista.com/content/biology/biology-iii/cell-organization/nonmembranous-cell-organelles.php#cytoskeletal-structures</a:t>
            </a:r>
            <a:endParaRPr lang="cs-CZ" sz="1100" dirty="0" smtClean="0"/>
          </a:p>
          <a:p>
            <a:r>
              <a:rPr lang="cs-CZ" sz="1100" dirty="0">
                <a:hlinkClick r:id="rId10"/>
              </a:rPr>
              <a:t>http://</a:t>
            </a:r>
            <a:r>
              <a:rPr lang="cs-CZ" sz="1100" dirty="0" smtClean="0">
                <a:hlinkClick r:id="rId10"/>
              </a:rPr>
              <a:t>ww2.wadsworth.k12.oh.us/whs/departments/testweb/bioman/bioman/cellunit2.htm#nucleus</a:t>
            </a:r>
            <a:endParaRPr lang="cs-CZ" sz="1100" dirty="0" smtClean="0"/>
          </a:p>
          <a:p>
            <a:r>
              <a:rPr lang="cs-CZ" sz="1100" dirty="0" smtClean="0">
                <a:hlinkClick r:id="rId11"/>
              </a:rPr>
              <a:t>http</a:t>
            </a:r>
            <a:r>
              <a:rPr lang="cs-CZ" sz="1100" dirty="0">
                <a:hlinkClick r:id="rId11"/>
              </a:rPr>
              <a:t>://</a:t>
            </a:r>
            <a:r>
              <a:rPr lang="cs-CZ" sz="1100" dirty="0" smtClean="0">
                <a:hlinkClick r:id="rId11"/>
              </a:rPr>
              <a:t>www.daviddarling.info/encyclopedia/C/chromatin.html</a:t>
            </a:r>
            <a:endParaRPr lang="cs-CZ" sz="1100" dirty="0" smtClean="0"/>
          </a:p>
          <a:p>
            <a:r>
              <a:rPr lang="cs-CZ" sz="1100" dirty="0" smtClean="0">
                <a:hlinkClick r:id="rId12"/>
              </a:rPr>
              <a:t>http</a:t>
            </a:r>
            <a:r>
              <a:rPr lang="cs-CZ" sz="1100" dirty="0">
                <a:hlinkClick r:id="rId12"/>
              </a:rPr>
              <a:t>://</a:t>
            </a:r>
            <a:r>
              <a:rPr lang="cs-CZ" sz="1100" dirty="0" smtClean="0">
                <a:hlinkClick r:id="rId12"/>
              </a:rPr>
              <a:t>micro.magnet.fsu.edu/cells/nucleus/chromatin.html</a:t>
            </a:r>
            <a:endParaRPr lang="cs-CZ" sz="1100" dirty="0" smtClean="0"/>
          </a:p>
          <a:p>
            <a:r>
              <a:rPr lang="cs-CZ" sz="1100" dirty="0" smtClean="0">
                <a:hlinkClick r:id="rId13"/>
              </a:rPr>
              <a:t>http</a:t>
            </a:r>
            <a:r>
              <a:rPr lang="cs-CZ" sz="1100" dirty="0">
                <a:hlinkClick r:id="rId13"/>
              </a:rPr>
              <a:t>://</a:t>
            </a:r>
            <a:r>
              <a:rPr lang="cs-CZ" sz="1100" dirty="0" smtClean="0">
                <a:hlinkClick r:id="rId13"/>
              </a:rPr>
              <a:t>missinglink.ucsf.edu/lm/IDS_101_histo_resource/images/cell_structure_lab_micrograph_B-labelled.jpg</a:t>
            </a:r>
            <a:endParaRPr lang="cs-CZ" sz="1100" dirty="0" smtClean="0"/>
          </a:p>
          <a:p>
            <a:endParaRPr lang="cs-CZ" sz="1100" dirty="0" smtClean="0"/>
          </a:p>
          <a:p>
            <a:endParaRPr lang="cs-CZ" sz="1100" dirty="0" smtClean="0"/>
          </a:p>
          <a:p>
            <a:endParaRPr lang="cs-CZ" sz="1100" dirty="0" smtClean="0"/>
          </a:p>
          <a:p>
            <a:endParaRPr lang="cs-CZ" sz="1100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100" dirty="0">
                <a:hlinkClick r:id="rId14"/>
              </a:rPr>
              <a:t>http://</a:t>
            </a:r>
            <a:r>
              <a:rPr lang="cs-CZ" sz="1100" dirty="0" smtClean="0">
                <a:hlinkClick r:id="rId14"/>
              </a:rPr>
              <a:t>micro.magnet.fsu.edu/cells/nucleus/nucleolus.html</a:t>
            </a:r>
            <a:endParaRPr lang="cs-CZ" sz="1100" dirty="0" smtClean="0"/>
          </a:p>
          <a:p>
            <a:r>
              <a:rPr lang="cs-CZ" sz="1100" dirty="0">
                <a:hlinkClick r:id="rId15"/>
              </a:rPr>
              <a:t>http://</a:t>
            </a:r>
            <a:r>
              <a:rPr lang="cs-CZ" sz="1100" dirty="0" smtClean="0">
                <a:hlinkClick r:id="rId15"/>
              </a:rPr>
              <a:t>www.lifesci.sussex.ac.uk/home/Julian_Thorpe/TEM29.htm</a:t>
            </a:r>
            <a:endParaRPr lang="cs-CZ" sz="1100" dirty="0" smtClean="0"/>
          </a:p>
          <a:p>
            <a:r>
              <a:rPr lang="cs-CZ" sz="1100" dirty="0">
                <a:hlinkClick r:id="rId16"/>
              </a:rPr>
              <a:t>http://</a:t>
            </a:r>
            <a:r>
              <a:rPr lang="cs-CZ" sz="1100" dirty="0" smtClean="0">
                <a:hlinkClick r:id="rId16"/>
              </a:rPr>
              <a:t>www.bristol.k12.ct.us/page.cfm?p=6628</a:t>
            </a:r>
            <a:endParaRPr lang="cs-CZ" sz="1100" dirty="0" smtClean="0"/>
          </a:p>
          <a:p>
            <a:r>
              <a:rPr lang="cs-CZ" sz="1100" dirty="0">
                <a:hlinkClick r:id="rId17"/>
              </a:rPr>
              <a:t>http://</a:t>
            </a:r>
            <a:r>
              <a:rPr lang="cs-CZ" sz="1100" dirty="0" smtClean="0">
                <a:hlinkClick r:id="rId17"/>
              </a:rPr>
              <a:t>www.blobs.org/science/article.php?article=27</a:t>
            </a:r>
            <a:endParaRPr lang="cs-CZ" sz="1100" dirty="0" smtClean="0"/>
          </a:p>
          <a:p>
            <a:r>
              <a:rPr lang="cs-CZ" sz="1100" dirty="0" smtClean="0">
                <a:hlinkClick r:id="rId18"/>
              </a:rPr>
              <a:t>http</a:t>
            </a:r>
            <a:r>
              <a:rPr lang="cs-CZ" sz="1100" dirty="0">
                <a:hlinkClick r:id="rId18"/>
              </a:rPr>
              <a:t>://</a:t>
            </a:r>
            <a:r>
              <a:rPr lang="cs-CZ" sz="1100" dirty="0" smtClean="0">
                <a:hlinkClick r:id="rId18"/>
              </a:rPr>
              <a:t>classes.midlandstech.edu/carterp/Courses/bio225/chap16/lecture3.htm</a:t>
            </a:r>
            <a:endParaRPr lang="cs-CZ" sz="1100" dirty="0" smtClean="0"/>
          </a:p>
          <a:p>
            <a:endParaRPr lang="cs-CZ" sz="11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23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539750" y="333375"/>
            <a:ext cx="3419475" cy="22320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b="1">
                <a:latin typeface="Century Gothic" charset="0"/>
              </a:rPr>
              <a:t>Buňka plochá (vrstevnatý epitel jícnu)</a:t>
            </a:r>
          </a:p>
          <a:p>
            <a:pPr eaLnBrk="1" hangingPunct="1"/>
            <a:r>
              <a:rPr lang="cs-CZ">
                <a:latin typeface="Century Gothic" charset="0"/>
              </a:rPr>
              <a:t>protáhlý plochý tvar</a:t>
            </a:r>
          </a:p>
          <a:p>
            <a:pPr eaLnBrk="1" hangingPunct="1"/>
            <a:endParaRPr lang="cs-CZ">
              <a:latin typeface="Century Gothic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3779838" y="333375"/>
            <a:ext cx="4284662" cy="23749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b="1">
                <a:latin typeface="Century Gothic" charset="0"/>
              </a:rPr>
              <a:t>Buňka kubická (kanálky ledvin)</a:t>
            </a:r>
            <a:endParaRPr lang="cs-CZ">
              <a:latin typeface="Century Gothic" charset="0"/>
            </a:endParaRPr>
          </a:p>
          <a:p>
            <a:pPr eaLnBrk="1" hangingPunct="1"/>
            <a:r>
              <a:rPr lang="cs-CZ">
                <a:latin typeface="Century Gothic" charset="0"/>
              </a:rPr>
              <a:t>buňka tvaru krychle</a:t>
            </a:r>
          </a:p>
          <a:p>
            <a:pPr eaLnBrk="1" hangingPunct="1"/>
            <a:r>
              <a:rPr lang="cs-CZ">
                <a:latin typeface="Century Gothic" charset="0"/>
              </a:rPr>
              <a:t>jádro kulovité, centrálně </a:t>
            </a:r>
          </a:p>
          <a:p>
            <a:pPr eaLnBrk="1" hangingPunct="1">
              <a:buFont typeface="Wingdings 2" charset="0"/>
              <a:buNone/>
            </a:pPr>
            <a:r>
              <a:rPr lang="cs-CZ">
                <a:latin typeface="Century Gothic" charset="0"/>
              </a:rPr>
              <a:t>uložené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456384" cy="231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21" y="3140968"/>
            <a:ext cx="3014653" cy="350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69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565150" y="333375"/>
            <a:ext cx="3935413" cy="1800225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sz="2000" b="1">
                <a:latin typeface="Century Gothic" charset="0"/>
              </a:rPr>
              <a:t>Buňka cylindrická</a:t>
            </a:r>
            <a:br>
              <a:rPr lang="cs-CZ" sz="2000" b="1">
                <a:latin typeface="Century Gothic" charset="0"/>
              </a:rPr>
            </a:br>
            <a:r>
              <a:rPr lang="cs-CZ" sz="2000" b="1">
                <a:latin typeface="Century Gothic" charset="0"/>
              </a:rPr>
              <a:t>(epitel sliznice tenkého střeva)</a:t>
            </a:r>
          </a:p>
          <a:p>
            <a:pPr eaLnBrk="1" hangingPunct="1">
              <a:lnSpc>
                <a:spcPct val="80000"/>
              </a:lnSpc>
            </a:pPr>
            <a:r>
              <a:rPr lang="cs-CZ" sz="2000">
                <a:latin typeface="Century Gothic" charset="0"/>
              </a:rPr>
              <a:t>buňka tvaru kvádru</a:t>
            </a:r>
          </a:p>
          <a:p>
            <a:pPr eaLnBrk="1" hangingPunct="1">
              <a:lnSpc>
                <a:spcPct val="80000"/>
              </a:lnSpc>
            </a:pPr>
            <a:r>
              <a:rPr lang="cs-CZ" sz="2000">
                <a:latin typeface="Century Gothic" charset="0"/>
              </a:rPr>
              <a:t>jádro měchýřkovité,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2000">
                <a:latin typeface="Century Gothic" charset="0"/>
              </a:rPr>
              <a:t>protáhlé</a:t>
            </a:r>
          </a:p>
          <a:p>
            <a:pPr eaLnBrk="1" hangingPunct="1">
              <a:lnSpc>
                <a:spcPct val="80000"/>
              </a:lnSpc>
            </a:pPr>
            <a:endParaRPr lang="cs-CZ" sz="2000">
              <a:latin typeface="Century Gothic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3851275" y="692150"/>
            <a:ext cx="2498725" cy="288131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sz="1900" b="1">
                <a:latin typeface="Century Gothic" charset="0"/>
              </a:rPr>
              <a:t>Buňka hruškovitá, Purkyňova buňka (mozeček)</a:t>
            </a:r>
          </a:p>
          <a:p>
            <a:pPr eaLnBrk="1" hangingPunct="1">
              <a:lnSpc>
                <a:spcPct val="80000"/>
              </a:lnSpc>
            </a:pPr>
            <a:r>
              <a:rPr lang="cs-CZ" sz="1900">
                <a:latin typeface="Century Gothic" charset="0"/>
              </a:rPr>
              <a:t>jádro uprostřed</a:t>
            </a:r>
          </a:p>
          <a:p>
            <a:pPr eaLnBrk="1" hangingPunct="1">
              <a:lnSpc>
                <a:spcPct val="80000"/>
              </a:lnSpc>
            </a:pPr>
            <a:r>
              <a:rPr lang="cs-CZ" sz="1900">
                <a:latin typeface="Century Gothic" charset="0"/>
              </a:rPr>
              <a:t>nápadné 2 dendrity</a:t>
            </a:r>
          </a:p>
          <a:p>
            <a:pPr eaLnBrk="1" hangingPunct="1">
              <a:lnSpc>
                <a:spcPct val="80000"/>
              </a:lnSpc>
            </a:pPr>
            <a:r>
              <a:rPr lang="cs-CZ" sz="1900">
                <a:latin typeface="Century Gothic" charset="0"/>
              </a:rPr>
              <a:t>velká nervová buňka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900">
                <a:latin typeface="Century Gothic" charset="0"/>
              </a:rPr>
              <a:t>hruškovitého tvaru</a:t>
            </a:r>
          </a:p>
          <a:p>
            <a:pPr eaLnBrk="1" hangingPunct="1">
              <a:lnSpc>
                <a:spcPct val="80000"/>
              </a:lnSpc>
            </a:pPr>
            <a:endParaRPr lang="cs-CZ" sz="1900">
              <a:latin typeface="Century Gothic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3040063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277938"/>
            <a:ext cx="230505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60800"/>
            <a:ext cx="3538537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05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68313" y="333375"/>
            <a:ext cx="3419475" cy="21590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2200" b="1">
                <a:latin typeface="Century Gothic" charset="0"/>
              </a:rPr>
              <a:t>Buňka hvězdicovitá, multipolární neuron (páteřní mícha)</a:t>
            </a:r>
          </a:p>
          <a:p>
            <a:pPr eaLnBrk="1" hangingPunct="1">
              <a:lnSpc>
                <a:spcPct val="90000"/>
              </a:lnSpc>
            </a:pPr>
            <a:r>
              <a:rPr lang="cs-CZ" sz="2200">
                <a:latin typeface="Century Gothic" charset="0"/>
              </a:rPr>
              <a:t>velikost až 150 </a:t>
            </a:r>
            <a:r>
              <a:rPr lang="el-GR" sz="2200">
                <a:latin typeface="Century Gothic" charset="0"/>
              </a:rPr>
              <a:t>μ</a:t>
            </a:r>
            <a:r>
              <a:rPr lang="cs-CZ" sz="2200">
                <a:latin typeface="Century Gothic" charset="0"/>
              </a:rPr>
              <a:t>m</a:t>
            </a:r>
          </a:p>
          <a:p>
            <a:pPr eaLnBrk="1" hangingPunct="1">
              <a:lnSpc>
                <a:spcPct val="90000"/>
              </a:lnSpc>
            </a:pPr>
            <a:r>
              <a:rPr lang="cs-CZ" sz="2200">
                <a:latin typeface="Century Gothic" charset="0"/>
              </a:rPr>
              <a:t>hvězdicovitá nervová buňka</a:t>
            </a:r>
          </a:p>
          <a:p>
            <a:pPr eaLnBrk="1" hangingPunct="1">
              <a:lnSpc>
                <a:spcPct val="90000"/>
              </a:lnSpc>
            </a:pPr>
            <a:endParaRPr lang="cs-CZ" sz="2200">
              <a:latin typeface="Century Gothic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4572000" y="692150"/>
            <a:ext cx="3419475" cy="176371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b="1">
                <a:latin typeface="Century Gothic" charset="0"/>
              </a:rPr>
              <a:t>Jaterní buňky (hepatocyty)</a:t>
            </a:r>
          </a:p>
          <a:p>
            <a:pPr eaLnBrk="1" hangingPunct="1"/>
            <a:r>
              <a:rPr lang="cs-CZ">
                <a:latin typeface="Century Gothic" charset="0"/>
              </a:rPr>
              <a:t>tvar polyedrický</a:t>
            </a:r>
          </a:p>
          <a:p>
            <a:pPr eaLnBrk="1" hangingPunct="1"/>
            <a:r>
              <a:rPr lang="cs-CZ">
                <a:latin typeface="Century Gothic" charset="0"/>
              </a:rPr>
              <a:t>velikost 15-30 </a:t>
            </a:r>
            <a:r>
              <a:rPr lang="el-GR">
                <a:latin typeface="Century Gothic" charset="0"/>
              </a:rPr>
              <a:t>μ</a:t>
            </a:r>
            <a:r>
              <a:rPr lang="cs-CZ">
                <a:latin typeface="Century Gothic" charset="0"/>
              </a:rPr>
              <a:t>m</a:t>
            </a:r>
          </a:p>
          <a:p>
            <a:pPr eaLnBrk="1" hangingPunct="1"/>
            <a:endParaRPr lang="cs-CZ">
              <a:latin typeface="Century Gothic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563813"/>
            <a:ext cx="432752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14713"/>
            <a:ext cx="3579813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42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539750" y="333375"/>
            <a:ext cx="3960813" cy="15113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sz="1500" b="1">
                <a:latin typeface="Century Gothic" charset="0"/>
              </a:rPr>
              <a:t>Příčně pruhovaný sval, mnohojaderná struktura</a:t>
            </a:r>
          </a:p>
          <a:p>
            <a:pPr eaLnBrk="1" hangingPunct="1">
              <a:lnSpc>
                <a:spcPct val="80000"/>
              </a:lnSpc>
            </a:pPr>
            <a:r>
              <a:rPr lang="cs-CZ" sz="1500">
                <a:latin typeface="Century Gothic" charset="0"/>
              </a:rPr>
              <a:t>mnohojaderné vlákno 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500">
                <a:latin typeface="Century Gothic" charset="0"/>
              </a:rPr>
              <a:t>o </a:t>
            </a:r>
            <a:r>
              <a:rPr lang="it-IT" sz="1500">
                <a:latin typeface="Century Gothic" charset="0"/>
              </a:rPr>
              <a:t>d</a:t>
            </a:r>
            <a:r>
              <a:rPr lang="cs-CZ" sz="1500">
                <a:latin typeface="Century Gothic" charset="0"/>
              </a:rPr>
              <a:t>é</a:t>
            </a:r>
            <a:r>
              <a:rPr lang="it-IT" sz="1500">
                <a:latin typeface="Century Gothic" charset="0"/>
              </a:rPr>
              <a:t>lce 1-40 cm a</a:t>
            </a:r>
            <a:r>
              <a:rPr lang="cs-CZ" sz="1500">
                <a:latin typeface="Century Gothic" charset="0"/>
              </a:rPr>
              <a:t> průměru 10-100 </a:t>
            </a:r>
            <a:r>
              <a:rPr lang="el-GR" sz="1500">
                <a:latin typeface="Century Gothic" charset="0"/>
              </a:rPr>
              <a:t>μ</a:t>
            </a:r>
            <a:r>
              <a:rPr lang="cs-CZ" sz="1500">
                <a:latin typeface="Century Gothic" charset="0"/>
              </a:rPr>
              <a:t>m</a:t>
            </a:r>
          </a:p>
          <a:p>
            <a:pPr eaLnBrk="1" hangingPunct="1">
              <a:lnSpc>
                <a:spcPct val="80000"/>
              </a:lnSpc>
            </a:pPr>
            <a:r>
              <a:rPr lang="cs-CZ" sz="1500">
                <a:latin typeface="Century Gothic" charset="0"/>
              </a:rPr>
              <a:t>jádra čočkovitá, </a:t>
            </a: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cs-CZ" sz="1500">
                <a:latin typeface="Century Gothic" charset="0"/>
              </a:rPr>
              <a:t>funkčně rovnocenná</a:t>
            </a:r>
          </a:p>
          <a:p>
            <a:pPr eaLnBrk="1" hangingPunct="1">
              <a:lnSpc>
                <a:spcPct val="80000"/>
              </a:lnSpc>
            </a:pPr>
            <a:endParaRPr lang="cs-CZ" sz="1500">
              <a:latin typeface="Century Gothic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4500563" y="692150"/>
            <a:ext cx="4103687" cy="108108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b="1">
                <a:latin typeface="Century Gothic" charset="0"/>
              </a:rPr>
              <a:t>Buňky srdečního svalu</a:t>
            </a:r>
          </a:p>
          <a:p>
            <a:pPr eaLnBrk="1" hangingPunct="1"/>
            <a:r>
              <a:rPr lang="cs-CZ">
                <a:latin typeface="Century Gothic" charset="0"/>
              </a:rPr>
              <a:t>buňka tvaru písmene Y</a:t>
            </a:r>
          </a:p>
          <a:p>
            <a:pPr eaLnBrk="1" hangingPunct="1"/>
            <a:endParaRPr lang="cs-CZ">
              <a:latin typeface="Century Gothic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2952750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Musc14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3"/>
          <a:stretch>
            <a:fillRect/>
          </a:stretch>
        </p:blipFill>
        <p:spPr bwMode="auto">
          <a:xfrm>
            <a:off x="6300192" y="2780928"/>
            <a:ext cx="2667000" cy="16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3630613" y="2492375"/>
            <a:ext cx="1946275" cy="1477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chemeClr val="accent1"/>
              </a:buClr>
              <a:buFont typeface="Courier New" charset="0"/>
              <a:buChar char="o"/>
            </a:pPr>
            <a:r>
              <a:rPr lang="cs-CZ" b="1"/>
              <a:t>Buňky hladké svaloviny</a:t>
            </a:r>
          </a:p>
          <a:p>
            <a:pPr eaLnBrk="1" hangingPunct="1">
              <a:buClr>
                <a:schemeClr val="accent1"/>
              </a:buClr>
              <a:buFont typeface="Courier New" charset="0"/>
              <a:buChar char="o"/>
            </a:pPr>
            <a:r>
              <a:rPr lang="cs-CZ"/>
              <a:t>Vřetenovitý tvar</a:t>
            </a:r>
          </a:p>
        </p:txBody>
      </p:sp>
      <p:pic>
        <p:nvPicPr>
          <p:cNvPr id="7" name="Picture 2" descr=" smooth muscle, muscularis externa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49080"/>
            <a:ext cx="3474219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51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1d2d81b8-8a62-4e1e-ac40-6c02d9a20157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2. Buňka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2. Buňka</Template>
  <TotalTime>765</TotalTime>
  <Words>2423</Words>
  <Application>Microsoft Office PowerPoint</Application>
  <PresentationFormat>Předvádění na obrazovce (4:3)</PresentationFormat>
  <Paragraphs>403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5" baseType="lpstr">
      <vt:lpstr>ＭＳ Ｐゴシック</vt:lpstr>
      <vt:lpstr>Arial</vt:lpstr>
      <vt:lpstr>Calibri</vt:lpstr>
      <vt:lpstr>Century Gothic</vt:lpstr>
      <vt:lpstr>Courier New</vt:lpstr>
      <vt:lpstr>Times New Roman</vt:lpstr>
      <vt:lpstr>Wingdings 2</vt:lpstr>
      <vt:lpstr>2. Buňka</vt:lpstr>
      <vt:lpstr>CYTOLOGIE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HISTOLOGIE</vt:lpstr>
      <vt:lpstr>Prezentace aplikace PowerPoint</vt:lpstr>
      <vt:lpstr>2. Buňka, ultrastruktura - buněčné organely, buněčný skelet, filamenta. Dělení buněk (mitóza, amitóza, meióza)</vt:lpstr>
      <vt:lpstr>Buňka – cellula, kytos</vt:lpstr>
      <vt:lpstr>Prezentace aplikace PowerPoint</vt:lpstr>
      <vt:lpstr>Buněčná teorie </vt:lpstr>
      <vt:lpstr>Prezentace aplikace PowerPoint</vt:lpstr>
      <vt:lpstr>Prokaryota</vt:lpstr>
      <vt:lpstr>Znaky vlastní pouze prokaryotické buňce</vt:lpstr>
      <vt:lpstr>Eukaryotická buňka</vt:lpstr>
      <vt:lpstr>Prezentace aplikace PowerPoint</vt:lpstr>
      <vt:lpstr>PROTOPLAZMA</vt:lpstr>
      <vt:lpstr>Cytoplazmatická membrána</vt:lpstr>
      <vt:lpstr>Prezentace aplikace PowerPoint</vt:lpstr>
      <vt:lpstr>Transport látek přes cytoplazmatickou membránu </vt:lpstr>
      <vt:lpstr>Prezentace aplikace PowerPoint</vt:lpstr>
      <vt:lpstr>Endocytóza</vt:lpstr>
      <vt:lpstr>Exocytóza</vt:lpstr>
      <vt:lpstr>Organely</vt:lpstr>
      <vt:lpstr>1. MITOCHONDRIE</vt:lpstr>
      <vt:lpstr>Prezentace aplikace PowerPoint</vt:lpstr>
      <vt:lpstr>RIBOSOMY</vt:lpstr>
      <vt:lpstr>ENDOPLAZMATICKÉ  RETIKULUM (ER)</vt:lpstr>
      <vt:lpstr>Prezentace aplikace PowerPoint</vt:lpstr>
      <vt:lpstr>GOLGIHO APARÁT</vt:lpstr>
      <vt:lpstr>Prezentace aplikace PowerPoint</vt:lpstr>
      <vt:lpstr>LYZOSOMY</vt:lpstr>
      <vt:lpstr>Typy lyzozomů</vt:lpstr>
      <vt:lpstr>PEROXISOMY</vt:lpstr>
      <vt:lpstr>2. CYTOSKELET</vt:lpstr>
      <vt:lpstr>MIKROTUBULY</vt:lpstr>
      <vt:lpstr>Centrioly</vt:lpstr>
      <vt:lpstr>Řasinky (cilia) a bičíky (flagella)</vt:lpstr>
      <vt:lpstr>MIKROFILAMENTA</vt:lpstr>
      <vt:lpstr>Prezentace aplikace PowerPoint</vt:lpstr>
      <vt:lpstr>II.  JÁDRO (nucleus, karyoplasma)</vt:lpstr>
      <vt:lpstr>Součásti jádra </vt:lpstr>
      <vt:lpstr>Prezentace aplikace PowerPoint</vt:lpstr>
      <vt:lpstr>Prezentace aplikace PowerPoint</vt:lpstr>
      <vt:lpstr>Prezentace aplikace PowerPoint</vt:lpstr>
      <vt:lpstr>INKLUZE A PIGMENTY</vt:lpstr>
      <vt:lpstr>Prezentace aplikace PowerPoint</vt:lpstr>
      <vt:lpstr>DĚLENÍ  BUNĚK</vt:lpstr>
      <vt:lpstr>Prezentace aplikace PowerPoint</vt:lpstr>
      <vt:lpstr>Prezentace aplikace PowerPoint</vt:lpstr>
      <vt:lpstr>Prezentace aplikace PowerPoint</vt:lpstr>
      <vt:lpstr>Prezentace aplikace PowerPoint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Buňka, ultrastruktura - buněčné organely, buněčný skelet, filamenta. Dělení buněk (mitóza, amitóza, meióza)</dc:title>
  <dc:creator>carbolova</dc:creator>
  <cp:lastModifiedBy>ucitel</cp:lastModifiedBy>
  <cp:revision>236</cp:revision>
  <cp:lastPrinted>2012-02-23T09:39:51Z</cp:lastPrinted>
  <dcterms:created xsi:type="dcterms:W3CDTF">2012-01-24T09:49:34Z</dcterms:created>
  <dcterms:modified xsi:type="dcterms:W3CDTF">2017-09-21T10:18:14Z</dcterms:modified>
</cp:coreProperties>
</file>