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2" r:id="rId4"/>
    <p:sldId id="257" r:id="rId5"/>
    <p:sldId id="283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8" r:id="rId19"/>
    <p:sldId id="280" r:id="rId20"/>
    <p:sldId id="281" r:id="rId21"/>
    <p:sldId id="279" r:id="rId22"/>
    <p:sldId id="273" r:id="rId23"/>
    <p:sldId id="274" r:id="rId24"/>
    <p:sldId id="275" r:id="rId25"/>
    <p:sldId id="276" r:id="rId26"/>
    <p:sldId id="277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FDB6-3E27-4012-8848-4A2DAAD1505D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6F01-E3AF-4FD4-B2ED-916F8EB823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8213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FDB6-3E27-4012-8848-4A2DAAD1505D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6F01-E3AF-4FD4-B2ED-916F8EB823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4694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FDB6-3E27-4012-8848-4A2DAAD1505D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6F01-E3AF-4FD4-B2ED-916F8EB823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10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FDB6-3E27-4012-8848-4A2DAAD1505D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6F01-E3AF-4FD4-B2ED-916F8EB823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7152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FDB6-3E27-4012-8848-4A2DAAD1505D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6F01-E3AF-4FD4-B2ED-916F8EB823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3787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FDB6-3E27-4012-8848-4A2DAAD1505D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6F01-E3AF-4FD4-B2ED-916F8EB823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000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FDB6-3E27-4012-8848-4A2DAAD1505D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6F01-E3AF-4FD4-B2ED-916F8EB823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902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FDB6-3E27-4012-8848-4A2DAAD1505D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6F01-E3AF-4FD4-B2ED-916F8EB823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1307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FDB6-3E27-4012-8848-4A2DAAD1505D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6F01-E3AF-4FD4-B2ED-916F8EB823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5720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FDB6-3E27-4012-8848-4A2DAAD1505D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6F01-E3AF-4FD4-B2ED-916F8EB823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3348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FDB6-3E27-4012-8848-4A2DAAD1505D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6F01-E3AF-4FD4-B2ED-916F8EB823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7973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EFDB6-3E27-4012-8848-4A2DAAD1505D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16F01-E3AF-4FD4-B2ED-916F8EB823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716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img.ulekare.cz/dbpic/krev_na_prste-f526_290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9QVTHDM90io&amp;feature=relate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hyperlink" Target="http://old.lf3.cuni.cz/histologie/atlas/demo/73/index.htm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Trombocyty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Mgr. </a:t>
            </a:r>
            <a:r>
              <a:rPr lang="cs-CZ" smtClean="0"/>
              <a:t>Romana </a:t>
            </a:r>
            <a:r>
              <a:rPr lang="cs-CZ" dirty="0" smtClean="0"/>
              <a:t>Klášterecká, Ph.D.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9739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dirty="0" smtClean="0"/>
              <a:t>Reakce destiček</a:t>
            </a:r>
          </a:p>
        </p:txBody>
      </p:sp>
      <p:sp>
        <p:nvSpPr>
          <p:cNvPr id="93187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Destičky produkují i serotonin – působí vasokonstrikčně</a:t>
            </a:r>
          </a:p>
          <a:p>
            <a:pPr eaLnBrk="1" hangingPunct="1"/>
            <a:r>
              <a:rPr lang="cs-CZ" altLang="cs-CZ" dirty="0" smtClean="0"/>
              <a:t>Destičkový trombus není schopen pevně uzavřít defekt      v cévní stěně.</a:t>
            </a:r>
          </a:p>
          <a:p>
            <a:pPr eaLnBrk="1" hangingPunct="1"/>
            <a:r>
              <a:rPr lang="cs-CZ" altLang="cs-CZ" dirty="0" smtClean="0"/>
              <a:t>To zajistí pouze definitivní trombus = krevní sraženina = koagulum, který je výsledkem třetího kroku – </a:t>
            </a:r>
            <a:r>
              <a:rPr lang="cs-CZ" altLang="cs-CZ" dirty="0" err="1" smtClean="0">
                <a:solidFill>
                  <a:srgbClr val="FF0000"/>
                </a:solidFill>
              </a:rPr>
              <a:t>hemokoagulace</a:t>
            </a:r>
            <a:r>
              <a:rPr lang="cs-CZ" altLang="cs-CZ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3188" name="Picture 5" descr="http://www.krecove-zily.cz/dbpic/krvinky-f220_1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996" y="6657794"/>
            <a:ext cx="1501913" cy="112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Zobrazit zdrojový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5626"/>
            <a:ext cx="51816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13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dirty="0" err="1" smtClean="0"/>
              <a:t>Hemokoagulace</a:t>
            </a:r>
            <a:endParaRPr lang="cs-CZ" altLang="cs-CZ" dirty="0" smtClean="0"/>
          </a:p>
        </p:txBody>
      </p:sp>
      <p:sp>
        <p:nvSpPr>
          <p:cNvPr id="94211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cs-CZ" altLang="cs-CZ" dirty="0">
                <a:solidFill>
                  <a:srgbClr val="FF0000"/>
                </a:solidFill>
              </a:rPr>
              <a:t>Základem definitivního trombu (červeného trombu) </a:t>
            </a:r>
            <a:r>
              <a:rPr lang="cs-CZ" altLang="cs-CZ" dirty="0"/>
              <a:t>jsou vlákna fibrinu, který je přeměněn v závěru </a:t>
            </a:r>
            <a:r>
              <a:rPr lang="cs-CZ" altLang="cs-CZ" dirty="0" err="1"/>
              <a:t>hemokoagulace</a:t>
            </a:r>
            <a:r>
              <a:rPr lang="cs-CZ" altLang="cs-CZ" dirty="0"/>
              <a:t> do formy v H₂O nerozpustné a po své </a:t>
            </a:r>
            <a:r>
              <a:rPr lang="cs-CZ" altLang="cs-CZ" dirty="0" err="1"/>
              <a:t>retrakci</a:t>
            </a:r>
            <a:r>
              <a:rPr lang="cs-CZ" altLang="cs-CZ" dirty="0"/>
              <a:t>(smrštění) se stává dokonalým uzávěrem porušené cévy.</a:t>
            </a:r>
          </a:p>
          <a:p>
            <a:pPr eaLnBrk="1" hangingPunct="1"/>
            <a:r>
              <a:rPr lang="cs-CZ" altLang="cs-CZ" dirty="0"/>
              <a:t>Po vyhojení musí být odstraněn a původní průtok cévou musí být obnoven – </a:t>
            </a:r>
            <a:r>
              <a:rPr lang="cs-CZ" altLang="cs-CZ" dirty="0" err="1">
                <a:solidFill>
                  <a:srgbClr val="FF0000"/>
                </a:solidFill>
              </a:rPr>
              <a:t>fibrinolýza</a:t>
            </a:r>
            <a:endParaRPr lang="cs-CZ" altLang="cs-CZ" dirty="0">
              <a:solidFill>
                <a:srgbClr val="FF00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dirty="0"/>
              <a:t>    = děj, který vyvolá degradaci fibrinových vláken, jejich odstranění v době, kdy už stěna cévy regenerovala a přítomný </a:t>
            </a:r>
            <a:r>
              <a:rPr lang="cs-CZ" altLang="cs-CZ" dirty="0" smtClean="0"/>
              <a:t>fibrin </a:t>
            </a:r>
            <a:r>
              <a:rPr lang="cs-CZ" altLang="cs-CZ" dirty="0"/>
              <a:t>by bránil potřebnému průtoku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cs-CZ"/>
          </a:p>
        </p:txBody>
      </p:sp>
      <p:pic>
        <p:nvPicPr>
          <p:cNvPr id="94212" name="Picture 5" descr="http://www.medgadget.com/archives/img/FIBR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909" y="6492513"/>
            <a:ext cx="1112988" cy="1381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Zobrazit zdrojový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1690688"/>
            <a:ext cx="5182566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10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dirty="0" err="1" smtClean="0"/>
              <a:t>Hemokoagulace</a:t>
            </a:r>
            <a:endParaRPr lang="cs-CZ" altLang="cs-CZ" dirty="0" smtClean="0"/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Paul Oskar </a:t>
            </a:r>
            <a:r>
              <a:rPr lang="en-US" b="1" dirty="0" err="1"/>
              <a:t>Morawitz</a:t>
            </a:r>
            <a:r>
              <a:rPr lang="en-US" dirty="0"/>
              <a:t> </a:t>
            </a:r>
            <a:endParaRPr lang="cs-CZ" dirty="0" smtClean="0"/>
          </a:p>
          <a:p>
            <a:pPr marL="0" indent="0">
              <a:buNone/>
            </a:pPr>
            <a:r>
              <a:rPr lang="en-US" dirty="0" smtClean="0"/>
              <a:t>(1879</a:t>
            </a:r>
            <a:r>
              <a:rPr lang="cs-CZ" dirty="0" smtClean="0"/>
              <a:t> - </a:t>
            </a:r>
            <a:r>
              <a:rPr lang="en-US" dirty="0" smtClean="0"/>
              <a:t>1936</a:t>
            </a:r>
            <a:r>
              <a:rPr lang="en-US" dirty="0"/>
              <a:t>)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Německý fyziolog.</a:t>
            </a:r>
          </a:p>
          <a:p>
            <a:pPr marL="0" indent="0">
              <a:buNone/>
            </a:pPr>
            <a:r>
              <a:rPr lang="cs-CZ" dirty="0" smtClean="0"/>
              <a:t>První teorie </a:t>
            </a:r>
            <a:r>
              <a:rPr lang="cs-CZ" dirty="0" err="1" smtClean="0"/>
              <a:t>hemokoagulace</a:t>
            </a:r>
            <a:r>
              <a:rPr lang="en-US" dirty="0" smtClean="0"/>
              <a:t>.</a:t>
            </a:r>
            <a:endParaRPr lang="cs-CZ" dirty="0"/>
          </a:p>
        </p:txBody>
      </p:sp>
      <p:pic>
        <p:nvPicPr>
          <p:cNvPr id="9218" name="Picture 2" descr="Paul Morawitz 19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290" y="1923638"/>
            <a:ext cx="203835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Zobrazit zdrojový obrázek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23638"/>
            <a:ext cx="219456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19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Koagulační faktory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b="1" dirty="0" smtClean="0"/>
              <a:t>I. fibrinogen </a:t>
            </a:r>
          </a:p>
          <a:p>
            <a:pPr marL="0" indent="0">
              <a:buNone/>
            </a:pPr>
            <a:r>
              <a:rPr lang="cs-CZ" b="1" dirty="0" smtClean="0"/>
              <a:t>II: protrombin </a:t>
            </a:r>
          </a:p>
          <a:p>
            <a:pPr marL="0" indent="0">
              <a:buNone/>
            </a:pPr>
            <a:r>
              <a:rPr lang="cs-CZ" b="1" dirty="0" smtClean="0"/>
              <a:t>III: tromboplastin, trombokináza </a:t>
            </a:r>
          </a:p>
          <a:p>
            <a:pPr marL="0" indent="0">
              <a:buNone/>
            </a:pPr>
            <a:r>
              <a:rPr lang="cs-CZ" b="1" dirty="0" smtClean="0"/>
              <a:t>IV: ionty vápníku </a:t>
            </a:r>
          </a:p>
          <a:p>
            <a:pPr marL="0" indent="0">
              <a:buNone/>
            </a:pPr>
            <a:r>
              <a:rPr lang="cs-CZ" b="1" dirty="0" smtClean="0"/>
              <a:t>V: </a:t>
            </a:r>
            <a:r>
              <a:rPr lang="cs-CZ" b="1" dirty="0" err="1" smtClean="0"/>
              <a:t>proakcelerin</a:t>
            </a:r>
            <a:r>
              <a:rPr lang="cs-CZ" b="1" dirty="0" smtClean="0"/>
              <a:t> </a:t>
            </a:r>
          </a:p>
          <a:p>
            <a:pPr marL="0" indent="0">
              <a:buNone/>
            </a:pPr>
            <a:r>
              <a:rPr lang="cs-CZ" b="1" dirty="0" smtClean="0"/>
              <a:t>VII: </a:t>
            </a:r>
            <a:r>
              <a:rPr lang="cs-CZ" b="1" dirty="0" err="1" smtClean="0"/>
              <a:t>prokonvertin</a:t>
            </a:r>
            <a:r>
              <a:rPr lang="cs-CZ" b="1" dirty="0" smtClean="0"/>
              <a:t> </a:t>
            </a:r>
          </a:p>
          <a:p>
            <a:pPr marL="0" indent="0">
              <a:buNone/>
            </a:pPr>
            <a:r>
              <a:rPr lang="cs-CZ" b="1" dirty="0" smtClean="0"/>
              <a:t>VIII: </a:t>
            </a:r>
            <a:r>
              <a:rPr lang="cs-CZ" b="1" dirty="0" err="1" smtClean="0"/>
              <a:t>antihemofilní</a:t>
            </a:r>
            <a:r>
              <a:rPr lang="cs-CZ" b="1" dirty="0" smtClean="0"/>
              <a:t> faktor A </a:t>
            </a:r>
          </a:p>
          <a:p>
            <a:pPr marL="0" indent="0">
              <a:buNone/>
            </a:pPr>
            <a:r>
              <a:rPr lang="cs-CZ" b="1" dirty="0" smtClean="0"/>
              <a:t>IX: </a:t>
            </a:r>
            <a:r>
              <a:rPr lang="cs-CZ" b="1" dirty="0" err="1" smtClean="0"/>
              <a:t>antihemofilní</a:t>
            </a:r>
            <a:r>
              <a:rPr lang="cs-CZ" b="1" dirty="0" smtClean="0"/>
              <a:t> faktor B 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/>
              <a:t>X: </a:t>
            </a:r>
            <a:r>
              <a:rPr lang="cs-CZ" b="1" dirty="0" err="1" smtClean="0"/>
              <a:t>Stuart</a:t>
            </a:r>
            <a:r>
              <a:rPr lang="cs-CZ" b="1" dirty="0" smtClean="0"/>
              <a:t> – </a:t>
            </a:r>
            <a:r>
              <a:rPr lang="cs-CZ" b="1" dirty="0" err="1" smtClean="0"/>
              <a:t>Prower</a:t>
            </a:r>
            <a:r>
              <a:rPr lang="cs-CZ" b="1" dirty="0" smtClean="0"/>
              <a:t> faktor</a:t>
            </a:r>
          </a:p>
          <a:p>
            <a:pPr marL="0" indent="0">
              <a:buNone/>
            </a:pPr>
            <a:r>
              <a:rPr lang="cs-CZ" b="1" dirty="0" smtClean="0"/>
              <a:t>XI: </a:t>
            </a:r>
            <a:r>
              <a:rPr lang="cs-CZ" b="1" dirty="0" err="1" smtClean="0"/>
              <a:t>antihemofilní</a:t>
            </a:r>
            <a:r>
              <a:rPr lang="cs-CZ" b="1" dirty="0" smtClean="0"/>
              <a:t> faktor C </a:t>
            </a:r>
          </a:p>
          <a:p>
            <a:pPr marL="0" indent="0">
              <a:buNone/>
            </a:pPr>
            <a:r>
              <a:rPr lang="cs-CZ" b="1" dirty="0" smtClean="0"/>
              <a:t>XII: </a:t>
            </a:r>
            <a:r>
              <a:rPr lang="cs-CZ" b="1" dirty="0" err="1" smtClean="0"/>
              <a:t>Hageman</a:t>
            </a:r>
            <a:r>
              <a:rPr lang="cs-CZ" b="1" dirty="0" smtClean="0"/>
              <a:t> faktor </a:t>
            </a:r>
          </a:p>
          <a:p>
            <a:pPr marL="0" indent="0">
              <a:buNone/>
            </a:pPr>
            <a:r>
              <a:rPr lang="cs-CZ" b="1" dirty="0" smtClean="0"/>
              <a:t>XIII: faktor stabilizující fibrin HMW</a:t>
            </a:r>
          </a:p>
          <a:p>
            <a:pPr marL="0" indent="0">
              <a:buNone/>
            </a:pPr>
            <a:r>
              <a:rPr lang="cs-CZ" b="1" dirty="0" smtClean="0"/>
              <a:t>K: Fitzgerald faktor </a:t>
            </a:r>
          </a:p>
          <a:p>
            <a:pPr marL="0" indent="0">
              <a:buNone/>
            </a:pPr>
            <a:r>
              <a:rPr lang="cs-CZ" b="1" dirty="0" err="1" smtClean="0"/>
              <a:t>Pre</a:t>
            </a:r>
            <a:r>
              <a:rPr lang="cs-CZ" b="1" dirty="0" smtClean="0"/>
              <a:t>-K: </a:t>
            </a:r>
            <a:r>
              <a:rPr lang="cs-CZ" b="1" dirty="0" err="1" smtClean="0"/>
              <a:t>prekallikrein</a:t>
            </a:r>
            <a:r>
              <a:rPr lang="cs-CZ" b="1" dirty="0" smtClean="0"/>
              <a:t> </a:t>
            </a:r>
          </a:p>
          <a:p>
            <a:pPr marL="0" indent="0">
              <a:buNone/>
            </a:pPr>
            <a:r>
              <a:rPr lang="cs-CZ" b="1" dirty="0" err="1" smtClean="0"/>
              <a:t>Ka</a:t>
            </a:r>
            <a:r>
              <a:rPr lang="cs-CZ" b="1" dirty="0" smtClean="0"/>
              <a:t>: </a:t>
            </a:r>
            <a:r>
              <a:rPr lang="cs-CZ" b="1" dirty="0" err="1" smtClean="0"/>
              <a:t>kallikrein</a:t>
            </a:r>
            <a:r>
              <a:rPr lang="cs-CZ" b="1" dirty="0" smtClean="0"/>
              <a:t> </a:t>
            </a:r>
          </a:p>
          <a:p>
            <a:pPr marL="0" indent="0">
              <a:buNone/>
            </a:pPr>
            <a:r>
              <a:rPr lang="cs-CZ" b="1" dirty="0" smtClean="0"/>
              <a:t>PL: destičkové fosfolipidy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5710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Zobrazit zdrojový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239" y="0"/>
            <a:ext cx="101278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459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dirty="0" smtClean="0"/>
              <a:t>Vnější cesta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Zahájena faktory mimo cévní systém </a:t>
            </a:r>
          </a:p>
          <a:p>
            <a:pPr>
              <a:buFont typeface="Arial" charset="0"/>
              <a:buChar char="•"/>
              <a:defRPr/>
            </a:pPr>
            <a:r>
              <a:rPr lang="cs-CZ" dirty="0"/>
              <a:t>tvořen tkáňovým tromboplastinem, který se uvolňuje z buněčných membrán poraněné cévy</a:t>
            </a:r>
          </a:p>
          <a:p>
            <a:pPr>
              <a:defRPr/>
            </a:pPr>
            <a:r>
              <a:rPr lang="cs-CZ" dirty="0" smtClean="0"/>
              <a:t>Rychlá </a:t>
            </a:r>
            <a:r>
              <a:rPr lang="cs-CZ" dirty="0"/>
              <a:t>forma, systém jednoduchý</a:t>
            </a:r>
          </a:p>
          <a:p>
            <a:pPr>
              <a:buFont typeface="Arial" charset="0"/>
              <a:buChar char="•"/>
              <a:defRPr/>
            </a:pPr>
            <a:r>
              <a:rPr lang="cs-CZ" dirty="0"/>
              <a:t>Při poškození tkáně se okamžitě rozbíhá proces </a:t>
            </a:r>
            <a:r>
              <a:rPr lang="cs-CZ" dirty="0" err="1"/>
              <a:t>hemokoagulace</a:t>
            </a:r>
            <a:r>
              <a:rPr lang="cs-CZ" dirty="0"/>
              <a:t>, který dovršuje homeostázu</a:t>
            </a:r>
          </a:p>
          <a:p>
            <a:pPr>
              <a:defRPr/>
            </a:pPr>
            <a:r>
              <a:rPr lang="cs-CZ" dirty="0" smtClean="0"/>
              <a:t>Bez </a:t>
            </a:r>
            <a:r>
              <a:rPr lang="cs-CZ" dirty="0"/>
              <a:t>rychlé </a:t>
            </a:r>
            <a:r>
              <a:rPr lang="cs-CZ" dirty="0" err="1"/>
              <a:t>hemokoagulace</a:t>
            </a:r>
            <a:r>
              <a:rPr lang="cs-CZ" dirty="0"/>
              <a:t> by k hemostáze nedošlo a hrozilo by poškození orgánů ze ztráty </a:t>
            </a:r>
            <a:r>
              <a:rPr lang="cs-CZ" dirty="0" smtClean="0"/>
              <a:t>krve.</a:t>
            </a:r>
            <a:endParaRPr lang="cs-CZ" dirty="0"/>
          </a:p>
          <a:p>
            <a:endParaRPr lang="cs-CZ" dirty="0" smtClean="0"/>
          </a:p>
        </p:txBody>
      </p:sp>
      <p:pic>
        <p:nvPicPr>
          <p:cNvPr id="11268" name="Picture 4" descr="Zobrazit zdrojový obráze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5625"/>
            <a:ext cx="5181600" cy="411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dirty="0" smtClean="0"/>
              <a:t>Vnitřní cesta</a:t>
            </a:r>
          </a:p>
        </p:txBody>
      </p:sp>
      <p:sp>
        <p:nvSpPr>
          <p:cNvPr id="10240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000" dirty="0"/>
              <a:t>200x pomalejší než vnější systém</a:t>
            </a:r>
          </a:p>
          <a:p>
            <a:pPr eaLnBrk="1" hangingPunct="1"/>
            <a:r>
              <a:rPr lang="cs-CZ" altLang="cs-CZ" sz="2000" dirty="0"/>
              <a:t>Vzniku vnitřního aktivačního komplexu dochází v uzavřené cévě s narušenou endotelovou výstelkou(degenerativní změny u kuřáků) </a:t>
            </a:r>
          </a:p>
          <a:p>
            <a:pPr eaLnBrk="1" hangingPunct="1"/>
            <a:r>
              <a:rPr lang="cs-CZ" altLang="cs-CZ" sz="2000" dirty="0"/>
              <a:t>obnažuje se tak kolagen neboli negativně nabitý povrch. Výsledkem je intravenózní </a:t>
            </a:r>
            <a:r>
              <a:rPr lang="cs-CZ" altLang="cs-CZ" sz="2000" dirty="0" err="1"/>
              <a:t>hemokoagulace</a:t>
            </a:r>
            <a:r>
              <a:rPr lang="cs-CZ" altLang="cs-CZ" sz="2000" dirty="0"/>
              <a:t>, která má za následek místní uzavření cévy nebo je krevním proudem odnesena do vzdálenějších orgánů, kde dle průměru koagula dochází k uzavření cévy odpovídajícího </a:t>
            </a:r>
            <a:r>
              <a:rPr lang="cs-CZ" altLang="cs-CZ" sz="2000" dirty="0" smtClean="0"/>
              <a:t>průměru.</a:t>
            </a:r>
            <a:endParaRPr lang="cs-CZ" altLang="cs-CZ" sz="2000" dirty="0"/>
          </a:p>
        </p:txBody>
      </p:sp>
      <p:pic>
        <p:nvPicPr>
          <p:cNvPr id="12290" name="Picture 2" descr="Zobrazit zdrojový obráze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90688"/>
            <a:ext cx="5181600" cy="413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74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dirty="0" smtClean="0"/>
              <a:t>Společná cesta</a:t>
            </a:r>
          </a:p>
        </p:txBody>
      </p:sp>
      <p:sp>
        <p:nvSpPr>
          <p:cNvPr id="104451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cs-CZ" altLang="cs-CZ" dirty="0" smtClean="0"/>
              <a:t>Účastní se fibrin stabilizující faktor                     </a:t>
            </a:r>
            <a:endParaRPr lang="cs-CZ" altLang="cs-CZ" dirty="0"/>
          </a:p>
          <a:p>
            <a:pPr eaLnBrk="1" hangingPunct="1"/>
            <a:r>
              <a:rPr lang="cs-CZ" altLang="cs-CZ" dirty="0" smtClean="0"/>
              <a:t>Poslední fází </a:t>
            </a:r>
            <a:r>
              <a:rPr lang="cs-CZ" altLang="cs-CZ" dirty="0" err="1" smtClean="0"/>
              <a:t>hemokoagulace</a:t>
            </a:r>
            <a:r>
              <a:rPr lang="cs-CZ" altLang="cs-CZ" dirty="0" smtClean="0"/>
              <a:t> je </a:t>
            </a:r>
            <a:r>
              <a:rPr lang="cs-CZ" altLang="cs-CZ" dirty="0" err="1" smtClean="0"/>
              <a:t>retrakce</a:t>
            </a:r>
            <a:r>
              <a:rPr lang="cs-CZ" altLang="cs-CZ" dirty="0" smtClean="0"/>
              <a:t> koagula smrštěním fibrinových vláken a vytlačení séra. </a:t>
            </a:r>
          </a:p>
          <a:p>
            <a:pPr eaLnBrk="1" hangingPunct="1"/>
            <a:r>
              <a:rPr lang="cs-CZ" altLang="cs-CZ" dirty="0" smtClean="0"/>
              <a:t>Vznik definitivního trombu je tak dovršen.</a:t>
            </a:r>
          </a:p>
          <a:p>
            <a:pPr eaLnBrk="1" hangingPunct="1"/>
            <a:r>
              <a:rPr lang="cs-CZ" altLang="cs-CZ" dirty="0" smtClean="0"/>
              <a:t>Fibrin má žlutobílou barvu, červenou mu dávají erytrocyty zachycené v síti fibrinu.</a:t>
            </a:r>
          </a:p>
        </p:txBody>
      </p:sp>
      <p:pic>
        <p:nvPicPr>
          <p:cNvPr id="13314" name="Picture 2" descr="Zobrazit zdrojový obráze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71656"/>
            <a:ext cx="5181600" cy="425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40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Koagulační kaskáda. Moderní pojetí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2095017"/>
            <a:ext cx="5181600" cy="4282633"/>
          </a:xfrm>
        </p:spPr>
        <p:txBody>
          <a:bodyPr/>
          <a:lstStyle/>
          <a:p>
            <a:r>
              <a:rPr lang="cs-CZ" dirty="0" smtClean="0"/>
              <a:t>Iniciace </a:t>
            </a:r>
          </a:p>
          <a:p>
            <a:r>
              <a:rPr lang="cs-CZ" dirty="0" smtClean="0"/>
              <a:t>Amplifikace</a:t>
            </a:r>
          </a:p>
          <a:p>
            <a:r>
              <a:rPr lang="cs-CZ" dirty="0" smtClean="0"/>
              <a:t>Propagace </a:t>
            </a:r>
          </a:p>
          <a:p>
            <a:r>
              <a:rPr lang="cs-CZ" dirty="0" smtClean="0"/>
              <a:t>Stabilizace trombu</a:t>
            </a:r>
            <a:endParaRPr lang="cs-CZ" dirty="0"/>
          </a:p>
        </p:txBody>
      </p:sp>
      <p:pic>
        <p:nvPicPr>
          <p:cNvPr id="19458" name="Picture 2" descr="Zobrazit zdrojový obráze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208" y="2095017"/>
            <a:ext cx="451485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619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Koagulační kaskáda. Moderní pojetí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Průběh </a:t>
            </a:r>
            <a:r>
              <a:rPr lang="cs-CZ" dirty="0" err="1" smtClean="0"/>
              <a:t>hemokoagulace</a:t>
            </a:r>
            <a:r>
              <a:rPr lang="cs-CZ" dirty="0" smtClean="0"/>
              <a:t> můžeme všeobecně rozdělit do následujících fází: </a:t>
            </a:r>
            <a:r>
              <a:rPr lang="cs-CZ" b="1" dirty="0" smtClean="0"/>
              <a:t>iniciace, amplifikace, propagace a stabilizace trombu</a:t>
            </a:r>
            <a:r>
              <a:rPr lang="cs-CZ" dirty="0" smtClean="0"/>
              <a:t>. Nejzásadnější změny dosud akceptovaného schématu </a:t>
            </a:r>
            <a:r>
              <a:rPr lang="cs-CZ" dirty="0" err="1" smtClean="0"/>
              <a:t>hemokoagulace</a:t>
            </a:r>
            <a:r>
              <a:rPr lang="cs-CZ" dirty="0" smtClean="0"/>
              <a:t> se týkají postavení a vůbec existence zevní a vnitřní větve koagulačního sytému, centrální úlohy tkáňového faktoru v iniciaci </a:t>
            </a:r>
            <a:r>
              <a:rPr lang="cs-CZ" dirty="0" err="1" smtClean="0"/>
              <a:t>hemokoagulaci</a:t>
            </a:r>
            <a:r>
              <a:rPr lang="cs-CZ" dirty="0" smtClean="0"/>
              <a:t> a nově chápané úlohy faktorů XI a XII. </a:t>
            </a:r>
          </a:p>
          <a:p>
            <a:r>
              <a:rPr lang="cs-CZ" dirty="0" smtClean="0"/>
              <a:t>Nově byla i rozpoznána aktivní úloha monocytů, leukocytů, erytrocytů a endoteliálních buněk a jejich receptorů v </a:t>
            </a:r>
            <a:r>
              <a:rPr lang="cs-CZ" dirty="0" err="1" smtClean="0"/>
              <a:t>hemokoagulaci</a:t>
            </a:r>
            <a:r>
              <a:rPr lang="cs-CZ" dirty="0" smtClean="0"/>
              <a:t>, stejně jako úloha cirkulujících </a:t>
            </a:r>
            <a:r>
              <a:rPr lang="cs-CZ" dirty="0" err="1" smtClean="0"/>
              <a:t>mikropartikulí</a:t>
            </a:r>
            <a:r>
              <a:rPr lang="cs-CZ" dirty="0" smtClean="0"/>
              <a:t> sloužících k přenosu některých </a:t>
            </a:r>
            <a:r>
              <a:rPr lang="cs-CZ" dirty="0" err="1" smtClean="0"/>
              <a:t>působků</a:t>
            </a:r>
            <a:r>
              <a:rPr lang="cs-CZ" dirty="0" smtClean="0"/>
              <a:t> a informací. </a:t>
            </a:r>
          </a:p>
        </p:txBody>
      </p:sp>
    </p:spTree>
    <p:extLst>
      <p:ext uri="{BB962C8B-B14F-4D97-AF65-F5344CB8AC3E}">
        <p14:creationId xmlns:p14="http://schemas.microsoft.com/office/powerpoint/2010/main" val="3336017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Hematopoeza</a:t>
            </a:r>
            <a:endParaRPr lang="cs-CZ" dirty="0"/>
          </a:p>
        </p:txBody>
      </p:sp>
      <p:pic>
        <p:nvPicPr>
          <p:cNvPr id="1026" name="Picture 2" descr="Zobrazit zdrojový obráze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796" y="1825625"/>
            <a:ext cx="592040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481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Koagulační kaskáda. Moderní pojetí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Je stále více zřetelné, že jak vnitřní, tak zevní větev koagulačního systému je prvotně spouštěna uvolněním</a:t>
            </a:r>
            <a:r>
              <a:rPr lang="cs-CZ" b="1" dirty="0" smtClean="0"/>
              <a:t> aktivního tkáňového faktoru, </a:t>
            </a:r>
            <a:r>
              <a:rPr lang="cs-CZ" dirty="0" smtClean="0"/>
              <a:t>vznikem komplexu </a:t>
            </a:r>
            <a:r>
              <a:rPr lang="cs-CZ" b="1" dirty="0" smtClean="0"/>
              <a:t>tkáňového faktoru s faktorem </a:t>
            </a:r>
            <a:r>
              <a:rPr lang="cs-CZ" b="1" dirty="0" err="1" smtClean="0"/>
              <a:t>VIIa</a:t>
            </a:r>
            <a:r>
              <a:rPr lang="cs-CZ" b="1" dirty="0" smtClean="0"/>
              <a:t> </a:t>
            </a:r>
            <a:r>
              <a:rPr lang="cs-CZ" dirty="0" smtClean="0"/>
              <a:t>a následnou aktivací faktoru </a:t>
            </a:r>
            <a:r>
              <a:rPr lang="cs-CZ" b="1" dirty="0" smtClean="0"/>
              <a:t>X na </a:t>
            </a:r>
            <a:r>
              <a:rPr lang="cs-CZ" b="1" dirty="0" err="1" smtClean="0"/>
              <a:t>Xa</a:t>
            </a:r>
            <a:r>
              <a:rPr lang="cs-CZ" b="1" dirty="0" smtClean="0"/>
              <a:t>. </a:t>
            </a:r>
          </a:p>
          <a:p>
            <a:r>
              <a:rPr lang="cs-CZ" dirty="0" smtClean="0"/>
              <a:t>Současně je zpochybňována úloha faktoru XII v iniciaci tzv. vnitřního koagulačního systému, jeho role byla nově experimentálně prokázána společně s faktorem XI a s faktorem XIII při konečném zpevňování trombu.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7425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Poruchy hemostázy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Krvácivé stavy </a:t>
            </a:r>
            <a:r>
              <a:rPr lang="cs-CZ" dirty="0" smtClean="0"/>
              <a:t>= chorobné stavy, u kterých vznikají krvácivé projevy buď spontánně nebo po neúměrně malém podnětu ̶</a:t>
            </a:r>
          </a:p>
          <a:p>
            <a:pPr marL="0" indent="0">
              <a:buNone/>
            </a:pPr>
            <a:r>
              <a:rPr lang="cs-CZ" dirty="0" err="1" smtClean="0"/>
              <a:t>Vasogenní</a:t>
            </a:r>
            <a:r>
              <a:rPr lang="cs-CZ" dirty="0" smtClean="0"/>
              <a:t> poruchy krevního srážení.</a:t>
            </a:r>
          </a:p>
          <a:p>
            <a:pPr marL="0" indent="0">
              <a:buNone/>
            </a:pPr>
            <a:r>
              <a:rPr lang="cs-CZ" b="1" dirty="0" err="1" smtClean="0"/>
              <a:t>Trombocytární</a:t>
            </a:r>
            <a:r>
              <a:rPr lang="cs-CZ" b="1" dirty="0" smtClean="0"/>
              <a:t> krvácení:</a:t>
            </a:r>
          </a:p>
          <a:p>
            <a:pPr marL="0" indent="0">
              <a:buNone/>
            </a:pPr>
            <a:r>
              <a:rPr lang="cs-CZ" i="1" dirty="0" smtClean="0"/>
              <a:t>trombocytopenie</a:t>
            </a:r>
            <a:r>
              <a:rPr lang="cs-CZ" dirty="0" smtClean="0"/>
              <a:t> – nízká hladina trombocytů</a:t>
            </a:r>
            <a:endParaRPr lang="cs-CZ" dirty="0" smtClean="0"/>
          </a:p>
          <a:p>
            <a:pPr marL="0" indent="0">
              <a:buNone/>
            </a:pPr>
            <a:r>
              <a:rPr lang="cs-CZ" i="1" dirty="0" err="1" smtClean="0"/>
              <a:t>trombocytopatie</a:t>
            </a:r>
            <a:r>
              <a:rPr lang="cs-CZ" dirty="0" smtClean="0"/>
              <a:t> – selhává funkce trombocytů</a:t>
            </a:r>
            <a:endParaRPr lang="cs-CZ" dirty="0" smtClean="0"/>
          </a:p>
          <a:p>
            <a:pPr marL="0" indent="0">
              <a:buNone/>
            </a:pPr>
            <a:r>
              <a:rPr lang="cs-CZ" b="1" dirty="0" err="1" smtClean="0"/>
              <a:t>Koagulopatie</a:t>
            </a:r>
            <a:r>
              <a:rPr lang="cs-CZ" dirty="0" smtClean="0"/>
              <a:t>–chybění nebo nedostatek plazmatických koagulačních faktorů.</a:t>
            </a:r>
          </a:p>
          <a:p>
            <a:pPr marL="0" indent="0">
              <a:buNone/>
            </a:pPr>
            <a:r>
              <a:rPr lang="cs-CZ" b="1" dirty="0" smtClean="0"/>
              <a:t>Poruchy syntézy</a:t>
            </a:r>
            <a:r>
              <a:rPr lang="cs-CZ" dirty="0" smtClean="0"/>
              <a:t>: dědičné (hemofilie), získané (karence vitamínu K, terapie deriváty kumarinu).</a:t>
            </a:r>
          </a:p>
          <a:p>
            <a:pPr marL="0" indent="0">
              <a:buNone/>
            </a:pPr>
            <a:r>
              <a:rPr lang="cs-CZ" b="1" dirty="0" smtClean="0"/>
              <a:t>Poruchy přeměny</a:t>
            </a:r>
            <a:r>
              <a:rPr lang="cs-CZ" dirty="0" smtClean="0"/>
              <a:t>: konsumpční </a:t>
            </a:r>
            <a:r>
              <a:rPr lang="cs-CZ" dirty="0" err="1" smtClean="0"/>
              <a:t>koagulopatie</a:t>
            </a:r>
            <a:r>
              <a:rPr lang="cs-CZ" dirty="0" smtClean="0"/>
              <a:t> a </a:t>
            </a:r>
            <a:r>
              <a:rPr lang="cs-CZ" dirty="0" err="1" smtClean="0"/>
              <a:t>hyperfibrinolýza</a:t>
            </a:r>
            <a:r>
              <a:rPr lang="cs-CZ" dirty="0" smtClean="0"/>
              <a:t>, mnohočetné transfuze, </a:t>
            </a:r>
            <a:r>
              <a:rPr lang="cs-CZ" dirty="0" err="1" smtClean="0"/>
              <a:t>imunokoagulopatie</a:t>
            </a:r>
            <a:r>
              <a:rPr lang="cs-CZ" dirty="0" smtClean="0"/>
              <a:t>, terapie heparinem.</a:t>
            </a:r>
            <a:endParaRPr lang="cs-CZ" dirty="0"/>
          </a:p>
        </p:txBody>
      </p:sp>
      <p:pic>
        <p:nvPicPr>
          <p:cNvPr id="20482" name="Picture 2" descr="Zobrazit zdrojový obráze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417" y="2512491"/>
            <a:ext cx="5181600" cy="27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205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dirty="0" smtClean="0"/>
              <a:t>Vitamin K dependentní faktory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77500" lnSpcReduction="20000"/>
          </a:bodyPr>
          <a:lstStyle/>
          <a:p>
            <a:pPr>
              <a:defRPr/>
            </a:pPr>
            <a:r>
              <a:rPr lang="cs-CZ" b="1" dirty="0"/>
              <a:t>Faktor II, VII, IX, X</a:t>
            </a:r>
          </a:p>
          <a:p>
            <a:pPr>
              <a:defRPr/>
            </a:pPr>
            <a:r>
              <a:rPr lang="cs-CZ" dirty="0"/>
              <a:t>K aktivaci je zapotřebí vit. K, jestli-že chybí, faktory se tvoří dál, ale nejsou schopny aktivace.</a:t>
            </a:r>
          </a:p>
          <a:p>
            <a:pPr>
              <a:defRPr/>
            </a:pPr>
            <a:r>
              <a:rPr lang="cs-CZ" dirty="0"/>
              <a:t>Podáme-li léky blokující účinek vit. K,vliv se projeví za 24 – 48 h – v krvi je zásoba již aktivovaných K dep.faktorů.</a:t>
            </a:r>
          </a:p>
          <a:p>
            <a:pPr>
              <a:defRPr/>
            </a:pPr>
            <a:r>
              <a:rPr lang="cs-CZ" dirty="0"/>
              <a:t>Jestliže potřebujeme okamžitě prodloužit dobu srážení, potom musíme podat spolu s anti-vitaminem </a:t>
            </a:r>
            <a:r>
              <a:rPr lang="cs-CZ" dirty="0" smtClean="0"/>
              <a:t>K </a:t>
            </a:r>
            <a:r>
              <a:rPr lang="cs-CZ" dirty="0"/>
              <a:t>látku, která dobu srážení prodlužuje – </a:t>
            </a:r>
            <a:r>
              <a:rPr lang="cs-CZ" dirty="0" smtClean="0"/>
              <a:t>okamžitě </a:t>
            </a:r>
            <a:r>
              <a:rPr lang="cs-CZ" dirty="0"/>
              <a:t>Heparin </a:t>
            </a:r>
            <a:r>
              <a:rPr lang="cs-CZ" dirty="0" err="1"/>
              <a:t>s.c</a:t>
            </a:r>
            <a:r>
              <a:rPr lang="cs-CZ" dirty="0"/>
              <a:t>., i.v. spolu s kumarinovým preparátem.</a:t>
            </a:r>
          </a:p>
          <a:p>
            <a:pPr>
              <a:defRPr/>
            </a:pPr>
            <a:r>
              <a:rPr lang="cs-CZ" dirty="0"/>
              <a:t>K vit.je tvořen střevní florou v tlustém střevě,</a:t>
            </a:r>
          </a:p>
          <a:p>
            <a:pPr>
              <a:defRPr/>
            </a:pPr>
            <a:r>
              <a:rPr lang="cs-CZ" dirty="0"/>
              <a:t>Přijímán v potravě</a:t>
            </a:r>
          </a:p>
          <a:p>
            <a:pPr>
              <a:buNone/>
              <a:defRPr/>
            </a:pPr>
            <a:endParaRPr lang="cs-CZ" dirty="0"/>
          </a:p>
        </p:txBody>
      </p:sp>
      <p:pic>
        <p:nvPicPr>
          <p:cNvPr id="14338" name="Picture 2" descr="Zobrazit zdrojový obráze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27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 smtClean="0"/>
              <a:t>Zábrana srážení krve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cs-CZ" dirty="0"/>
              <a:t>IN VIVO – v organismu</a:t>
            </a:r>
          </a:p>
          <a:p>
            <a:pPr marL="0" indent="0">
              <a:buNone/>
              <a:defRPr/>
            </a:pPr>
            <a:r>
              <a:rPr lang="cs-CZ" dirty="0"/>
              <a:t>Mechanismy dvojího druhu: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cs-CZ" b="1" dirty="0"/>
              <a:t>Přirozené</a:t>
            </a:r>
            <a:r>
              <a:rPr lang="cs-CZ" dirty="0"/>
              <a:t>  </a:t>
            </a:r>
          </a:p>
          <a:p>
            <a:pPr marL="0" indent="0">
              <a:buNone/>
              <a:defRPr/>
            </a:pPr>
            <a:r>
              <a:rPr lang="cs-CZ" b="1" dirty="0" smtClean="0"/>
              <a:t>a</a:t>
            </a:r>
            <a:r>
              <a:rPr lang="cs-CZ" b="1" dirty="0"/>
              <a:t>, fyzikální </a:t>
            </a:r>
            <a:r>
              <a:rPr lang="cs-CZ" dirty="0"/>
              <a:t>– přiměřená rychlost krevního proudu dosahovaná tokem krve pod náležitým tlakem. Krev odnáší aktivované hemokoagulační faktory,tím je rozřeďuje a brání agregaci </a:t>
            </a:r>
            <a:r>
              <a:rPr lang="cs-CZ" dirty="0" smtClean="0"/>
              <a:t>trombocyt</a:t>
            </a:r>
          </a:p>
          <a:p>
            <a:pPr marL="0" indent="0">
              <a:buNone/>
              <a:defRPr/>
            </a:pPr>
            <a:r>
              <a:rPr lang="cs-CZ" altLang="cs-CZ" b="1" dirty="0" smtClean="0"/>
              <a:t>b</a:t>
            </a:r>
            <a:r>
              <a:rPr lang="cs-CZ" altLang="cs-CZ" b="1" dirty="0"/>
              <a:t>, chemické </a:t>
            </a:r>
            <a:r>
              <a:rPr lang="cs-CZ" altLang="cs-CZ" dirty="0"/>
              <a:t>– uplatňují se prostřednictvím </a:t>
            </a:r>
            <a:r>
              <a:rPr lang="cs-CZ" altLang="cs-CZ" dirty="0" smtClean="0"/>
              <a:t>krve</a:t>
            </a:r>
            <a:r>
              <a:rPr lang="cs-CZ" altLang="cs-CZ" dirty="0"/>
              <a:t>. Faktory běžně obsažené v </a:t>
            </a:r>
            <a:r>
              <a:rPr lang="cs-CZ" altLang="cs-CZ" dirty="0" smtClean="0"/>
              <a:t>krvi, trombin, fibrin.</a:t>
            </a:r>
            <a:endParaRPr lang="cs-CZ" dirty="0"/>
          </a:p>
          <a:p>
            <a:pPr marL="514350" indent="-514350">
              <a:buNone/>
              <a:defRPr/>
            </a:pPr>
            <a:r>
              <a:rPr lang="cs-CZ" dirty="0"/>
              <a:t>       </a:t>
            </a:r>
          </a:p>
        </p:txBody>
      </p:sp>
      <p:pic>
        <p:nvPicPr>
          <p:cNvPr id="106500" name="Picture 5" descr="Zobrazit obrázek v plné velikosti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5" y="1844676"/>
            <a:ext cx="12573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 descr="Zobrazit zdrojový obrázek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457" y="1690688"/>
            <a:ext cx="5181600" cy="275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55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 smtClean="0"/>
              <a:t>Zábrana srážení krve</a:t>
            </a:r>
          </a:p>
        </p:txBody>
      </p:sp>
      <p:sp>
        <p:nvSpPr>
          <p:cNvPr id="10752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altLang="cs-CZ" sz="2400" b="1" dirty="0" smtClean="0"/>
              <a:t>2</a:t>
            </a:r>
            <a:r>
              <a:rPr lang="cs-CZ" altLang="cs-CZ" sz="2400" b="1" dirty="0"/>
              <a:t>. umělé</a:t>
            </a:r>
          </a:p>
          <a:p>
            <a:pPr marL="0" indent="0">
              <a:buNone/>
            </a:pPr>
            <a:r>
              <a:rPr lang="cs-CZ" altLang="cs-CZ" sz="2400" b="1" dirty="0"/>
              <a:t>Heparin</a:t>
            </a:r>
            <a:r>
              <a:rPr lang="cs-CZ" altLang="cs-CZ" sz="2400" dirty="0"/>
              <a:t> - brání vzniku vnitřního systému</a:t>
            </a:r>
          </a:p>
          <a:p>
            <a:pPr marL="0" indent="0">
              <a:buNone/>
            </a:pPr>
            <a:r>
              <a:rPr lang="cs-CZ" altLang="cs-CZ" sz="2400" b="1" dirty="0"/>
              <a:t>Kumarinové preparáty </a:t>
            </a:r>
            <a:r>
              <a:rPr lang="cs-CZ" altLang="cs-CZ" sz="2400" dirty="0" smtClean="0"/>
              <a:t>- pokud </a:t>
            </a:r>
            <a:r>
              <a:rPr lang="cs-CZ" altLang="cs-CZ" sz="2400" dirty="0"/>
              <a:t>léčíme kumarinem – nutno stanovit </a:t>
            </a:r>
            <a:r>
              <a:rPr lang="cs-CZ" altLang="cs-CZ" sz="2400" dirty="0" err="1"/>
              <a:t>Quickův</a:t>
            </a:r>
            <a:r>
              <a:rPr lang="cs-CZ" altLang="cs-CZ" sz="2400" dirty="0"/>
              <a:t> protrombinový čas – testujeme </a:t>
            </a:r>
            <a:r>
              <a:rPr lang="cs-CZ" altLang="cs-CZ" sz="2400" dirty="0" err="1"/>
              <a:t>hemokoagulaci</a:t>
            </a:r>
            <a:r>
              <a:rPr lang="cs-CZ" altLang="cs-CZ" sz="2400" dirty="0"/>
              <a:t> vyprovokovanou aktivitou </a:t>
            </a:r>
            <a:r>
              <a:rPr lang="cs-CZ" altLang="cs-CZ" sz="2400" b="1" dirty="0"/>
              <a:t>zevního systému</a:t>
            </a:r>
            <a:r>
              <a:rPr lang="cs-CZ" altLang="cs-CZ" sz="2400" dirty="0"/>
              <a:t>, protože kumarin brání uplatnění </a:t>
            </a:r>
            <a:r>
              <a:rPr lang="cs-CZ" altLang="cs-CZ" sz="2400" dirty="0" smtClean="0"/>
              <a:t>vitaminu K dependentních faktorů.</a:t>
            </a:r>
          </a:p>
          <a:p>
            <a:pPr marL="0" indent="0">
              <a:buNone/>
            </a:pPr>
            <a:r>
              <a:rPr lang="cs-CZ" altLang="cs-CZ" sz="2400" dirty="0" smtClean="0"/>
              <a:t>(U pacientů léčených </a:t>
            </a:r>
            <a:r>
              <a:rPr lang="cs-CZ" altLang="cs-CZ" sz="2400" dirty="0" err="1"/>
              <a:t>W</a:t>
            </a:r>
            <a:r>
              <a:rPr lang="cs-CZ" altLang="cs-CZ" sz="2400" dirty="0" err="1" smtClean="0"/>
              <a:t>arfarinem</a:t>
            </a:r>
            <a:r>
              <a:rPr lang="cs-CZ" altLang="cs-CZ" sz="2400" dirty="0" smtClean="0"/>
              <a:t> </a:t>
            </a:r>
            <a:r>
              <a:rPr lang="cs-CZ" altLang="cs-CZ" sz="2400" dirty="0" smtClean="0"/>
              <a:t>– ředění krve).</a:t>
            </a:r>
            <a:endParaRPr lang="cs-CZ" altLang="cs-CZ" sz="2400" dirty="0"/>
          </a:p>
        </p:txBody>
      </p:sp>
      <p:pic>
        <p:nvPicPr>
          <p:cNvPr id="16386" name="Picture 2" descr="Zobrazit zdrojový obráze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5625"/>
            <a:ext cx="5181600" cy="279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47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 smtClean="0"/>
              <a:t>Zábrana srážení krve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  <a:defRPr/>
            </a:pPr>
            <a:r>
              <a:rPr lang="cs-CZ" b="1" dirty="0"/>
              <a:t>IN VITRO – po odběru z organismu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cs-CZ" b="1" dirty="0"/>
              <a:t>Fyzikální metoda – odstranění již vzniklého fibrinu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cs-CZ" b="1" dirty="0"/>
              <a:t>Chemické </a:t>
            </a:r>
          </a:p>
          <a:p>
            <a:pPr marL="514350" indent="-514350">
              <a:buFont typeface="Arial" charset="0"/>
              <a:buChar char="•"/>
              <a:defRPr/>
            </a:pPr>
            <a:r>
              <a:rPr lang="cs-CZ" dirty="0"/>
              <a:t>Heparin- všude tam, kde potřebuji dosáhnout nesrážlivosti</a:t>
            </a:r>
          </a:p>
          <a:p>
            <a:pPr marL="514350" indent="-514350">
              <a:buFont typeface="Arial" charset="0"/>
              <a:buChar char="•"/>
              <a:defRPr/>
            </a:pPr>
            <a:r>
              <a:rPr lang="cs-CZ" dirty="0" err="1"/>
              <a:t>Chelatonáty</a:t>
            </a:r>
            <a:r>
              <a:rPr lang="cs-CZ" dirty="0"/>
              <a:t> – látky vázající </a:t>
            </a:r>
            <a:r>
              <a:rPr lang="cs-CZ" dirty="0" err="1"/>
              <a:t>Ca</a:t>
            </a:r>
            <a:r>
              <a:rPr lang="cs-CZ" dirty="0"/>
              <a:t>⁺⁺ v nerozpustné vápenaté soli, je to dekalcifikace testované krve</a:t>
            </a:r>
          </a:p>
          <a:p>
            <a:pPr marL="514350" indent="-514350">
              <a:buNone/>
              <a:defRPr/>
            </a:pPr>
            <a:r>
              <a:rPr lang="cs-CZ" dirty="0"/>
              <a:t>       - 3,8% Natrium </a:t>
            </a:r>
            <a:r>
              <a:rPr lang="cs-CZ" dirty="0" err="1"/>
              <a:t>citricum</a:t>
            </a:r>
            <a:endParaRPr lang="cs-CZ" dirty="0"/>
          </a:p>
          <a:p>
            <a:pPr marL="514350" indent="-514350">
              <a:buNone/>
              <a:defRPr/>
            </a:pPr>
            <a:r>
              <a:rPr lang="cs-CZ" dirty="0"/>
              <a:t>       - EDTA – sůl draselná, sodná</a:t>
            </a:r>
          </a:p>
          <a:p>
            <a:pPr marL="514350" indent="-514350">
              <a:buNone/>
              <a:defRPr/>
            </a:pPr>
            <a:r>
              <a:rPr lang="cs-CZ" dirty="0"/>
              <a:t>       - šťavelany </a:t>
            </a:r>
            <a:r>
              <a:rPr lang="cs-CZ" dirty="0" smtClean="0"/>
              <a:t>- </a:t>
            </a:r>
            <a:r>
              <a:rPr lang="cs-CZ" dirty="0" err="1" smtClean="0"/>
              <a:t>Quick</a:t>
            </a:r>
            <a:endParaRPr lang="cs-CZ" dirty="0"/>
          </a:p>
          <a:p>
            <a:pPr marL="514350" indent="-514350">
              <a:buNone/>
              <a:defRPr/>
            </a:pPr>
            <a:r>
              <a:rPr lang="cs-CZ" dirty="0"/>
              <a:t>      </a:t>
            </a:r>
          </a:p>
        </p:txBody>
      </p:sp>
      <p:pic>
        <p:nvPicPr>
          <p:cNvPr id="17410" name="Picture 2" descr="Zobrazit zdrojový obráze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797" y="1825625"/>
            <a:ext cx="51816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25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dirty="0" smtClean="0"/>
              <a:t>Video</a:t>
            </a:r>
          </a:p>
        </p:txBody>
      </p:sp>
      <p:sp>
        <p:nvSpPr>
          <p:cNvPr id="1095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dirty="0" smtClean="0">
                <a:hlinkClick r:id="rId2"/>
              </a:rPr>
              <a:t>http://www.youtube.com/watch?v=9QVTHDM90io&amp;feature=related</a:t>
            </a:r>
            <a:endParaRPr lang="cs-CZ" altLang="cs-CZ" dirty="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57882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1"/>
          <p:cNvSpPr>
            <a:spLocks noChangeArrowheads="1"/>
          </p:cNvSpPr>
          <p:nvPr/>
        </p:nvSpPr>
        <p:spPr bwMode="auto">
          <a:xfrm>
            <a:off x="2209800" y="2130426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87043" name="Rectangle 9"/>
          <p:cNvSpPr>
            <a:spLocks noChangeArrowheads="1"/>
          </p:cNvSpPr>
          <p:nvPr/>
        </p:nvSpPr>
        <p:spPr bwMode="auto">
          <a:xfrm>
            <a:off x="2895600" y="38862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pic>
        <p:nvPicPr>
          <p:cNvPr id="87044" name="Picture 8" descr="BLOOD_G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Line 7"/>
          <p:cNvSpPr>
            <a:spLocks noChangeShapeType="1"/>
          </p:cNvSpPr>
          <p:nvPr/>
        </p:nvSpPr>
        <p:spPr bwMode="auto">
          <a:xfrm flipV="1">
            <a:off x="4495800" y="762000"/>
            <a:ext cx="144780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1828800" y="1219200"/>
            <a:ext cx="281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3600">
                <a:latin typeface="Arial" panose="020B0604020202020204" pitchFamily="34" charset="0"/>
              </a:rPr>
              <a:t>thrombocyte</a:t>
            </a: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87047" name="Text Box 5"/>
          <p:cNvSpPr txBox="1">
            <a:spLocks noChangeArrowheads="1"/>
          </p:cNvSpPr>
          <p:nvPr/>
        </p:nvSpPr>
        <p:spPr bwMode="auto">
          <a:xfrm>
            <a:off x="1752600" y="2667000"/>
            <a:ext cx="281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3600">
                <a:latin typeface="Arial" panose="020B0604020202020204" pitchFamily="34" charset="0"/>
              </a:rPr>
              <a:t>leukocyte</a:t>
            </a: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87048" name="Line 4"/>
          <p:cNvSpPr>
            <a:spLocks noChangeShapeType="1"/>
          </p:cNvSpPr>
          <p:nvPr/>
        </p:nvSpPr>
        <p:spPr bwMode="auto">
          <a:xfrm>
            <a:off x="3810000" y="2971800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7049" name="Text Box 3"/>
          <p:cNvSpPr txBox="1">
            <a:spLocks noChangeArrowheads="1"/>
          </p:cNvSpPr>
          <p:nvPr/>
        </p:nvSpPr>
        <p:spPr bwMode="auto">
          <a:xfrm>
            <a:off x="7823200" y="4175125"/>
            <a:ext cx="281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3600">
                <a:latin typeface="Arial" panose="020B0604020202020204" pitchFamily="34" charset="0"/>
              </a:rPr>
              <a:t>erythrocyte</a:t>
            </a: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87050" name="Line 2"/>
          <p:cNvSpPr>
            <a:spLocks noChangeShapeType="1"/>
          </p:cNvSpPr>
          <p:nvPr/>
        </p:nvSpPr>
        <p:spPr bwMode="auto">
          <a:xfrm flipH="1">
            <a:off x="6756400" y="4495800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87051" name="Picture 2" descr="http://www.museumsyndicate.com/images/4/390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86201"/>
            <a:ext cx="4427538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65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Trombocyty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Bezjaderné, bezbarvé, granulované, nejmenší formované elementy krevní, </a:t>
            </a:r>
            <a:r>
              <a:rPr lang="cs-CZ" altLang="cs-CZ" dirty="0">
                <a:ea typeface="ＭＳ Ｐゴシック" panose="020B0600070205080204" pitchFamily="34" charset="-128"/>
              </a:rPr>
              <a:t>tvar disku, průměr 2-4 µm, tloušťka 1-2 </a:t>
            </a:r>
            <a:r>
              <a:rPr lang="cs-CZ" altLang="cs-CZ" dirty="0" smtClean="0">
                <a:ea typeface="ＭＳ Ｐゴシック" panose="020B0600070205080204" pitchFamily="34" charset="-128"/>
              </a:rPr>
              <a:t>µm.</a:t>
            </a:r>
            <a:endParaRPr lang="cs-CZ" dirty="0" smtClean="0"/>
          </a:p>
          <a:p>
            <a:pPr>
              <a:defRPr/>
            </a:pPr>
            <a:r>
              <a:rPr lang="cs-CZ" b="1" dirty="0" smtClean="0"/>
              <a:t>Tvar</a:t>
            </a:r>
            <a:r>
              <a:rPr lang="cs-CZ" dirty="0" smtClean="0"/>
              <a:t>: hladké, okrouhlé disky, udržován cytoskeletem, na </a:t>
            </a:r>
            <a:r>
              <a:rPr lang="cs-CZ" dirty="0"/>
              <a:t>membránách </a:t>
            </a:r>
            <a:r>
              <a:rPr lang="cs-CZ" dirty="0" err="1"/>
              <a:t>glykokalyx</a:t>
            </a: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dirty="0"/>
              <a:t>(odkvetlá pampeliška</a:t>
            </a:r>
            <a:r>
              <a:rPr lang="cs-CZ" dirty="0" smtClean="0"/>
              <a:t>)</a:t>
            </a:r>
          </a:p>
          <a:p>
            <a:r>
              <a:rPr lang="cs-CZ" b="1" dirty="0" smtClean="0"/>
              <a:t>membrána</a:t>
            </a:r>
            <a:r>
              <a:rPr lang="cs-CZ" dirty="0" smtClean="0"/>
              <a:t>: obsahuje receptory pro přilnutí na vhodné povrchy</a:t>
            </a:r>
          </a:p>
          <a:p>
            <a:r>
              <a:rPr lang="cs-CZ" dirty="0" smtClean="0"/>
              <a:t> </a:t>
            </a:r>
            <a:r>
              <a:rPr lang="cs-CZ" b="1" dirty="0" smtClean="0"/>
              <a:t>cytoplasma</a:t>
            </a:r>
            <a:r>
              <a:rPr lang="cs-CZ" dirty="0" smtClean="0"/>
              <a:t>: obsahuje aktin, </a:t>
            </a:r>
            <a:r>
              <a:rPr lang="cs-CZ" dirty="0" err="1" smtClean="0"/>
              <a:t>myosin</a:t>
            </a:r>
            <a:r>
              <a:rPr lang="cs-CZ" dirty="0" smtClean="0"/>
              <a:t>, glykogen, lysozomy a granula: </a:t>
            </a:r>
          </a:p>
          <a:p>
            <a:r>
              <a:rPr lang="cs-CZ" dirty="0" err="1" smtClean="0"/>
              <a:t>denzní</a:t>
            </a:r>
            <a:r>
              <a:rPr lang="cs-CZ" dirty="0" smtClean="0"/>
              <a:t> granula (neproteinové substance –serotonin, ADP, </a:t>
            </a:r>
            <a:r>
              <a:rPr lang="cs-CZ" dirty="0" err="1" smtClean="0"/>
              <a:t>adenonukleotidy</a:t>
            </a:r>
            <a:r>
              <a:rPr lang="cs-CZ" dirty="0" smtClean="0"/>
              <a:t>)  </a:t>
            </a:r>
          </a:p>
          <a:p>
            <a:r>
              <a:rPr lang="el-GR" dirty="0" smtClean="0"/>
              <a:t>α</a:t>
            </a:r>
            <a:r>
              <a:rPr lang="cs-CZ" dirty="0" smtClean="0"/>
              <a:t>granula (proteinový obsah: faktory srážení, destičkový růstový faktor) </a:t>
            </a:r>
          </a:p>
          <a:p>
            <a:r>
              <a:rPr lang="cs-CZ" b="1" dirty="0" smtClean="0"/>
              <a:t>Velikost</a:t>
            </a:r>
            <a:r>
              <a:rPr lang="cs-CZ" dirty="0" smtClean="0"/>
              <a:t>: 2 –4 mm průměr, 0,5 –1 mm tloušťka </a:t>
            </a:r>
          </a:p>
          <a:p>
            <a:r>
              <a:rPr lang="cs-CZ" b="1" dirty="0" smtClean="0"/>
              <a:t>Počet</a:t>
            </a:r>
            <a:r>
              <a:rPr lang="cs-CZ" dirty="0" smtClean="0"/>
              <a:t>: 200 000 –500 000 v ml, z toho třetina ve slezině a dvě třetiny v cirkulaci </a:t>
            </a:r>
          </a:p>
          <a:p>
            <a:r>
              <a:rPr lang="cs-CZ" dirty="0" smtClean="0"/>
              <a:t>Produkce </a:t>
            </a:r>
            <a:r>
              <a:rPr lang="cs-CZ" dirty="0" err="1" smtClean="0"/>
              <a:t>vazokonstrikčních</a:t>
            </a:r>
            <a:r>
              <a:rPr lang="cs-CZ" dirty="0" smtClean="0"/>
              <a:t> látek (serotonin, </a:t>
            </a:r>
            <a:r>
              <a:rPr lang="cs-CZ" dirty="0" err="1" smtClean="0"/>
              <a:t>thromboxan</a:t>
            </a:r>
            <a:r>
              <a:rPr lang="cs-CZ" dirty="0" smtClean="0"/>
              <a:t> A)</a:t>
            </a:r>
            <a:endParaRPr lang="cs-CZ" dirty="0"/>
          </a:p>
        </p:txBody>
      </p:sp>
      <p:pic>
        <p:nvPicPr>
          <p:cNvPr id="2050" name="Picture 2" descr="Zobrazit zdrojový obráze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543" y="1495687"/>
            <a:ext cx="498720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99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2" descr="http://education.vetmed.vt.edu/Curriculum/VM8054/Labs/Lab6/IMAGES/PLATELETS%20OIL%20B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1" y="3260725"/>
            <a:ext cx="4537075" cy="341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" r="12209"/>
          <a:stretch>
            <a:fillRect/>
          </a:stretch>
        </p:blipFill>
        <p:spPr bwMode="auto">
          <a:xfrm>
            <a:off x="8148638" y="173039"/>
            <a:ext cx="2519362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147639"/>
            <a:ext cx="3009900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2949576"/>
            <a:ext cx="38100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Zobrazit zdrojový obrázek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305" y="706438"/>
            <a:ext cx="3437095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19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dirty="0" smtClean="0"/>
              <a:t>Hemostáza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cs-CZ" dirty="0" smtClean="0"/>
              <a:t>   </a:t>
            </a:r>
            <a:r>
              <a:rPr lang="cs-CZ" b="1" dirty="0" smtClean="0"/>
              <a:t>Zástava </a:t>
            </a:r>
            <a:r>
              <a:rPr lang="cs-CZ" b="1" dirty="0"/>
              <a:t>krvácení</a:t>
            </a:r>
          </a:p>
          <a:p>
            <a:pPr marL="0" indent="0">
              <a:buNone/>
              <a:defRPr/>
            </a:pPr>
            <a:r>
              <a:rPr lang="cs-CZ" b="1" dirty="0" smtClean="0"/>
              <a:t>      3 </a:t>
            </a:r>
            <a:r>
              <a:rPr lang="cs-CZ" b="1" dirty="0"/>
              <a:t>fáze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cs-CZ" dirty="0"/>
              <a:t>Reakce cévy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cs-CZ" dirty="0"/>
              <a:t>Reakce destiček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cs-CZ" dirty="0" err="1"/>
              <a:t>Hemokoagulace</a:t>
            </a:r>
            <a:endParaRPr lang="cs-CZ" dirty="0"/>
          </a:p>
          <a:p>
            <a:pPr marL="514350" indent="-514350"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+   </a:t>
            </a:r>
            <a:r>
              <a:rPr lang="cs-CZ" dirty="0" err="1" smtClean="0"/>
              <a:t>Fibrinolýza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9092" name="Picture 5" descr="http://www.novonordisk.cz/Images/hemostaza/hemostaz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787" y="1825625"/>
            <a:ext cx="3240912" cy="378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32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dirty="0" smtClean="0"/>
              <a:t>Reakce cévy</a:t>
            </a:r>
          </a:p>
        </p:txBody>
      </p:sp>
      <p:sp>
        <p:nvSpPr>
          <p:cNvPr id="90115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cs-CZ" altLang="cs-CZ" dirty="0" smtClean="0"/>
          </a:p>
          <a:p>
            <a:pPr marL="0" indent="0" eaLnBrk="1" hangingPunct="1">
              <a:buNone/>
            </a:pPr>
            <a:r>
              <a:rPr lang="cs-CZ" altLang="cs-CZ" dirty="0" smtClean="0"/>
              <a:t> </a:t>
            </a:r>
            <a:r>
              <a:rPr lang="cs-CZ" altLang="cs-CZ" dirty="0"/>
              <a:t> </a:t>
            </a:r>
            <a:r>
              <a:rPr lang="cs-CZ" altLang="cs-CZ" b="1" dirty="0" smtClean="0"/>
              <a:t>Vazokonstrikce</a:t>
            </a:r>
          </a:p>
          <a:p>
            <a:pPr eaLnBrk="1" hangingPunct="1"/>
            <a:r>
              <a:rPr lang="cs-CZ" altLang="cs-CZ" dirty="0" smtClean="0"/>
              <a:t>Vyvolaná drážděním nervového zakončení při porušení tkáně</a:t>
            </a:r>
          </a:p>
          <a:p>
            <a:pPr eaLnBrk="1" hangingPunct="1"/>
            <a:r>
              <a:rPr lang="cs-CZ" altLang="cs-CZ" dirty="0" smtClean="0"/>
              <a:t>Čím hladší jsou okraje porušené cévy, tím je vydatnější</a:t>
            </a:r>
          </a:p>
          <a:p>
            <a:pPr eaLnBrk="1" hangingPunct="1"/>
            <a:r>
              <a:rPr lang="cs-CZ" altLang="cs-CZ" dirty="0" smtClean="0"/>
              <a:t>I u velkých cév je 20 – 30 minut významnou složkou homeostázy</a:t>
            </a:r>
          </a:p>
        </p:txBody>
      </p:sp>
      <p:pic>
        <p:nvPicPr>
          <p:cNvPr id="4100" name="Picture 4" descr="Zobrazit zdrojový obráze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2187614"/>
            <a:ext cx="4514850" cy="343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39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dirty="0" smtClean="0"/>
              <a:t>Reakce destiček</a:t>
            </a:r>
          </a:p>
        </p:txBody>
      </p:sp>
      <p:sp>
        <p:nvSpPr>
          <p:cNvPr id="91139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cs-CZ" altLang="cs-CZ" dirty="0" smtClean="0"/>
              <a:t>Každé přerušení endotelu vede  k </a:t>
            </a:r>
            <a:r>
              <a:rPr lang="cs-CZ" altLang="cs-CZ" u="sng" dirty="0" smtClean="0"/>
              <a:t>adhezi</a:t>
            </a:r>
            <a:r>
              <a:rPr lang="cs-CZ" altLang="cs-CZ" dirty="0" smtClean="0"/>
              <a:t> neboli </a:t>
            </a:r>
            <a:r>
              <a:rPr lang="cs-CZ" altLang="cs-CZ" u="sng" dirty="0" smtClean="0"/>
              <a:t>přilnutí</a:t>
            </a:r>
            <a:r>
              <a:rPr lang="cs-CZ" altLang="cs-CZ" dirty="0" smtClean="0"/>
              <a:t> destiček. Na první takto </a:t>
            </a:r>
            <a:r>
              <a:rPr lang="cs-CZ" altLang="cs-CZ" dirty="0" err="1" smtClean="0"/>
              <a:t>adhezované</a:t>
            </a:r>
            <a:r>
              <a:rPr lang="cs-CZ" altLang="cs-CZ" dirty="0" smtClean="0"/>
              <a:t> destičky přisedají další →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dirty="0" smtClean="0"/>
              <a:t>   </a:t>
            </a:r>
            <a:r>
              <a:rPr lang="cs-CZ" altLang="cs-CZ" u="sng" dirty="0" smtClean="0"/>
              <a:t> agregace.</a:t>
            </a:r>
          </a:p>
          <a:p>
            <a:r>
              <a:rPr lang="cs-CZ" altLang="cs-CZ" dirty="0" smtClean="0"/>
              <a:t>Agregaci podporuje  ADP, </a:t>
            </a:r>
            <a:r>
              <a:rPr lang="cs-CZ" altLang="cs-CZ" u="sng" dirty="0" err="1" smtClean="0"/>
              <a:t>tromboxan</a:t>
            </a:r>
            <a:r>
              <a:rPr lang="cs-CZ" altLang="cs-CZ" u="sng" dirty="0" smtClean="0"/>
              <a:t> </a:t>
            </a:r>
            <a:r>
              <a:rPr lang="cs-CZ" altLang="cs-CZ" dirty="0" smtClean="0"/>
              <a:t>– uvolňovaný               z destiček, výsledkem je vznik destičkového trombu – </a:t>
            </a:r>
            <a:r>
              <a:rPr lang="cs-CZ" altLang="cs-CZ" u="sng" dirty="0" smtClean="0">
                <a:solidFill>
                  <a:srgbClr val="FF0000"/>
                </a:solidFill>
              </a:rPr>
              <a:t>primární zátka (trombus)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 smtClean="0">
                <a:solidFill>
                  <a:srgbClr val="FF0000"/>
                </a:solidFill>
              </a:rPr>
              <a:t>- </a:t>
            </a:r>
            <a:r>
              <a:rPr lang="cs-CZ" altLang="cs-CZ" dirty="0">
                <a:solidFill>
                  <a:srgbClr val="FF0000"/>
                </a:solidFill>
              </a:rPr>
              <a:t>d</a:t>
            </a:r>
            <a:r>
              <a:rPr lang="cs-CZ" dirty="0" smtClean="0">
                <a:solidFill>
                  <a:srgbClr val="FF0000"/>
                </a:solidFill>
              </a:rPr>
              <a:t>očasná zátka (bílý trombus), </a:t>
            </a:r>
            <a:r>
              <a:rPr lang="cs-CZ" dirty="0" smtClean="0"/>
              <a:t>postupně zpevňován vlákny fibrinu, pak se nalepují i erytrocyty. </a:t>
            </a:r>
            <a:endParaRPr lang="cs-CZ" altLang="cs-CZ" u="sng" dirty="0" smtClean="0">
              <a:solidFill>
                <a:srgbClr val="FF0000"/>
              </a:solidFill>
            </a:endParaRPr>
          </a:p>
          <a:p>
            <a:pPr eaLnBrk="1" hangingPunct="1"/>
            <a:endParaRPr lang="cs-CZ" altLang="cs-CZ" u="sng" dirty="0" smtClean="0">
              <a:solidFill>
                <a:srgbClr val="FF0000"/>
              </a:solidFill>
            </a:endParaRPr>
          </a:p>
          <a:p>
            <a:pPr eaLnBrk="1" hangingPunct="1"/>
            <a:endParaRPr lang="cs-CZ" altLang="cs-CZ" u="sng" dirty="0">
              <a:solidFill>
                <a:srgbClr val="FF0000"/>
              </a:solidFill>
            </a:endParaRPr>
          </a:p>
        </p:txBody>
      </p:sp>
      <p:pic>
        <p:nvPicPr>
          <p:cNvPr id="3080" name="Picture 8" descr="Zobrazit zdrojový obráze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90687"/>
            <a:ext cx="5181600" cy="408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21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dirty="0" smtClean="0"/>
              <a:t>Reakce destiček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20000"/>
          </a:bodyPr>
          <a:lstStyle/>
          <a:p>
            <a:pPr>
              <a:defRPr/>
            </a:pPr>
            <a:r>
              <a:rPr lang="cs-CZ" dirty="0"/>
              <a:t>Uvolňování </a:t>
            </a:r>
            <a:r>
              <a:rPr lang="cs-CZ" dirty="0" err="1"/>
              <a:t>proagregačních</a:t>
            </a:r>
            <a:r>
              <a:rPr lang="cs-CZ" dirty="0"/>
              <a:t> látek je při agregaci stimulováno. </a:t>
            </a:r>
          </a:p>
          <a:p>
            <a:pPr>
              <a:defRPr/>
            </a:pPr>
            <a:r>
              <a:rPr lang="cs-CZ" dirty="0"/>
              <a:t>Destičky při agregaci mění svůj tvar. </a:t>
            </a:r>
          </a:p>
          <a:p>
            <a:pPr>
              <a:defRPr/>
            </a:pPr>
            <a:r>
              <a:rPr lang="cs-CZ" dirty="0"/>
              <a:t>Z hladkých útvarů – terčíků se stávají kulaté útvary s řadou výběžků. </a:t>
            </a:r>
          </a:p>
          <a:p>
            <a:pPr>
              <a:defRPr/>
            </a:pPr>
            <a:r>
              <a:rPr lang="cs-CZ" dirty="0"/>
              <a:t>Tato morfologická změna je spojena s </a:t>
            </a:r>
            <a:r>
              <a:rPr lang="cs-CZ" i="1" dirty="0"/>
              <a:t>uvolňováním řady destičkových faktorů</a:t>
            </a:r>
            <a:r>
              <a:rPr lang="cs-CZ" dirty="0"/>
              <a:t>.</a:t>
            </a:r>
          </a:p>
          <a:p>
            <a:pPr>
              <a:defRPr/>
            </a:pPr>
            <a:r>
              <a:rPr lang="cs-CZ" dirty="0"/>
              <a:t>Jsou to faktory srážení krve, které spolu s krevními faktory vedou </a:t>
            </a:r>
            <a:r>
              <a:rPr lang="cs-CZ" dirty="0">
                <a:solidFill>
                  <a:srgbClr val="FF0000"/>
                </a:solidFill>
              </a:rPr>
              <a:t>ke vzniku </a:t>
            </a:r>
            <a:r>
              <a:rPr lang="cs-CZ" dirty="0"/>
              <a:t>prvních </a:t>
            </a:r>
            <a:r>
              <a:rPr lang="cs-CZ" dirty="0">
                <a:solidFill>
                  <a:srgbClr val="FF0000"/>
                </a:solidFill>
              </a:rPr>
              <a:t>fibrinových vláken </a:t>
            </a:r>
            <a:r>
              <a:rPr lang="cs-CZ" dirty="0"/>
              <a:t>– </a:t>
            </a:r>
            <a:r>
              <a:rPr lang="cs-CZ" dirty="0">
                <a:solidFill>
                  <a:srgbClr val="FF0000"/>
                </a:solidFill>
              </a:rPr>
              <a:t>zpevňují destičkový trombus</a:t>
            </a:r>
            <a:r>
              <a:rPr lang="cs-CZ" dirty="0"/>
              <a:t>.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/>
          </a:p>
        </p:txBody>
      </p:sp>
      <p:pic>
        <p:nvPicPr>
          <p:cNvPr id="92164" name="Picture 5" descr="http://sorbena.szm.com/krv%20a%2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217" y="6020422"/>
            <a:ext cx="2347755" cy="322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Zobrazit zdrojový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1690688"/>
            <a:ext cx="5181600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86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1208</Words>
  <Application>Microsoft Office PowerPoint</Application>
  <PresentationFormat>Širokoúhlá obrazovka</PresentationFormat>
  <Paragraphs>135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ＭＳ Ｐゴシック</vt:lpstr>
      <vt:lpstr>Arial</vt:lpstr>
      <vt:lpstr>Calibri</vt:lpstr>
      <vt:lpstr>Calibri Light</vt:lpstr>
      <vt:lpstr>Motiv Office</vt:lpstr>
      <vt:lpstr>Trombocyty</vt:lpstr>
      <vt:lpstr>Hematopoeza</vt:lpstr>
      <vt:lpstr>Prezentace aplikace PowerPoint</vt:lpstr>
      <vt:lpstr>Trombocyty</vt:lpstr>
      <vt:lpstr>Prezentace aplikace PowerPoint</vt:lpstr>
      <vt:lpstr>Hemostáza</vt:lpstr>
      <vt:lpstr>Reakce cévy</vt:lpstr>
      <vt:lpstr>Reakce destiček</vt:lpstr>
      <vt:lpstr>Reakce destiček</vt:lpstr>
      <vt:lpstr>Reakce destiček</vt:lpstr>
      <vt:lpstr>Hemokoagulace</vt:lpstr>
      <vt:lpstr>Hemokoagulace</vt:lpstr>
      <vt:lpstr>Koagulační faktory</vt:lpstr>
      <vt:lpstr>Prezentace aplikace PowerPoint</vt:lpstr>
      <vt:lpstr>Vnější cesta</vt:lpstr>
      <vt:lpstr>Vnitřní cesta</vt:lpstr>
      <vt:lpstr>Společná cesta</vt:lpstr>
      <vt:lpstr> Koagulační kaskáda. Moderní pojetí </vt:lpstr>
      <vt:lpstr>Koagulační kaskáda. Moderní pojetí</vt:lpstr>
      <vt:lpstr>Koagulační kaskáda. Moderní pojetí</vt:lpstr>
      <vt:lpstr>Poruchy hemostázy</vt:lpstr>
      <vt:lpstr>Vitamin K dependentní faktory</vt:lpstr>
      <vt:lpstr>Zábrana srážení krve</vt:lpstr>
      <vt:lpstr>Zábrana srážení krve</vt:lpstr>
      <vt:lpstr>Zábrana srážení krve</vt:lpstr>
      <vt:lpstr>Video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Trombocyty</dc:title>
  <dc:creator>Klasterecka Romana</dc:creator>
  <cp:lastModifiedBy>Klasterecka Romana</cp:lastModifiedBy>
  <cp:revision>18</cp:revision>
  <dcterms:created xsi:type="dcterms:W3CDTF">2022-10-18T07:54:39Z</dcterms:created>
  <dcterms:modified xsi:type="dcterms:W3CDTF">2022-10-20T07:55:56Z</dcterms:modified>
</cp:coreProperties>
</file>