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6" r:id="rId7"/>
    <p:sldId id="267" r:id="rId8"/>
    <p:sldId id="262" r:id="rId9"/>
    <p:sldId id="263" r:id="rId10"/>
    <p:sldId id="270" r:id="rId11"/>
    <p:sldId id="264" r:id="rId12"/>
    <p:sldId id="265" r:id="rId13"/>
    <p:sldId id="268" r:id="rId14"/>
    <p:sldId id="269" r:id="rId15"/>
    <p:sldId id="276" r:id="rId16"/>
    <p:sldId id="261" r:id="rId17"/>
    <p:sldId id="284" r:id="rId18"/>
    <p:sldId id="271" r:id="rId19"/>
    <p:sldId id="272" r:id="rId20"/>
    <p:sldId id="273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63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10F3-D925-49F5-8087-CAF5CA2EE3E3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5EAE-A4DB-43BA-A25B-C53F185B60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3349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10F3-D925-49F5-8087-CAF5CA2EE3E3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5EAE-A4DB-43BA-A25B-C53F185B60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8256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10F3-D925-49F5-8087-CAF5CA2EE3E3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5EAE-A4DB-43BA-A25B-C53F185B60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5613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10F3-D925-49F5-8087-CAF5CA2EE3E3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5EAE-A4DB-43BA-A25B-C53F185B60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6880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10F3-D925-49F5-8087-CAF5CA2EE3E3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5EAE-A4DB-43BA-A25B-C53F185B60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7295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10F3-D925-49F5-8087-CAF5CA2EE3E3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5EAE-A4DB-43BA-A25B-C53F185B60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0733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10F3-D925-49F5-8087-CAF5CA2EE3E3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5EAE-A4DB-43BA-A25B-C53F185B60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5597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10F3-D925-49F5-8087-CAF5CA2EE3E3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5EAE-A4DB-43BA-A25B-C53F185B60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744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10F3-D925-49F5-8087-CAF5CA2EE3E3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5EAE-A4DB-43BA-A25B-C53F185B60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075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10F3-D925-49F5-8087-CAF5CA2EE3E3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5EAE-A4DB-43BA-A25B-C53F185B60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5922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710F3-D925-49F5-8087-CAF5CA2EE3E3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495EAE-A4DB-43BA-A25B-C53F185B60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6197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710F3-D925-49F5-8087-CAF5CA2EE3E3}" type="datetimeFigureOut">
              <a:rPr lang="cs-CZ" smtClean="0"/>
              <a:t>20.10.2022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95EAE-A4DB-43BA-A25B-C53F185B60A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91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old.lf3.cuni.cz/histologie/atlas/demo/73/index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hyperlink" Target="http://old.lf3.cuni.cz/histologie/atlas/demo/73/index.ht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old.lf3.cuni.cz/histologie/atlas/demo/73/index.htm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LEUKOCYTY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Mgr. Romana Klášterecká, Ph.D.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32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Neutrofilní granulocyt</a:t>
            </a:r>
            <a:endParaRPr lang="cs-CZ" dirty="0"/>
          </a:p>
        </p:txBody>
      </p:sp>
      <p:pic>
        <p:nvPicPr>
          <p:cNvPr id="13314" name="Picture 2" descr="Zobrazit zdrojový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5705" y="1825625"/>
            <a:ext cx="760059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82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b="1" dirty="0" smtClean="0"/>
              <a:t/>
            </a:r>
            <a:br>
              <a:rPr lang="cs-CZ" altLang="cs-CZ" b="1" dirty="0" smtClean="0"/>
            </a:br>
            <a:r>
              <a:rPr lang="cs-CZ" altLang="cs-CZ" b="1" dirty="0" smtClean="0"/>
              <a:t>EOSINOFILNÍ </a:t>
            </a:r>
            <a:r>
              <a:rPr lang="cs-CZ" altLang="cs-CZ" b="1" dirty="0"/>
              <a:t>GRANULOCYT</a:t>
            </a:r>
            <a:br>
              <a:rPr lang="cs-CZ" altLang="cs-CZ" b="1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cs-CZ" altLang="cs-CZ" dirty="0"/>
              <a:t>12-14 </a:t>
            </a:r>
            <a:r>
              <a:rPr lang="cs-CZ" altLang="cs-CZ" dirty="0" smtClean="0"/>
              <a:t>µm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Výskyt: 0-5%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jádro dvoulaločné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v </a:t>
            </a:r>
            <a:r>
              <a:rPr lang="cs-CZ" altLang="cs-CZ" dirty="0"/>
              <a:t>cytoplazmě cihlově se barvící </a:t>
            </a:r>
            <a:r>
              <a:rPr lang="cs-CZ" altLang="cs-CZ" dirty="0" smtClean="0"/>
              <a:t>granula, obsahují aktivní látky s baktericidními a </a:t>
            </a:r>
            <a:r>
              <a:rPr lang="cs-CZ" altLang="cs-CZ" dirty="0" err="1" smtClean="0"/>
              <a:t>antiparazitárními</a:t>
            </a:r>
            <a:r>
              <a:rPr lang="cs-CZ" altLang="cs-CZ" dirty="0" smtClean="0"/>
              <a:t> účinky.</a:t>
            </a:r>
          </a:p>
          <a:p>
            <a:pPr>
              <a:lnSpc>
                <a:spcPct val="80000"/>
              </a:lnSpc>
            </a:pPr>
            <a:r>
              <a:rPr lang="cs-CZ" altLang="cs-CZ" dirty="0" smtClean="0"/>
              <a:t>Obsahují zánětlivé </a:t>
            </a:r>
            <a:r>
              <a:rPr lang="cs-CZ" altLang="cs-CZ" dirty="0" err="1" smtClean="0"/>
              <a:t>cytokiny</a:t>
            </a:r>
            <a:r>
              <a:rPr lang="cs-CZ" altLang="cs-CZ" dirty="0" smtClean="0"/>
              <a:t> – informační molekuly, ovlivňují různé fáze zánětu.</a:t>
            </a:r>
            <a:endParaRPr lang="cs-CZ" altLang="cs-CZ" dirty="0"/>
          </a:p>
          <a:p>
            <a:r>
              <a:rPr lang="cs-CZ" altLang="cs-CZ" dirty="0" smtClean="0">
                <a:ea typeface="ＭＳ Ｐゴシック" panose="020B0600070205080204" pitchFamily="34" charset="-128"/>
              </a:rPr>
              <a:t>účast </a:t>
            </a:r>
            <a:r>
              <a:rPr lang="cs-CZ" altLang="cs-CZ" dirty="0">
                <a:ea typeface="ＭＳ Ｐゴシック" panose="020B0600070205080204" pitchFamily="34" charset="-128"/>
              </a:rPr>
              <a:t>při alergických , autoimunitních a parazitárních onemocněních a při rekonvalescenci</a:t>
            </a:r>
            <a:r>
              <a:rPr lang="cs-CZ" altLang="cs-CZ" dirty="0" smtClean="0">
                <a:ea typeface="ＭＳ Ｐゴシック" panose="020B0600070205080204" pitchFamily="34" charset="-128"/>
              </a:rPr>
              <a:t>.</a:t>
            </a:r>
          </a:p>
          <a:p>
            <a:r>
              <a:rPr lang="cs-CZ" dirty="0" smtClean="0">
                <a:ea typeface="ＭＳ Ｐゴシック" panose="020B0600070205080204" pitchFamily="34" charset="-128"/>
              </a:rPr>
              <a:t>Astma, senná rýma, atopický ekzém.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cs-CZ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 bwMode="auto">
          <a:xfrm flipH="1" flipV="1">
            <a:off x="10015539" y="-200026"/>
            <a:ext cx="1414461" cy="207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1700" dirty="0"/>
          </a:p>
        </p:txBody>
      </p:sp>
      <p:pic>
        <p:nvPicPr>
          <p:cNvPr id="8" name="Picture 2" descr="img0001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16" t="29495" r="25958" b="33737"/>
          <a:stretch>
            <a:fillRect/>
          </a:stretch>
        </p:blipFill>
        <p:spPr bwMode="auto">
          <a:xfrm>
            <a:off x="6337300" y="4097339"/>
            <a:ext cx="4070350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education.vetmed.vt.edu/Curriculum/VM8054/Labs/Lab6/IMAGES/Eosinophil%20blood%20WITH%20LABEL%20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1587500"/>
            <a:ext cx="4083050" cy="2509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76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dirty="0" smtClean="0">
                <a:ea typeface="ＭＳ Ｐゴシック" panose="020B0600070205080204" pitchFamily="34" charset="-128"/>
              </a:rPr>
              <a:t/>
            </a:r>
            <a:br>
              <a:rPr lang="cs-CZ" altLang="cs-CZ" dirty="0" smtClean="0">
                <a:ea typeface="ＭＳ Ｐゴシック" panose="020B0600070205080204" pitchFamily="34" charset="-128"/>
              </a:rPr>
            </a:br>
            <a:r>
              <a:rPr lang="cs-CZ" altLang="cs-CZ" dirty="0" smtClean="0">
                <a:ea typeface="ＭＳ Ｐゴシック" panose="020B0600070205080204" pitchFamily="34" charset="-128"/>
              </a:rPr>
              <a:t>BAZOFILNÍ </a:t>
            </a:r>
            <a:r>
              <a:rPr lang="cs-CZ" altLang="cs-CZ" dirty="0">
                <a:ea typeface="ＭＳ Ｐゴシック" panose="020B0600070205080204" pitchFamily="34" charset="-128"/>
              </a:rPr>
              <a:t>GRANULOCYT</a:t>
            </a:r>
            <a:br>
              <a:rPr lang="cs-CZ" altLang="cs-CZ" dirty="0">
                <a:ea typeface="ＭＳ Ｐゴシック" panose="020B0600070205080204" pitchFamily="34" charset="-128"/>
              </a:rPr>
            </a:br>
            <a:endParaRPr lang="cs-CZ" dirty="0"/>
          </a:p>
        </p:txBody>
      </p:sp>
      <p:sp>
        <p:nvSpPr>
          <p:cNvPr id="12291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cs-CZ" altLang="cs-CZ" sz="2000" dirty="0" smtClean="0">
                <a:ea typeface="ＭＳ Ｐゴシック" panose="020B0600070205080204" pitchFamily="34" charset="-128"/>
              </a:rPr>
              <a:t>10 µm</a:t>
            </a:r>
          </a:p>
          <a:p>
            <a:pPr eaLnBrk="1" hangingPunct="1"/>
            <a:r>
              <a:rPr lang="cs-CZ" altLang="cs-CZ" sz="2000" dirty="0" smtClean="0">
                <a:ea typeface="ＭＳ Ｐゴシック" panose="020B0600070205080204" pitchFamily="34" charset="-128"/>
              </a:rPr>
              <a:t>Výskyt: 0-2%</a:t>
            </a:r>
          </a:p>
          <a:p>
            <a:r>
              <a:rPr lang="cs-CZ" altLang="cs-CZ" sz="2000" dirty="0" smtClean="0">
                <a:ea typeface="ＭＳ Ｐゴシック" panose="020B0600070205080204" pitchFamily="34" charset="-128"/>
              </a:rPr>
              <a:t>jádro velké, nepříliš členité, často dvoulaločné</a:t>
            </a:r>
            <a:endParaRPr lang="cs-CZ" altLang="cs-CZ" sz="2000" dirty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cs-CZ" altLang="cs-CZ" sz="2000" dirty="0">
                <a:ea typeface="ＭＳ Ｐゴシック" panose="020B0600070205080204" pitchFamily="34" charset="-128"/>
              </a:rPr>
              <a:t>v cytoplazmě granula různého tvaru a velikosti, barvící se temně fialově až </a:t>
            </a:r>
            <a:r>
              <a:rPr lang="cs-CZ" altLang="cs-CZ" sz="2000" dirty="0" smtClean="0">
                <a:ea typeface="ＭＳ Ｐゴシック" panose="020B0600070205080204" pitchFamily="34" charset="-128"/>
              </a:rPr>
              <a:t>purpurově</a:t>
            </a:r>
          </a:p>
          <a:p>
            <a:r>
              <a:rPr lang="cs-CZ" altLang="cs-CZ" sz="2000" dirty="0" smtClean="0">
                <a:ea typeface="ＭＳ Ｐゴシック" panose="020B0600070205080204" pitchFamily="34" charset="-128"/>
              </a:rPr>
              <a:t> účast při alergických reakcích, srážení krve a při agregaci trombocytů.</a:t>
            </a:r>
          </a:p>
          <a:p>
            <a:pPr>
              <a:buNone/>
            </a:pPr>
            <a:r>
              <a:rPr lang="cs-CZ" altLang="cs-CZ" sz="2000" dirty="0" smtClean="0">
                <a:ea typeface="ＭＳ Ｐゴシック" panose="020B0600070205080204" pitchFamily="34" charset="-128"/>
              </a:rPr>
              <a:t>     Produkují heparin a histamin = </a:t>
            </a:r>
            <a:r>
              <a:rPr lang="cs-CZ" altLang="cs-CZ" sz="2000" dirty="0" err="1" smtClean="0">
                <a:ea typeface="ＭＳ Ｐゴシック" panose="020B0600070205080204" pitchFamily="34" charset="-128"/>
              </a:rPr>
              <a:t>heparinocyty</a:t>
            </a:r>
            <a:r>
              <a:rPr lang="cs-CZ" altLang="cs-CZ" sz="2000" dirty="0" smtClean="0">
                <a:ea typeface="ＭＳ Ｐゴシック" panose="020B0600070205080204" pitchFamily="34" charset="-128"/>
              </a:rPr>
              <a:t>.</a:t>
            </a:r>
          </a:p>
          <a:p>
            <a:r>
              <a:rPr lang="cs-CZ" altLang="cs-CZ" sz="2000" dirty="0" smtClean="0">
                <a:ea typeface="ＭＳ Ｐゴシック" panose="020B0600070205080204" pitchFamily="34" charset="-128"/>
              </a:rPr>
              <a:t>Obsahují </a:t>
            </a:r>
            <a:r>
              <a:rPr lang="cs-CZ" altLang="cs-CZ" sz="2000" dirty="0" err="1" smtClean="0">
                <a:ea typeface="ＭＳ Ｐゴシック" panose="020B0600070205080204" pitchFamily="34" charset="-128"/>
              </a:rPr>
              <a:t>leukotrieny</a:t>
            </a:r>
            <a:r>
              <a:rPr lang="cs-CZ" altLang="cs-CZ" sz="2000" dirty="0" smtClean="0">
                <a:ea typeface="ＭＳ Ｐゴシック" panose="020B0600070205080204" pitchFamily="34" charset="-128"/>
              </a:rPr>
              <a:t> – </a:t>
            </a:r>
            <a:r>
              <a:rPr lang="cs-CZ" altLang="cs-CZ" sz="2000" dirty="0" err="1" smtClean="0">
                <a:ea typeface="ＭＳ Ｐゴシック" panose="020B0600070205080204" pitchFamily="34" charset="-128"/>
              </a:rPr>
              <a:t>ovliňují</a:t>
            </a:r>
            <a:r>
              <a:rPr lang="cs-CZ" altLang="cs-CZ" sz="2000" dirty="0" smtClean="0">
                <a:ea typeface="ＭＳ Ｐゴシック" panose="020B0600070205080204" pitchFamily="34" charset="-128"/>
              </a:rPr>
              <a:t> zánět.</a:t>
            </a:r>
          </a:p>
          <a:p>
            <a:pPr marL="0" indent="0" eaLnBrk="1" hangingPunct="1">
              <a:buNone/>
            </a:pPr>
            <a:endParaRPr lang="cs-CZ" altLang="cs-CZ" sz="2000" dirty="0">
              <a:ea typeface="ＭＳ Ｐゴシック" panose="020B0600070205080204" pitchFamily="34" charset="-128"/>
            </a:endParaRPr>
          </a:p>
        </p:txBody>
      </p:sp>
      <p:pic>
        <p:nvPicPr>
          <p:cNvPr id="12293" name="Picture 2" descr="http://education.vetmed.vt.edu/Curriculum/VM8054/Labs/Lab6/IMAGES/BASO1%20cop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210" y="4001294"/>
            <a:ext cx="3362498" cy="2824970"/>
          </a:xfrm>
        </p:spPr>
      </p:pic>
      <p:pic>
        <p:nvPicPr>
          <p:cNvPr id="12292" name="Picture 2" descr="http://education.vetmed.vt.edu/Curriculum/VM8054/Labs/Lab6/IMAGES/Basophil%20blo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463" y="1825625"/>
            <a:ext cx="4859337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img00012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1" t="27248" r="41129" b="41917"/>
          <a:stretch>
            <a:fillRect/>
          </a:stretch>
        </p:blipFill>
        <p:spPr bwMode="auto">
          <a:xfrm>
            <a:off x="6662057" y="4729711"/>
            <a:ext cx="199675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361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 smtClean="0">
                <a:ea typeface="ＭＳ Ｐゴシック" panose="020B0600070205080204" pitchFamily="34" charset="-128"/>
              </a:rPr>
              <a:t>MONOCYTY</a:t>
            </a:r>
          </a:p>
        </p:txBody>
      </p:sp>
      <p:sp>
        <p:nvSpPr>
          <p:cNvPr id="8192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700" dirty="0" smtClean="0">
                <a:ea typeface="ＭＳ Ｐゴシック" panose="020B0600070205080204" pitchFamily="34" charset="-128"/>
              </a:rPr>
              <a:t>žijí </a:t>
            </a:r>
            <a:r>
              <a:rPr lang="cs-CZ" altLang="cs-CZ" sz="2700" dirty="0">
                <a:ea typeface="ＭＳ Ｐゴシック" panose="020B0600070205080204" pitchFamily="34" charset="-128"/>
              </a:rPr>
              <a:t>velmi dlouho, i několik let. </a:t>
            </a:r>
            <a:endParaRPr lang="cs-CZ" altLang="cs-CZ" sz="27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700" dirty="0" smtClean="0">
                <a:ea typeface="ＭＳ Ｐゴシック" panose="020B0600070205080204" pitchFamily="34" charset="-128"/>
              </a:rPr>
              <a:t>Výskyt: 2-10%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700" dirty="0" smtClean="0">
                <a:ea typeface="ＭＳ Ｐゴシック" panose="020B0600070205080204" pitchFamily="34" charset="-128"/>
              </a:rPr>
              <a:t>V </a:t>
            </a:r>
            <a:r>
              <a:rPr lang="cs-CZ" altLang="cs-CZ" sz="2700" dirty="0">
                <a:ea typeface="ＭＳ Ｐゴシック" panose="020B0600070205080204" pitchFamily="34" charset="-128"/>
              </a:rPr>
              <a:t>krvi cirkulují ještě jako nezralé buňky, které pak vycestují do tkání a tam dozrávají v makrofágy. </a:t>
            </a:r>
            <a:endParaRPr lang="cs-CZ" altLang="cs-CZ" sz="27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700" dirty="0" smtClean="0">
                <a:ea typeface="ＭＳ Ｐゴシック" panose="020B0600070205080204" pitchFamily="34" charset="-128"/>
              </a:rPr>
              <a:t>Mají </a:t>
            </a:r>
            <a:r>
              <a:rPr lang="cs-CZ" altLang="cs-CZ" sz="2700" dirty="0">
                <a:ea typeface="ＭＳ Ｐゴシック" panose="020B0600070205080204" pitchFamily="34" charset="-128"/>
              </a:rPr>
              <a:t>největší fagocytární aktivitu. Jsou prekurzorem tkáňových makrofágů a společně tvoří </a:t>
            </a:r>
            <a:r>
              <a:rPr lang="cs-CZ" altLang="cs-CZ" sz="2700" dirty="0" err="1">
                <a:ea typeface="ＭＳ Ｐゴシック" panose="020B0600070205080204" pitchFamily="34" charset="-128"/>
              </a:rPr>
              <a:t>monocyto</a:t>
            </a:r>
            <a:r>
              <a:rPr lang="cs-CZ" altLang="cs-CZ" sz="2700" dirty="0">
                <a:ea typeface="ＭＳ Ｐゴシック" panose="020B0600070205080204" pitchFamily="34" charset="-128"/>
              </a:rPr>
              <a:t>-makrofágový systém. </a:t>
            </a:r>
            <a:endParaRPr lang="cs-CZ" altLang="cs-CZ" sz="2700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700" dirty="0" smtClean="0">
                <a:ea typeface="ＭＳ Ｐゴシック" panose="020B0600070205080204" pitchFamily="34" charset="-128"/>
              </a:rPr>
              <a:t>Jejich </a:t>
            </a:r>
            <a:r>
              <a:rPr lang="cs-CZ" altLang="cs-CZ" sz="2700" dirty="0">
                <a:ea typeface="ＭＳ Ｐゴシック" panose="020B0600070205080204" pitchFamily="34" charset="-128"/>
              </a:rPr>
              <a:t>fagocytární aktivita je vyšší než u mikrofágů.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700" dirty="0">
                <a:ea typeface="ＭＳ Ｐゴシック" panose="020B0600070205080204" pitchFamily="34" charset="-128"/>
              </a:rPr>
              <a:t>Důležitou úlohu při imunitním látkové obraně, na svém povrchu umí vystavit bakteriální antigen a takto zpracovaný ho předložit lymfocytům(</a:t>
            </a:r>
            <a:r>
              <a:rPr lang="cs-CZ" altLang="cs-CZ" sz="2700" b="1" dirty="0">
                <a:ea typeface="ＭＳ Ｐゴシック" panose="020B0600070205080204" pitchFamily="34" charset="-128"/>
              </a:rPr>
              <a:t>antigen předkládající buňka). </a:t>
            </a:r>
            <a:endParaRPr lang="cs-CZ" altLang="cs-CZ" sz="2700" b="1" dirty="0" smtClean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700" dirty="0" smtClean="0">
                <a:ea typeface="ＭＳ Ｐゴシック" panose="020B0600070205080204" pitchFamily="34" charset="-128"/>
              </a:rPr>
              <a:t>To </a:t>
            </a:r>
            <a:r>
              <a:rPr lang="cs-CZ" altLang="cs-CZ" sz="2700" dirty="0">
                <a:ea typeface="ＭＳ Ｐゴシック" panose="020B0600070205080204" pitchFamily="34" charset="-128"/>
              </a:rPr>
              <a:t>vede k dalšímu rozvoji imunitních reakcí.</a:t>
            </a:r>
          </a:p>
        </p:txBody>
      </p:sp>
      <p:pic>
        <p:nvPicPr>
          <p:cNvPr id="11266" name="Picture 2" descr="Nalezený obrázek pro monocyt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967" y="1825625"/>
            <a:ext cx="3573624" cy="2956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21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MONOCYTY - MAKROFÁGY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 smtClean="0"/>
              <a:t>Monocyty vstupují do tkání, kde vyzrávají ve vlastní makrofágy.</a:t>
            </a:r>
          </a:p>
          <a:p>
            <a:r>
              <a:rPr lang="cs-CZ" dirty="0" smtClean="0"/>
              <a:t>Mají proměnlivý tvar, často tvoří četné výběžky, jimiž propátrávají své okolí a vstupují do kontaktu s okolními buňkami.</a:t>
            </a:r>
          </a:p>
          <a:p>
            <a:endParaRPr lang="cs-CZ" dirty="0"/>
          </a:p>
        </p:txBody>
      </p:sp>
      <p:pic>
        <p:nvPicPr>
          <p:cNvPr id="12290" name="Picture 2" descr="Zobrazit zdrojový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939" y="4732720"/>
            <a:ext cx="2438400" cy="172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Zobrazit zdrojový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480" y="1837056"/>
            <a:ext cx="5934075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3424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Makrofágy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FIXNÍ </a:t>
            </a:r>
          </a:p>
          <a:p>
            <a:pPr marL="0" indent="0">
              <a:buNone/>
            </a:pPr>
            <a:r>
              <a:rPr lang="cs-CZ" dirty="0" smtClean="0"/>
              <a:t>Játra – </a:t>
            </a:r>
            <a:r>
              <a:rPr lang="cs-CZ" dirty="0" err="1" smtClean="0"/>
              <a:t>Kupfferovy</a:t>
            </a:r>
            <a:r>
              <a:rPr lang="cs-CZ" dirty="0" smtClean="0"/>
              <a:t> buňky</a:t>
            </a:r>
          </a:p>
          <a:p>
            <a:pPr marL="0" indent="0">
              <a:buNone/>
            </a:pPr>
            <a:r>
              <a:rPr lang="cs-CZ" dirty="0" smtClean="0"/>
              <a:t>Plíce – Alveolární makrofágy</a:t>
            </a:r>
          </a:p>
          <a:p>
            <a:pPr marL="0" indent="0">
              <a:buNone/>
            </a:pPr>
            <a:r>
              <a:rPr lang="cs-CZ" dirty="0" smtClean="0"/>
              <a:t>Kůže – Langerhansovy buňky</a:t>
            </a:r>
          </a:p>
          <a:p>
            <a:pPr marL="0" indent="0">
              <a:buNone/>
            </a:pPr>
            <a:r>
              <a:rPr lang="cs-CZ" b="1" dirty="0" smtClean="0"/>
              <a:t>NEBO VOLNĚ CESTUJÍ</a:t>
            </a:r>
            <a:endParaRPr lang="cs-CZ" b="1" dirty="0"/>
          </a:p>
        </p:txBody>
      </p:sp>
      <p:pic>
        <p:nvPicPr>
          <p:cNvPr id="20482" name="Picture 2" descr="Zobrazit zdrojový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036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Fagocytósa</a:t>
            </a:r>
            <a:endParaRPr lang="cs-CZ" dirty="0"/>
          </a:p>
        </p:txBody>
      </p:sp>
      <p:pic>
        <p:nvPicPr>
          <p:cNvPr id="7" name="Picture 4" descr="Zobrazit zdrojový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496" y="1825625"/>
            <a:ext cx="652700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798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Dendritické buňky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Vyskytují se ve zralé a nezralé formě.</a:t>
            </a:r>
          </a:p>
          <a:p>
            <a:pPr marL="0" indent="0">
              <a:buNone/>
            </a:pPr>
            <a:r>
              <a:rPr lang="cs-CZ" dirty="0" smtClean="0"/>
              <a:t>Tkáně, kůže, sliznice, zažívací trakt.</a:t>
            </a:r>
          </a:p>
          <a:p>
            <a:pPr marL="0" indent="0">
              <a:buNone/>
            </a:pPr>
            <a:r>
              <a:rPr lang="cs-CZ" dirty="0" smtClean="0"/>
              <a:t>Pohlcují odumřelé buňky tkání.</a:t>
            </a:r>
          </a:p>
          <a:p>
            <a:pPr marL="0" indent="0">
              <a:buNone/>
            </a:pPr>
            <a:r>
              <a:rPr lang="cs-CZ" dirty="0" smtClean="0"/>
              <a:t>Podílí se na zachování tolerance vůči vlastním tkáním.</a:t>
            </a:r>
          </a:p>
          <a:p>
            <a:pPr marL="0" indent="0">
              <a:buNone/>
            </a:pPr>
            <a:r>
              <a:rPr lang="cs-CZ" dirty="0" smtClean="0"/>
              <a:t>Zásoby jsou doplňovány z kostní dřeně, zejména v průběhu zánětlivé reakce.</a:t>
            </a:r>
            <a:endParaRPr lang="cs-CZ" dirty="0"/>
          </a:p>
        </p:txBody>
      </p:sp>
      <p:pic>
        <p:nvPicPr>
          <p:cNvPr id="1026" name="Picture 2" descr="Zobrazit zdrojový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59034"/>
            <a:ext cx="5181600" cy="271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711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smtClean="0">
                <a:ea typeface="ＭＳ Ｐゴシック" panose="020B0600070205080204" pitchFamily="34" charset="-128"/>
              </a:rPr>
              <a:t>Lymfocyty</a:t>
            </a:r>
          </a:p>
        </p:txBody>
      </p:sp>
      <p:sp>
        <p:nvSpPr>
          <p:cNvPr id="82947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cs-CZ" altLang="cs-CZ" sz="2400" b="1" dirty="0">
                <a:ea typeface="ＭＳ Ｐゴシック" panose="020B0600070205080204" pitchFamily="34" charset="-128"/>
              </a:rPr>
              <a:t>Lymfocyty </a:t>
            </a:r>
            <a:r>
              <a:rPr lang="cs-CZ" altLang="cs-CZ" sz="2400" dirty="0">
                <a:ea typeface="ＭＳ Ｐゴシック" panose="020B0600070205080204" pitchFamily="34" charset="-128"/>
              </a:rPr>
              <a:t>– migrují do lymfatických orgánů a vracejí se zpět do krve. </a:t>
            </a:r>
            <a:endParaRPr lang="cs-CZ" altLang="cs-CZ" sz="2400" dirty="0" smtClean="0">
              <a:ea typeface="ＭＳ Ｐゴシック" panose="020B0600070205080204" pitchFamily="34" charset="-128"/>
            </a:endParaRPr>
          </a:p>
          <a:p>
            <a:pPr eaLnBrk="1" hangingPunct="1"/>
            <a:r>
              <a:rPr lang="cs-CZ" altLang="cs-CZ" sz="2400" dirty="0" smtClean="0">
                <a:ea typeface="ＭＳ Ｐゴシック" panose="020B0600070205080204" pitchFamily="34" charset="-128"/>
              </a:rPr>
              <a:t>Výskyt: 20-45%</a:t>
            </a:r>
          </a:p>
          <a:p>
            <a:pPr eaLnBrk="1" hangingPunct="1"/>
            <a:r>
              <a:rPr lang="cs-CZ" altLang="cs-CZ" sz="2400" dirty="0" smtClean="0">
                <a:ea typeface="ＭＳ Ｐゴシック" panose="020B0600070205080204" pitchFamily="34" charset="-128"/>
              </a:rPr>
              <a:t>Jsou </a:t>
            </a:r>
            <a:r>
              <a:rPr lang="cs-CZ" altLang="cs-CZ" sz="2400" dirty="0">
                <a:ea typeface="ＭＳ Ｐゴシック" panose="020B0600070205080204" pitchFamily="34" charset="-128"/>
              </a:rPr>
              <a:t>nositeli specifických obranných vlastností krve. </a:t>
            </a:r>
          </a:p>
          <a:p>
            <a:pPr eaLnBrk="1" hangingPunct="1"/>
            <a:r>
              <a:rPr lang="cs-CZ" altLang="cs-CZ" sz="2400" dirty="0">
                <a:ea typeface="ＭＳ Ｐゴシック" panose="020B0600070205080204" pitchFamily="34" charset="-128"/>
              </a:rPr>
              <a:t>Dělí se podle významu a funkcí v imunitních reakcích na lymfocyty typu</a:t>
            </a:r>
            <a:r>
              <a:rPr lang="cs-CZ" altLang="cs-CZ" sz="2400" b="1" dirty="0">
                <a:ea typeface="ＭＳ Ｐゴシック" panose="020B0600070205080204" pitchFamily="34" charset="-128"/>
              </a:rPr>
              <a:t> T,B a NK.</a:t>
            </a:r>
          </a:p>
          <a:p>
            <a:pPr eaLnBrk="1" hangingPunct="1"/>
            <a:r>
              <a:rPr lang="cs-CZ" altLang="cs-CZ" sz="2400" dirty="0">
                <a:ea typeface="ＭＳ Ｐゴシック" panose="020B0600070205080204" pitchFamily="34" charset="-128"/>
              </a:rPr>
              <a:t>Po získání imunokompetence cirkulují v krvi a po vycestování z krve do tkání se opět do krve vracejí. </a:t>
            </a:r>
          </a:p>
          <a:p>
            <a:pPr eaLnBrk="1" hangingPunct="1"/>
            <a:r>
              <a:rPr lang="cs-CZ" altLang="cs-CZ" sz="2400" dirty="0">
                <a:ea typeface="ＭＳ Ｐゴシック" panose="020B0600070205080204" pitchFamily="34" charset="-128"/>
              </a:rPr>
              <a:t>Kontinuálně recirkulují mezi krví a lymfou.</a:t>
            </a:r>
          </a:p>
          <a:p>
            <a:pPr eaLnBrk="1" hangingPunct="1"/>
            <a:r>
              <a:rPr lang="cs-CZ" altLang="cs-CZ" sz="2400" dirty="0">
                <a:ea typeface="ＭＳ Ｐゴシック" panose="020B0600070205080204" pitchFamily="34" charset="-128"/>
              </a:rPr>
              <a:t>Nedostatek – lymfopenie </a:t>
            </a:r>
          </a:p>
          <a:p>
            <a:pPr eaLnBrk="1" hangingPunct="1"/>
            <a:r>
              <a:rPr lang="cs-CZ" altLang="cs-CZ" sz="2400" dirty="0">
                <a:ea typeface="ＭＳ Ｐゴシック" panose="020B0600070205080204" pitchFamily="34" charset="-128"/>
              </a:rPr>
              <a:t>Zvýšení počtu – lymfocytóza</a:t>
            </a:r>
          </a:p>
          <a:p>
            <a:endParaRPr lang="cs-CZ" altLang="cs-CZ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5362" name="Picture 2" descr="Nalezený obrázek pro T Cells Immune Syst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211" y="1939617"/>
            <a:ext cx="248602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Nalezený obrázek pro T Cells Immune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210" y="3840810"/>
            <a:ext cx="2486025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00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 smtClean="0">
                <a:ea typeface="ＭＳ Ｐゴシック" panose="020B0600070205080204" pitchFamily="34" charset="-128"/>
              </a:rPr>
              <a:t>B - lymfocyty</a:t>
            </a:r>
          </a:p>
        </p:txBody>
      </p:sp>
      <p:sp>
        <p:nvSpPr>
          <p:cNvPr id="83971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cs-CZ" altLang="cs-CZ" b="1" dirty="0" smtClean="0">
                <a:ea typeface="ＭＳ Ｐゴシック" panose="020B0600070205080204" pitchFamily="34" charset="-128"/>
              </a:rPr>
              <a:t>B – lymfocyty </a:t>
            </a:r>
            <a:r>
              <a:rPr lang="cs-CZ" altLang="cs-CZ" dirty="0" smtClean="0">
                <a:ea typeface="ＭＳ Ｐゴシック" panose="020B0600070205080204" pitchFamily="34" charset="-128"/>
              </a:rPr>
              <a:t>– od burza Fabricii, lymfoidní útvar u ptáků – byly zde poprvé identifikovány. </a:t>
            </a:r>
          </a:p>
          <a:p>
            <a:pPr eaLnBrk="1" hangingPunct="1"/>
            <a:r>
              <a:rPr lang="cs-CZ" altLang="cs-CZ" dirty="0" smtClean="0">
                <a:ea typeface="ＭＳ Ｐゴシック" panose="020B0600070205080204" pitchFamily="34" charset="-128"/>
              </a:rPr>
              <a:t>Diferencují se se v </a:t>
            </a:r>
            <a:r>
              <a:rPr lang="cs-CZ" altLang="cs-CZ" dirty="0" err="1" smtClean="0">
                <a:ea typeface="ＭＳ Ｐゴシック" panose="020B0600070205080204" pitchFamily="34" charset="-128"/>
              </a:rPr>
              <a:t>imunocyty</a:t>
            </a:r>
            <a:r>
              <a:rPr lang="cs-CZ" altLang="cs-CZ" dirty="0" smtClean="0">
                <a:ea typeface="ＭＳ Ｐゴシック" panose="020B0600070205080204" pitchFamily="34" charset="-128"/>
              </a:rPr>
              <a:t> (</a:t>
            </a:r>
            <a:r>
              <a:rPr lang="cs-CZ" altLang="cs-CZ" b="1" dirty="0" smtClean="0">
                <a:ea typeface="ＭＳ Ｐゴシック" panose="020B0600070205080204" pitchFamily="34" charset="-128"/>
              </a:rPr>
              <a:t>plazmatické buňky</a:t>
            </a:r>
            <a:r>
              <a:rPr lang="cs-CZ" altLang="cs-CZ" dirty="0" smtClean="0">
                <a:ea typeface="ＭＳ Ｐゴシック" panose="020B0600070205080204" pitchFamily="34" charset="-128"/>
              </a:rPr>
              <a:t>), produkují protilátky = humorální specifická imunita.</a:t>
            </a:r>
          </a:p>
          <a:p>
            <a:pPr eaLnBrk="1" hangingPunct="1"/>
            <a:r>
              <a:rPr lang="cs-CZ" altLang="cs-CZ" dirty="0" smtClean="0">
                <a:ea typeface="ＭＳ Ｐゴシック" panose="020B0600070205080204" pitchFamily="34" charset="-128"/>
              </a:rPr>
              <a:t> Mají schopnost blastické transformace (znovu se dělit).</a:t>
            </a:r>
          </a:p>
          <a:p>
            <a:pPr eaLnBrk="1" hangingPunct="1"/>
            <a:r>
              <a:rPr lang="cs-CZ" altLang="cs-CZ" dirty="0" smtClean="0">
                <a:ea typeface="ＭＳ Ｐゴシック" panose="020B0600070205080204" pitchFamily="34" charset="-128"/>
              </a:rPr>
              <a:t>Mohou se diferencovat také v </a:t>
            </a:r>
            <a:r>
              <a:rPr lang="cs-CZ" altLang="cs-CZ" b="1" dirty="0" smtClean="0">
                <a:ea typeface="ＭＳ Ｐゴシック" panose="020B0600070205080204" pitchFamily="34" charset="-128"/>
              </a:rPr>
              <a:t>paměťové buňky </a:t>
            </a:r>
            <a:r>
              <a:rPr lang="cs-CZ" altLang="cs-CZ" dirty="0" smtClean="0">
                <a:ea typeface="ＭＳ Ｐゴシック" panose="020B0600070205080204" pitchFamily="34" charset="-128"/>
              </a:rPr>
              <a:t>– imunitní </a:t>
            </a:r>
            <a:r>
              <a:rPr lang="cs-CZ" altLang="cs-CZ" dirty="0" err="1" smtClean="0">
                <a:ea typeface="ＭＳ Ｐゴシック" panose="020B0600070205080204" pitchFamily="34" charset="-128"/>
              </a:rPr>
              <a:t>odpoveď</a:t>
            </a:r>
            <a:r>
              <a:rPr lang="cs-CZ" altLang="cs-CZ" dirty="0" smtClean="0">
                <a:ea typeface="ＭＳ Ｐゴシック" panose="020B0600070205080204" pitchFamily="34" charset="-128"/>
              </a:rPr>
              <a:t> je rychlejší.</a:t>
            </a:r>
          </a:p>
          <a:p>
            <a:pPr eaLnBrk="1" hangingPunct="1"/>
            <a:endParaRPr lang="cs-CZ" altLang="cs-CZ" dirty="0" smtClean="0">
              <a:ea typeface="ＭＳ Ｐゴシック" panose="020B0600070205080204" pitchFamily="34" charset="-128"/>
            </a:endParaRPr>
          </a:p>
          <a:p>
            <a:endParaRPr lang="cs-CZ" altLang="cs-CZ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6386" name="Picture 2" descr="Zobrazit zdrojový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750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Hematopoeza</a:t>
            </a:r>
            <a:endParaRPr lang="cs-CZ" dirty="0"/>
          </a:p>
        </p:txBody>
      </p:sp>
      <p:pic>
        <p:nvPicPr>
          <p:cNvPr id="1026" name="Picture 2" descr="Zobrazit zdrojový obrázek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456" y="1913641"/>
            <a:ext cx="6077476" cy="3925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4910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Plazmatické buňky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Plazmatické buňky mají odlišný vzhled. </a:t>
            </a:r>
          </a:p>
          <a:p>
            <a:pPr marL="0" indent="0">
              <a:buNone/>
            </a:pPr>
            <a:r>
              <a:rPr lang="cs-CZ" dirty="0" smtClean="0"/>
              <a:t>Mají tvar pyramidy,               </a:t>
            </a:r>
            <a:r>
              <a:rPr lang="cs-CZ" dirty="0" err="1" smtClean="0"/>
              <a:t>loukoťovité</a:t>
            </a:r>
            <a:r>
              <a:rPr lang="cs-CZ" dirty="0" smtClean="0"/>
              <a:t> jádro.</a:t>
            </a:r>
          </a:p>
          <a:p>
            <a:pPr marL="0" indent="0">
              <a:buNone/>
            </a:pPr>
            <a:r>
              <a:rPr lang="cs-CZ" dirty="0" smtClean="0"/>
              <a:t>Buňka je specializovaná na masivní produkci protilátek.</a:t>
            </a:r>
          </a:p>
          <a:p>
            <a:pPr marL="0" indent="0">
              <a:buNone/>
            </a:pPr>
            <a:r>
              <a:rPr lang="cs-CZ" dirty="0" smtClean="0"/>
              <a:t>Hlavní bílkoviny jsou </a:t>
            </a:r>
            <a:r>
              <a:rPr lang="cs-CZ" dirty="0" err="1" smtClean="0"/>
              <a:t>Ig</a:t>
            </a:r>
            <a:r>
              <a:rPr lang="cs-CZ" dirty="0" smtClean="0"/>
              <a:t>, jsou schopny vázat se na antigeny.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17410" name="Picture 2" descr="Nalezený obrázek pro Lymphocyte Blood Cell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05931" y="2042253"/>
            <a:ext cx="1903639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Nalezený obrázek pro Lymphocyte Blood Ce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450" y="2042253"/>
            <a:ext cx="16859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6" descr="Nalezený obrázek pro Lymphocyte Blood Cell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7416" name="Picture 8" descr="Nalezený obrázek pro Antibody Pi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841" y="3721375"/>
            <a:ext cx="14668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8" name="Picture 10" descr="Nalezený obrázek pro Antibody Pictur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691" y="3721375"/>
            <a:ext cx="2654956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2903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Protilátky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Jsou bílkoviny typu imunoglobulinů.</a:t>
            </a:r>
          </a:p>
          <a:p>
            <a:r>
              <a:rPr lang="cs-CZ" dirty="0" smtClean="0"/>
              <a:t>Působí přímým účinkem (aglutinace, precipitace, neutralizace či </a:t>
            </a:r>
            <a:r>
              <a:rPr lang="cs-CZ" dirty="0" err="1" smtClean="0"/>
              <a:t>lýza</a:t>
            </a:r>
            <a:r>
              <a:rPr lang="cs-CZ" dirty="0" smtClean="0"/>
              <a:t>) nebo nepřímo aktivací komplementu.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 err="1" smtClean="0"/>
              <a:t>IgG</a:t>
            </a:r>
            <a:r>
              <a:rPr lang="cs-CZ" dirty="0" smtClean="0"/>
              <a:t> – v krvi mají vysokou hladinu, po vzniku zánětu roste jejich počet. Pronikají placentou z matky do plodu. Odpovídají za humorální imunitní odpověď. Mají schopnost </a:t>
            </a:r>
            <a:r>
              <a:rPr lang="cs-CZ" dirty="0" err="1" smtClean="0"/>
              <a:t>opsonizace</a:t>
            </a:r>
            <a:r>
              <a:rPr lang="cs-CZ" dirty="0" smtClean="0"/>
              <a:t>.</a:t>
            </a:r>
          </a:p>
          <a:p>
            <a:r>
              <a:rPr lang="cs-CZ" b="1" dirty="0" err="1" smtClean="0"/>
              <a:t>IgM</a:t>
            </a:r>
            <a:r>
              <a:rPr lang="cs-CZ" b="1" dirty="0" smtClean="0"/>
              <a:t> – </a:t>
            </a:r>
            <a:r>
              <a:rPr lang="cs-CZ" dirty="0" smtClean="0"/>
              <a:t>přirozené protilátky proti mikroorganismům. Tvoří se jako první protilátky u novorozenců.</a:t>
            </a:r>
          </a:p>
          <a:p>
            <a:r>
              <a:rPr lang="cs-CZ" b="1" dirty="0" err="1" smtClean="0"/>
              <a:t>IgA</a:t>
            </a:r>
            <a:r>
              <a:rPr lang="cs-CZ" dirty="0" smtClean="0"/>
              <a:t> – sekreční protilátky.</a:t>
            </a:r>
          </a:p>
          <a:p>
            <a:r>
              <a:rPr lang="cs-CZ" b="1" dirty="0" err="1" smtClean="0"/>
              <a:t>IgD</a:t>
            </a:r>
            <a:r>
              <a:rPr lang="cs-CZ" dirty="0" smtClean="0"/>
              <a:t>- malé množství v těle.</a:t>
            </a:r>
          </a:p>
          <a:p>
            <a:r>
              <a:rPr lang="cs-CZ" b="1" dirty="0" err="1" smtClean="0"/>
              <a:t>IgE</a:t>
            </a:r>
            <a:r>
              <a:rPr lang="cs-CZ" dirty="0" smtClean="0"/>
              <a:t> – v těle malé množství, </a:t>
            </a:r>
            <a:r>
              <a:rPr lang="cs-CZ" dirty="0" err="1" smtClean="0"/>
              <a:t>vyjímkou</a:t>
            </a:r>
            <a:r>
              <a:rPr lang="cs-CZ" dirty="0" smtClean="0"/>
              <a:t> jsou alergici.</a:t>
            </a:r>
          </a:p>
          <a:p>
            <a:endParaRPr lang="cs-CZ" dirty="0"/>
          </a:p>
        </p:txBody>
      </p:sp>
      <p:pic>
        <p:nvPicPr>
          <p:cNvPr id="18438" name="Picture 6" descr="Nalezený obrázek pro Antibody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81" y="4216206"/>
            <a:ext cx="2476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43348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Typy protilátek</a:t>
            </a:r>
            <a:endParaRPr lang="cs-CZ" dirty="0"/>
          </a:p>
        </p:txBody>
      </p:sp>
      <p:pic>
        <p:nvPicPr>
          <p:cNvPr id="19460" name="Picture 4" descr="Zobrazit zdrojový obráze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2516" y="2751614"/>
            <a:ext cx="3172968" cy="24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Zobrazit zdrojový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59552"/>
            <a:ext cx="5181600" cy="348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661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 - lymfocyty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altLang="cs-CZ" dirty="0" smtClean="0">
                <a:ea typeface="ＭＳ Ｐゴシック" panose="020B0600070205080204" pitchFamily="34" charset="-128"/>
              </a:rPr>
              <a:t>jsou odvozeny od </a:t>
            </a:r>
            <a:r>
              <a:rPr lang="cs-CZ" altLang="cs-CZ" b="1" dirty="0" err="1" smtClean="0">
                <a:ea typeface="ＭＳ Ｐゴシック" panose="020B0600070205080204" pitchFamily="34" charset="-128"/>
              </a:rPr>
              <a:t>t</a:t>
            </a:r>
            <a:r>
              <a:rPr lang="cs-CZ" altLang="cs-CZ" dirty="0" err="1" smtClean="0">
                <a:ea typeface="ＭＳ Ｐゴシック" panose="020B0600070205080204" pitchFamily="34" charset="-128"/>
              </a:rPr>
              <a:t>hymu</a:t>
            </a:r>
            <a:r>
              <a:rPr lang="cs-CZ" altLang="cs-CZ" dirty="0" smtClean="0">
                <a:ea typeface="ＭＳ Ｐゴシック" panose="020B0600070205080204" pitchFamily="34" charset="-128"/>
              </a:rPr>
              <a:t>, kde se diferencují a zajišťují tzv. specifickou buněčnou imunitu a stimulují aktivaci B lymfocytů.</a:t>
            </a:r>
          </a:p>
          <a:p>
            <a:pPr marL="0" indent="0">
              <a:buNone/>
            </a:pPr>
            <a:r>
              <a:rPr lang="cs-CZ" altLang="cs-CZ" b="1" dirty="0" smtClean="0">
                <a:ea typeface="ＭＳ Ｐゴシック" panose="020B0600070205080204" pitchFamily="34" charset="-128"/>
              </a:rPr>
              <a:t>Dělení:</a:t>
            </a:r>
          </a:p>
          <a:p>
            <a:pPr marL="0" indent="0">
              <a:buNone/>
            </a:pPr>
            <a:r>
              <a:rPr lang="cs-CZ" altLang="cs-CZ" dirty="0" err="1" smtClean="0">
                <a:ea typeface="ＭＳ Ｐゴシック" panose="020B0600070205080204" pitchFamily="34" charset="-128"/>
              </a:rPr>
              <a:t>Th</a:t>
            </a:r>
            <a:r>
              <a:rPr lang="cs-CZ" altLang="cs-CZ" dirty="0" smtClean="0">
                <a:ea typeface="ＭＳ Ｐゴシック" panose="020B0600070205080204" pitchFamily="34" charset="-128"/>
              </a:rPr>
              <a:t> – pomocné</a:t>
            </a:r>
          </a:p>
          <a:p>
            <a:pPr marL="0" indent="0">
              <a:buNone/>
            </a:pPr>
            <a:r>
              <a:rPr lang="cs-CZ" altLang="cs-CZ" dirty="0" err="1" smtClean="0">
                <a:ea typeface="ＭＳ Ｐゴシック" panose="020B0600070205080204" pitchFamily="34" charset="-128"/>
              </a:rPr>
              <a:t>Tc</a:t>
            </a:r>
            <a:r>
              <a:rPr lang="cs-CZ" altLang="cs-CZ" dirty="0" smtClean="0">
                <a:ea typeface="ＭＳ Ｐゴシック" panose="020B0600070205080204" pitchFamily="34" charset="-128"/>
              </a:rPr>
              <a:t> – cytotoxické</a:t>
            </a:r>
          </a:p>
          <a:p>
            <a:pPr marL="0" indent="0">
              <a:buNone/>
            </a:pPr>
            <a:r>
              <a:rPr lang="cs-CZ" altLang="cs-CZ" dirty="0" err="1" smtClean="0">
                <a:ea typeface="ＭＳ Ｐゴシック" panose="020B0600070205080204" pitchFamily="34" charset="-128"/>
              </a:rPr>
              <a:t>Treg</a:t>
            </a:r>
            <a:r>
              <a:rPr lang="cs-CZ" altLang="cs-CZ" dirty="0" smtClean="0">
                <a:ea typeface="ＭＳ Ｐゴシック" panose="020B0600070205080204" pitchFamily="34" charset="-128"/>
              </a:rPr>
              <a:t> - regulační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21506" name="Picture 2" descr="Zobrazit zdrojový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653" y="2020836"/>
            <a:ext cx="3732245" cy="326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8002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 - lymfocyty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err="1" smtClean="0"/>
              <a:t>Th</a:t>
            </a:r>
            <a:r>
              <a:rPr lang="cs-CZ" b="1" dirty="0" smtClean="0"/>
              <a:t> – (</a:t>
            </a:r>
            <a:r>
              <a:rPr lang="cs-CZ" b="1" dirty="0" err="1" smtClean="0"/>
              <a:t>helper</a:t>
            </a:r>
            <a:r>
              <a:rPr lang="cs-CZ" b="1" dirty="0" smtClean="0"/>
              <a:t> </a:t>
            </a:r>
            <a:r>
              <a:rPr lang="cs-CZ" b="1" dirty="0" err="1" smtClean="0"/>
              <a:t>cells</a:t>
            </a:r>
            <a:r>
              <a:rPr lang="cs-CZ" b="1" dirty="0" smtClean="0"/>
              <a:t>)- </a:t>
            </a:r>
            <a:r>
              <a:rPr lang="cs-CZ" dirty="0" smtClean="0"/>
              <a:t>regulují celou imunitu – dirigent.</a:t>
            </a:r>
          </a:p>
          <a:p>
            <a:pPr marL="0" indent="0">
              <a:buNone/>
            </a:pPr>
            <a:r>
              <a:rPr lang="cs-CZ" b="1" dirty="0" err="1" smtClean="0"/>
              <a:t>Th</a:t>
            </a:r>
            <a:r>
              <a:rPr lang="cs-CZ" b="1" dirty="0" smtClean="0"/>
              <a:t> 1 </a:t>
            </a:r>
            <a:r>
              <a:rPr lang="cs-CZ" dirty="0" smtClean="0"/>
              <a:t>– aktivují přirozené zabíječe, makrofágy a </a:t>
            </a:r>
            <a:r>
              <a:rPr lang="cs-CZ" dirty="0" err="1" smtClean="0"/>
              <a:t>Tc</a:t>
            </a:r>
            <a:r>
              <a:rPr lang="cs-CZ" dirty="0" smtClean="0"/>
              <a:t> – podpora </a:t>
            </a:r>
            <a:r>
              <a:rPr lang="cs-CZ" b="1" dirty="0" smtClean="0"/>
              <a:t>buněčné imunity.</a:t>
            </a:r>
          </a:p>
          <a:p>
            <a:pPr marL="0" indent="0">
              <a:buNone/>
            </a:pPr>
            <a:r>
              <a:rPr lang="cs-CZ" b="1" dirty="0" err="1" smtClean="0"/>
              <a:t>Th</a:t>
            </a:r>
            <a:r>
              <a:rPr lang="cs-CZ" b="1" dirty="0" smtClean="0"/>
              <a:t> 2 </a:t>
            </a:r>
            <a:r>
              <a:rPr lang="cs-CZ" dirty="0" smtClean="0"/>
              <a:t>– aktivují zejména B lymfocyty a podporují</a:t>
            </a:r>
            <a:r>
              <a:rPr lang="cs-CZ" b="1" dirty="0" smtClean="0"/>
              <a:t> humorální odpověď.</a:t>
            </a:r>
          </a:p>
          <a:p>
            <a:pPr marL="0" indent="0">
              <a:buNone/>
            </a:pPr>
            <a:r>
              <a:rPr lang="cs-CZ" dirty="0" smtClean="0"/>
              <a:t>Poměr populací může napovídat, co bude </a:t>
            </a:r>
            <a:r>
              <a:rPr lang="cs-CZ" dirty="0" err="1" smtClean="0"/>
              <a:t>přavažovat</a:t>
            </a:r>
            <a:r>
              <a:rPr lang="cs-CZ" dirty="0" smtClean="0"/>
              <a:t> v imunitní odpovědi.</a:t>
            </a:r>
            <a:endParaRPr lang="cs-CZ" dirty="0"/>
          </a:p>
        </p:txBody>
      </p:sp>
      <p:pic>
        <p:nvPicPr>
          <p:cNvPr id="22530" name="Picture 2" descr="Nalezený obrázek pro T-cell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970" y="1949725"/>
            <a:ext cx="16002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Zobrazit zdrojový obráz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90688"/>
            <a:ext cx="5242249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11546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 - lymfocyty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err="1" smtClean="0"/>
              <a:t>Tc</a:t>
            </a:r>
            <a:r>
              <a:rPr lang="cs-CZ" b="1" dirty="0" smtClean="0"/>
              <a:t> – cytotoxické </a:t>
            </a:r>
            <a:r>
              <a:rPr lang="cs-CZ" dirty="0" smtClean="0"/>
              <a:t>- schopny zabíjet cílové bu</a:t>
            </a:r>
            <a:r>
              <a:rPr lang="cs-CZ" dirty="0"/>
              <a:t>ň</a:t>
            </a:r>
            <a:r>
              <a:rPr lang="cs-CZ" dirty="0" smtClean="0"/>
              <a:t>ky uvolňováním specifických látek, kdy dokáží perforovat buněčnou membránu cílové buňky, kterou hodlají zničit.</a:t>
            </a:r>
          </a:p>
          <a:p>
            <a:pPr marL="0" indent="0">
              <a:buNone/>
            </a:pPr>
            <a:r>
              <a:rPr lang="cs-CZ" dirty="0" err="1" smtClean="0"/>
              <a:t>Dalšímvyzráváním</a:t>
            </a:r>
            <a:r>
              <a:rPr lang="cs-CZ" dirty="0" smtClean="0"/>
              <a:t> těchto buněk vznikají buňky paměťové.</a:t>
            </a:r>
            <a:endParaRPr lang="cs-CZ" dirty="0"/>
          </a:p>
        </p:txBody>
      </p:sp>
      <p:pic>
        <p:nvPicPr>
          <p:cNvPr id="23554" name="Picture 2" descr="Zobrazit zdrojový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27" y="1825625"/>
            <a:ext cx="324174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54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T - lymfocyty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T – regulační </a:t>
            </a:r>
            <a:r>
              <a:rPr lang="cs-CZ" dirty="0" smtClean="0"/>
              <a:t>– </a:t>
            </a:r>
            <a:r>
              <a:rPr lang="cs-CZ" dirty="0" err="1" smtClean="0"/>
              <a:t>supresorické</a:t>
            </a:r>
            <a:r>
              <a:rPr lang="cs-CZ" dirty="0" smtClean="0"/>
              <a:t> – produkují </a:t>
            </a:r>
            <a:r>
              <a:rPr lang="cs-CZ" dirty="0" err="1" smtClean="0"/>
              <a:t>cytokiny</a:t>
            </a:r>
            <a:r>
              <a:rPr lang="cs-CZ" dirty="0" smtClean="0"/>
              <a:t>, které regulují a ovlivňují buňky zapojené do imunitní odpovědi.                   Ukončují imunitní odpověď, zabraňují přehnaným reakcím.</a:t>
            </a:r>
            <a:endParaRPr lang="cs-CZ" dirty="0"/>
          </a:p>
        </p:txBody>
      </p:sp>
      <p:pic>
        <p:nvPicPr>
          <p:cNvPr id="24578" name="Picture 2" descr="Zobrazit zdrojový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9397" y="1825625"/>
            <a:ext cx="498720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85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NK buňky – natural </a:t>
            </a:r>
            <a:r>
              <a:rPr lang="cs-CZ" dirty="0" err="1" smtClean="0"/>
              <a:t>killer</a:t>
            </a:r>
            <a:r>
              <a:rPr lang="cs-CZ" dirty="0" smtClean="0"/>
              <a:t> </a:t>
            </a:r>
            <a:r>
              <a:rPr lang="cs-CZ" dirty="0" err="1" smtClean="0"/>
              <a:t>cells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b="1" dirty="0" smtClean="0"/>
              <a:t>Přirození zabíječi – </a:t>
            </a:r>
            <a:r>
              <a:rPr lang="cs-CZ" dirty="0" smtClean="0"/>
              <a:t>produkují </a:t>
            </a:r>
            <a:r>
              <a:rPr lang="cs-CZ" dirty="0" err="1" smtClean="0"/>
              <a:t>perforiny</a:t>
            </a:r>
            <a:r>
              <a:rPr lang="cs-CZ" dirty="0" smtClean="0"/>
              <a:t>, napadají virové a nádorové buňky. </a:t>
            </a:r>
          </a:p>
          <a:p>
            <a:pPr marL="0" indent="0">
              <a:buNone/>
            </a:pPr>
            <a:r>
              <a:rPr lang="cs-CZ" dirty="0" smtClean="0"/>
              <a:t>Nejsou závislí na předchozí identifikaci antigenem a specifické odpovědi na něj. </a:t>
            </a:r>
          </a:p>
          <a:p>
            <a:pPr marL="0" indent="0">
              <a:buNone/>
            </a:pPr>
            <a:r>
              <a:rPr lang="cs-CZ" dirty="0" smtClean="0"/>
              <a:t>Kontrolují přítomnost HLA antigenu – pokud nenalezne – buňku ničí.</a:t>
            </a:r>
            <a:endParaRPr lang="cs-CZ" dirty="0"/>
          </a:p>
        </p:txBody>
      </p:sp>
      <p:pic>
        <p:nvPicPr>
          <p:cNvPr id="25602" name="Picture 2" descr="Zobrazit zdrojový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959" y="1690688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5954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LEUKOCYTY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 smtClean="0"/>
              <a:t>  </a:t>
            </a:r>
            <a:r>
              <a:rPr lang="cs-CZ" b="1" dirty="0" smtClean="0"/>
              <a:t>Granulocyty</a:t>
            </a:r>
          </a:p>
          <a:p>
            <a:r>
              <a:rPr lang="cs-CZ" dirty="0" smtClean="0"/>
              <a:t>Neutrofilní</a:t>
            </a:r>
          </a:p>
          <a:p>
            <a:r>
              <a:rPr lang="cs-CZ" dirty="0" smtClean="0"/>
              <a:t>Eosinofilní</a:t>
            </a:r>
          </a:p>
          <a:p>
            <a:r>
              <a:rPr lang="cs-CZ" dirty="0" smtClean="0"/>
              <a:t>Basofilní</a:t>
            </a:r>
          </a:p>
          <a:p>
            <a:endParaRPr lang="cs-CZ" dirty="0"/>
          </a:p>
        </p:txBody>
      </p:sp>
      <p:sp>
        <p:nvSpPr>
          <p:cNvPr id="9" name="Zástupný symbol pro obsah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b="1" dirty="0" smtClean="0"/>
              <a:t>Agranulocyty</a:t>
            </a:r>
          </a:p>
          <a:p>
            <a:r>
              <a:rPr lang="cs-CZ" b="1" dirty="0" smtClean="0"/>
              <a:t>Monocyty</a:t>
            </a:r>
            <a:r>
              <a:rPr lang="cs-CZ" dirty="0" smtClean="0"/>
              <a:t> – makrofágy</a:t>
            </a:r>
          </a:p>
          <a:p>
            <a:r>
              <a:rPr lang="cs-CZ" b="1" dirty="0" smtClean="0"/>
              <a:t>Lymfocyty</a:t>
            </a:r>
            <a:r>
              <a:rPr lang="cs-CZ" dirty="0" smtClean="0"/>
              <a:t> </a:t>
            </a:r>
          </a:p>
          <a:p>
            <a:pPr marL="0" indent="0">
              <a:buNone/>
            </a:pPr>
            <a:r>
              <a:rPr lang="cs-CZ" i="1" dirty="0" smtClean="0"/>
              <a:t>   B lymfocyty </a:t>
            </a:r>
            <a:r>
              <a:rPr lang="cs-CZ" dirty="0" smtClean="0"/>
              <a:t>-</a:t>
            </a:r>
            <a:r>
              <a:rPr lang="cs-CZ" i="1" dirty="0" smtClean="0"/>
              <a:t>plazmatické buňky</a:t>
            </a:r>
          </a:p>
          <a:p>
            <a:pPr marL="0" indent="0">
              <a:buNone/>
            </a:pPr>
            <a:r>
              <a:rPr lang="cs-CZ" i="1" dirty="0"/>
              <a:t> </a:t>
            </a:r>
            <a:r>
              <a:rPr lang="cs-CZ" i="1" dirty="0" smtClean="0"/>
              <a:t>                         paměťové buňky</a:t>
            </a:r>
          </a:p>
          <a:p>
            <a:pPr marL="0" indent="0">
              <a:buNone/>
            </a:pPr>
            <a:r>
              <a:rPr lang="cs-CZ" i="1" dirty="0"/>
              <a:t> </a:t>
            </a:r>
            <a:r>
              <a:rPr lang="cs-CZ" i="1" dirty="0" smtClean="0"/>
              <a:t>  T lymfocyty – </a:t>
            </a:r>
            <a:r>
              <a:rPr lang="cs-CZ" i="1" dirty="0" err="1" smtClean="0"/>
              <a:t>Th</a:t>
            </a:r>
            <a:r>
              <a:rPr lang="cs-CZ" i="1" dirty="0" smtClean="0"/>
              <a:t> - pomocné1,2</a:t>
            </a:r>
          </a:p>
          <a:p>
            <a:pPr marL="0" indent="0">
              <a:buNone/>
            </a:pPr>
            <a:r>
              <a:rPr lang="cs-CZ" i="1" dirty="0"/>
              <a:t> </a:t>
            </a:r>
            <a:r>
              <a:rPr lang="cs-CZ" i="1" dirty="0" smtClean="0"/>
              <a:t>                           </a:t>
            </a:r>
            <a:r>
              <a:rPr lang="cs-CZ" i="1" dirty="0" err="1" smtClean="0"/>
              <a:t>Tc</a:t>
            </a:r>
            <a:r>
              <a:rPr lang="cs-CZ" i="1" dirty="0" smtClean="0"/>
              <a:t>  - </a:t>
            </a:r>
            <a:r>
              <a:rPr lang="cs-CZ" i="1" dirty="0" err="1" smtClean="0"/>
              <a:t>cytotoxicé</a:t>
            </a:r>
            <a:endParaRPr lang="cs-CZ" i="1" dirty="0" smtClean="0"/>
          </a:p>
          <a:p>
            <a:pPr marL="0" indent="0">
              <a:buNone/>
            </a:pPr>
            <a:r>
              <a:rPr lang="cs-CZ" i="1" dirty="0"/>
              <a:t> </a:t>
            </a:r>
            <a:r>
              <a:rPr lang="cs-CZ" i="1" dirty="0" smtClean="0"/>
              <a:t>                           </a:t>
            </a:r>
            <a:r>
              <a:rPr lang="cs-CZ" i="1" dirty="0" err="1" smtClean="0"/>
              <a:t>Treg</a:t>
            </a:r>
            <a:r>
              <a:rPr lang="cs-CZ" i="1" dirty="0" smtClean="0"/>
              <a:t> - regulační</a:t>
            </a:r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</a:t>
            </a:r>
            <a:r>
              <a:rPr lang="cs-CZ" i="1" dirty="0" smtClean="0"/>
              <a:t>NK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917132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Samostatná práce – vypracovat do 10.11.2022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cs-CZ" dirty="0"/>
              <a:t> </a:t>
            </a:r>
          </a:p>
          <a:p>
            <a:pPr marL="0" lvl="0" indent="0">
              <a:buNone/>
            </a:pPr>
            <a:r>
              <a:rPr lang="cs-CZ" sz="7400" dirty="0" smtClean="0"/>
              <a:t>1.Lymfatické tkáně a orgány</a:t>
            </a:r>
          </a:p>
          <a:p>
            <a:pPr marL="0" lvl="0" indent="0">
              <a:buNone/>
            </a:pPr>
            <a:r>
              <a:rPr lang="cs-CZ" sz="7400" dirty="0" smtClean="0"/>
              <a:t>2. Buňky imunitního systému – opakování – rozdělení leukocytů</a:t>
            </a:r>
          </a:p>
          <a:p>
            <a:pPr marL="0" lvl="0" indent="0">
              <a:buNone/>
            </a:pPr>
            <a:r>
              <a:rPr lang="cs-CZ" sz="7400" dirty="0" smtClean="0"/>
              <a:t>3. Imunitní </a:t>
            </a:r>
            <a:r>
              <a:rPr lang="cs-CZ" sz="7400" dirty="0"/>
              <a:t>systém </a:t>
            </a:r>
            <a:r>
              <a:rPr lang="cs-CZ" sz="7400" dirty="0" smtClean="0"/>
              <a:t>a jeho hlavní funkce.</a:t>
            </a:r>
            <a:endParaRPr lang="cs-CZ" sz="7400" dirty="0"/>
          </a:p>
          <a:p>
            <a:pPr marL="0" lvl="0" indent="0">
              <a:buNone/>
            </a:pPr>
            <a:r>
              <a:rPr lang="cs-CZ" sz="7400" dirty="0" smtClean="0"/>
              <a:t>4. Nespecifická </a:t>
            </a:r>
            <a:r>
              <a:rPr lang="cs-CZ" sz="7400" dirty="0"/>
              <a:t>imunita – kožní a slizniční bariéry</a:t>
            </a:r>
            <a:r>
              <a:rPr lang="cs-CZ" sz="7400" dirty="0" smtClean="0"/>
              <a:t>.</a:t>
            </a:r>
            <a:endParaRPr lang="cs-CZ" sz="7400" dirty="0"/>
          </a:p>
          <a:p>
            <a:pPr marL="0" lvl="0" indent="0">
              <a:buNone/>
            </a:pPr>
            <a:r>
              <a:rPr lang="cs-CZ" sz="7400" dirty="0" smtClean="0"/>
              <a:t>5. Fagocytóza </a:t>
            </a:r>
            <a:r>
              <a:rPr lang="cs-CZ" sz="7400" dirty="0"/>
              <a:t>– charakteristika – mikrofágy, </a:t>
            </a:r>
            <a:r>
              <a:rPr lang="cs-CZ" sz="7400" dirty="0" smtClean="0"/>
              <a:t>makrofágy, dendritické buňky.  </a:t>
            </a:r>
            <a:r>
              <a:rPr lang="cs-CZ" sz="7400" dirty="0"/>
              <a:t>Fáze fagocytózy. </a:t>
            </a:r>
          </a:p>
          <a:p>
            <a:pPr marL="0" lvl="0" indent="0">
              <a:buNone/>
            </a:pPr>
            <a:r>
              <a:rPr lang="cs-CZ" sz="7400" dirty="0" smtClean="0"/>
              <a:t>6. Definujte </a:t>
            </a:r>
            <a:r>
              <a:rPr lang="cs-CZ" sz="7400" dirty="0"/>
              <a:t>a vysvětlete komplement, </a:t>
            </a:r>
            <a:r>
              <a:rPr lang="cs-CZ" sz="7400" dirty="0" smtClean="0"/>
              <a:t>NK </a:t>
            </a:r>
            <a:r>
              <a:rPr lang="cs-CZ" sz="7400" dirty="0"/>
              <a:t>buňky, Interferon, chemotaxe.</a:t>
            </a:r>
          </a:p>
          <a:p>
            <a:pPr marL="0" lvl="0" indent="0">
              <a:buNone/>
            </a:pPr>
            <a:r>
              <a:rPr lang="cs-CZ" sz="7400" dirty="0" smtClean="0"/>
              <a:t>7. Co </a:t>
            </a:r>
            <a:r>
              <a:rPr lang="cs-CZ" sz="7400" dirty="0"/>
              <a:t>je zánět.</a:t>
            </a:r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cs-CZ" dirty="0"/>
              <a:t> </a:t>
            </a:r>
            <a:endParaRPr lang="cs-CZ" sz="8000" dirty="0"/>
          </a:p>
          <a:p>
            <a:pPr marL="0" lvl="0" indent="0">
              <a:buNone/>
            </a:pPr>
            <a:r>
              <a:rPr lang="cs-CZ" sz="8000" dirty="0" smtClean="0"/>
              <a:t>8. Humorální </a:t>
            </a:r>
            <a:r>
              <a:rPr lang="cs-CZ" sz="8000" dirty="0"/>
              <a:t>imunita. </a:t>
            </a:r>
          </a:p>
          <a:p>
            <a:pPr marL="0" lvl="0" indent="0">
              <a:buNone/>
            </a:pPr>
            <a:r>
              <a:rPr lang="cs-CZ" sz="8000" dirty="0" smtClean="0"/>
              <a:t>9. Buněčná </a:t>
            </a:r>
            <a:r>
              <a:rPr lang="cs-CZ" sz="8000" dirty="0"/>
              <a:t>imunita</a:t>
            </a:r>
            <a:r>
              <a:rPr lang="cs-CZ" sz="8000" dirty="0" smtClean="0"/>
              <a:t>.</a:t>
            </a:r>
            <a:endParaRPr lang="cs-CZ" sz="8000" dirty="0"/>
          </a:p>
          <a:p>
            <a:pPr marL="0" lvl="0" indent="0">
              <a:buNone/>
            </a:pPr>
            <a:r>
              <a:rPr lang="cs-CZ" sz="8000" dirty="0" smtClean="0"/>
              <a:t>10. Řízení </a:t>
            </a:r>
            <a:r>
              <a:rPr lang="cs-CZ" sz="8000" dirty="0"/>
              <a:t>imunity</a:t>
            </a:r>
            <a:r>
              <a:rPr lang="cs-CZ" sz="8000" dirty="0" smtClean="0"/>
              <a:t>.</a:t>
            </a:r>
            <a:r>
              <a:rPr lang="cs-CZ" sz="8000" dirty="0"/>
              <a:t> </a:t>
            </a:r>
          </a:p>
          <a:p>
            <a:pPr marL="0" lvl="0" indent="0">
              <a:buNone/>
            </a:pPr>
            <a:r>
              <a:rPr lang="cs-CZ" sz="8000" dirty="0" smtClean="0"/>
              <a:t>11. Imunizace </a:t>
            </a:r>
            <a:r>
              <a:rPr lang="cs-CZ" sz="8000" dirty="0"/>
              <a:t>– pasivní a aktivní.</a:t>
            </a:r>
          </a:p>
          <a:p>
            <a:pPr marL="0" indent="0">
              <a:buNone/>
            </a:pPr>
            <a:r>
              <a:rPr lang="cs-CZ" sz="8000" dirty="0" smtClean="0"/>
              <a:t>12. Očkovací </a:t>
            </a:r>
            <a:r>
              <a:rPr lang="cs-CZ" sz="8000" dirty="0"/>
              <a:t>schéma pro ČR.</a:t>
            </a:r>
          </a:p>
          <a:p>
            <a:pPr marL="0" lvl="0" indent="0">
              <a:buNone/>
            </a:pPr>
            <a:r>
              <a:rPr lang="cs-CZ" sz="8000" dirty="0" smtClean="0"/>
              <a:t>13. Poruchy </a:t>
            </a:r>
            <a:r>
              <a:rPr lang="cs-CZ" sz="8000" dirty="0"/>
              <a:t>imunity – alergie, AIDS, autoimunitní onemocnění</a:t>
            </a:r>
            <a:r>
              <a:rPr lang="cs-CZ" sz="8000" dirty="0" smtClean="0"/>
              <a:t>.</a:t>
            </a:r>
            <a:r>
              <a:rPr lang="cs-CZ" sz="8000" dirty="0"/>
              <a:t> </a:t>
            </a:r>
          </a:p>
          <a:p>
            <a:pPr marL="0" lvl="0" indent="0">
              <a:buNone/>
            </a:pPr>
            <a:r>
              <a:rPr lang="cs-CZ" sz="8000" dirty="0" smtClean="0"/>
              <a:t>15. Najít </a:t>
            </a:r>
            <a:r>
              <a:rPr lang="cs-CZ" sz="8000" dirty="0"/>
              <a:t>edukační video – vysvětlení, ev. Překlad</a:t>
            </a:r>
            <a:r>
              <a:rPr lang="cs-CZ" sz="8000" dirty="0" smtClean="0"/>
              <a:t>.</a:t>
            </a:r>
            <a:endParaRPr lang="cs-CZ" sz="8000" dirty="0"/>
          </a:p>
          <a:p>
            <a:pPr marL="0" indent="0">
              <a:buNone/>
            </a:pPr>
            <a:r>
              <a:rPr lang="cs-CZ" sz="8000" dirty="0"/>
              <a:t> </a:t>
            </a:r>
            <a:r>
              <a:rPr lang="cs-CZ" sz="8000" dirty="0" smtClean="0"/>
              <a:t>16. Kompletování </a:t>
            </a:r>
            <a:r>
              <a:rPr lang="cs-CZ" sz="8000" dirty="0"/>
              <a:t>prezentace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5606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H</a:t>
            </a:r>
            <a:r>
              <a:rPr lang="cs-CZ" dirty="0" err="1" smtClean="0"/>
              <a:t>ematopoeza</a:t>
            </a:r>
            <a:endParaRPr lang="cs-CZ" dirty="0"/>
          </a:p>
        </p:txBody>
      </p:sp>
      <p:pic>
        <p:nvPicPr>
          <p:cNvPr id="2050" name="Picture 2" descr="Zobrazit zdrojový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36" y="2349689"/>
            <a:ext cx="4762500" cy="311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136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 smtClean="0"/>
              <a:t>Leukopoeza</a:t>
            </a:r>
            <a:endParaRPr lang="cs-CZ" dirty="0"/>
          </a:p>
        </p:txBody>
      </p:sp>
      <p:pic>
        <p:nvPicPr>
          <p:cNvPr id="4098" name="Picture 2" descr="Zobrazit zdrojový obráze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115" y="1819374"/>
            <a:ext cx="6306532" cy="460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26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 descr="Zobrazit zdrojový obráze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92" y="1825625"/>
            <a:ext cx="390634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Zobrazit zdrojový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2215299"/>
            <a:ext cx="4514850" cy="335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410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 smtClean="0"/>
              <a:t>Bílé krvinky - leukocyty</a:t>
            </a:r>
          </a:p>
        </p:txBody>
      </p:sp>
      <p:sp>
        <p:nvSpPr>
          <p:cNvPr id="106499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altLang="cs-CZ" b="1" dirty="0" smtClean="0"/>
              <a:t>      Granulocyty</a:t>
            </a:r>
          </a:p>
          <a:p>
            <a:pPr marL="514350" indent="-514350"/>
            <a:r>
              <a:rPr lang="cs-CZ" altLang="cs-CZ" dirty="0" smtClean="0"/>
              <a:t>Neutrofilní – 40-70%</a:t>
            </a:r>
          </a:p>
          <a:p>
            <a:pPr marL="514350" indent="-514350"/>
            <a:r>
              <a:rPr lang="cs-CZ" altLang="cs-CZ" dirty="0" smtClean="0"/>
              <a:t>Eozinofilní- </a:t>
            </a:r>
            <a:r>
              <a:rPr lang="cs-CZ" altLang="cs-CZ" dirty="0"/>
              <a:t>0</a:t>
            </a:r>
            <a:r>
              <a:rPr lang="cs-CZ" altLang="cs-CZ" dirty="0" smtClean="0"/>
              <a:t>-5%</a:t>
            </a:r>
          </a:p>
          <a:p>
            <a:pPr marL="514350" indent="-514350"/>
            <a:r>
              <a:rPr lang="cs-CZ" altLang="cs-CZ" dirty="0" smtClean="0"/>
              <a:t>Bazofilní- 0-2%</a:t>
            </a:r>
          </a:p>
          <a:p>
            <a:pPr marL="0" indent="0">
              <a:buNone/>
            </a:pPr>
            <a:r>
              <a:rPr lang="cs-CZ" altLang="cs-CZ" b="1" dirty="0" smtClean="0"/>
              <a:t>      Agranulocyty</a:t>
            </a:r>
          </a:p>
          <a:p>
            <a:pPr marL="514350" indent="-514350"/>
            <a:r>
              <a:rPr lang="cs-CZ" altLang="cs-CZ" dirty="0" smtClean="0"/>
              <a:t>Lymfocyty – 20 – 40%</a:t>
            </a:r>
          </a:p>
          <a:p>
            <a:pPr marL="514350" indent="-514350"/>
            <a:r>
              <a:rPr lang="cs-CZ" altLang="cs-CZ" dirty="0" smtClean="0"/>
              <a:t>Monocyty – 2-10%</a:t>
            </a:r>
          </a:p>
          <a:p>
            <a:pPr marL="514350" indent="-514350"/>
            <a:endParaRPr lang="cs-CZ" altLang="cs-CZ" dirty="0" smtClean="0"/>
          </a:p>
        </p:txBody>
      </p:sp>
      <p:pic>
        <p:nvPicPr>
          <p:cNvPr id="5122" name="Picture 2" descr="Zobrazit zdrojový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252" y="1564368"/>
            <a:ext cx="2610802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39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dirty="0" smtClean="0"/>
              <a:t>Bílé krvinky - leukocyty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cs-CZ" dirty="0"/>
              <a:t>Množství leukocytů se mění během ontogeneze</a:t>
            </a:r>
          </a:p>
          <a:p>
            <a:pPr>
              <a:defRPr/>
            </a:pPr>
            <a:r>
              <a:rPr lang="cs-CZ" dirty="0"/>
              <a:t>Novorozenec  9-30 </a:t>
            </a:r>
            <a:r>
              <a:rPr lang="cs-CZ" dirty="0" smtClean="0"/>
              <a:t>000 </a:t>
            </a:r>
            <a:r>
              <a:rPr lang="cs-CZ" dirty="0"/>
              <a:t>v 1</a:t>
            </a:r>
            <a:r>
              <a:rPr lang="el-GR" dirty="0"/>
              <a:t>μ</a:t>
            </a:r>
            <a:r>
              <a:rPr lang="cs-CZ" dirty="0"/>
              <a:t>l</a:t>
            </a:r>
          </a:p>
          <a:p>
            <a:pPr>
              <a:defRPr/>
            </a:pPr>
            <a:r>
              <a:rPr lang="cs-CZ" dirty="0"/>
              <a:t>Dítě (3r) 18 000 </a:t>
            </a:r>
          </a:p>
          <a:p>
            <a:pPr>
              <a:defRPr/>
            </a:pPr>
            <a:r>
              <a:rPr lang="cs-CZ" dirty="0"/>
              <a:t>Dítě (7r) 15 000 </a:t>
            </a:r>
          </a:p>
          <a:p>
            <a:pPr>
              <a:defRPr/>
            </a:pPr>
            <a:r>
              <a:rPr lang="cs-CZ" dirty="0"/>
              <a:t>Dítě (13r) 13 000 </a:t>
            </a:r>
          </a:p>
          <a:p>
            <a:pPr>
              <a:defRPr/>
            </a:pPr>
            <a:r>
              <a:rPr lang="cs-CZ" dirty="0" smtClean="0"/>
              <a:t>Zvýšení </a:t>
            </a:r>
            <a:r>
              <a:rPr lang="cs-CZ" dirty="0"/>
              <a:t>u </a:t>
            </a:r>
            <a:r>
              <a:rPr lang="cs-CZ" dirty="0" smtClean="0"/>
              <a:t>dospělých nad </a:t>
            </a:r>
            <a:r>
              <a:rPr lang="cs-CZ" dirty="0"/>
              <a:t>10 </a:t>
            </a:r>
            <a:r>
              <a:rPr lang="cs-CZ" dirty="0" smtClean="0"/>
              <a:t>000</a:t>
            </a:r>
          </a:p>
          <a:p>
            <a:pPr marL="0" indent="0">
              <a:buNone/>
              <a:defRPr/>
            </a:pPr>
            <a:r>
              <a:rPr lang="cs-CZ" b="1" dirty="0" smtClean="0"/>
              <a:t>   leukocytóza</a:t>
            </a:r>
            <a:endParaRPr lang="cs-CZ" b="1" dirty="0"/>
          </a:p>
          <a:p>
            <a:pPr>
              <a:defRPr/>
            </a:pPr>
            <a:r>
              <a:rPr lang="cs-CZ" dirty="0" smtClean="0"/>
              <a:t>Snížení pod 3000 </a:t>
            </a:r>
            <a:r>
              <a:rPr lang="cs-CZ" dirty="0"/>
              <a:t>– </a:t>
            </a:r>
            <a:r>
              <a:rPr lang="cs-CZ" b="1" dirty="0"/>
              <a:t>leukopenie</a:t>
            </a:r>
          </a:p>
          <a:p>
            <a:pPr>
              <a:defRPr/>
            </a:pPr>
            <a:r>
              <a:rPr lang="cs-CZ" dirty="0"/>
              <a:t>Délka života </a:t>
            </a:r>
            <a:r>
              <a:rPr lang="cs-CZ" dirty="0" smtClean="0"/>
              <a:t>od </a:t>
            </a:r>
            <a:r>
              <a:rPr lang="cs-CZ" dirty="0"/>
              <a:t>několika hodin po 300 dní.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10242" name="Picture 2" descr="Zobrazit zdrojový obráze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409" y="1825625"/>
            <a:ext cx="296318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254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 smtClean="0">
                <a:ea typeface="ＭＳ Ｐゴシック" panose="020B0600070205080204" pitchFamily="34" charset="-128"/>
              </a:rPr>
              <a:t>LEUKOCYTY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ea typeface="ＭＳ Ｐゴシック" panose="020B0600070205080204" pitchFamily="34" charset="-128"/>
              </a:rPr>
              <a:t>obsahují jádro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ea typeface="ＭＳ Ｐゴシック" panose="020B0600070205080204" pitchFamily="34" charset="-128"/>
              </a:rPr>
              <a:t>schopnost prostupu z kapilárního řečiště do okolních tkání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ea typeface="ＭＳ Ｐゴシック" panose="020B0600070205080204" pitchFamily="34" charset="-128"/>
              </a:rPr>
              <a:t>podílejí se na buněčné a humorální obraně organismu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>
                <a:ea typeface="ＭＳ Ｐゴシック" panose="020B0600070205080204" pitchFamily="34" charset="-128"/>
              </a:rPr>
              <a:t>5000-10000 </a:t>
            </a:r>
            <a:r>
              <a:rPr lang="cs-CZ" altLang="cs-CZ" sz="2000" dirty="0">
                <a:ea typeface="ＭＳ Ｐゴシック" panose="020B0600070205080204" pitchFamily="34" charset="-128"/>
              </a:rPr>
              <a:t>v 1µl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ea typeface="ＭＳ Ｐゴシック" panose="020B0600070205080204" pitchFamily="34" charset="-128"/>
              </a:rPr>
              <a:t>zvýšení počtu leukocytů (</a:t>
            </a:r>
            <a:r>
              <a:rPr lang="cs-CZ" altLang="cs-CZ" sz="2000" i="1" dirty="0">
                <a:ea typeface="ＭＳ Ｐゴシック" panose="020B0600070205080204" pitchFamily="34" charset="-128"/>
              </a:rPr>
              <a:t>leukocytóza</a:t>
            </a:r>
            <a:r>
              <a:rPr lang="cs-CZ" altLang="cs-CZ" sz="2000" dirty="0" smtClean="0"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 smtClean="0">
                <a:ea typeface="ＭＳ Ｐゴシック" panose="020B0600070205080204" pitchFamily="34" charset="-128"/>
              </a:rPr>
              <a:t>snížení </a:t>
            </a:r>
            <a:r>
              <a:rPr lang="cs-CZ" altLang="cs-CZ" sz="2000" dirty="0">
                <a:ea typeface="ＭＳ Ｐゴシック" panose="020B0600070205080204" pitchFamily="34" charset="-128"/>
              </a:rPr>
              <a:t>počtu (</a:t>
            </a:r>
            <a:r>
              <a:rPr lang="cs-CZ" altLang="cs-CZ" sz="2000" i="1" dirty="0">
                <a:ea typeface="ＭＳ Ｐゴシック" panose="020B0600070205080204" pitchFamily="34" charset="-128"/>
              </a:rPr>
              <a:t>leukopenie</a:t>
            </a:r>
            <a:r>
              <a:rPr lang="cs-CZ" altLang="cs-CZ" sz="2000" dirty="0">
                <a:ea typeface="ＭＳ Ｐゴシック" panose="020B0600070205080204" pitchFamily="34" charset="-128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cs-CZ" altLang="cs-CZ" sz="2000" dirty="0">
              <a:ea typeface="ＭＳ Ｐゴシック" panose="020B0600070205080204" pitchFamily="34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>
                <a:ea typeface="ＭＳ Ｐゴシック" panose="020B0600070205080204" pitchFamily="34" charset="-128"/>
              </a:rPr>
              <a:t>granulocyty</a:t>
            </a:r>
            <a:r>
              <a:rPr lang="cs-CZ" altLang="cs-CZ" sz="2000" dirty="0">
                <a:ea typeface="ＭＳ Ｐゴシック" panose="020B0600070205080204" pitchFamily="34" charset="-128"/>
              </a:rPr>
              <a:t> – neutrofilní, eosinofilní, bazofilní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b="1" dirty="0">
                <a:ea typeface="ＭＳ Ｐゴシック" panose="020B0600070205080204" pitchFamily="34" charset="-128"/>
              </a:rPr>
              <a:t>agranulocyty</a:t>
            </a:r>
            <a:r>
              <a:rPr lang="cs-CZ" altLang="cs-CZ" sz="2000" dirty="0">
                <a:ea typeface="ＭＳ Ｐゴシック" panose="020B0600070205080204" pitchFamily="34" charset="-128"/>
              </a:rPr>
              <a:t> – lymfocyty, monocyty</a:t>
            </a:r>
          </a:p>
          <a:p>
            <a:pPr eaLnBrk="1" hangingPunct="1">
              <a:lnSpc>
                <a:spcPct val="80000"/>
              </a:lnSpc>
            </a:pPr>
            <a:endParaRPr lang="cs-CZ" altLang="cs-CZ" sz="1500" dirty="0">
              <a:ea typeface="ＭＳ Ｐゴシック" panose="020B0600070205080204" pitchFamily="34" charset="-128"/>
            </a:endParaRPr>
          </a:p>
        </p:txBody>
      </p:sp>
      <p:pic>
        <p:nvPicPr>
          <p:cNvPr id="8196" name="Picture 2" descr="http://phsgirard.org/Anatomy/CirculatorySystem/Blood/leukocyt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825625"/>
            <a:ext cx="4876800" cy="3224784"/>
          </a:xfrm>
        </p:spPr>
      </p:pic>
    </p:spTree>
    <p:extLst>
      <p:ext uri="{BB962C8B-B14F-4D97-AF65-F5344CB8AC3E}">
        <p14:creationId xmlns:p14="http://schemas.microsoft.com/office/powerpoint/2010/main" val="125772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altLang="cs-CZ" b="1" dirty="0" smtClean="0">
                <a:ea typeface="ＭＳ Ｐゴシック" panose="020B0600070205080204" pitchFamily="34" charset="-128"/>
              </a:rPr>
              <a:t/>
            </a:r>
            <a:br>
              <a:rPr lang="cs-CZ" altLang="cs-CZ" b="1" dirty="0" smtClean="0">
                <a:ea typeface="ＭＳ Ｐゴシック" panose="020B0600070205080204" pitchFamily="34" charset="-128"/>
              </a:rPr>
            </a:br>
            <a:r>
              <a:rPr lang="cs-CZ" altLang="cs-CZ" b="1" dirty="0" smtClean="0">
                <a:ea typeface="ＭＳ Ｐゴシック" panose="020B0600070205080204" pitchFamily="34" charset="-128"/>
              </a:rPr>
              <a:t>NEUTROFILNÍ </a:t>
            </a:r>
            <a:r>
              <a:rPr lang="cs-CZ" altLang="cs-CZ" b="1" dirty="0">
                <a:ea typeface="ＭＳ Ｐゴシック" panose="020B0600070205080204" pitchFamily="34" charset="-128"/>
              </a:rPr>
              <a:t>GRANULOCYT</a:t>
            </a:r>
            <a:br>
              <a:rPr lang="cs-CZ" altLang="cs-CZ" b="1" dirty="0">
                <a:ea typeface="ＭＳ Ｐゴシック" panose="020B0600070205080204" pitchFamily="34" charset="-128"/>
              </a:rPr>
            </a:br>
            <a:endParaRPr lang="cs-CZ" dirty="0"/>
          </a:p>
        </p:txBody>
      </p:sp>
      <p:sp>
        <p:nvSpPr>
          <p:cNvPr id="9219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cs-CZ" altLang="cs-CZ" sz="2000" dirty="0" smtClean="0">
                <a:ea typeface="ＭＳ Ｐゴシック" panose="020B0600070205080204" pitchFamily="34" charset="-128"/>
              </a:rPr>
              <a:t>nejpočetnější </a:t>
            </a:r>
            <a:r>
              <a:rPr lang="cs-CZ" altLang="cs-CZ" sz="2000" dirty="0">
                <a:ea typeface="ＭＳ Ｐゴシック" panose="020B0600070205080204" pitchFamily="34" charset="-128"/>
              </a:rPr>
              <a:t>leukocyty (60-75% leukocytů)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ea typeface="ＭＳ Ｐゴシック" panose="020B0600070205080204" pitchFamily="34" charset="-128"/>
              </a:rPr>
              <a:t>10-12 </a:t>
            </a:r>
            <a:r>
              <a:rPr lang="en-US" altLang="cs-CZ" sz="2000" dirty="0">
                <a:ea typeface="ＭＳ Ｐゴシック" panose="020B0600070205080204" pitchFamily="34" charset="-128"/>
              </a:rPr>
              <a:t>µ</a:t>
            </a:r>
            <a:r>
              <a:rPr lang="cs-CZ" altLang="cs-CZ" sz="2000" dirty="0">
                <a:ea typeface="ＭＳ Ｐゴシック" panose="020B0600070205080204" pitchFamily="34" charset="-128"/>
              </a:rPr>
              <a:t>m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ea typeface="ＭＳ Ｐゴシック" panose="020B0600070205080204" pitchFamily="34" charset="-128"/>
              </a:rPr>
              <a:t>v cytoplazmě lososově se barvící granula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ea typeface="ＭＳ Ｐゴシック" panose="020B0600070205080204" pitchFamily="34" charset="-128"/>
              </a:rPr>
              <a:t>jádro polymorfní, 2-5 jádrových segmentů; nejmladší formy jádro segmentované nemají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000" dirty="0">
                <a:ea typeface="ＭＳ Ｐゴシック" panose="020B0600070205080204" pitchFamily="34" charset="-128"/>
              </a:rPr>
              <a:t>patří k </a:t>
            </a:r>
            <a:r>
              <a:rPr lang="cs-CZ" altLang="cs-CZ" sz="2000" dirty="0" smtClean="0">
                <a:ea typeface="ＭＳ Ｐゴシック" panose="020B0600070205080204" pitchFamily="34" charset="-128"/>
              </a:rPr>
              <a:t>mikrofágům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ea typeface="ＭＳ Ｐゴシック" panose="020B0600070205080204" pitchFamily="34" charset="-128"/>
              </a:rPr>
              <a:t>v</a:t>
            </a:r>
            <a:r>
              <a:rPr lang="cs-CZ" altLang="cs-CZ" sz="2000" dirty="0" smtClean="0">
                <a:ea typeface="ＭＳ Ｐゴシック" panose="020B0600070205080204" pitchFamily="34" charset="-128"/>
              </a:rPr>
              <a:t> cytoplazmě těchto mikrofágů jsou přítomny různé enzymy, které mají schopnost narušovat bakteriální či jiné struktury a ničit je.                Součást nespecifického obranného systému jako mikrofágy.                                                                          Schopnost pohlcovat cizorodé částice.                                         Mladé formy mají jádro segmentované – tyčka, se stářím se počet segmentů zvyšuje.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altLang="cs-CZ" sz="1500" dirty="0">
              <a:ea typeface="ＭＳ Ｐゴシック" panose="020B0600070205080204" pitchFamily="34" charset="-128"/>
            </a:endParaRPr>
          </a:p>
        </p:txBody>
      </p:sp>
      <p:pic>
        <p:nvPicPr>
          <p:cNvPr id="9221" name="Picture 2" descr="img00001.jpg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816" y="1483818"/>
            <a:ext cx="3451979" cy="2447159"/>
          </a:xfrm>
        </p:spPr>
      </p:pic>
      <p:pic>
        <p:nvPicPr>
          <p:cNvPr id="9220" name="Picture 4" descr="http://education.vetmed.vt.edu/Curriculum/VM8054/Labs/Lab6/IMAGES/Neutrophil%20Blood%20WITH%20LABEL%20cop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2" y="4001294"/>
            <a:ext cx="3709988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 bwMode="auto">
          <a:xfrm flipV="1">
            <a:off x="6024564" y="-339365"/>
            <a:ext cx="3990975" cy="34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endParaRPr lang="cs-CZ" altLang="cs-CZ" sz="1700" dirty="0"/>
          </a:p>
        </p:txBody>
      </p:sp>
    </p:spTree>
    <p:extLst>
      <p:ext uri="{BB962C8B-B14F-4D97-AF65-F5344CB8AC3E}">
        <p14:creationId xmlns:p14="http://schemas.microsoft.com/office/powerpoint/2010/main" val="3744317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6" grpId="0"/>
    </p:bld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1163</Words>
  <Application>Microsoft Office PowerPoint</Application>
  <PresentationFormat>Širokoúhlá obrazovka</PresentationFormat>
  <Paragraphs>161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Motiv Office</vt:lpstr>
      <vt:lpstr>LEUKOCYTY</vt:lpstr>
      <vt:lpstr>Hematopoeza</vt:lpstr>
      <vt:lpstr>Hematopoeza</vt:lpstr>
      <vt:lpstr>Leukopoeza</vt:lpstr>
      <vt:lpstr>Prezentace aplikace PowerPoint</vt:lpstr>
      <vt:lpstr>Bílé krvinky - leukocyty</vt:lpstr>
      <vt:lpstr>Bílé krvinky - leukocyty</vt:lpstr>
      <vt:lpstr>LEUKOCYTY</vt:lpstr>
      <vt:lpstr> NEUTROFILNÍ GRANULOCYT </vt:lpstr>
      <vt:lpstr>Neutrofilní granulocyt</vt:lpstr>
      <vt:lpstr> EOSINOFILNÍ GRANULOCYT </vt:lpstr>
      <vt:lpstr> BAZOFILNÍ GRANULOCYT </vt:lpstr>
      <vt:lpstr>MONOCYTY</vt:lpstr>
      <vt:lpstr>MONOCYTY - MAKROFÁGY</vt:lpstr>
      <vt:lpstr>Makrofágy</vt:lpstr>
      <vt:lpstr>Fagocytósa</vt:lpstr>
      <vt:lpstr>Dendritické buňky</vt:lpstr>
      <vt:lpstr>Lymfocyty</vt:lpstr>
      <vt:lpstr>B - lymfocyty</vt:lpstr>
      <vt:lpstr>Plazmatické buňky</vt:lpstr>
      <vt:lpstr>Protilátky</vt:lpstr>
      <vt:lpstr>Typy protilátek</vt:lpstr>
      <vt:lpstr>T - lymfocyty</vt:lpstr>
      <vt:lpstr>T - lymfocyty</vt:lpstr>
      <vt:lpstr>T - lymfocyty</vt:lpstr>
      <vt:lpstr>T - lymfocyty</vt:lpstr>
      <vt:lpstr>NK buňky – natural killer cells</vt:lpstr>
      <vt:lpstr>LEUKOCYTY</vt:lpstr>
      <vt:lpstr>Samostatná práce – vypracovat do 10.11.2022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LEUKOCYTY</dc:title>
  <dc:creator>Klasterecka Romana</dc:creator>
  <cp:lastModifiedBy>Klasterecka Romana</cp:lastModifiedBy>
  <cp:revision>21</cp:revision>
  <dcterms:created xsi:type="dcterms:W3CDTF">2022-10-18T10:01:38Z</dcterms:created>
  <dcterms:modified xsi:type="dcterms:W3CDTF">2022-10-20T09:53:32Z</dcterms:modified>
</cp:coreProperties>
</file>