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6" r:id="rId3"/>
    <p:sldId id="257" r:id="rId4"/>
    <p:sldId id="258" r:id="rId5"/>
    <p:sldId id="291" r:id="rId6"/>
    <p:sldId id="290" r:id="rId7"/>
    <p:sldId id="263" r:id="rId8"/>
    <p:sldId id="264" r:id="rId9"/>
    <p:sldId id="292" r:id="rId10"/>
    <p:sldId id="293" r:id="rId11"/>
    <p:sldId id="297" r:id="rId12"/>
    <p:sldId id="300" r:id="rId13"/>
    <p:sldId id="298" r:id="rId14"/>
    <p:sldId id="299" r:id="rId15"/>
    <p:sldId id="301" r:id="rId16"/>
    <p:sldId id="302" r:id="rId17"/>
    <p:sldId id="275" r:id="rId18"/>
    <p:sldId id="294" r:id="rId19"/>
    <p:sldId id="276" r:id="rId20"/>
    <p:sldId id="295" r:id="rId21"/>
    <p:sldId id="277" r:id="rId22"/>
    <p:sldId id="279" r:id="rId23"/>
    <p:sldId id="280" r:id="rId24"/>
    <p:sldId id="296" r:id="rId25"/>
    <p:sldId id="304" r:id="rId26"/>
    <p:sldId id="289" r:id="rId2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736C7-5A6E-44FD-B467-7BA74FEF34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68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62C32-4510-4610-B9F6-7060106C7B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37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3D3A6-8D37-49F1-BA46-060ECFCCF5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050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60DE9-C3D4-42DB-9EF3-870C74464A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171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76A11-888C-4EE9-A77A-260F22AEC9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371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0D28C-005F-45A0-8FE4-11196519D7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065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B4F73-A715-48F5-950D-A1002852D6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33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28521-E9CB-4D23-A65C-EF1099FF14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880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8658F-4F30-4291-B335-C39D395FC2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053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B3E26-95D6-43A3-BA4C-CE28C73B89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300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032BA-73DA-4ACA-AEB6-BD0A28D0708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42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B0A75-0D07-4A31-9594-8DE0DCC577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186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30BA0-5D47-4926-9850-E78386024F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4269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B2876-2928-40EC-9307-9244BB2660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2034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EE369-B785-4D50-B083-1697098884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3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F7F14-CDEE-4545-9643-65FDEFAB23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543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681A7-E40C-4439-8EB5-10D4E323B9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6227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F8FC4-3D10-4DD6-92E8-FC2A3C7349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0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50B8B-27F5-4B7D-8C58-CBF21ADACB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0632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2B682-9AE1-4BE8-B7CB-6FC2631295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894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E19DA-1368-4532-9088-0AB220F022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80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DD4B4-1FF2-49D5-A960-B92388A70C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123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66"/>
            </a:gs>
            <a:gs pos="50000">
              <a:srgbClr val="FFFF66"/>
            </a:gs>
            <a:gs pos="100000">
              <a:srgbClr val="FF99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3DF8B18-C862-41C3-8FEA-18CB2E5500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66"/>
            </a:gs>
            <a:gs pos="50000">
              <a:srgbClr val="FFFF66"/>
            </a:gs>
            <a:gs pos="100000">
              <a:srgbClr val="FF99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E47E502-3074-4274-936C-CC4F148F9B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wSJfEwYL_w&amp;feature=youtube_gdata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.edu/histology/m/t_malere.htm" TargetMode="External"/><Relationship Id="rId2" Type="http://schemas.openxmlformats.org/officeDocument/2006/relationships/hyperlink" Target="http://web.lfp.cuni.cz/OldWWW/dept/histolog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dcell.med.yale.edu/histology/male_reproductive_system.ph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sz="4800" b="1" smtClean="0"/>
              <a:t>MUŽSKÝ POHLAVNÍ SYSTÉM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Spermatogeneze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536" y="1628800"/>
            <a:ext cx="4114800" cy="4525963"/>
          </a:xfrm>
        </p:spPr>
        <p:txBody>
          <a:bodyPr/>
          <a:lstStyle/>
          <a:p>
            <a:r>
              <a:rPr lang="cs-CZ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Spermatocytogeneze</a:t>
            </a:r>
            <a:endParaRPr lang="cs-CZ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000" dirty="0" smtClean="0"/>
              <a:t>Rozmnožování buněk mitotickým a meiotickým dělením</a:t>
            </a:r>
          </a:p>
          <a:p>
            <a:r>
              <a:rPr lang="cs-CZ" sz="2000" dirty="0" smtClean="0"/>
              <a:t>Perioda rozmnožování- mitotické dělení spermatogonií; přes spermatogonie A ke spermatogoniím B, ty se pak účastní vlastní spermatogeneze</a:t>
            </a:r>
          </a:p>
          <a:p>
            <a:r>
              <a:rPr lang="cs-CZ" sz="2000" dirty="0" smtClean="0"/>
              <a:t>Perioda růstu- spermatogonie B se diferencuje na primární spermatocyt</a:t>
            </a:r>
          </a:p>
          <a:p>
            <a:endParaRPr lang="cs-CZ" sz="2000" dirty="0" smtClean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15" y="1268760"/>
            <a:ext cx="4410075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181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552450"/>
            <a:ext cx="681990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224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3"/>
          <p:cNvSpPr txBox="1">
            <a:spLocks/>
          </p:cNvSpPr>
          <p:nvPr/>
        </p:nvSpPr>
        <p:spPr bwMode="auto">
          <a:xfrm>
            <a:off x="19689" y="238735"/>
            <a:ext cx="338437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600" b="1" u="sng" dirty="0" smtClean="0"/>
              <a:t>První zrací dělení- meiotické dělení s dlouhou profází</a:t>
            </a:r>
          </a:p>
          <a:p>
            <a:r>
              <a:rPr lang="cs-CZ" sz="1600" dirty="0" smtClean="0"/>
              <a:t>Leptoten- ztlušťování chromozomů</a:t>
            </a:r>
          </a:p>
          <a:p>
            <a:r>
              <a:rPr lang="cs-CZ" sz="1600" dirty="0" err="1" smtClean="0"/>
              <a:t>Zygoten</a:t>
            </a:r>
            <a:r>
              <a:rPr lang="cs-CZ" sz="1600" dirty="0" smtClean="0"/>
              <a:t>- chromozomy jako homologní páry</a:t>
            </a:r>
          </a:p>
          <a:p>
            <a:r>
              <a:rPr lang="cs-CZ" sz="1600" dirty="0" err="1" smtClean="0"/>
              <a:t>Pachyten</a:t>
            </a:r>
            <a:r>
              <a:rPr lang="cs-CZ" sz="1600" dirty="0" smtClean="0"/>
              <a:t>- zkracování a ztlušťování chromozomů</a:t>
            </a:r>
          </a:p>
          <a:p>
            <a:r>
              <a:rPr lang="cs-CZ" sz="1600" dirty="0" err="1" smtClean="0"/>
              <a:t>Diploten</a:t>
            </a:r>
            <a:r>
              <a:rPr lang="cs-CZ" sz="1600" dirty="0" smtClean="0"/>
              <a:t>- synapse chromozomů a vzájemná výměna segmentů</a:t>
            </a:r>
          </a:p>
          <a:p>
            <a:r>
              <a:rPr lang="cs-CZ" sz="1600" dirty="0" smtClean="0"/>
              <a:t>Diakineze- oddělování chromozomů</a:t>
            </a:r>
          </a:p>
          <a:p>
            <a:r>
              <a:rPr lang="cs-CZ" sz="1600" dirty="0" smtClean="0"/>
              <a:t>Metafáze I- chromosomové páry se připojují na vlákna vřeténka</a:t>
            </a:r>
          </a:p>
          <a:p>
            <a:r>
              <a:rPr lang="cs-CZ" sz="1600" dirty="0" smtClean="0"/>
              <a:t>Anafáze I-chromozomové páry putují k pólům, chromatidy jsou ale spojeny</a:t>
            </a:r>
          </a:p>
          <a:p>
            <a:r>
              <a:rPr lang="cs-CZ" sz="1600" dirty="0" smtClean="0"/>
              <a:t>Telofáze I-haploidní sady chromozomů se oddělují, buňka se rozdělí na 2 sekundární spermatocyty</a:t>
            </a:r>
          </a:p>
          <a:p>
            <a:r>
              <a:rPr lang="cs-CZ" sz="1600" b="1" u="sng" dirty="0" smtClean="0"/>
              <a:t>Druhé zrací dělení</a:t>
            </a:r>
            <a:r>
              <a:rPr lang="cs-CZ" sz="1600" dirty="0" smtClean="0"/>
              <a:t>- obdoba mitózy; výsledkem jsou 4 spermatidy</a:t>
            </a:r>
          </a:p>
          <a:p>
            <a:endParaRPr lang="cs-CZ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90" y="980728"/>
            <a:ext cx="52387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233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476" y="260647"/>
            <a:ext cx="57150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95536" y="4653136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www.youtube.com/watch?v=vwSJfEwYL_w&amp;feature=youtube_gdata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9325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332656"/>
            <a:ext cx="4038600" cy="5904656"/>
          </a:xfrm>
        </p:spPr>
        <p:txBody>
          <a:bodyPr/>
          <a:lstStyle/>
          <a:p>
            <a:r>
              <a:rPr lang="cs-CZ" dirty="0" err="1" smtClean="0"/>
              <a:t>Spermatohistogeneze</a:t>
            </a:r>
            <a:endParaRPr lang="cs-CZ" dirty="0" smtClean="0"/>
          </a:p>
          <a:p>
            <a:r>
              <a:rPr lang="cs-CZ" sz="2000" dirty="0" smtClean="0"/>
              <a:t>Buňky se nedělí a diferencují se ve zralé spermie</a:t>
            </a:r>
          </a:p>
          <a:p>
            <a:r>
              <a:rPr lang="cs-CZ" sz="2000" dirty="0" smtClean="0"/>
              <a:t>Chromatin se kondenzuje a přeměňuje v hlavičku spermie</a:t>
            </a:r>
          </a:p>
          <a:p>
            <a:r>
              <a:rPr lang="cs-CZ" sz="2000" dirty="0" smtClean="0"/>
              <a:t>Z GK vzniká </a:t>
            </a:r>
            <a:r>
              <a:rPr lang="cs-CZ" sz="2000" dirty="0" err="1" smtClean="0"/>
              <a:t>akrosom</a:t>
            </a:r>
            <a:endParaRPr lang="cs-CZ" sz="2000" dirty="0" smtClean="0"/>
          </a:p>
          <a:p>
            <a:r>
              <a:rPr lang="cs-CZ" sz="2000" dirty="0" smtClean="0"/>
              <a:t>Centrioly putují do krčku, proximální se přikládá k bázi hlavičky, distální tvoří bazální tělísko </a:t>
            </a:r>
            <a:r>
              <a:rPr lang="cs-CZ" sz="2000" dirty="0" err="1" smtClean="0"/>
              <a:t>axonemy</a:t>
            </a:r>
            <a:r>
              <a:rPr lang="cs-CZ" sz="2000" dirty="0" smtClean="0"/>
              <a:t>-osového vlákna</a:t>
            </a:r>
          </a:p>
          <a:p>
            <a:r>
              <a:rPr lang="cs-CZ" sz="2000" dirty="0" smtClean="0"/>
              <a:t>Podél dvojic mikrotubulů se diferencují chordy</a:t>
            </a:r>
          </a:p>
          <a:p>
            <a:r>
              <a:rPr lang="cs-CZ" sz="2000" dirty="0" smtClean="0"/>
              <a:t>Mitochondrie tvoří pochvu ve spojovacím oddílu</a:t>
            </a:r>
          </a:p>
          <a:p>
            <a:r>
              <a:rPr lang="cs-CZ" sz="2000" dirty="0" smtClean="0"/>
              <a:t>Zbytek cytoplasmy se </a:t>
            </a:r>
            <a:r>
              <a:rPr lang="cs-CZ" sz="2000" dirty="0" err="1" smtClean="0"/>
              <a:t>odškrtí</a:t>
            </a:r>
            <a:r>
              <a:rPr lang="cs-CZ" sz="2000" dirty="0" smtClean="0"/>
              <a:t> jako reziduální tělísko</a:t>
            </a:r>
            <a:endParaRPr lang="cs-CZ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71500"/>
            <a:ext cx="44100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300192" y="4063817"/>
            <a:ext cx="2699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1.Axonemal </a:t>
            </a:r>
            <a:r>
              <a:rPr lang="cs-CZ" sz="1400" dirty="0" err="1"/>
              <a:t>structure</a:t>
            </a:r>
            <a:r>
              <a:rPr lang="cs-CZ" sz="1400" dirty="0"/>
              <a:t>, </a:t>
            </a:r>
            <a:r>
              <a:rPr lang="cs-CZ" sz="1400" dirty="0" err="1"/>
              <a:t>first</a:t>
            </a:r>
            <a:r>
              <a:rPr lang="cs-CZ" sz="1400" dirty="0"/>
              <a:t> </a:t>
            </a:r>
            <a:r>
              <a:rPr lang="cs-CZ" sz="1400" dirty="0" err="1"/>
              <a:t>flagellar</a:t>
            </a:r>
            <a:r>
              <a:rPr lang="cs-CZ" sz="1400" dirty="0"/>
              <a:t> primordium</a:t>
            </a:r>
            <a:br>
              <a:rPr lang="cs-CZ" sz="1400" dirty="0"/>
            </a:br>
            <a:r>
              <a:rPr lang="cs-CZ" sz="1400" dirty="0" smtClean="0"/>
              <a:t>2.Golgi </a:t>
            </a:r>
            <a:r>
              <a:rPr lang="cs-CZ" sz="1400" dirty="0" err="1"/>
              <a:t>complex</a:t>
            </a:r>
            <a:r>
              <a:rPr lang="cs-CZ" sz="1400" dirty="0"/>
              <a:t/>
            </a:r>
            <a:br>
              <a:rPr lang="cs-CZ" sz="1400" dirty="0"/>
            </a:br>
            <a:r>
              <a:rPr lang="cs-CZ" sz="1400" dirty="0" smtClean="0"/>
              <a:t>3.Acrosomal </a:t>
            </a:r>
            <a:r>
              <a:rPr lang="cs-CZ" sz="1400" dirty="0" err="1"/>
              <a:t>vesicle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 smtClean="0"/>
              <a:t>4.Pair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centrioles</a:t>
            </a:r>
            <a:r>
              <a:rPr lang="cs-CZ" sz="1400" dirty="0"/>
              <a:t> (</a:t>
            </a:r>
            <a:r>
              <a:rPr lang="cs-CZ" sz="1400" dirty="0" err="1"/>
              <a:t>distal</a:t>
            </a:r>
            <a:r>
              <a:rPr lang="cs-CZ" sz="1400" dirty="0"/>
              <a:t> and </a:t>
            </a:r>
            <a:r>
              <a:rPr lang="cs-CZ" sz="1400" dirty="0" err="1"/>
              <a:t>proximal</a:t>
            </a:r>
            <a:r>
              <a:rPr lang="cs-CZ" sz="1400" dirty="0"/>
              <a:t>)</a:t>
            </a:r>
            <a:br>
              <a:rPr lang="cs-CZ" sz="1400" dirty="0"/>
            </a:br>
            <a:r>
              <a:rPr lang="cs-CZ" sz="1400" dirty="0" smtClean="0"/>
              <a:t>5.Mitochondrion</a:t>
            </a:r>
            <a:r>
              <a:rPr lang="cs-CZ" sz="1400" dirty="0"/>
              <a:t/>
            </a:r>
            <a:br>
              <a:rPr lang="cs-CZ" sz="1400" dirty="0"/>
            </a:br>
            <a:r>
              <a:rPr lang="cs-CZ" sz="1400" dirty="0" smtClean="0"/>
              <a:t>6.Nucleus</a:t>
            </a:r>
            <a:r>
              <a:rPr lang="cs-CZ" sz="1400" dirty="0"/>
              <a:t/>
            </a:r>
            <a:br>
              <a:rPr lang="cs-CZ" sz="1400" dirty="0"/>
            </a:br>
            <a:r>
              <a:rPr lang="cs-CZ" sz="1400" dirty="0" smtClean="0"/>
              <a:t>7.Flagellar </a:t>
            </a:r>
            <a:r>
              <a:rPr lang="cs-CZ" sz="1400" dirty="0"/>
              <a:t>primordium </a:t>
            </a:r>
            <a:br>
              <a:rPr lang="cs-CZ" sz="1400" dirty="0"/>
            </a:br>
            <a:r>
              <a:rPr lang="cs-CZ" sz="1400" dirty="0" smtClean="0"/>
              <a:t>8.Microtubules</a:t>
            </a:r>
            <a:r>
              <a:rPr lang="cs-CZ" sz="1400" dirty="0"/>
              <a:t/>
            </a:r>
            <a:br>
              <a:rPr lang="cs-CZ" sz="1400" dirty="0"/>
            </a:br>
            <a:r>
              <a:rPr lang="cs-CZ" sz="1400" dirty="0" smtClean="0"/>
              <a:t>9.Sperm </a:t>
            </a:r>
            <a:r>
              <a:rPr lang="cs-CZ" sz="1400" dirty="0" err="1"/>
              <a:t>cells</a:t>
            </a:r>
            <a:r>
              <a:rPr lang="cs-CZ" sz="1400" dirty="0"/>
              <a:t> </a:t>
            </a:r>
            <a:r>
              <a:rPr lang="cs-CZ" sz="1400" dirty="0" err="1"/>
              <a:t>tail</a:t>
            </a:r>
            <a:r>
              <a:rPr lang="cs-CZ" sz="1400" dirty="0"/>
              <a:t/>
            </a:r>
            <a:br>
              <a:rPr lang="cs-CZ" sz="1400" dirty="0"/>
            </a:br>
            <a:r>
              <a:rPr lang="cs-CZ" sz="1400" dirty="0" smtClean="0"/>
              <a:t>10.Acrosomal </a:t>
            </a:r>
            <a:r>
              <a:rPr lang="cs-CZ" sz="1400" dirty="0"/>
              <a:t>cap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46" y="3768752"/>
            <a:ext cx="2361946" cy="295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55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95936" y="2030"/>
            <a:ext cx="4762872" cy="1143000"/>
          </a:xfrm>
        </p:spPr>
        <p:txBody>
          <a:bodyPr/>
          <a:lstStyle/>
          <a:p>
            <a:r>
              <a:rPr lang="cs-CZ" dirty="0" smtClean="0"/>
              <a:t>Spermie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16632"/>
            <a:ext cx="3668501" cy="6009531"/>
          </a:xfrm>
        </p:spPr>
        <p:txBody>
          <a:bodyPr/>
          <a:lstStyle/>
          <a:p>
            <a:r>
              <a:rPr lang="cs-CZ" sz="1800" b="1" u="sng" dirty="0" smtClean="0"/>
              <a:t>Hlavička</a:t>
            </a:r>
          </a:p>
          <a:p>
            <a:pPr lvl="1"/>
            <a:r>
              <a:rPr lang="cs-CZ" sz="1400" dirty="0" smtClean="0"/>
              <a:t>jádro se silně kondenzovaným chromatinem</a:t>
            </a:r>
          </a:p>
          <a:p>
            <a:pPr lvl="1"/>
            <a:r>
              <a:rPr lang="cs-CZ" sz="1400" dirty="0" err="1" smtClean="0"/>
              <a:t>Akrosom</a:t>
            </a:r>
            <a:r>
              <a:rPr lang="cs-CZ" sz="1400" dirty="0" smtClean="0"/>
              <a:t>-pod </a:t>
            </a:r>
            <a:r>
              <a:rPr lang="cs-CZ" sz="1400" dirty="0" err="1" smtClean="0"/>
              <a:t>cytoplasm</a:t>
            </a:r>
            <a:r>
              <a:rPr lang="cs-CZ" sz="1400" dirty="0" smtClean="0"/>
              <a:t>. Membránou, obsahuje lytické enzymy</a:t>
            </a:r>
          </a:p>
          <a:p>
            <a:pPr lvl="1"/>
            <a:r>
              <a:rPr lang="cs-CZ" sz="1400" dirty="0" err="1" smtClean="0"/>
              <a:t>Postakrosomální</a:t>
            </a:r>
            <a:r>
              <a:rPr lang="cs-CZ" sz="1400" dirty="0" smtClean="0"/>
              <a:t> pochva- u báze hlavičky</a:t>
            </a:r>
          </a:p>
          <a:p>
            <a:pPr lvl="1"/>
            <a:r>
              <a:rPr lang="cs-CZ" sz="1400" dirty="0" smtClean="0"/>
              <a:t>Bazální ploténka- odděluje hlavičku od krčku</a:t>
            </a:r>
          </a:p>
          <a:p>
            <a:r>
              <a:rPr lang="cs-CZ" sz="1600" b="1" u="sng" dirty="0" smtClean="0"/>
              <a:t>Střední oddíl</a:t>
            </a:r>
          </a:p>
          <a:p>
            <a:r>
              <a:rPr lang="cs-CZ" sz="1400" dirty="0" smtClean="0"/>
              <a:t>Krček- proximální centriol, kolem něj 9 segmentovaných chord; distální centriol-bazální tělísko osového vlákna bičíku</a:t>
            </a:r>
          </a:p>
          <a:p>
            <a:r>
              <a:rPr lang="cs-CZ" sz="1400" dirty="0" smtClean="0"/>
              <a:t>Spojovací oddíl- ve středu má </a:t>
            </a:r>
            <a:r>
              <a:rPr lang="cs-CZ" sz="1400" dirty="0" err="1" smtClean="0"/>
              <a:t>axonemu</a:t>
            </a:r>
            <a:r>
              <a:rPr lang="cs-CZ" sz="1400" dirty="0" smtClean="0"/>
              <a:t>(9+1 pár mikrotubulů), kolem hladké chordy(9), zevně od nich mitochondrie-tvoří mitochondriální pochvu</a:t>
            </a:r>
          </a:p>
          <a:p>
            <a:r>
              <a:rPr lang="cs-CZ" sz="1600" b="1" u="sng" dirty="0" smtClean="0"/>
              <a:t>Bičík</a:t>
            </a:r>
          </a:p>
          <a:p>
            <a:r>
              <a:rPr lang="cs-CZ" sz="1400" dirty="0" smtClean="0"/>
              <a:t>Hlavní část- stejné uspořádání jako spojovací oddíl, v zevní vrstvě nemá mitochondrie ale fibrózní pochvu</a:t>
            </a:r>
          </a:p>
          <a:p>
            <a:r>
              <a:rPr lang="cs-CZ" sz="1400" dirty="0" smtClean="0"/>
              <a:t>Terminální část- </a:t>
            </a:r>
            <a:r>
              <a:rPr lang="cs-CZ" sz="1400" dirty="0" err="1" smtClean="0"/>
              <a:t>axonema</a:t>
            </a:r>
            <a:r>
              <a:rPr lang="cs-CZ" sz="1400" dirty="0" smtClean="0"/>
              <a:t> a </a:t>
            </a:r>
            <a:r>
              <a:rPr lang="cs-CZ" sz="1400" dirty="0" err="1" smtClean="0"/>
              <a:t>cytoplasm</a:t>
            </a:r>
            <a:r>
              <a:rPr lang="cs-CZ" sz="1400" dirty="0" smtClean="0"/>
              <a:t>. membrána</a:t>
            </a:r>
            <a:endParaRPr lang="cs-CZ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591463" y="6178253"/>
            <a:ext cx="4156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Délka cca 60</a:t>
            </a:r>
            <a:r>
              <a:rPr lang="el-GR" sz="1600" dirty="0" smtClean="0">
                <a:latin typeface="Calibri"/>
                <a:cs typeface="Calibri"/>
              </a:rPr>
              <a:t>μ</a:t>
            </a:r>
            <a:r>
              <a:rPr lang="cs-CZ" sz="1600" dirty="0" smtClean="0"/>
              <a:t>m; hlavička, střední oddíl a terminální část po 5</a:t>
            </a:r>
            <a:r>
              <a:rPr lang="el-GR" sz="1600" dirty="0" smtClean="0">
                <a:latin typeface="Calibri"/>
                <a:cs typeface="Calibri"/>
              </a:rPr>
              <a:t>μ</a:t>
            </a:r>
            <a:r>
              <a:rPr lang="cs-CZ" sz="1600" dirty="0"/>
              <a:t>m</a:t>
            </a:r>
            <a:r>
              <a:rPr lang="cs-CZ" sz="1600" dirty="0" smtClean="0"/>
              <a:t>; hlavní část 45</a:t>
            </a:r>
            <a:r>
              <a:rPr lang="el-GR" sz="1600" dirty="0" smtClean="0">
                <a:latin typeface="Calibri"/>
                <a:cs typeface="Calibri"/>
              </a:rPr>
              <a:t>μ</a:t>
            </a:r>
            <a:r>
              <a:rPr lang="cs-CZ" sz="1600" dirty="0" smtClean="0"/>
              <a:t>m</a:t>
            </a:r>
            <a:endParaRPr lang="cs-CZ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004" y="908720"/>
            <a:ext cx="536799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46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86238" cy="714375"/>
          </a:xfrm>
        </p:spPr>
        <p:txBody>
          <a:bodyPr/>
          <a:lstStyle/>
          <a:p>
            <a:pPr algn="l" eaLnBrk="1" hangingPunct="1"/>
            <a:r>
              <a:rPr lang="cs-CZ" sz="2400" b="1" smtClean="0"/>
              <a:t>Vývodné cesty pohlavní - intratestikulární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85813"/>
            <a:ext cx="4643438" cy="1428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sz="1600" smtClean="0"/>
              <a:t>Tubuli recti, rete testis a ductuli efferentes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sz="1600" smtClean="0"/>
              <a:t>Spermie po ukončení svého vývoje procházejí přes </a:t>
            </a:r>
            <a:r>
              <a:rPr lang="cs-CZ" sz="1600" b="1" i="1" smtClean="0"/>
              <a:t>tubuli recti</a:t>
            </a:r>
            <a:r>
              <a:rPr lang="cs-CZ" sz="1600" smtClean="0"/>
              <a:t> (koncové úseky semenotvorných kanálků; jednovrstevný nízký epitel) </a:t>
            </a:r>
          </a:p>
        </p:txBody>
      </p:sp>
      <p:pic>
        <p:nvPicPr>
          <p:cNvPr id="12292" name="Picture 5" descr=" testi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0"/>
            <a:ext cx="45053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ovéPole 5"/>
          <p:cNvSpPr txBox="1">
            <a:spLocks noChangeArrowheads="1"/>
          </p:cNvSpPr>
          <p:nvPr/>
        </p:nvSpPr>
        <p:spPr bwMode="auto">
          <a:xfrm>
            <a:off x="4643438" y="2571750"/>
            <a:ext cx="714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tělo nadvarlete</a:t>
            </a:r>
          </a:p>
        </p:txBody>
      </p:sp>
      <p:cxnSp>
        <p:nvCxnSpPr>
          <p:cNvPr id="8" name="Přímá spojovací šipka 7"/>
          <p:cNvCxnSpPr/>
          <p:nvPr/>
        </p:nvCxnSpPr>
        <p:spPr>
          <a:xfrm rot="5400000" flipH="1" flipV="1">
            <a:off x="4536281" y="1964532"/>
            <a:ext cx="785813" cy="2857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TextovéPole 8"/>
          <p:cNvSpPr txBox="1">
            <a:spLocks noChangeArrowheads="1"/>
          </p:cNvSpPr>
          <p:nvPr/>
        </p:nvSpPr>
        <p:spPr bwMode="auto">
          <a:xfrm>
            <a:off x="5572125" y="2714625"/>
            <a:ext cx="14287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tunica albuginea varlete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 rot="16200000" flipV="1">
            <a:off x="5536407" y="2321719"/>
            <a:ext cx="642937" cy="142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7" name="TextovéPole 12"/>
          <p:cNvSpPr txBox="1">
            <a:spLocks noChangeArrowheads="1"/>
          </p:cNvSpPr>
          <p:nvPr/>
        </p:nvSpPr>
        <p:spPr bwMode="auto">
          <a:xfrm>
            <a:off x="6000750" y="2000250"/>
            <a:ext cx="14287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>
                <a:solidFill>
                  <a:schemeClr val="bg1"/>
                </a:solidFill>
              </a:rPr>
              <a:t>semenotvorné kanálky</a:t>
            </a:r>
          </a:p>
        </p:txBody>
      </p:sp>
      <p:sp>
        <p:nvSpPr>
          <p:cNvPr id="12298" name="TextovéPole 13"/>
          <p:cNvSpPr txBox="1">
            <a:spLocks noChangeArrowheads="1"/>
          </p:cNvSpPr>
          <p:nvPr/>
        </p:nvSpPr>
        <p:spPr bwMode="auto">
          <a:xfrm>
            <a:off x="6429375" y="1500188"/>
            <a:ext cx="1357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>
                <a:solidFill>
                  <a:schemeClr val="bg1"/>
                </a:solidFill>
              </a:rPr>
              <a:t>rete testis v mediastinu</a:t>
            </a:r>
          </a:p>
        </p:txBody>
      </p:sp>
      <p:pic>
        <p:nvPicPr>
          <p:cNvPr id="12299" name="Picture 9" descr=" testis, tubulus rectu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5"/>
            <a:ext cx="4614863" cy="30003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0" name="TextovéPole 17"/>
          <p:cNvSpPr txBox="1">
            <a:spLocks noChangeArrowheads="1"/>
          </p:cNvSpPr>
          <p:nvPr/>
        </p:nvSpPr>
        <p:spPr bwMode="auto">
          <a:xfrm>
            <a:off x="3071813" y="2143125"/>
            <a:ext cx="50006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>
                <a:solidFill>
                  <a:schemeClr val="bg1"/>
                </a:solidFill>
              </a:rPr>
              <a:t>arterie</a:t>
            </a:r>
          </a:p>
        </p:txBody>
      </p:sp>
      <p:cxnSp>
        <p:nvCxnSpPr>
          <p:cNvPr id="20" name="Přímá spojovací šipka 19"/>
          <p:cNvCxnSpPr>
            <a:stCxn id="12300" idx="2"/>
          </p:cNvCxnSpPr>
          <p:nvPr/>
        </p:nvCxnSpPr>
        <p:spPr>
          <a:xfrm rot="5400000" flipH="1">
            <a:off x="3017838" y="2054225"/>
            <a:ext cx="71438" cy="53498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>
            <a:stCxn id="12300" idx="2"/>
          </p:cNvCxnSpPr>
          <p:nvPr/>
        </p:nvCxnSpPr>
        <p:spPr>
          <a:xfrm rot="5400000">
            <a:off x="3124994" y="2518569"/>
            <a:ext cx="357187" cy="3492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3" name="TextovéPole 22"/>
          <p:cNvSpPr txBox="1">
            <a:spLocks noChangeArrowheads="1"/>
          </p:cNvSpPr>
          <p:nvPr/>
        </p:nvSpPr>
        <p:spPr bwMode="auto">
          <a:xfrm>
            <a:off x="1143000" y="2571750"/>
            <a:ext cx="1500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>
                <a:solidFill>
                  <a:schemeClr val="bg1"/>
                </a:solidFill>
              </a:rPr>
              <a:t>ukončení semenotvorného kanálku pouze se Sertoliho buňkami</a:t>
            </a:r>
          </a:p>
        </p:txBody>
      </p:sp>
      <p:cxnSp>
        <p:nvCxnSpPr>
          <p:cNvPr id="25" name="Přímá spojovací šipka 24"/>
          <p:cNvCxnSpPr/>
          <p:nvPr/>
        </p:nvCxnSpPr>
        <p:spPr>
          <a:xfrm rot="10800000" flipV="1">
            <a:off x="928688" y="2714625"/>
            <a:ext cx="357187" cy="14287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5" name="TextovéPole 27"/>
          <p:cNvSpPr txBox="1">
            <a:spLocks noChangeArrowheads="1"/>
          </p:cNvSpPr>
          <p:nvPr/>
        </p:nvSpPr>
        <p:spPr bwMode="auto">
          <a:xfrm>
            <a:off x="1500188" y="3571875"/>
            <a:ext cx="9286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tubulus rectus</a:t>
            </a:r>
          </a:p>
        </p:txBody>
      </p:sp>
      <p:cxnSp>
        <p:nvCxnSpPr>
          <p:cNvPr id="29" name="Přímá spojovací šipka 28"/>
          <p:cNvCxnSpPr/>
          <p:nvPr/>
        </p:nvCxnSpPr>
        <p:spPr>
          <a:xfrm rot="5400000">
            <a:off x="1571625" y="3714750"/>
            <a:ext cx="214313" cy="21431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7" name="TextovéPole 31"/>
          <p:cNvSpPr txBox="1">
            <a:spLocks noChangeArrowheads="1"/>
          </p:cNvSpPr>
          <p:nvPr/>
        </p:nvSpPr>
        <p:spPr bwMode="auto">
          <a:xfrm>
            <a:off x="2786063" y="4286250"/>
            <a:ext cx="1143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kanál rete testis</a:t>
            </a:r>
          </a:p>
        </p:txBody>
      </p:sp>
      <p:sp>
        <p:nvSpPr>
          <p:cNvPr id="12308" name="TextovéPole 32"/>
          <p:cNvSpPr txBox="1">
            <a:spLocks noChangeArrowheads="1"/>
          </p:cNvSpPr>
          <p:nvPr/>
        </p:nvSpPr>
        <p:spPr bwMode="auto">
          <a:xfrm>
            <a:off x="285750" y="4357688"/>
            <a:ext cx="1428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>
                <a:solidFill>
                  <a:schemeClr val="bg1"/>
                </a:solidFill>
              </a:rPr>
              <a:t>semenotvorný kanálek se zárodečným epitelem</a:t>
            </a:r>
          </a:p>
        </p:txBody>
      </p:sp>
      <p:pic>
        <p:nvPicPr>
          <p:cNvPr id="12309" name="Picture 13" descr=" testis, rete testes and lymphatic capillarie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929063"/>
            <a:ext cx="4505325" cy="29289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10" name="TextovéPole 35"/>
          <p:cNvSpPr txBox="1">
            <a:spLocks noChangeArrowheads="1"/>
          </p:cNvSpPr>
          <p:nvPr/>
        </p:nvSpPr>
        <p:spPr bwMode="auto">
          <a:xfrm>
            <a:off x="8001000" y="5572125"/>
            <a:ext cx="714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lymfatická kapilára</a:t>
            </a:r>
          </a:p>
        </p:txBody>
      </p:sp>
      <p:sp>
        <p:nvSpPr>
          <p:cNvPr id="12311" name="TextovéPole 36"/>
          <p:cNvSpPr txBox="1">
            <a:spLocks noChangeArrowheads="1"/>
          </p:cNvSpPr>
          <p:nvPr/>
        </p:nvSpPr>
        <p:spPr bwMode="auto">
          <a:xfrm>
            <a:off x="4857750" y="6072188"/>
            <a:ext cx="1295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lymfatická kapilára</a:t>
            </a:r>
          </a:p>
        </p:txBody>
      </p:sp>
      <p:sp>
        <p:nvSpPr>
          <p:cNvPr id="12312" name="TextovéPole 37"/>
          <p:cNvSpPr txBox="1">
            <a:spLocks noChangeArrowheads="1"/>
          </p:cNvSpPr>
          <p:nvPr/>
        </p:nvSpPr>
        <p:spPr bwMode="auto">
          <a:xfrm>
            <a:off x="6286500" y="4357688"/>
            <a:ext cx="10001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kanál rete testis</a:t>
            </a:r>
          </a:p>
        </p:txBody>
      </p:sp>
      <p:sp>
        <p:nvSpPr>
          <p:cNvPr id="12313" name="TextovéPole 38"/>
          <p:cNvSpPr txBox="1">
            <a:spLocks noChangeArrowheads="1"/>
          </p:cNvSpPr>
          <p:nvPr/>
        </p:nvSpPr>
        <p:spPr bwMode="auto">
          <a:xfrm>
            <a:off x="5357813" y="5000625"/>
            <a:ext cx="10001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kanál rete testis</a:t>
            </a:r>
          </a:p>
        </p:txBody>
      </p:sp>
      <p:sp>
        <p:nvSpPr>
          <p:cNvPr id="12314" name="TextovéPole 39"/>
          <p:cNvSpPr txBox="1">
            <a:spLocks noChangeArrowheads="1"/>
          </p:cNvSpPr>
          <p:nvPr/>
        </p:nvSpPr>
        <p:spPr bwMode="auto">
          <a:xfrm>
            <a:off x="7286625" y="6429375"/>
            <a:ext cx="10001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kanál rete testis</a:t>
            </a:r>
          </a:p>
        </p:txBody>
      </p:sp>
      <p:cxnSp>
        <p:nvCxnSpPr>
          <p:cNvPr id="41" name="Přímá spojovací šipka 40"/>
          <p:cNvCxnSpPr/>
          <p:nvPr/>
        </p:nvCxnSpPr>
        <p:spPr>
          <a:xfrm rot="5400000">
            <a:off x="5357812" y="5214938"/>
            <a:ext cx="214313" cy="7143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šipka 45"/>
          <p:cNvCxnSpPr/>
          <p:nvPr/>
        </p:nvCxnSpPr>
        <p:spPr>
          <a:xfrm>
            <a:off x="8143875" y="6572250"/>
            <a:ext cx="214313" cy="7143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ovací šipka 48"/>
          <p:cNvCxnSpPr/>
          <p:nvPr/>
        </p:nvCxnSpPr>
        <p:spPr>
          <a:xfrm>
            <a:off x="6500813" y="5429250"/>
            <a:ext cx="428625" cy="21431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/>
          <p:nvPr/>
        </p:nvCxnSpPr>
        <p:spPr>
          <a:xfrm rot="16200000" flipH="1">
            <a:off x="6357938" y="5572125"/>
            <a:ext cx="357188" cy="7143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šipka 50"/>
          <p:cNvCxnSpPr/>
          <p:nvPr/>
        </p:nvCxnSpPr>
        <p:spPr>
          <a:xfrm rot="10800000">
            <a:off x="6072188" y="5429250"/>
            <a:ext cx="428625" cy="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0" name="TextovéPole 51"/>
          <p:cNvSpPr txBox="1">
            <a:spLocks noChangeArrowheads="1"/>
          </p:cNvSpPr>
          <p:nvPr/>
        </p:nvSpPr>
        <p:spPr bwMode="auto">
          <a:xfrm>
            <a:off x="6357938" y="5286375"/>
            <a:ext cx="571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kapilára</a:t>
            </a:r>
          </a:p>
        </p:txBody>
      </p:sp>
      <p:cxnSp>
        <p:nvCxnSpPr>
          <p:cNvPr id="67" name="Přímá spojovací šipka 66"/>
          <p:cNvCxnSpPr/>
          <p:nvPr/>
        </p:nvCxnSpPr>
        <p:spPr>
          <a:xfrm rot="5400000">
            <a:off x="3322638" y="5394325"/>
            <a:ext cx="2928938" cy="15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2" name="TextovéPole 67"/>
          <p:cNvSpPr txBox="1">
            <a:spLocks noChangeArrowheads="1"/>
          </p:cNvSpPr>
          <p:nvPr/>
        </p:nvSpPr>
        <p:spPr bwMode="auto">
          <a:xfrm rot="-5400000">
            <a:off x="4094956" y="5263357"/>
            <a:ext cx="11699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mediastinum  testis</a:t>
            </a:r>
          </a:p>
        </p:txBody>
      </p:sp>
      <p:sp>
        <p:nvSpPr>
          <p:cNvPr id="69" name="Rectangle 3"/>
          <p:cNvSpPr txBox="1">
            <a:spLocks noChangeArrowheads="1"/>
          </p:cNvSpPr>
          <p:nvPr/>
        </p:nvSpPr>
        <p:spPr bwMode="auto">
          <a:xfrm>
            <a:off x="4643438" y="3143250"/>
            <a:ext cx="4500562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1600" kern="0" dirty="0">
                <a:latin typeface="+mn-lt"/>
              </a:rPr>
              <a:t>do </a:t>
            </a:r>
            <a:r>
              <a:rPr lang="cs-CZ" sz="1600" b="1" i="1" kern="0" dirty="0">
                <a:latin typeface="+mn-lt"/>
              </a:rPr>
              <a:t>rete </a:t>
            </a:r>
            <a:r>
              <a:rPr lang="cs-CZ" sz="1600" b="1" i="1" kern="0" dirty="0" err="1">
                <a:latin typeface="+mn-lt"/>
              </a:rPr>
              <a:t>testis</a:t>
            </a:r>
            <a:r>
              <a:rPr lang="cs-CZ" sz="1600" kern="0" dirty="0">
                <a:latin typeface="+mn-lt"/>
              </a:rPr>
              <a:t> (systém kanálků a štěrbin; epitel jednovrstevný plochý či kubický), </a:t>
            </a:r>
          </a:p>
        </p:txBody>
      </p:sp>
      <p:cxnSp>
        <p:nvCxnSpPr>
          <p:cNvPr id="71" name="Přímá spojovací šipka 70"/>
          <p:cNvCxnSpPr/>
          <p:nvPr/>
        </p:nvCxnSpPr>
        <p:spPr>
          <a:xfrm rot="5400000">
            <a:off x="6785769" y="2858294"/>
            <a:ext cx="2144712" cy="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/>
          <p:nvPr/>
        </p:nvCxnSpPr>
        <p:spPr>
          <a:xfrm rot="10800000" flipV="1">
            <a:off x="3643313" y="1357313"/>
            <a:ext cx="3929062" cy="71437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obsah 2"/>
          <p:cNvSpPr>
            <a:spLocks noGrp="1"/>
          </p:cNvSpPr>
          <p:nvPr>
            <p:ph idx="1"/>
          </p:nvPr>
        </p:nvSpPr>
        <p:spPr>
          <a:xfrm>
            <a:off x="4357688" y="3571875"/>
            <a:ext cx="4357687" cy="2928938"/>
          </a:xfrm>
        </p:spPr>
        <p:txBody>
          <a:bodyPr/>
          <a:lstStyle/>
          <a:p>
            <a:r>
              <a:rPr lang="cs-CZ" sz="2000" smtClean="0"/>
              <a:t>kubické buňky bez řasinek (mikroklky; resorpční funkce)</a:t>
            </a:r>
          </a:p>
          <a:p>
            <a:r>
              <a:rPr lang="cs-CZ" sz="2000" smtClean="0"/>
              <a:t>prizmatické buňky s kinociliemi (transport spermií)</a:t>
            </a:r>
          </a:p>
          <a:p>
            <a:r>
              <a:rPr lang="cs-CZ" sz="2000" smtClean="0"/>
              <a:t>pod bazální membránou kanálků je v intersticiálním vazivu vrstvička hladkých svalových buněk</a:t>
            </a:r>
          </a:p>
        </p:txBody>
      </p:sp>
      <p:pic>
        <p:nvPicPr>
          <p:cNvPr id="13315" name="Picture 2" descr="http://web.lfp.cuni.cz/OldWWW/dept/histolog/PHOTOS/PohlavniSystemMuz/d_effer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2"/>
          <a:stretch>
            <a:fillRect/>
          </a:stretch>
        </p:blipFill>
        <p:spPr bwMode="auto">
          <a:xfrm>
            <a:off x="3786188" y="0"/>
            <a:ext cx="5357812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2875" y="642938"/>
            <a:ext cx="357187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000" kern="0" dirty="0">
                <a:latin typeface="+mn-lt"/>
              </a:rPr>
              <a:t>Z rete </a:t>
            </a:r>
            <a:r>
              <a:rPr lang="cs-CZ" sz="2000" kern="0" dirty="0" err="1">
                <a:latin typeface="+mn-lt"/>
              </a:rPr>
              <a:t>testis</a:t>
            </a:r>
            <a:r>
              <a:rPr lang="cs-CZ" sz="2000" kern="0" dirty="0">
                <a:latin typeface="+mn-lt"/>
              </a:rPr>
              <a:t> odstupují </a:t>
            </a:r>
            <a:r>
              <a:rPr lang="cs-CZ" sz="2000" b="1" i="1" kern="0" dirty="0" err="1">
                <a:latin typeface="+mn-lt"/>
              </a:rPr>
              <a:t>ductuli</a:t>
            </a:r>
            <a:r>
              <a:rPr lang="cs-CZ" sz="2000" b="1" i="1" kern="0" dirty="0">
                <a:latin typeface="+mn-lt"/>
              </a:rPr>
              <a:t> </a:t>
            </a:r>
            <a:r>
              <a:rPr lang="cs-CZ" sz="2000" b="1" i="1" kern="0" dirty="0" err="1">
                <a:latin typeface="+mn-lt"/>
              </a:rPr>
              <a:t>efferentes</a:t>
            </a:r>
            <a:r>
              <a:rPr lang="cs-CZ" sz="2000" b="1" i="1" kern="0" dirty="0">
                <a:latin typeface="+mn-lt"/>
              </a:rPr>
              <a:t> </a:t>
            </a:r>
            <a:r>
              <a:rPr lang="cs-CZ" sz="2000" b="1" i="1" kern="0" dirty="0" err="1">
                <a:latin typeface="+mn-lt"/>
              </a:rPr>
              <a:t>testis</a:t>
            </a:r>
            <a:r>
              <a:rPr lang="cs-CZ" sz="2000" kern="0" dirty="0">
                <a:latin typeface="+mn-lt"/>
              </a:rPr>
              <a:t> (v hlavě nadvarlete, kde se mnohonásobně stáčí; epitel jednovrstevný kubický s mikroklky až prizmatický s </a:t>
            </a:r>
            <a:r>
              <a:rPr lang="cs-CZ" sz="2000" kern="0" dirty="0" err="1">
                <a:latin typeface="+mn-lt"/>
              </a:rPr>
              <a:t>kinociliemi</a:t>
            </a:r>
            <a:r>
              <a:rPr lang="cs-CZ" sz="2000" kern="0" dirty="0">
                <a:latin typeface="+mn-lt"/>
              </a:rPr>
              <a:t>)</a:t>
            </a:r>
          </a:p>
        </p:txBody>
      </p:sp>
      <p:sp>
        <p:nvSpPr>
          <p:cNvPr id="13317" name="TextovéPole 5"/>
          <p:cNvSpPr txBox="1">
            <a:spLocks noChangeArrowheads="1"/>
          </p:cNvSpPr>
          <p:nvPr/>
        </p:nvSpPr>
        <p:spPr bwMode="auto">
          <a:xfrm>
            <a:off x="3786188" y="3071813"/>
            <a:ext cx="20716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Ductuli efferentes</a:t>
            </a:r>
          </a:p>
        </p:txBody>
      </p:sp>
      <p:pic>
        <p:nvPicPr>
          <p:cNvPr id="13318" name="Obrázek 10" descr="http://medcell.med.yale.edu/histology/male/images/ductuli_efferen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0005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Přímá spojovací šipka 12"/>
          <p:cNvCxnSpPr/>
          <p:nvPr/>
        </p:nvCxnSpPr>
        <p:spPr>
          <a:xfrm rot="5400000" flipH="1" flipV="1">
            <a:off x="1928813" y="4572000"/>
            <a:ext cx="285750" cy="14287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rot="5400000">
            <a:off x="2357437" y="3643313"/>
            <a:ext cx="214313" cy="7143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2928938" y="5000625"/>
            <a:ext cx="285750" cy="7302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rot="10800000">
            <a:off x="3429000" y="5143500"/>
            <a:ext cx="357188" cy="7143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3"/>
          <p:cNvSpPr>
            <a:spLocks noGrp="1"/>
          </p:cNvSpPr>
          <p:nvPr>
            <p:ph type="title"/>
          </p:nvPr>
        </p:nvSpPr>
        <p:spPr>
          <a:xfrm>
            <a:off x="0" y="0"/>
            <a:ext cx="6215063" cy="582613"/>
          </a:xfrm>
        </p:spPr>
        <p:txBody>
          <a:bodyPr/>
          <a:lstStyle/>
          <a:p>
            <a:pPr algn="l"/>
            <a:r>
              <a:rPr lang="cs-CZ" sz="3200" b="1" smtClean="0"/>
              <a:t>Pohlavní vývody - exkreční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0" y="3929063"/>
            <a:ext cx="4071938" cy="2571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sz="2000" dirty="0" err="1" smtClean="0"/>
              <a:t>Ductuli</a:t>
            </a:r>
            <a:r>
              <a:rPr lang="cs-CZ" sz="2000" dirty="0" smtClean="0"/>
              <a:t> </a:t>
            </a:r>
            <a:r>
              <a:rPr lang="cs-CZ" sz="2000" dirty="0" err="1" smtClean="0"/>
              <a:t>efferentes</a:t>
            </a:r>
            <a:r>
              <a:rPr lang="cs-CZ" sz="2000" dirty="0" smtClean="0"/>
              <a:t> </a:t>
            </a:r>
            <a:r>
              <a:rPr lang="cs-CZ" sz="2000" dirty="0" err="1" smtClean="0"/>
              <a:t>testis</a:t>
            </a:r>
            <a:r>
              <a:rPr lang="cs-CZ" sz="2000" dirty="0" smtClean="0"/>
              <a:t> se spojují do jediného vývodu </a:t>
            </a:r>
            <a:r>
              <a:rPr lang="cs-CZ" sz="2000" b="1" i="1" dirty="0" err="1" smtClean="0"/>
              <a:t>ductus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epididymidis</a:t>
            </a:r>
            <a:r>
              <a:rPr lang="cs-CZ" sz="2000" b="1" i="1" dirty="0" smtClean="0"/>
              <a:t> </a:t>
            </a:r>
            <a:r>
              <a:rPr lang="cs-CZ" sz="2000" dirty="0" smtClean="0"/>
              <a:t>(mnohonásobně se stáčí v těle a ocasu nadvarlete; epitel víceřadý cylindrický se </a:t>
            </a:r>
            <a:r>
              <a:rPr lang="cs-CZ" sz="2000" dirty="0" err="1" smtClean="0"/>
              <a:t>stereociliemi</a:t>
            </a:r>
            <a:r>
              <a:rPr lang="cs-CZ" sz="2000" dirty="0" smtClean="0"/>
              <a:t>), vysoké cylindrické buňky se </a:t>
            </a:r>
            <a:r>
              <a:rPr lang="cs-CZ" sz="2000" dirty="0" err="1" smtClean="0"/>
              <a:t>stereociliemi</a:t>
            </a:r>
            <a:r>
              <a:rPr lang="cs-CZ" sz="2000" dirty="0" smtClean="0"/>
              <a:t>- resorpční funkce; nízké bazální buňky, lamina propria, hladko-svalové buňky</a:t>
            </a:r>
          </a:p>
        </p:txBody>
      </p:sp>
      <p:pic>
        <p:nvPicPr>
          <p:cNvPr id="14340" name="Picture 4" descr="vyvodne_ces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0"/>
            <a:ext cx="2714625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http://web.lfp.cuni.cz/OldWWW/dept/histolog/PHOTOS/PohlavniSystemMuz/d_epidiidym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0"/>
          <a:stretch>
            <a:fillRect/>
          </a:stretch>
        </p:blipFill>
        <p:spPr bwMode="auto">
          <a:xfrm>
            <a:off x="0" y="571500"/>
            <a:ext cx="4929188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http://web.lfp.cuni.cz/OldWWW/dept/histolog/PHOTOS/PohlavniSystemMuz/d_epidiidymis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2"/>
          <a:stretch>
            <a:fillRect/>
          </a:stretch>
        </p:blipFill>
        <p:spPr bwMode="auto">
          <a:xfrm>
            <a:off x="3924300" y="3651250"/>
            <a:ext cx="52197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ovéPole 6"/>
          <p:cNvSpPr txBox="1">
            <a:spLocks noChangeArrowheads="1"/>
          </p:cNvSpPr>
          <p:nvPr/>
        </p:nvSpPr>
        <p:spPr bwMode="auto">
          <a:xfrm>
            <a:off x="0" y="571500"/>
            <a:ext cx="1785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Ductus epididymidis</a:t>
            </a:r>
          </a:p>
        </p:txBody>
      </p:sp>
      <p:sp>
        <p:nvSpPr>
          <p:cNvPr id="14344" name="TextovéPole 7"/>
          <p:cNvSpPr txBox="1">
            <a:spLocks noChangeArrowheads="1"/>
          </p:cNvSpPr>
          <p:nvPr/>
        </p:nvSpPr>
        <p:spPr bwMode="auto">
          <a:xfrm>
            <a:off x="3929063" y="3643313"/>
            <a:ext cx="2357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Ductus epididymidis - detail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sah 2"/>
          <p:cNvSpPr>
            <a:spLocks noGrp="1"/>
          </p:cNvSpPr>
          <p:nvPr>
            <p:ph idx="1"/>
          </p:nvPr>
        </p:nvSpPr>
        <p:spPr>
          <a:xfrm>
            <a:off x="0" y="142875"/>
            <a:ext cx="4643438" cy="1571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cs-CZ" sz="1600" smtClean="0"/>
              <a:t>pokračováním ductus epididymidis je </a:t>
            </a:r>
            <a:r>
              <a:rPr lang="cs-CZ" sz="1600" b="1" i="1" smtClean="0"/>
              <a:t>ductus deferens </a:t>
            </a:r>
            <a:r>
              <a:rPr lang="cs-CZ" sz="1600" smtClean="0"/>
              <a:t>(epitel dvouřadý cylindrický se stereociliemi, svalová vrstva, adventicie), jež je částí semenného provazce </a:t>
            </a:r>
            <a:r>
              <a:rPr lang="cs-CZ" sz="1600" b="1" smtClean="0"/>
              <a:t>funiculus spermaticus</a:t>
            </a:r>
            <a:r>
              <a:rPr lang="cs-CZ" sz="1600" smtClean="0"/>
              <a:t>, který kromě toho obsahuje testikuární arterii, plexus pampiniformis a svazky nervových vláken. </a:t>
            </a:r>
          </a:p>
          <a:p>
            <a:endParaRPr lang="cs-CZ" sz="1200" smtClean="0"/>
          </a:p>
        </p:txBody>
      </p:sp>
      <p:pic>
        <p:nvPicPr>
          <p:cNvPr id="15363" name="Picture 4" descr=" spermatic cord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ovéPole 6"/>
          <p:cNvSpPr txBox="1">
            <a:spLocks noChangeArrowheads="1"/>
          </p:cNvSpPr>
          <p:nvPr/>
        </p:nvSpPr>
        <p:spPr bwMode="auto">
          <a:xfrm>
            <a:off x="6715125" y="428625"/>
            <a:ext cx="10001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ductus deferens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 rot="16200000" flipH="1">
            <a:off x="6500813" y="500063"/>
            <a:ext cx="285750" cy="28575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TextovéPole 11"/>
          <p:cNvSpPr txBox="1">
            <a:spLocks noChangeArrowheads="1"/>
          </p:cNvSpPr>
          <p:nvPr/>
        </p:nvSpPr>
        <p:spPr bwMode="auto">
          <a:xfrm>
            <a:off x="5214938" y="928688"/>
            <a:ext cx="10001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m. cremaster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>
            <a:off x="5715000" y="857250"/>
            <a:ext cx="285750" cy="142875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ovéPole 15"/>
          <p:cNvSpPr txBox="1">
            <a:spLocks noChangeArrowheads="1"/>
          </p:cNvSpPr>
          <p:nvPr/>
        </p:nvSpPr>
        <p:spPr bwMode="auto">
          <a:xfrm>
            <a:off x="7358063" y="928688"/>
            <a:ext cx="1000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arterie, plexus pampiniformis,  lymfatické cévy</a:t>
            </a:r>
          </a:p>
        </p:txBody>
      </p:sp>
      <p:sp>
        <p:nvSpPr>
          <p:cNvPr id="15369" name="TextovéPole 16"/>
          <p:cNvSpPr txBox="1">
            <a:spLocks noChangeArrowheads="1"/>
          </p:cNvSpPr>
          <p:nvPr/>
        </p:nvSpPr>
        <p:spPr bwMode="auto">
          <a:xfrm>
            <a:off x="4429125" y="2286000"/>
            <a:ext cx="1000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parietální list tunica vaginalis</a:t>
            </a:r>
          </a:p>
        </p:txBody>
      </p:sp>
      <p:sp>
        <p:nvSpPr>
          <p:cNvPr id="15370" name="TextovéPole 17"/>
          <p:cNvSpPr txBox="1">
            <a:spLocks noChangeArrowheads="1"/>
          </p:cNvSpPr>
          <p:nvPr/>
        </p:nvSpPr>
        <p:spPr bwMode="auto">
          <a:xfrm>
            <a:off x="5929313" y="2214563"/>
            <a:ext cx="1000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viscerální list tunica vaginalis</a:t>
            </a:r>
          </a:p>
        </p:txBody>
      </p:sp>
      <p:cxnSp>
        <p:nvCxnSpPr>
          <p:cNvPr id="20" name="Přímá spojovací šipka 19"/>
          <p:cNvCxnSpPr/>
          <p:nvPr/>
        </p:nvCxnSpPr>
        <p:spPr>
          <a:xfrm rot="5400000" flipH="1" flipV="1">
            <a:off x="5037138" y="1893888"/>
            <a:ext cx="498475" cy="42862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rot="16200000" flipV="1">
            <a:off x="5679281" y="1893094"/>
            <a:ext cx="428625" cy="35718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3" name="Picture 8" descr=" spermatic cord, ductus deferen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4505325" cy="292893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4" name="TextovéPole 27"/>
          <p:cNvSpPr txBox="1">
            <a:spLocks noChangeArrowheads="1"/>
          </p:cNvSpPr>
          <p:nvPr/>
        </p:nvSpPr>
        <p:spPr bwMode="auto">
          <a:xfrm>
            <a:off x="0" y="4500563"/>
            <a:ext cx="4286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1-lumen; 2-svalová vrstva vnitřní longitudinální; 3-svalová vrstva střední cirkulární; 4-svalová vrstva zevní longitudinální; 5-řídká fibroelastická pojivová tkáň</a:t>
            </a:r>
          </a:p>
        </p:txBody>
      </p:sp>
      <p:sp>
        <p:nvSpPr>
          <p:cNvPr id="15375" name="TextovéPole 28"/>
          <p:cNvSpPr txBox="1">
            <a:spLocks noChangeArrowheads="1"/>
          </p:cNvSpPr>
          <p:nvPr/>
        </p:nvSpPr>
        <p:spPr bwMode="auto">
          <a:xfrm>
            <a:off x="1857375" y="3000375"/>
            <a:ext cx="214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1</a:t>
            </a:r>
          </a:p>
        </p:txBody>
      </p:sp>
      <p:sp>
        <p:nvSpPr>
          <p:cNvPr id="15376" name="TextovéPole 29"/>
          <p:cNvSpPr txBox="1">
            <a:spLocks noChangeArrowheads="1"/>
          </p:cNvSpPr>
          <p:nvPr/>
        </p:nvSpPr>
        <p:spPr bwMode="auto">
          <a:xfrm>
            <a:off x="2071688" y="2714625"/>
            <a:ext cx="214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2</a:t>
            </a:r>
          </a:p>
        </p:txBody>
      </p:sp>
      <p:sp>
        <p:nvSpPr>
          <p:cNvPr id="15377" name="TextovéPole 30"/>
          <p:cNvSpPr txBox="1">
            <a:spLocks noChangeArrowheads="1"/>
          </p:cNvSpPr>
          <p:nvPr/>
        </p:nvSpPr>
        <p:spPr bwMode="auto">
          <a:xfrm>
            <a:off x="2071688" y="2357438"/>
            <a:ext cx="214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3</a:t>
            </a:r>
          </a:p>
        </p:txBody>
      </p:sp>
      <p:sp>
        <p:nvSpPr>
          <p:cNvPr id="15378" name="TextovéPole 31"/>
          <p:cNvSpPr txBox="1">
            <a:spLocks noChangeArrowheads="1"/>
          </p:cNvSpPr>
          <p:nvPr/>
        </p:nvSpPr>
        <p:spPr bwMode="auto">
          <a:xfrm>
            <a:off x="2071688" y="1857375"/>
            <a:ext cx="214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4</a:t>
            </a:r>
          </a:p>
        </p:txBody>
      </p:sp>
      <p:sp>
        <p:nvSpPr>
          <p:cNvPr id="15379" name="TextovéPole 32"/>
          <p:cNvSpPr txBox="1">
            <a:spLocks noChangeArrowheads="1"/>
          </p:cNvSpPr>
          <p:nvPr/>
        </p:nvSpPr>
        <p:spPr bwMode="auto">
          <a:xfrm>
            <a:off x="285750" y="2000250"/>
            <a:ext cx="214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5</a:t>
            </a:r>
          </a:p>
        </p:txBody>
      </p:sp>
      <p:sp>
        <p:nvSpPr>
          <p:cNvPr id="34" name="Zástupný symbol pro obsah 2"/>
          <p:cNvSpPr txBox="1">
            <a:spLocks/>
          </p:cNvSpPr>
          <p:nvPr/>
        </p:nvSpPr>
        <p:spPr bwMode="auto">
          <a:xfrm>
            <a:off x="157163" y="4994564"/>
            <a:ext cx="3829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1400" kern="0" dirty="0">
                <a:latin typeface="+mn-lt"/>
              </a:rPr>
              <a:t>jenž jako </a:t>
            </a:r>
            <a:r>
              <a:rPr lang="cs-CZ" sz="1400" b="1" i="1" kern="0" dirty="0" err="1">
                <a:latin typeface="+mn-lt"/>
              </a:rPr>
              <a:t>ductus</a:t>
            </a:r>
            <a:r>
              <a:rPr lang="cs-CZ" sz="1400" b="1" i="1" kern="0" dirty="0">
                <a:latin typeface="+mn-lt"/>
              </a:rPr>
              <a:t> </a:t>
            </a:r>
            <a:r>
              <a:rPr lang="cs-CZ" sz="1400" b="1" i="1" kern="0" dirty="0" err="1">
                <a:latin typeface="+mn-lt"/>
              </a:rPr>
              <a:t>ejaculatorius</a:t>
            </a:r>
            <a:r>
              <a:rPr lang="cs-CZ" sz="1400" kern="0" dirty="0">
                <a:latin typeface="+mn-lt"/>
              </a:rPr>
              <a:t> (krátký, zúžený kanálek; epitel jednovrstevný až dvouřadý) 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1400" kern="0" dirty="0">
                <a:latin typeface="+mn-lt"/>
              </a:rPr>
              <a:t>ústí </a:t>
            </a:r>
            <a:r>
              <a:rPr lang="cs-CZ" sz="1400" kern="0" dirty="0" smtClean="0">
                <a:latin typeface="+mn-lt"/>
              </a:rPr>
              <a:t>na </a:t>
            </a:r>
            <a:r>
              <a:rPr lang="cs-CZ" sz="1400" b="1" i="1" kern="0" dirty="0" err="1">
                <a:latin typeface="+mn-lt"/>
              </a:rPr>
              <a:t>colliculus</a:t>
            </a:r>
            <a:r>
              <a:rPr lang="cs-CZ" sz="1400" b="1" i="1" kern="0" dirty="0">
                <a:latin typeface="+mn-lt"/>
              </a:rPr>
              <a:t> </a:t>
            </a:r>
            <a:r>
              <a:rPr lang="cs-CZ" sz="1400" b="1" i="1" kern="0" dirty="0" err="1">
                <a:latin typeface="+mn-lt"/>
              </a:rPr>
              <a:t>seminalis</a:t>
            </a:r>
            <a:r>
              <a:rPr lang="cs-CZ" sz="1400" kern="0" dirty="0">
                <a:latin typeface="+mn-lt"/>
              </a:rPr>
              <a:t> do prostatické části </a:t>
            </a:r>
            <a:r>
              <a:rPr lang="cs-CZ" sz="1400" kern="0" dirty="0" err="1">
                <a:latin typeface="+mn-lt"/>
              </a:rPr>
              <a:t>uretry</a:t>
            </a:r>
            <a:endParaRPr lang="cs-CZ" sz="14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cs-CZ" sz="1400" b="1" kern="0" dirty="0" err="1" smtClean="0">
                <a:latin typeface="+mn-lt"/>
              </a:rPr>
              <a:t>Pars</a:t>
            </a:r>
            <a:r>
              <a:rPr lang="cs-CZ" sz="1400" b="1" kern="0" dirty="0" smtClean="0">
                <a:latin typeface="+mn-lt"/>
              </a:rPr>
              <a:t> </a:t>
            </a:r>
            <a:r>
              <a:rPr lang="cs-CZ" sz="1400" b="1" kern="0" dirty="0" err="1" smtClean="0">
                <a:latin typeface="+mn-lt"/>
              </a:rPr>
              <a:t>spongiosa</a:t>
            </a:r>
            <a:r>
              <a:rPr lang="cs-CZ" sz="1400" b="1" kern="0" dirty="0" smtClean="0">
                <a:latin typeface="+mn-lt"/>
              </a:rPr>
              <a:t> </a:t>
            </a:r>
            <a:r>
              <a:rPr lang="cs-CZ" sz="1400" b="1" kern="0" dirty="0" err="1" smtClean="0">
                <a:latin typeface="+mn-lt"/>
              </a:rPr>
              <a:t>urethrae</a:t>
            </a:r>
            <a:r>
              <a:rPr lang="cs-CZ" sz="1400" b="1" kern="0" dirty="0" smtClean="0">
                <a:latin typeface="+mn-lt"/>
              </a:rPr>
              <a:t> </a:t>
            </a:r>
            <a:r>
              <a:rPr lang="cs-CZ" sz="1400" kern="0" dirty="0" smtClean="0">
                <a:latin typeface="+mn-lt"/>
              </a:rPr>
              <a:t>– víceřadý cylindrický epitel, konečná část vrstevnatý dlaždicový epitel, vyúsťuje na </a:t>
            </a:r>
            <a:r>
              <a:rPr lang="cs-CZ" sz="1400" kern="0" dirty="0" err="1" smtClean="0">
                <a:latin typeface="+mn-lt"/>
              </a:rPr>
              <a:t>glans</a:t>
            </a:r>
            <a:r>
              <a:rPr lang="cs-CZ" sz="1400" kern="0" dirty="0" smtClean="0">
                <a:latin typeface="+mn-lt"/>
              </a:rPr>
              <a:t> penis</a:t>
            </a:r>
            <a:endParaRPr lang="cs-CZ" sz="1400" kern="0" dirty="0">
              <a:latin typeface="+mn-lt"/>
            </a:endParaRPr>
          </a:p>
        </p:txBody>
      </p:sp>
      <p:pic>
        <p:nvPicPr>
          <p:cNvPr id="15381" name="Picture 12" descr=" spermatic cord, ductus deferens, epithelium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3857625"/>
            <a:ext cx="4614862" cy="30003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2" name="TextovéPole 36"/>
          <p:cNvSpPr txBox="1">
            <a:spLocks noChangeArrowheads="1"/>
          </p:cNvSpPr>
          <p:nvPr/>
        </p:nvSpPr>
        <p:spPr bwMode="auto">
          <a:xfrm>
            <a:off x="6715125" y="3929063"/>
            <a:ext cx="14287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lumen ductus deferens</a:t>
            </a:r>
          </a:p>
        </p:txBody>
      </p:sp>
      <p:sp>
        <p:nvSpPr>
          <p:cNvPr id="15383" name="TextovéPole 37"/>
          <p:cNvSpPr txBox="1">
            <a:spLocks noChangeArrowheads="1"/>
          </p:cNvSpPr>
          <p:nvPr/>
        </p:nvSpPr>
        <p:spPr bwMode="auto">
          <a:xfrm>
            <a:off x="7715250" y="6429375"/>
            <a:ext cx="1133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bazální membrána</a:t>
            </a:r>
          </a:p>
        </p:txBody>
      </p:sp>
      <p:sp>
        <p:nvSpPr>
          <p:cNvPr id="15384" name="TextovéPole 38"/>
          <p:cNvSpPr txBox="1">
            <a:spLocks noChangeArrowheads="1"/>
          </p:cNvSpPr>
          <p:nvPr/>
        </p:nvSpPr>
        <p:spPr bwMode="auto">
          <a:xfrm>
            <a:off x="6929438" y="5357813"/>
            <a:ext cx="9286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bazální buňky</a:t>
            </a:r>
          </a:p>
        </p:txBody>
      </p:sp>
      <p:sp>
        <p:nvSpPr>
          <p:cNvPr id="15385" name="TextovéPole 39"/>
          <p:cNvSpPr txBox="1">
            <a:spLocks noChangeArrowheads="1"/>
          </p:cNvSpPr>
          <p:nvPr/>
        </p:nvSpPr>
        <p:spPr bwMode="auto">
          <a:xfrm>
            <a:off x="4929188" y="6143625"/>
            <a:ext cx="9286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lamina propria</a:t>
            </a:r>
          </a:p>
        </p:txBody>
      </p:sp>
      <p:sp>
        <p:nvSpPr>
          <p:cNvPr id="15386" name="TextovéPole 40"/>
          <p:cNvSpPr txBox="1">
            <a:spLocks noChangeArrowheads="1"/>
          </p:cNvSpPr>
          <p:nvPr/>
        </p:nvSpPr>
        <p:spPr bwMode="auto">
          <a:xfrm>
            <a:off x="5143500" y="4572000"/>
            <a:ext cx="1428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víceřadý cylindrický epitel se stereociliemi</a:t>
            </a:r>
          </a:p>
        </p:txBody>
      </p:sp>
      <p:sp>
        <p:nvSpPr>
          <p:cNvPr id="15387" name="TextovéPole 41"/>
          <p:cNvSpPr txBox="1">
            <a:spLocks noChangeArrowheads="1"/>
          </p:cNvSpPr>
          <p:nvPr/>
        </p:nvSpPr>
        <p:spPr bwMode="auto">
          <a:xfrm>
            <a:off x="7072313" y="4857750"/>
            <a:ext cx="1000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hlavní buňky se stereociliemi</a:t>
            </a:r>
          </a:p>
        </p:txBody>
      </p:sp>
      <p:cxnSp>
        <p:nvCxnSpPr>
          <p:cNvPr id="44" name="Přímá spojovací šipka 43"/>
          <p:cNvCxnSpPr/>
          <p:nvPr/>
        </p:nvCxnSpPr>
        <p:spPr>
          <a:xfrm rot="5400000">
            <a:off x="4286251" y="5786437"/>
            <a:ext cx="1357312" cy="785813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ovací šipka 44"/>
          <p:cNvCxnSpPr/>
          <p:nvPr/>
        </p:nvCxnSpPr>
        <p:spPr>
          <a:xfrm rot="10800000" flipV="1">
            <a:off x="4786313" y="4786313"/>
            <a:ext cx="285750" cy="71437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/>
          <p:nvPr/>
        </p:nvCxnSpPr>
        <p:spPr>
          <a:xfrm>
            <a:off x="6072188" y="4857750"/>
            <a:ext cx="142875" cy="7302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ovací šipka 56"/>
          <p:cNvCxnSpPr/>
          <p:nvPr/>
        </p:nvCxnSpPr>
        <p:spPr>
          <a:xfrm>
            <a:off x="7858125" y="5000625"/>
            <a:ext cx="642938" cy="7143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ovací šipka 57"/>
          <p:cNvCxnSpPr/>
          <p:nvPr/>
        </p:nvCxnSpPr>
        <p:spPr>
          <a:xfrm flipV="1">
            <a:off x="7715250" y="5357813"/>
            <a:ext cx="714375" cy="7143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 rot="10800000">
            <a:off x="7643813" y="6429375"/>
            <a:ext cx="357187" cy="7143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ovací šipka 63"/>
          <p:cNvCxnSpPr/>
          <p:nvPr/>
        </p:nvCxnSpPr>
        <p:spPr>
          <a:xfrm rot="10800000" flipV="1">
            <a:off x="4286250" y="642938"/>
            <a:ext cx="2143125" cy="92868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ovací šipka 66"/>
          <p:cNvCxnSpPr/>
          <p:nvPr/>
        </p:nvCxnSpPr>
        <p:spPr>
          <a:xfrm>
            <a:off x="2214563" y="3286125"/>
            <a:ext cx="2286000" cy="135731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214313"/>
            <a:ext cx="4929187" cy="3357562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smtClean="0"/>
              <a:t>Varlata (testes)</a:t>
            </a:r>
          </a:p>
          <a:p>
            <a:pPr eaLnBrk="1" hangingPunct="1">
              <a:spcBef>
                <a:spcPct val="50000"/>
              </a:spcBef>
            </a:pPr>
            <a:r>
              <a:rPr lang="cs-CZ" smtClean="0"/>
              <a:t>Vývodné cesty pohlavní </a:t>
            </a:r>
          </a:p>
          <a:p>
            <a:pPr eaLnBrk="1" hangingPunct="1">
              <a:spcBef>
                <a:spcPct val="50000"/>
              </a:spcBef>
            </a:pPr>
            <a:r>
              <a:rPr lang="cs-CZ" smtClean="0"/>
              <a:t>Přídatné žlázy</a:t>
            </a:r>
          </a:p>
          <a:p>
            <a:pPr eaLnBrk="1" hangingPunct="1">
              <a:spcBef>
                <a:spcPct val="50000"/>
              </a:spcBef>
            </a:pPr>
            <a:r>
              <a:rPr lang="cs-CZ" smtClean="0"/>
              <a:t>Penis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smtClean="0"/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057400"/>
            <a:ext cx="5613400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ovéPole 7"/>
          <p:cNvSpPr txBox="1">
            <a:spLocks noChangeArrowheads="1"/>
          </p:cNvSpPr>
          <p:nvPr/>
        </p:nvSpPr>
        <p:spPr bwMode="auto">
          <a:xfrm>
            <a:off x="428625" y="5857875"/>
            <a:ext cx="29289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/>
              <a:t>Diagram mužského pohlavního systému (vyznačen barvou). Varlata a nadvarlata jsou vyobrazena v jiném měřítku než zbytek reprodukčního systému.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857750" cy="642938"/>
          </a:xfrm>
        </p:spPr>
        <p:txBody>
          <a:bodyPr/>
          <a:lstStyle/>
          <a:p>
            <a:pPr algn="l" eaLnBrk="1" hangingPunct="1"/>
            <a:r>
              <a:rPr lang="cs-CZ" sz="3200" b="1" smtClean="0"/>
              <a:t>Přídatné pohlavní žlázy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4686300" cy="1997968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sz="1800" dirty="0" smtClean="0"/>
              <a:t>Semenné váčky (</a:t>
            </a:r>
            <a:r>
              <a:rPr lang="cs-CZ" sz="1800" dirty="0" err="1" smtClean="0"/>
              <a:t>vesiculae</a:t>
            </a:r>
            <a:r>
              <a:rPr lang="cs-CZ" sz="1800" dirty="0" smtClean="0"/>
              <a:t> </a:t>
            </a:r>
            <a:r>
              <a:rPr lang="cs-CZ" sz="1800" dirty="0" err="1" smtClean="0"/>
              <a:t>seminales</a:t>
            </a:r>
            <a:r>
              <a:rPr lang="cs-CZ" sz="1800" dirty="0" smtClean="0"/>
              <a:t>)</a:t>
            </a:r>
          </a:p>
          <a:p>
            <a:pPr>
              <a:spcBef>
                <a:spcPct val="50000"/>
              </a:spcBef>
            </a:pPr>
            <a:r>
              <a:rPr lang="cs-CZ" sz="1800" dirty="0" smtClean="0"/>
              <a:t>Předstojná žláza (prostata)</a:t>
            </a:r>
          </a:p>
          <a:p>
            <a:pPr>
              <a:spcBef>
                <a:spcPct val="50000"/>
              </a:spcBef>
            </a:pPr>
            <a:r>
              <a:rPr lang="cs-CZ" sz="1800" dirty="0" err="1" smtClean="0"/>
              <a:t>Glandula</a:t>
            </a:r>
            <a:r>
              <a:rPr lang="cs-CZ" sz="1800" dirty="0" smtClean="0"/>
              <a:t> </a:t>
            </a:r>
            <a:r>
              <a:rPr lang="cs-CZ" sz="1800" dirty="0" err="1" smtClean="0"/>
              <a:t>bulbourethralis</a:t>
            </a:r>
            <a:endParaRPr lang="cs-CZ" sz="1800" dirty="0" smtClean="0"/>
          </a:p>
          <a:p>
            <a:pPr>
              <a:spcBef>
                <a:spcPct val="50000"/>
              </a:spcBef>
            </a:pPr>
            <a:r>
              <a:rPr lang="cs-CZ" sz="1800" dirty="0" err="1" smtClean="0"/>
              <a:t>Littreovy</a:t>
            </a:r>
            <a:r>
              <a:rPr lang="cs-CZ" sz="1800" dirty="0" smtClean="0"/>
              <a:t> žlázy- </a:t>
            </a:r>
            <a:r>
              <a:rPr lang="cs-CZ" sz="1800" dirty="0" err="1" smtClean="0"/>
              <a:t>intraepitelové</a:t>
            </a:r>
            <a:r>
              <a:rPr lang="cs-CZ" sz="1800" dirty="0" smtClean="0"/>
              <a:t> žlázky v </a:t>
            </a:r>
            <a:r>
              <a:rPr lang="cs-CZ" sz="1800" dirty="0" err="1" smtClean="0"/>
              <a:t>pars</a:t>
            </a:r>
            <a:r>
              <a:rPr lang="cs-CZ" sz="1800" dirty="0" smtClean="0"/>
              <a:t> </a:t>
            </a:r>
            <a:r>
              <a:rPr lang="cs-CZ" sz="1800" dirty="0" err="1" smtClean="0"/>
              <a:t>spongiosa</a:t>
            </a:r>
            <a:r>
              <a:rPr lang="cs-CZ" sz="1800" dirty="0" smtClean="0"/>
              <a:t> </a:t>
            </a:r>
            <a:r>
              <a:rPr lang="cs-CZ" sz="1800" dirty="0" err="1" smtClean="0"/>
              <a:t>urethrae</a:t>
            </a:r>
            <a:endParaRPr lang="cs-CZ" sz="1800" dirty="0" smtClean="0"/>
          </a:p>
        </p:txBody>
      </p:sp>
      <p:pic>
        <p:nvPicPr>
          <p:cNvPr id="16388" name="Obrázek 3" descr="http://medcell.med.yale.edu/histology/male/images/seminal_vesi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211960" cy="434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43438" y="4345674"/>
            <a:ext cx="4500562" cy="251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400" b="1" u="sng" dirty="0"/>
              <a:t>Semenné váčky (</a:t>
            </a:r>
            <a:r>
              <a:rPr lang="cs-CZ" sz="1400" b="1" u="sng" dirty="0" err="1"/>
              <a:t>vesiculae</a:t>
            </a:r>
            <a:r>
              <a:rPr lang="cs-CZ" sz="1400" b="1" u="sng" dirty="0"/>
              <a:t> </a:t>
            </a:r>
            <a:r>
              <a:rPr lang="cs-CZ" sz="1400" b="1" u="sng" dirty="0" err="1"/>
              <a:t>seminales</a:t>
            </a:r>
            <a:r>
              <a:rPr lang="cs-CZ" sz="1400" b="1" u="sng" dirty="0"/>
              <a:t>)</a:t>
            </a: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200" b="1" kern="0" dirty="0" smtClean="0">
                <a:latin typeface="+mn-lt"/>
              </a:rPr>
              <a:t>stočené </a:t>
            </a:r>
            <a:r>
              <a:rPr lang="cs-CZ" sz="1200" b="1" kern="0" dirty="0">
                <a:latin typeface="+mn-lt"/>
              </a:rPr>
              <a:t>trubicovité útvary</a:t>
            </a: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200" b="1" kern="0" dirty="0">
                <a:latin typeface="+mn-lt"/>
              </a:rPr>
              <a:t>sliznice složená v řasy, vystlána epitelem </a:t>
            </a:r>
            <a:r>
              <a:rPr lang="cs-CZ" sz="1200" b="1" kern="0" dirty="0" smtClean="0">
                <a:latin typeface="+mn-lt"/>
              </a:rPr>
              <a:t>víceřadým cylindrickým, </a:t>
            </a:r>
            <a:r>
              <a:rPr lang="cs-CZ" sz="1200" b="1" kern="0" dirty="0">
                <a:latin typeface="+mn-lt"/>
              </a:rPr>
              <a:t>bohatým na sekreční granula</a:t>
            </a: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200" b="1" kern="0" dirty="0">
                <a:latin typeface="+mn-lt"/>
              </a:rPr>
              <a:t>l</a:t>
            </a:r>
            <a:r>
              <a:rPr lang="cs-CZ" sz="1200" b="1" kern="0" dirty="0" err="1">
                <a:latin typeface="+mn-lt"/>
              </a:rPr>
              <a:t>amina</a:t>
            </a:r>
            <a:r>
              <a:rPr lang="cs-CZ" sz="1200" b="1" kern="0" dirty="0">
                <a:latin typeface="+mn-lt"/>
              </a:rPr>
              <a:t> propria (řídké kolagenní vazivo s vlákny elastickými)</a:t>
            </a: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200" b="1" kern="0" dirty="0">
                <a:latin typeface="+mn-lt"/>
              </a:rPr>
              <a:t>svalovina (2 vrstvy: vnitřní cirkulární, zevní longitudinální)</a:t>
            </a: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200" b="1" kern="0" dirty="0">
                <a:latin typeface="+mn-lt"/>
              </a:rPr>
              <a:t>viskózní sekret obsahující látky aktivující spermie, fruktóza, citrát, </a:t>
            </a:r>
            <a:r>
              <a:rPr lang="cs-CZ" sz="1200" b="1" kern="0" dirty="0" err="1">
                <a:latin typeface="+mn-lt"/>
              </a:rPr>
              <a:t>inositol</a:t>
            </a:r>
            <a:r>
              <a:rPr lang="cs-CZ" sz="1200" b="1" kern="0" dirty="0">
                <a:latin typeface="+mn-lt"/>
              </a:rPr>
              <a:t>, prostaglandiny a některé proteiny</a:t>
            </a:r>
            <a:endParaRPr lang="cs-CZ" sz="1200" kern="0" dirty="0">
              <a:latin typeface="+mn-lt"/>
            </a:endParaRPr>
          </a:p>
        </p:txBody>
      </p:sp>
      <p:sp>
        <p:nvSpPr>
          <p:cNvPr id="16390" name="TextovéPole 5"/>
          <p:cNvSpPr txBox="1">
            <a:spLocks noChangeArrowheads="1"/>
          </p:cNvSpPr>
          <p:nvPr/>
        </p:nvSpPr>
        <p:spPr bwMode="auto">
          <a:xfrm>
            <a:off x="7358063" y="0"/>
            <a:ext cx="1785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solidFill>
                  <a:schemeClr val="bg1"/>
                </a:solidFill>
              </a:rPr>
              <a:t>Vesiculae seminales</a:t>
            </a:r>
          </a:p>
        </p:txBody>
      </p:sp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6125"/>
            <a:ext cx="46672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ovéPole 7"/>
          <p:cNvSpPr txBox="1">
            <a:spLocks noChangeArrowheads="1"/>
          </p:cNvSpPr>
          <p:nvPr/>
        </p:nvSpPr>
        <p:spPr bwMode="auto">
          <a:xfrm>
            <a:off x="0" y="6581775"/>
            <a:ext cx="2214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Vesiculae seminales - detail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29125" cy="500063"/>
          </a:xfrm>
        </p:spPr>
        <p:txBody>
          <a:bodyPr/>
          <a:lstStyle/>
          <a:p>
            <a:pPr algn="l" eaLnBrk="1" hangingPunct="1"/>
            <a:r>
              <a:rPr lang="cs-CZ" sz="3000" b="1" smtClean="0"/>
              <a:t>Prostata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1500"/>
            <a:ext cx="4429125" cy="928688"/>
          </a:xfrm>
        </p:spPr>
        <p:txBody>
          <a:bodyPr/>
          <a:lstStyle/>
          <a:p>
            <a:pPr eaLnBrk="1" hangingPunct="1">
              <a:spcBef>
                <a:spcPts val="200"/>
              </a:spcBef>
            </a:pPr>
            <a:r>
              <a:rPr lang="cs-CZ" sz="1400" dirty="0" smtClean="0"/>
              <a:t>obklopuje prostatickou část </a:t>
            </a:r>
            <a:r>
              <a:rPr lang="cs-CZ" sz="1400" dirty="0" err="1" smtClean="0"/>
              <a:t>uretry</a:t>
            </a:r>
            <a:endParaRPr lang="cs-CZ" sz="1400" dirty="0" smtClean="0"/>
          </a:p>
          <a:p>
            <a:pPr eaLnBrk="1" hangingPunct="1">
              <a:spcBef>
                <a:spcPts val="200"/>
              </a:spcBef>
            </a:pPr>
            <a:r>
              <a:rPr lang="cs-CZ" sz="1400" dirty="0" smtClean="0"/>
              <a:t>složena z </a:t>
            </a:r>
            <a:r>
              <a:rPr lang="cs-CZ" sz="1400" i="1" dirty="0" smtClean="0"/>
              <a:t>vazivově svalového </a:t>
            </a:r>
            <a:r>
              <a:rPr lang="cs-CZ" sz="1400" i="1" dirty="0" err="1" smtClean="0"/>
              <a:t>stromatu</a:t>
            </a:r>
            <a:r>
              <a:rPr lang="cs-CZ" sz="1400" dirty="0" smtClean="0"/>
              <a:t>, v němž se nachází </a:t>
            </a:r>
            <a:r>
              <a:rPr lang="cs-CZ" sz="1400" b="1" i="1" dirty="0" err="1" smtClean="0"/>
              <a:t>tuboalveolární</a:t>
            </a:r>
            <a:r>
              <a:rPr lang="cs-CZ" sz="1400" b="1" i="1" dirty="0" smtClean="0"/>
              <a:t> žlázky(30-50)</a:t>
            </a:r>
            <a:r>
              <a:rPr lang="cs-CZ" sz="1400" dirty="0" smtClean="0"/>
              <a:t>, jejichž vývody ústí do močové trubice</a:t>
            </a:r>
          </a:p>
        </p:txBody>
      </p:sp>
      <p:pic>
        <p:nvPicPr>
          <p:cNvPr id="17412" name="Obrázek 3" descr="http://medcell.med.yale.edu/histology/male/images/prostate_g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0"/>
            <a:ext cx="47148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5000625"/>
            <a:ext cx="47863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200"/>
              </a:spcBef>
              <a:buFontTx/>
              <a:buChar char="•"/>
              <a:defRPr/>
            </a:pPr>
            <a:r>
              <a:rPr lang="cs-CZ" sz="1400" kern="0" dirty="0">
                <a:latin typeface="+mn-lt"/>
              </a:rPr>
              <a:t>žlázky vystlány </a:t>
            </a:r>
            <a:r>
              <a:rPr lang="cs-CZ" sz="1400" i="1" kern="0" dirty="0">
                <a:latin typeface="+mn-lt"/>
              </a:rPr>
              <a:t>různě vysokým epitelem kubickým, prizmatickým nebo víceřadým (1)</a:t>
            </a:r>
            <a:r>
              <a:rPr lang="cs-CZ" sz="1400" kern="0" dirty="0">
                <a:latin typeface="+mn-lt"/>
              </a:rPr>
              <a:t>, vylučující sekret bílkovinné povahy</a:t>
            </a:r>
          </a:p>
          <a:p>
            <a:pPr marL="342900" indent="-342900">
              <a:spcBef>
                <a:spcPts val="200"/>
              </a:spcBef>
              <a:buFontTx/>
              <a:buChar char="•"/>
              <a:defRPr/>
            </a:pPr>
            <a:r>
              <a:rPr lang="cs-CZ" sz="1400" kern="0" dirty="0">
                <a:latin typeface="+mn-lt"/>
              </a:rPr>
              <a:t>p</a:t>
            </a:r>
            <a:r>
              <a:rPr lang="cs-CZ" sz="1400" kern="0" dirty="0" err="1">
                <a:latin typeface="+mn-lt"/>
              </a:rPr>
              <a:t>rostatické</a:t>
            </a:r>
            <a:r>
              <a:rPr lang="cs-CZ" sz="1400" kern="0" dirty="0">
                <a:latin typeface="+mn-lt"/>
              </a:rPr>
              <a:t> konkrementy (</a:t>
            </a:r>
            <a:r>
              <a:rPr lang="cs-CZ" sz="1400" kern="0" dirty="0" err="1">
                <a:latin typeface="+mn-lt"/>
              </a:rPr>
              <a:t>corpora</a:t>
            </a:r>
            <a:r>
              <a:rPr lang="cs-CZ" sz="1400" kern="0" dirty="0">
                <a:latin typeface="+mn-lt"/>
              </a:rPr>
              <a:t> </a:t>
            </a:r>
            <a:r>
              <a:rPr lang="cs-CZ" sz="1400" kern="0" dirty="0" err="1">
                <a:latin typeface="+mn-lt"/>
              </a:rPr>
              <a:t>amylacea</a:t>
            </a:r>
            <a:r>
              <a:rPr lang="cs-CZ" sz="1400" kern="0" dirty="0">
                <a:latin typeface="+mn-lt"/>
              </a:rPr>
              <a:t>) (3)</a:t>
            </a:r>
          </a:p>
          <a:p>
            <a:pPr marL="342900" indent="-342900">
              <a:spcBef>
                <a:spcPts val="200"/>
              </a:spcBef>
              <a:buFontTx/>
              <a:buChar char="•"/>
              <a:defRPr/>
            </a:pPr>
            <a:r>
              <a:rPr lang="cs-CZ" sz="1400" kern="0" dirty="0">
                <a:latin typeface="+mn-lt"/>
              </a:rPr>
              <a:t>prostory mezi žlázkami vyplňuje </a:t>
            </a:r>
            <a:r>
              <a:rPr lang="cs-CZ" sz="1400" i="1" kern="0" dirty="0">
                <a:latin typeface="+mn-lt"/>
              </a:rPr>
              <a:t>kolagenní vazivo (2)</a:t>
            </a:r>
            <a:r>
              <a:rPr lang="cs-CZ" sz="1400" kern="0" dirty="0">
                <a:latin typeface="+mn-lt"/>
              </a:rPr>
              <a:t>, v němž se nacházejí </a:t>
            </a:r>
            <a:r>
              <a:rPr lang="cs-CZ" sz="1400" i="1" kern="0" dirty="0">
                <a:latin typeface="+mn-lt"/>
              </a:rPr>
              <a:t>snopečky buněk hladkého svalu</a:t>
            </a:r>
          </a:p>
          <a:p>
            <a:pPr marL="342900" indent="-342900">
              <a:spcBef>
                <a:spcPts val="200"/>
              </a:spcBef>
              <a:buFontTx/>
              <a:buChar char="•"/>
              <a:defRPr/>
            </a:pPr>
            <a:r>
              <a:rPr lang="cs-CZ" sz="1400" b="1" kern="0" dirty="0">
                <a:latin typeface="+mn-lt"/>
              </a:rPr>
              <a:t>sekret:</a:t>
            </a:r>
            <a:r>
              <a:rPr lang="cs-CZ" sz="1400" kern="0" dirty="0">
                <a:latin typeface="+mn-lt"/>
              </a:rPr>
              <a:t> řídká, mléčně zkalená tekutina (</a:t>
            </a:r>
            <a:r>
              <a:rPr lang="cs-CZ" sz="1400" kern="0" dirty="0" err="1">
                <a:latin typeface="+mn-lt"/>
              </a:rPr>
              <a:t>kys.citronová</a:t>
            </a:r>
            <a:r>
              <a:rPr lang="cs-CZ" sz="1400" kern="0" dirty="0">
                <a:latin typeface="+mn-lt"/>
              </a:rPr>
              <a:t>, kyselá fosfatáza, </a:t>
            </a:r>
            <a:r>
              <a:rPr lang="cs-CZ" sz="1400" kern="0" dirty="0" err="1">
                <a:latin typeface="+mn-lt"/>
              </a:rPr>
              <a:t>spermin</a:t>
            </a:r>
            <a:r>
              <a:rPr lang="cs-CZ" sz="1400" kern="0" dirty="0">
                <a:latin typeface="+mn-lt"/>
              </a:rPr>
              <a:t>-motilita spermií)</a:t>
            </a:r>
          </a:p>
        </p:txBody>
      </p:sp>
      <p:pic>
        <p:nvPicPr>
          <p:cNvPr id="17414" name="Obrázek 5" descr="http://medcell.med.yale.edu/histology/male/images/prostate_gland_high_magnifi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44291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Obrázek 6" descr="7.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3500438"/>
            <a:ext cx="44608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72063" cy="1143000"/>
          </a:xfrm>
        </p:spPr>
        <p:txBody>
          <a:bodyPr/>
          <a:lstStyle/>
          <a:p>
            <a:pPr algn="l" eaLnBrk="1" hangingPunct="1"/>
            <a:r>
              <a:rPr lang="cs-CZ" sz="3000" b="1" smtClean="0"/>
              <a:t>Glandulae bulbourethrales</a:t>
            </a:r>
            <a:br>
              <a:rPr lang="cs-CZ" sz="3000" b="1" smtClean="0"/>
            </a:br>
            <a:r>
              <a:rPr lang="cs-CZ" sz="3000" b="1" smtClean="0"/>
              <a:t> (Cowperovy žlázy)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72125" y="6072188"/>
            <a:ext cx="3571875" cy="785812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sz="2000" i="1" smtClean="0"/>
              <a:t>sekret</a:t>
            </a:r>
            <a:r>
              <a:rPr lang="cs-CZ" sz="2000" smtClean="0"/>
              <a:t>: čirá viskózní tekutina</a:t>
            </a:r>
          </a:p>
        </p:txBody>
      </p:sp>
      <p:pic>
        <p:nvPicPr>
          <p:cNvPr id="18436" name="Picture 5" descr="http://www.ansci.wsu.edu/Courses/as351/notes/webdocs/Histology%20Images%20-%20Male/bulbourethral_g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4950"/>
            <a:ext cx="542925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0"/>
            <a:ext cx="3643312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2875" y="1357313"/>
            <a:ext cx="528637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2000" i="1" kern="0" dirty="0" err="1">
                <a:latin typeface="+mn-lt"/>
              </a:rPr>
              <a:t>tuboalveolární</a:t>
            </a:r>
            <a:r>
              <a:rPr lang="cs-CZ" sz="2000" i="1" kern="0" dirty="0">
                <a:latin typeface="+mn-lt"/>
              </a:rPr>
              <a:t> žlázy</a:t>
            </a: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2000" i="1" kern="0" dirty="0" err="1">
                <a:latin typeface="+mn-lt"/>
              </a:rPr>
              <a:t>jednovstevný</a:t>
            </a:r>
            <a:r>
              <a:rPr lang="cs-CZ" sz="2000" i="1" kern="0" dirty="0">
                <a:latin typeface="+mn-lt"/>
              </a:rPr>
              <a:t> kubický až cylindrický epitel </a:t>
            </a:r>
            <a:r>
              <a:rPr lang="cs-CZ" sz="2000" i="1" kern="0" dirty="0" err="1">
                <a:latin typeface="+mn-lt"/>
              </a:rPr>
              <a:t>mucinózního</a:t>
            </a:r>
            <a:r>
              <a:rPr lang="cs-CZ" sz="2000" i="1" kern="0" dirty="0">
                <a:latin typeface="+mn-lt"/>
              </a:rPr>
              <a:t> charakteru</a:t>
            </a:r>
          </a:p>
        </p:txBody>
      </p:sp>
      <p:sp>
        <p:nvSpPr>
          <p:cNvPr id="18439" name="TextovéPole 7"/>
          <p:cNvSpPr txBox="1">
            <a:spLocks noChangeArrowheads="1"/>
          </p:cNvSpPr>
          <p:nvPr/>
        </p:nvSpPr>
        <p:spPr bwMode="auto">
          <a:xfrm>
            <a:off x="5500688" y="5357813"/>
            <a:ext cx="7858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D-vývody</a:t>
            </a:r>
          </a:p>
        </p:txBody>
      </p:sp>
      <p:sp>
        <p:nvSpPr>
          <p:cNvPr id="18440" name="TextovéPole 8"/>
          <p:cNvSpPr txBox="1">
            <a:spLocks noChangeArrowheads="1"/>
          </p:cNvSpPr>
          <p:nvPr/>
        </p:nvSpPr>
        <p:spPr bwMode="auto">
          <a:xfrm>
            <a:off x="5500688" y="5572125"/>
            <a:ext cx="3643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šipky – v některých místech vývody obsahují mucinózní sekretorické buňky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2786063" y="0"/>
            <a:ext cx="2143125" cy="439738"/>
          </a:xfrm>
        </p:spPr>
        <p:txBody>
          <a:bodyPr/>
          <a:lstStyle/>
          <a:p>
            <a:pPr algn="l"/>
            <a:r>
              <a:rPr lang="cs-CZ" sz="3000" b="1" smtClean="0"/>
              <a:t>Pyj - penis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0"/>
            <a:ext cx="41719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Zástupný symbol pro obsah 10" descr="16_42_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86063" cy="3089275"/>
          </a:xfrm>
        </p:spPr>
      </p:pic>
      <p:sp>
        <p:nvSpPr>
          <p:cNvPr id="19461" name="TextovéPole 11"/>
          <p:cNvSpPr txBox="1">
            <a:spLocks noChangeArrowheads="1"/>
          </p:cNvSpPr>
          <p:nvPr/>
        </p:nvSpPr>
        <p:spPr bwMode="auto">
          <a:xfrm>
            <a:off x="0" y="3000375"/>
            <a:ext cx="328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1-kůže; 2-tunica albuginea; 3-corpus cavernosum; 4-septum penis; 5-corpus spongiosum; 6-urethra</a:t>
            </a:r>
          </a:p>
        </p:txBody>
      </p:sp>
      <p:sp>
        <p:nvSpPr>
          <p:cNvPr id="19462" name="TextovéPole 12"/>
          <p:cNvSpPr txBox="1">
            <a:spLocks noChangeArrowheads="1"/>
          </p:cNvSpPr>
          <p:nvPr/>
        </p:nvSpPr>
        <p:spPr bwMode="auto">
          <a:xfrm>
            <a:off x="2214563" y="214313"/>
            <a:ext cx="2143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1</a:t>
            </a:r>
          </a:p>
        </p:txBody>
      </p:sp>
      <p:sp>
        <p:nvSpPr>
          <p:cNvPr id="19463" name="TextovéPole 13"/>
          <p:cNvSpPr txBox="1">
            <a:spLocks noChangeArrowheads="1"/>
          </p:cNvSpPr>
          <p:nvPr/>
        </p:nvSpPr>
        <p:spPr bwMode="auto">
          <a:xfrm>
            <a:off x="1500188" y="785813"/>
            <a:ext cx="2047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2</a:t>
            </a:r>
          </a:p>
        </p:txBody>
      </p:sp>
      <p:sp>
        <p:nvSpPr>
          <p:cNvPr id="19464" name="TextovéPole 14"/>
          <p:cNvSpPr txBox="1">
            <a:spLocks noChangeArrowheads="1"/>
          </p:cNvSpPr>
          <p:nvPr/>
        </p:nvSpPr>
        <p:spPr bwMode="auto">
          <a:xfrm>
            <a:off x="1714500" y="1214438"/>
            <a:ext cx="1952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3</a:t>
            </a:r>
          </a:p>
        </p:txBody>
      </p:sp>
      <p:sp>
        <p:nvSpPr>
          <p:cNvPr id="19465" name="TextovéPole 15"/>
          <p:cNvSpPr txBox="1">
            <a:spLocks noChangeArrowheads="1"/>
          </p:cNvSpPr>
          <p:nvPr/>
        </p:nvSpPr>
        <p:spPr bwMode="auto">
          <a:xfrm>
            <a:off x="1285875" y="1357313"/>
            <a:ext cx="1857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4</a:t>
            </a:r>
          </a:p>
        </p:txBody>
      </p:sp>
      <p:sp>
        <p:nvSpPr>
          <p:cNvPr id="19466" name="TextovéPole 16"/>
          <p:cNvSpPr txBox="1">
            <a:spLocks noChangeArrowheads="1"/>
          </p:cNvSpPr>
          <p:nvPr/>
        </p:nvSpPr>
        <p:spPr bwMode="auto">
          <a:xfrm>
            <a:off x="1428750" y="2071688"/>
            <a:ext cx="2857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5</a:t>
            </a:r>
          </a:p>
        </p:txBody>
      </p:sp>
      <p:sp>
        <p:nvSpPr>
          <p:cNvPr id="19467" name="TextovéPole 17"/>
          <p:cNvSpPr txBox="1">
            <a:spLocks noChangeArrowheads="1"/>
          </p:cNvSpPr>
          <p:nvPr/>
        </p:nvSpPr>
        <p:spPr bwMode="auto">
          <a:xfrm>
            <a:off x="1571625" y="2214563"/>
            <a:ext cx="214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6</a:t>
            </a:r>
          </a:p>
        </p:txBody>
      </p:sp>
      <p:pic>
        <p:nvPicPr>
          <p:cNvPr id="19468" name="Obrázek 18" descr="16_43_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0100"/>
            <a:ext cx="2714625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TextovéPole 19"/>
          <p:cNvSpPr txBox="1">
            <a:spLocks noChangeArrowheads="1"/>
          </p:cNvSpPr>
          <p:nvPr/>
        </p:nvSpPr>
        <p:spPr bwMode="auto">
          <a:xfrm>
            <a:off x="2714625" y="3429000"/>
            <a:ext cx="1285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tunica </a:t>
            </a:r>
          </a:p>
          <a:p>
            <a:pPr eaLnBrk="1" hangingPunct="1"/>
            <a:r>
              <a:rPr lang="cs-CZ" sz="1000" b="1"/>
              <a:t>albuginea</a:t>
            </a:r>
          </a:p>
        </p:txBody>
      </p:sp>
      <p:sp>
        <p:nvSpPr>
          <p:cNvPr id="19470" name="TextovéPole 20"/>
          <p:cNvSpPr txBox="1">
            <a:spLocks noChangeArrowheads="1"/>
          </p:cNvSpPr>
          <p:nvPr/>
        </p:nvSpPr>
        <p:spPr bwMode="auto">
          <a:xfrm>
            <a:off x="2714625" y="3929063"/>
            <a:ext cx="6334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trámce</a:t>
            </a:r>
          </a:p>
        </p:txBody>
      </p:sp>
      <p:sp>
        <p:nvSpPr>
          <p:cNvPr id="19471" name="TextovéPole 21"/>
          <p:cNvSpPr txBox="1">
            <a:spLocks noChangeArrowheads="1"/>
          </p:cNvSpPr>
          <p:nvPr/>
        </p:nvSpPr>
        <p:spPr bwMode="auto">
          <a:xfrm>
            <a:off x="2714625" y="4643438"/>
            <a:ext cx="909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kavernózní prostory</a:t>
            </a:r>
          </a:p>
        </p:txBody>
      </p:sp>
      <p:sp>
        <p:nvSpPr>
          <p:cNvPr id="19472" name="TextovéPole 22"/>
          <p:cNvSpPr txBox="1">
            <a:spLocks noChangeArrowheads="1"/>
          </p:cNvSpPr>
          <p:nvPr/>
        </p:nvSpPr>
        <p:spPr bwMode="auto">
          <a:xfrm>
            <a:off x="2714625" y="5500688"/>
            <a:ext cx="1357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buňky hladké svaloviny</a:t>
            </a:r>
          </a:p>
        </p:txBody>
      </p:sp>
      <p:cxnSp>
        <p:nvCxnSpPr>
          <p:cNvPr id="25" name="Přímá spojovací čára 24"/>
          <p:cNvCxnSpPr/>
          <p:nvPr/>
        </p:nvCxnSpPr>
        <p:spPr>
          <a:xfrm rot="10800000">
            <a:off x="1428750" y="3571875"/>
            <a:ext cx="135731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/>
          <p:nvPr/>
        </p:nvCxnSpPr>
        <p:spPr>
          <a:xfrm rot="10800000">
            <a:off x="1928813" y="4071938"/>
            <a:ext cx="85725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čára 37"/>
          <p:cNvCxnSpPr/>
          <p:nvPr/>
        </p:nvCxnSpPr>
        <p:spPr>
          <a:xfrm rot="5400000">
            <a:off x="1821657" y="4107656"/>
            <a:ext cx="500062" cy="428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čára 40"/>
          <p:cNvCxnSpPr/>
          <p:nvPr/>
        </p:nvCxnSpPr>
        <p:spPr>
          <a:xfrm rot="10800000">
            <a:off x="1857375" y="4857750"/>
            <a:ext cx="92868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ovací čára 44"/>
          <p:cNvCxnSpPr/>
          <p:nvPr/>
        </p:nvCxnSpPr>
        <p:spPr>
          <a:xfrm rot="5400000">
            <a:off x="1785938" y="5000625"/>
            <a:ext cx="571500" cy="285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čára 47"/>
          <p:cNvCxnSpPr/>
          <p:nvPr/>
        </p:nvCxnSpPr>
        <p:spPr>
          <a:xfrm rot="10800000">
            <a:off x="1643063" y="5715000"/>
            <a:ext cx="1143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čára 50"/>
          <p:cNvCxnSpPr/>
          <p:nvPr/>
        </p:nvCxnSpPr>
        <p:spPr>
          <a:xfrm rot="5400000">
            <a:off x="1785938" y="5715000"/>
            <a:ext cx="71438" cy="714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2714625" y="428625"/>
            <a:ext cx="2357438" cy="176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200" kern="0" dirty="0">
                <a:latin typeface="+mn-lt"/>
              </a:rPr>
              <a:t>topořivá tělesa: </a:t>
            </a:r>
            <a:r>
              <a:rPr lang="cs-CZ" sz="1200" kern="0" dirty="0" err="1">
                <a:latin typeface="+mn-lt"/>
              </a:rPr>
              <a:t>corpora</a:t>
            </a:r>
            <a:r>
              <a:rPr lang="cs-CZ" sz="1200" kern="0" dirty="0">
                <a:latin typeface="+mn-lt"/>
              </a:rPr>
              <a:t> </a:t>
            </a:r>
            <a:r>
              <a:rPr lang="cs-CZ" sz="1200" kern="0" dirty="0" err="1">
                <a:latin typeface="+mn-lt"/>
              </a:rPr>
              <a:t>cavernosa</a:t>
            </a:r>
            <a:r>
              <a:rPr lang="cs-CZ" sz="1200" kern="0" dirty="0">
                <a:latin typeface="+mn-lt"/>
              </a:rPr>
              <a:t> penis a corpus </a:t>
            </a:r>
            <a:r>
              <a:rPr lang="cs-CZ" sz="1200" kern="0" dirty="0" err="1">
                <a:latin typeface="+mn-lt"/>
              </a:rPr>
              <a:t>spongiosum</a:t>
            </a:r>
            <a:r>
              <a:rPr lang="cs-CZ" sz="1200" kern="0" dirty="0">
                <a:latin typeface="+mn-lt"/>
              </a:rPr>
              <a:t> penis → </a:t>
            </a:r>
            <a:r>
              <a:rPr lang="cs-CZ" sz="1200" kern="0" dirty="0" err="1">
                <a:latin typeface="+mn-lt"/>
              </a:rPr>
              <a:t>glans</a:t>
            </a:r>
            <a:r>
              <a:rPr lang="cs-CZ" sz="1200" kern="0" dirty="0">
                <a:latin typeface="+mn-lt"/>
              </a:rPr>
              <a:t> penis</a:t>
            </a: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200" kern="0" dirty="0">
                <a:latin typeface="+mn-lt"/>
              </a:rPr>
              <a:t>tunica albuginea (tuhé vazivo</a:t>
            </a:r>
            <a:r>
              <a:rPr lang="cs-CZ" sz="1200" kern="0" dirty="0" smtClean="0">
                <a:latin typeface="+mn-lt"/>
              </a:rPr>
              <a:t>), mediálně tvoří septum</a:t>
            </a: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200" kern="0" dirty="0" err="1" smtClean="0">
                <a:latin typeface="+mn-lt"/>
              </a:rPr>
              <a:t>Littréovy</a:t>
            </a:r>
            <a:r>
              <a:rPr lang="cs-CZ" sz="1200" kern="0" dirty="0" smtClean="0">
                <a:latin typeface="+mn-lt"/>
              </a:rPr>
              <a:t> žlázky</a:t>
            </a: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200" kern="0" dirty="0"/>
              <a:t>kavernózní, erektilní tkáň tvořena řídkým vazivem s drobnými svalovými snopci, ve kterém probíhají četné široké kavernózní prostory ohraničené endotelem</a:t>
            </a: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endParaRPr lang="cs-CZ" sz="1200" kern="0" dirty="0">
              <a:latin typeface="+mn-lt"/>
            </a:endParaRPr>
          </a:p>
        </p:txBody>
      </p:sp>
      <p:pic>
        <p:nvPicPr>
          <p:cNvPr id="194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627151"/>
            <a:ext cx="542925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2" name="TextovéPole 55"/>
          <p:cNvSpPr txBox="1">
            <a:spLocks noChangeArrowheads="1"/>
          </p:cNvSpPr>
          <p:nvPr/>
        </p:nvSpPr>
        <p:spPr bwMode="auto">
          <a:xfrm>
            <a:off x="0" y="6643688"/>
            <a:ext cx="21431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100" b="1"/>
              <a:t>Corpus cavernosum penis</a:t>
            </a:r>
          </a:p>
        </p:txBody>
      </p:sp>
      <p:sp>
        <p:nvSpPr>
          <p:cNvPr id="19483" name="TextovéPole 56"/>
          <p:cNvSpPr txBox="1">
            <a:spLocks noChangeArrowheads="1"/>
          </p:cNvSpPr>
          <p:nvPr/>
        </p:nvSpPr>
        <p:spPr bwMode="auto">
          <a:xfrm>
            <a:off x="3714750" y="6643688"/>
            <a:ext cx="21431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100" b="1"/>
              <a:t>Corpus spongiosum penis</a:t>
            </a:r>
          </a:p>
        </p:txBody>
      </p:sp>
      <p:sp>
        <p:nvSpPr>
          <p:cNvPr id="19484" name="TextovéPole 57"/>
          <p:cNvSpPr txBox="1">
            <a:spLocks noChangeArrowheads="1"/>
          </p:cNvSpPr>
          <p:nvPr/>
        </p:nvSpPr>
        <p:spPr bwMode="auto">
          <a:xfrm>
            <a:off x="6715125" y="3643313"/>
            <a:ext cx="2428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okolní vrstvu hladké svaloviny utváří „subendoteliální polštářky“</a:t>
            </a:r>
          </a:p>
        </p:txBody>
      </p:sp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4860032" y="2643188"/>
            <a:ext cx="428396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200" dirty="0" smtClean="0"/>
              <a:t>Corpus </a:t>
            </a:r>
            <a:r>
              <a:rPr lang="cs-CZ" sz="1200" dirty="0" err="1" smtClean="0"/>
              <a:t>spongiosum</a:t>
            </a:r>
            <a:r>
              <a:rPr lang="cs-CZ" sz="1200" dirty="0" smtClean="0"/>
              <a:t>-tenká </a:t>
            </a:r>
            <a:r>
              <a:rPr lang="cs-CZ" sz="1200" dirty="0"/>
              <a:t>tunica albuginea, kavernózní prostory malé, středem prochází </a:t>
            </a:r>
            <a:r>
              <a:rPr lang="cs-CZ" sz="1200" dirty="0" err="1" smtClean="0"/>
              <a:t>uretra</a:t>
            </a:r>
            <a:endParaRPr lang="cs-CZ" sz="1200" dirty="0" smtClean="0"/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200" dirty="0" smtClean="0"/>
              <a:t>Povrch </a:t>
            </a:r>
            <a:r>
              <a:rPr lang="cs-CZ" sz="1200" dirty="0"/>
              <a:t>penisu- tenká kůže, drobné žlázky a chlupové folikuly, řídké podkožní vazivo</a:t>
            </a: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endParaRPr lang="cs-CZ" sz="1400" kern="0" dirty="0">
              <a:latin typeface="+mn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4437112"/>
            <a:ext cx="4896544" cy="1902941"/>
          </a:xfrm>
        </p:spPr>
        <p:txBody>
          <a:bodyPr/>
          <a:lstStyle/>
          <a:p>
            <a:r>
              <a:rPr lang="cs-CZ" b="1" u="sng" dirty="0"/>
              <a:t>Šourek</a:t>
            </a:r>
          </a:p>
          <a:p>
            <a:r>
              <a:rPr lang="cs-CZ" sz="1600" dirty="0" smtClean="0"/>
              <a:t>Kožní vak, ve kterém jsou uložena varlata</a:t>
            </a:r>
          </a:p>
          <a:p>
            <a:r>
              <a:rPr lang="cs-CZ" sz="1600" dirty="0" err="1" smtClean="0"/>
              <a:t>Raphe</a:t>
            </a:r>
            <a:r>
              <a:rPr lang="cs-CZ" sz="1600" dirty="0" smtClean="0"/>
              <a:t> </a:t>
            </a:r>
            <a:r>
              <a:rPr lang="cs-CZ" sz="1600" dirty="0" err="1" smtClean="0"/>
              <a:t>scroti</a:t>
            </a:r>
            <a:r>
              <a:rPr lang="cs-CZ" sz="1600" dirty="0" smtClean="0"/>
              <a:t>, septum </a:t>
            </a:r>
            <a:r>
              <a:rPr lang="cs-CZ" sz="1600" dirty="0" err="1" smtClean="0"/>
              <a:t>scroti</a:t>
            </a:r>
            <a:endParaRPr lang="cs-CZ" sz="1600" dirty="0" smtClean="0"/>
          </a:p>
          <a:p>
            <a:r>
              <a:rPr lang="cs-CZ" sz="1600" dirty="0" smtClean="0"/>
              <a:t>Kůže- tenkého typu, pigmentové buňky, vlasové folikuly, mazové žlázky, ojediněle apokrinní</a:t>
            </a:r>
          </a:p>
          <a:p>
            <a:r>
              <a:rPr lang="cs-CZ" sz="1600" dirty="0" smtClean="0"/>
              <a:t>Podkožní vazivo- snopce hladké svaloviny-tzv. tunica </a:t>
            </a:r>
            <a:r>
              <a:rPr lang="cs-CZ" sz="1600" dirty="0" err="1" smtClean="0"/>
              <a:t>dartos</a:t>
            </a:r>
            <a:endParaRPr lang="cs-CZ" sz="1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2425"/>
            <a:ext cx="4342749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2809875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708745" y="3645024"/>
            <a:ext cx="34162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u="sng" dirty="0" err="1" smtClean="0"/>
              <a:t>Funiculus</a:t>
            </a:r>
            <a:r>
              <a:rPr lang="cs-CZ" sz="2800" b="1" u="sng" dirty="0" smtClean="0"/>
              <a:t> </a:t>
            </a:r>
            <a:r>
              <a:rPr lang="cs-CZ" sz="2800" b="1" u="sng" dirty="0" err="1" smtClean="0"/>
              <a:t>spermaticus</a:t>
            </a:r>
            <a:endParaRPr lang="cs-CZ" sz="2800" b="1" u="sng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 smtClean="0"/>
              <a:t>Fascia</a:t>
            </a:r>
            <a:r>
              <a:rPr lang="cs-CZ" sz="1600" dirty="0" smtClean="0"/>
              <a:t> </a:t>
            </a:r>
            <a:r>
              <a:rPr lang="cs-CZ" sz="1600" dirty="0" err="1" smtClean="0"/>
              <a:t>spermatica</a:t>
            </a:r>
            <a:r>
              <a:rPr lang="cs-CZ" sz="1600" dirty="0" smtClean="0"/>
              <a:t> interna, </a:t>
            </a:r>
            <a:r>
              <a:rPr lang="cs-CZ" sz="1600" dirty="0" err="1" smtClean="0"/>
              <a:t>m.cremaster</a:t>
            </a:r>
            <a:r>
              <a:rPr lang="cs-CZ" sz="1600" dirty="0" smtClean="0"/>
              <a:t>(příčně pruhovaná kosterní svalovina), </a:t>
            </a:r>
            <a:r>
              <a:rPr lang="cs-CZ" sz="1600" dirty="0" err="1" smtClean="0"/>
              <a:t>fascia</a:t>
            </a:r>
            <a:r>
              <a:rPr lang="cs-CZ" sz="1600" dirty="0" smtClean="0"/>
              <a:t> </a:t>
            </a:r>
            <a:r>
              <a:rPr lang="cs-CZ" sz="1600" dirty="0" err="1" smtClean="0"/>
              <a:t>spermatica</a:t>
            </a:r>
            <a:r>
              <a:rPr lang="cs-CZ" sz="1600" dirty="0" smtClean="0"/>
              <a:t> </a:t>
            </a:r>
            <a:r>
              <a:rPr lang="cs-CZ" sz="1600" dirty="0" err="1" smtClean="0"/>
              <a:t>externa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/>
              <a:t>Tunica </a:t>
            </a:r>
            <a:r>
              <a:rPr lang="cs-CZ" sz="1600" dirty="0" err="1" smtClean="0"/>
              <a:t>vaginalis</a:t>
            </a:r>
            <a:r>
              <a:rPr lang="cs-CZ" sz="1600" dirty="0" smtClean="0"/>
              <a:t>-lamina </a:t>
            </a:r>
            <a:r>
              <a:rPr lang="cs-CZ" sz="1600" dirty="0" err="1" smtClean="0"/>
              <a:t>visceralis</a:t>
            </a:r>
            <a:r>
              <a:rPr lang="cs-CZ" sz="1600" dirty="0" smtClean="0"/>
              <a:t>, lamina </a:t>
            </a:r>
            <a:r>
              <a:rPr lang="cs-CZ" sz="1600" dirty="0" err="1" smtClean="0"/>
              <a:t>parietalis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/>
              <a:t>Uvnitř </a:t>
            </a:r>
            <a:r>
              <a:rPr lang="cs-CZ" sz="1600" dirty="0" err="1" smtClean="0"/>
              <a:t>funiculus</a:t>
            </a:r>
            <a:r>
              <a:rPr lang="cs-CZ" sz="1600" dirty="0" smtClean="0"/>
              <a:t> </a:t>
            </a:r>
            <a:r>
              <a:rPr lang="cs-CZ" sz="1600" dirty="0" err="1" smtClean="0"/>
              <a:t>psermaticus</a:t>
            </a:r>
            <a:r>
              <a:rPr lang="cs-CZ" sz="1600" dirty="0" smtClean="0"/>
              <a:t> probíhá </a:t>
            </a:r>
            <a:r>
              <a:rPr lang="cs-CZ" sz="1600" dirty="0" err="1" smtClean="0"/>
              <a:t>ductus</a:t>
            </a:r>
            <a:r>
              <a:rPr lang="cs-CZ" sz="1600" dirty="0" smtClean="0"/>
              <a:t> </a:t>
            </a:r>
            <a:r>
              <a:rPr lang="cs-CZ" sz="1600" dirty="0" err="1" smtClean="0"/>
              <a:t>deferens</a:t>
            </a:r>
            <a:r>
              <a:rPr lang="cs-CZ" sz="1600" dirty="0" smtClean="0"/>
              <a:t>, arterioly, žilní pleteně, </a:t>
            </a:r>
            <a:r>
              <a:rPr lang="cs-CZ" sz="1600" dirty="0" err="1" smtClean="0"/>
              <a:t>ly</a:t>
            </a:r>
            <a:r>
              <a:rPr lang="cs-CZ" sz="1600" dirty="0" smtClean="0"/>
              <a:t> cévy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017778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sz="1400" b="1" u="sng" smtClean="0"/>
              <a:t>Literatura:</a:t>
            </a:r>
          </a:p>
          <a:p>
            <a:pPr eaLnBrk="1" hangingPunct="1"/>
            <a:r>
              <a:rPr lang="cs-CZ" sz="1400" smtClean="0"/>
              <a:t>Junqueira, C.L., Carneiro, J., Kelley, R.O. Základy histologie. H+H, 1997.</a:t>
            </a:r>
          </a:p>
          <a:p>
            <a:pPr eaLnBrk="1" hangingPunct="1"/>
            <a:r>
              <a:rPr lang="cs-CZ" sz="1400" smtClean="0"/>
              <a:t>Malínský, J., Lichnovský, V., Michalíková, Z. Přehled histologie člověka v obrazech – II.díl. Olomouc 2009.</a:t>
            </a:r>
          </a:p>
          <a:p>
            <a:pPr eaLnBrk="1" hangingPunct="1"/>
            <a:r>
              <a:rPr lang="cs-CZ" sz="1400" smtClean="0"/>
              <a:t>Young et al. Wheaters Functional Histology</a:t>
            </a:r>
          </a:p>
          <a:p>
            <a:pPr eaLnBrk="1" hangingPunct="1"/>
            <a:r>
              <a:rPr lang="cs-CZ" sz="1400" smtClean="0"/>
              <a:t>Ross, M.H. Histology text and atlas </a:t>
            </a:r>
          </a:p>
          <a:p>
            <a:pPr eaLnBrk="1" hangingPunct="1"/>
            <a:r>
              <a:rPr lang="cs-CZ" sz="1400" smtClean="0"/>
              <a:t>Martínek, J., Vacek, Z. Histologický atlas</a:t>
            </a:r>
          </a:p>
          <a:p>
            <a:pPr eaLnBrk="1" hangingPunct="1"/>
            <a:r>
              <a:rPr lang="cs-CZ" sz="1400" smtClean="0"/>
              <a:t>Geneser, F. Color Atlas of Histology. Munksgaard 1985.</a:t>
            </a:r>
          </a:p>
          <a:p>
            <a:pPr eaLnBrk="1" hangingPunct="1"/>
            <a:r>
              <a:rPr lang="cs-CZ" sz="1400" smtClean="0">
                <a:hlinkClick r:id="rId2"/>
              </a:rPr>
              <a:t>http://web.lfp.cuni.cz/OldWWW/dept/histolog/index.html</a:t>
            </a:r>
            <a:endParaRPr lang="cs-CZ" sz="1400" smtClean="0"/>
          </a:p>
          <a:p>
            <a:pPr eaLnBrk="1" hangingPunct="1"/>
            <a:r>
              <a:rPr lang="cs-CZ" sz="1400" smtClean="0">
                <a:hlinkClick r:id="rId3"/>
              </a:rPr>
              <a:t>http://www.bu.edu/histology/m/t_malere.htm</a:t>
            </a:r>
            <a:endParaRPr lang="cs-CZ" sz="1400" smtClean="0"/>
          </a:p>
          <a:p>
            <a:pPr eaLnBrk="1" hangingPunct="1"/>
            <a:r>
              <a:rPr lang="cs-CZ" sz="1400" smtClean="0">
                <a:hlinkClick r:id="rId4"/>
              </a:rPr>
              <a:t>http://medcell.med.yale.edu/histology/male_reproductive_system.php#slides</a:t>
            </a:r>
            <a:endParaRPr lang="cs-CZ" sz="1400" smtClean="0"/>
          </a:p>
          <a:p>
            <a:pPr eaLnBrk="1" hangingPunct="1"/>
            <a:endParaRPr lang="cs-CZ" sz="180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572125" y="0"/>
            <a:ext cx="3571875" cy="714375"/>
          </a:xfrm>
        </p:spPr>
        <p:txBody>
          <a:bodyPr/>
          <a:lstStyle/>
          <a:p>
            <a:pPr algn="r" eaLnBrk="1" hangingPunct="1"/>
            <a:r>
              <a:rPr lang="cs-CZ" sz="3200" b="1" smtClean="0"/>
              <a:t>VARLE (TESTIS)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43563" y="714375"/>
            <a:ext cx="3500437" cy="257175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sz="1800" smtClean="0"/>
              <a:t>párový orgán, uložený v šourku</a:t>
            </a:r>
          </a:p>
          <a:p>
            <a:pPr eaLnBrk="1" hangingPunct="1">
              <a:spcBef>
                <a:spcPct val="50000"/>
              </a:spcBef>
            </a:pPr>
            <a:r>
              <a:rPr lang="cs-CZ" sz="1800" smtClean="0"/>
              <a:t>má dvojí funkci:</a:t>
            </a:r>
          </a:p>
          <a:p>
            <a:pPr lvl="1" eaLnBrk="1" hangingPunct="1"/>
            <a:r>
              <a:rPr lang="cs-CZ" sz="1400" smtClean="0"/>
              <a:t>produkuje mužské gamety – spermie</a:t>
            </a:r>
          </a:p>
          <a:p>
            <a:pPr lvl="1" eaLnBrk="1" hangingPunct="1"/>
            <a:r>
              <a:rPr lang="cs-CZ" sz="1400" smtClean="0"/>
              <a:t>místo vzniku mužského pohlavního hormonu testosteronu</a:t>
            </a:r>
          </a:p>
          <a:p>
            <a:pPr eaLnBrk="1" hangingPunct="1">
              <a:spcBef>
                <a:spcPct val="50000"/>
              </a:spcBef>
            </a:pPr>
            <a:r>
              <a:rPr lang="cs-CZ" sz="1800" smtClean="0"/>
              <a:t>histologicky má stavbu složené tubulózní žlázy</a:t>
            </a:r>
          </a:p>
        </p:txBody>
      </p:sp>
      <p:pic>
        <p:nvPicPr>
          <p:cNvPr id="5124" name="Picture 5" descr=" testis and epididymi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3571875"/>
            <a:ext cx="4808537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54530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Přímá spojovací šipka 10"/>
          <p:cNvCxnSpPr/>
          <p:nvPr/>
        </p:nvCxnSpPr>
        <p:spPr>
          <a:xfrm>
            <a:off x="4500563" y="5357813"/>
            <a:ext cx="3143250" cy="158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4929188" y="5786438"/>
            <a:ext cx="2428875" cy="158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7715250" y="5143500"/>
            <a:ext cx="785813" cy="158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rot="16200000" flipH="1">
            <a:off x="5000625" y="4071938"/>
            <a:ext cx="142875" cy="142875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V="1">
            <a:off x="7786688" y="6000750"/>
            <a:ext cx="357187" cy="142875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Volný tvar 27"/>
          <p:cNvSpPr/>
          <p:nvPr/>
        </p:nvSpPr>
        <p:spPr>
          <a:xfrm>
            <a:off x="5048250" y="3657600"/>
            <a:ext cx="822325" cy="374650"/>
          </a:xfrm>
          <a:custGeom>
            <a:avLst/>
            <a:gdLst>
              <a:gd name="connsiteX0" fmla="*/ 0 w 822960"/>
              <a:gd name="connsiteY0" fmla="*/ 374904 h 374904"/>
              <a:gd name="connsiteX1" fmla="*/ 173736 w 822960"/>
              <a:gd name="connsiteY1" fmla="*/ 265176 h 374904"/>
              <a:gd name="connsiteX2" fmla="*/ 192024 w 822960"/>
              <a:gd name="connsiteY2" fmla="*/ 256032 h 374904"/>
              <a:gd name="connsiteX3" fmla="*/ 384048 w 822960"/>
              <a:gd name="connsiteY3" fmla="*/ 155448 h 374904"/>
              <a:gd name="connsiteX4" fmla="*/ 411480 w 822960"/>
              <a:gd name="connsiteY4" fmla="*/ 146304 h 374904"/>
              <a:gd name="connsiteX5" fmla="*/ 539496 w 822960"/>
              <a:gd name="connsiteY5" fmla="*/ 91440 h 374904"/>
              <a:gd name="connsiteX6" fmla="*/ 640080 w 822960"/>
              <a:gd name="connsiteY6" fmla="*/ 54864 h 374904"/>
              <a:gd name="connsiteX7" fmla="*/ 822960 w 822960"/>
              <a:gd name="connsiteY7" fmla="*/ 0 h 37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" h="374904">
                <a:moveTo>
                  <a:pt x="0" y="374904"/>
                </a:moveTo>
                <a:lnTo>
                  <a:pt x="173736" y="265176"/>
                </a:lnTo>
                <a:cubicBezTo>
                  <a:pt x="205740" y="245364"/>
                  <a:pt x="192024" y="256032"/>
                  <a:pt x="192024" y="256032"/>
                </a:cubicBezTo>
                <a:lnTo>
                  <a:pt x="384048" y="155448"/>
                </a:lnTo>
                <a:cubicBezTo>
                  <a:pt x="420624" y="137160"/>
                  <a:pt x="385572" y="156972"/>
                  <a:pt x="411480" y="146304"/>
                </a:cubicBezTo>
                <a:cubicBezTo>
                  <a:pt x="437388" y="135636"/>
                  <a:pt x="501396" y="106680"/>
                  <a:pt x="539496" y="91440"/>
                </a:cubicBezTo>
                <a:cubicBezTo>
                  <a:pt x="577596" y="76200"/>
                  <a:pt x="592836" y="70104"/>
                  <a:pt x="640080" y="54864"/>
                </a:cubicBezTo>
                <a:cubicBezTo>
                  <a:pt x="687324" y="39624"/>
                  <a:pt x="822960" y="0"/>
                  <a:pt x="822960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0" name="Přímá spojovací šipka 29"/>
          <p:cNvCxnSpPr>
            <a:endCxn id="28" idx="5"/>
          </p:cNvCxnSpPr>
          <p:nvPr/>
        </p:nvCxnSpPr>
        <p:spPr>
          <a:xfrm>
            <a:off x="4857750" y="3714750"/>
            <a:ext cx="728663" cy="3492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Volný tvar 30"/>
          <p:cNvSpPr/>
          <p:nvPr/>
        </p:nvSpPr>
        <p:spPr>
          <a:xfrm>
            <a:off x="6122988" y="4635500"/>
            <a:ext cx="563562" cy="522288"/>
          </a:xfrm>
          <a:custGeom>
            <a:avLst/>
            <a:gdLst>
              <a:gd name="connsiteX0" fmla="*/ 3586 w 563372"/>
              <a:gd name="connsiteY0" fmla="*/ 18288 h 522044"/>
              <a:gd name="connsiteX1" fmla="*/ 12730 w 563372"/>
              <a:gd name="connsiteY1" fmla="*/ 310896 h 522044"/>
              <a:gd name="connsiteX2" fmla="*/ 104170 w 563372"/>
              <a:gd name="connsiteY2" fmla="*/ 402336 h 522044"/>
              <a:gd name="connsiteX3" fmla="*/ 131602 w 563372"/>
              <a:gd name="connsiteY3" fmla="*/ 429768 h 522044"/>
              <a:gd name="connsiteX4" fmla="*/ 213898 w 563372"/>
              <a:gd name="connsiteY4" fmla="*/ 457200 h 522044"/>
              <a:gd name="connsiteX5" fmla="*/ 296194 w 563372"/>
              <a:gd name="connsiteY5" fmla="*/ 484632 h 522044"/>
              <a:gd name="connsiteX6" fmla="*/ 323626 w 563372"/>
              <a:gd name="connsiteY6" fmla="*/ 493776 h 522044"/>
              <a:gd name="connsiteX7" fmla="*/ 351058 w 563372"/>
              <a:gd name="connsiteY7" fmla="*/ 502920 h 522044"/>
              <a:gd name="connsiteX8" fmla="*/ 433354 w 563372"/>
              <a:gd name="connsiteY8" fmla="*/ 521208 h 522044"/>
              <a:gd name="connsiteX9" fmla="*/ 506506 w 563372"/>
              <a:gd name="connsiteY9" fmla="*/ 512064 h 522044"/>
              <a:gd name="connsiteX10" fmla="*/ 515650 w 563372"/>
              <a:gd name="connsiteY10" fmla="*/ 484632 h 522044"/>
              <a:gd name="connsiteX11" fmla="*/ 524794 w 563372"/>
              <a:gd name="connsiteY11" fmla="*/ 420624 h 522044"/>
              <a:gd name="connsiteX12" fmla="*/ 533938 w 563372"/>
              <a:gd name="connsiteY12" fmla="*/ 301752 h 522044"/>
              <a:gd name="connsiteX13" fmla="*/ 552226 w 563372"/>
              <a:gd name="connsiteY13" fmla="*/ 210312 h 522044"/>
              <a:gd name="connsiteX14" fmla="*/ 561370 w 563372"/>
              <a:gd name="connsiteY14" fmla="*/ 182880 h 522044"/>
              <a:gd name="connsiteX15" fmla="*/ 552226 w 563372"/>
              <a:gd name="connsiteY15" fmla="*/ 100584 h 522044"/>
              <a:gd name="connsiteX16" fmla="*/ 524794 w 563372"/>
              <a:gd name="connsiteY16" fmla="*/ 82296 h 522044"/>
              <a:gd name="connsiteX17" fmla="*/ 460786 w 563372"/>
              <a:gd name="connsiteY17" fmla="*/ 54864 h 522044"/>
              <a:gd name="connsiteX18" fmla="*/ 433354 w 563372"/>
              <a:gd name="connsiteY18" fmla="*/ 36576 h 522044"/>
              <a:gd name="connsiteX19" fmla="*/ 122458 w 563372"/>
              <a:gd name="connsiteY19" fmla="*/ 27432 h 522044"/>
              <a:gd name="connsiteX20" fmla="*/ 49306 w 563372"/>
              <a:gd name="connsiteY20" fmla="*/ 9144 h 522044"/>
              <a:gd name="connsiteX21" fmla="*/ 12730 w 563372"/>
              <a:gd name="connsiteY21" fmla="*/ 0 h 522044"/>
              <a:gd name="connsiteX22" fmla="*/ 3586 w 563372"/>
              <a:gd name="connsiteY22" fmla="*/ 18288 h 52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3372" h="522044">
                <a:moveTo>
                  <a:pt x="3586" y="18288"/>
                </a:moveTo>
                <a:cubicBezTo>
                  <a:pt x="6634" y="115824"/>
                  <a:pt x="0" y="214146"/>
                  <a:pt x="12730" y="310896"/>
                </a:cubicBezTo>
                <a:cubicBezTo>
                  <a:pt x="20119" y="367053"/>
                  <a:pt x="72397" y="370563"/>
                  <a:pt x="104170" y="402336"/>
                </a:cubicBezTo>
                <a:cubicBezTo>
                  <a:pt x="113314" y="411480"/>
                  <a:pt x="120298" y="423488"/>
                  <a:pt x="131602" y="429768"/>
                </a:cubicBezTo>
                <a:lnTo>
                  <a:pt x="213898" y="457200"/>
                </a:lnTo>
                <a:lnTo>
                  <a:pt x="296194" y="484632"/>
                </a:lnTo>
                <a:lnTo>
                  <a:pt x="323626" y="493776"/>
                </a:lnTo>
                <a:cubicBezTo>
                  <a:pt x="332770" y="496824"/>
                  <a:pt x="341551" y="501335"/>
                  <a:pt x="351058" y="502920"/>
                </a:cubicBezTo>
                <a:cubicBezTo>
                  <a:pt x="415429" y="513649"/>
                  <a:pt x="388333" y="506201"/>
                  <a:pt x="433354" y="521208"/>
                </a:cubicBezTo>
                <a:cubicBezTo>
                  <a:pt x="457738" y="518160"/>
                  <a:pt x="484050" y="522044"/>
                  <a:pt x="506506" y="512064"/>
                </a:cubicBezTo>
                <a:cubicBezTo>
                  <a:pt x="515314" y="508149"/>
                  <a:pt x="513760" y="494083"/>
                  <a:pt x="515650" y="484632"/>
                </a:cubicBezTo>
                <a:cubicBezTo>
                  <a:pt x="519877" y="463498"/>
                  <a:pt x="522649" y="442070"/>
                  <a:pt x="524794" y="420624"/>
                </a:cubicBezTo>
                <a:cubicBezTo>
                  <a:pt x="528748" y="381080"/>
                  <a:pt x="529778" y="341275"/>
                  <a:pt x="533938" y="301752"/>
                </a:cubicBezTo>
                <a:cubicBezTo>
                  <a:pt x="536932" y="273310"/>
                  <a:pt x="544155" y="238562"/>
                  <a:pt x="552226" y="210312"/>
                </a:cubicBezTo>
                <a:cubicBezTo>
                  <a:pt x="554874" y="201044"/>
                  <a:pt x="558322" y="192024"/>
                  <a:pt x="561370" y="182880"/>
                </a:cubicBezTo>
                <a:cubicBezTo>
                  <a:pt x="558322" y="155448"/>
                  <a:pt x="561658" y="126523"/>
                  <a:pt x="552226" y="100584"/>
                </a:cubicBezTo>
                <a:cubicBezTo>
                  <a:pt x="548470" y="90256"/>
                  <a:pt x="534336" y="87748"/>
                  <a:pt x="524794" y="82296"/>
                </a:cubicBezTo>
                <a:cubicBezTo>
                  <a:pt x="391601" y="6186"/>
                  <a:pt x="563372" y="106157"/>
                  <a:pt x="460786" y="54864"/>
                </a:cubicBezTo>
                <a:cubicBezTo>
                  <a:pt x="450956" y="49949"/>
                  <a:pt x="444308" y="37464"/>
                  <a:pt x="433354" y="36576"/>
                </a:cubicBezTo>
                <a:cubicBezTo>
                  <a:pt x="330016" y="28197"/>
                  <a:pt x="226090" y="30480"/>
                  <a:pt x="122458" y="27432"/>
                </a:cubicBezTo>
                <a:lnTo>
                  <a:pt x="49306" y="9144"/>
                </a:lnTo>
                <a:cubicBezTo>
                  <a:pt x="37114" y="6096"/>
                  <a:pt x="25297" y="0"/>
                  <a:pt x="12730" y="0"/>
                </a:cubicBezTo>
                <a:lnTo>
                  <a:pt x="3586" y="1828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4" name="TextovéPole 31"/>
          <p:cNvSpPr txBox="1">
            <a:spLocks noChangeArrowheads="1"/>
          </p:cNvSpPr>
          <p:nvPr/>
        </p:nvSpPr>
        <p:spPr bwMode="auto">
          <a:xfrm>
            <a:off x="5572125" y="5214938"/>
            <a:ext cx="5000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testis</a:t>
            </a:r>
          </a:p>
        </p:txBody>
      </p:sp>
      <p:sp>
        <p:nvSpPr>
          <p:cNvPr id="5135" name="TextovéPole 32"/>
          <p:cNvSpPr txBox="1">
            <a:spLocks noChangeArrowheads="1"/>
          </p:cNvSpPr>
          <p:nvPr/>
        </p:nvSpPr>
        <p:spPr bwMode="auto">
          <a:xfrm>
            <a:off x="5214938" y="5643563"/>
            <a:ext cx="12858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semenotvorné kanálky</a:t>
            </a:r>
          </a:p>
        </p:txBody>
      </p:sp>
      <p:sp>
        <p:nvSpPr>
          <p:cNvPr id="5136" name="TextovéPole 33"/>
          <p:cNvSpPr txBox="1">
            <a:spLocks noChangeArrowheads="1"/>
          </p:cNvSpPr>
          <p:nvPr/>
        </p:nvSpPr>
        <p:spPr bwMode="auto">
          <a:xfrm>
            <a:off x="7929563" y="6000750"/>
            <a:ext cx="10001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ducuts deferens</a:t>
            </a:r>
          </a:p>
        </p:txBody>
      </p:sp>
      <p:sp>
        <p:nvSpPr>
          <p:cNvPr id="5137" name="TextovéPole 34"/>
          <p:cNvSpPr txBox="1">
            <a:spLocks noChangeArrowheads="1"/>
          </p:cNvSpPr>
          <p:nvPr/>
        </p:nvSpPr>
        <p:spPr bwMode="auto">
          <a:xfrm>
            <a:off x="7786688" y="5000625"/>
            <a:ext cx="714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ocas nadvarlete</a:t>
            </a:r>
          </a:p>
        </p:txBody>
      </p:sp>
      <p:sp>
        <p:nvSpPr>
          <p:cNvPr id="5138" name="TextovéPole 35"/>
          <p:cNvSpPr txBox="1">
            <a:spLocks noChangeArrowheads="1"/>
          </p:cNvSpPr>
          <p:nvPr/>
        </p:nvSpPr>
        <p:spPr bwMode="auto">
          <a:xfrm>
            <a:off x="6143625" y="4786313"/>
            <a:ext cx="5619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lalůček</a:t>
            </a:r>
          </a:p>
        </p:txBody>
      </p:sp>
      <p:sp>
        <p:nvSpPr>
          <p:cNvPr id="5139" name="TextovéPole 36"/>
          <p:cNvSpPr txBox="1">
            <a:spLocks noChangeArrowheads="1"/>
          </p:cNvSpPr>
          <p:nvPr/>
        </p:nvSpPr>
        <p:spPr bwMode="auto">
          <a:xfrm>
            <a:off x="5072063" y="4000500"/>
            <a:ext cx="10001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tunica albuginea</a:t>
            </a:r>
          </a:p>
        </p:txBody>
      </p:sp>
      <p:sp>
        <p:nvSpPr>
          <p:cNvPr id="5140" name="TextovéPole 37"/>
          <p:cNvSpPr txBox="1">
            <a:spLocks noChangeArrowheads="1"/>
          </p:cNvSpPr>
          <p:nvPr/>
        </p:nvSpPr>
        <p:spPr bwMode="auto">
          <a:xfrm>
            <a:off x="4357688" y="3571875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serosa</a:t>
            </a:r>
          </a:p>
          <a:p>
            <a:pPr eaLnBrk="1" hangingPunct="1"/>
            <a:r>
              <a:rPr lang="cs-CZ" sz="800" b="1"/>
              <a:t>(viscerální list tunica vaginalis)</a:t>
            </a:r>
          </a:p>
        </p:txBody>
      </p:sp>
      <p:sp>
        <p:nvSpPr>
          <p:cNvPr id="5141" name="TextovéPole 39"/>
          <p:cNvSpPr txBox="1">
            <a:spLocks noChangeArrowheads="1"/>
          </p:cNvSpPr>
          <p:nvPr/>
        </p:nvSpPr>
        <p:spPr bwMode="auto">
          <a:xfrm>
            <a:off x="4357688" y="6286500"/>
            <a:ext cx="9286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 b="1"/>
              <a:t>lumen šourku</a:t>
            </a: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142875" y="3802856"/>
            <a:ext cx="392678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600" kern="0" dirty="0" err="1">
                <a:latin typeface="+mn-lt"/>
              </a:rPr>
              <a:t>Tunica</a:t>
            </a:r>
            <a:r>
              <a:rPr lang="cs-CZ" sz="1600" kern="0" dirty="0">
                <a:latin typeface="+mn-lt"/>
              </a:rPr>
              <a:t> </a:t>
            </a:r>
            <a:r>
              <a:rPr lang="cs-CZ" sz="1600" kern="0" dirty="0" err="1">
                <a:latin typeface="+mn-lt"/>
              </a:rPr>
              <a:t>vaginalis</a:t>
            </a:r>
            <a:r>
              <a:rPr lang="cs-CZ" sz="1600" kern="0" dirty="0">
                <a:latin typeface="+mn-lt"/>
              </a:rPr>
              <a:t> (lamina </a:t>
            </a:r>
            <a:r>
              <a:rPr lang="cs-CZ" sz="1600" kern="0" dirty="0" err="1">
                <a:latin typeface="+mn-lt"/>
              </a:rPr>
              <a:t>parietalis</a:t>
            </a:r>
            <a:r>
              <a:rPr lang="cs-CZ" sz="1600" kern="0" dirty="0">
                <a:latin typeface="+mn-lt"/>
              </a:rPr>
              <a:t> </a:t>
            </a:r>
            <a:r>
              <a:rPr lang="cs-CZ" sz="1600" kern="0" dirty="0" err="1">
                <a:latin typeface="+mn-lt"/>
              </a:rPr>
              <a:t>et</a:t>
            </a:r>
            <a:r>
              <a:rPr lang="cs-CZ" sz="1600" kern="0" dirty="0">
                <a:latin typeface="+mn-lt"/>
              </a:rPr>
              <a:t> </a:t>
            </a:r>
            <a:r>
              <a:rPr lang="cs-CZ" sz="1600" kern="0" dirty="0" err="1">
                <a:latin typeface="+mn-lt"/>
              </a:rPr>
              <a:t>visceralis</a:t>
            </a:r>
            <a:r>
              <a:rPr lang="cs-CZ" sz="1600" kern="0" dirty="0">
                <a:latin typeface="+mn-lt"/>
              </a:rPr>
              <a:t>)</a:t>
            </a: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600" kern="0" dirty="0">
                <a:latin typeface="+mn-lt"/>
              </a:rPr>
              <a:t>Tunica albuginea </a:t>
            </a:r>
            <a:r>
              <a:rPr lang="cs-CZ" sz="1600" kern="0" dirty="0" err="1" smtClean="0">
                <a:latin typeface="+mn-lt"/>
              </a:rPr>
              <a:t>testis</a:t>
            </a:r>
            <a:r>
              <a:rPr lang="cs-CZ" sz="1600" kern="0" dirty="0" smtClean="0">
                <a:latin typeface="+mn-lt"/>
              </a:rPr>
              <a:t>- tuhá vazivová blána</a:t>
            </a:r>
            <a:endParaRPr lang="cs-CZ" sz="1600" kern="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600" kern="0" dirty="0">
                <a:latin typeface="+mn-lt"/>
              </a:rPr>
              <a:t>Mediastinum </a:t>
            </a:r>
            <a:r>
              <a:rPr lang="cs-CZ" sz="1600" kern="0" dirty="0" err="1">
                <a:latin typeface="+mn-lt"/>
              </a:rPr>
              <a:t>testis</a:t>
            </a:r>
            <a:endParaRPr lang="cs-CZ" sz="1600" kern="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600" kern="0" dirty="0" err="1">
                <a:latin typeface="+mn-lt"/>
              </a:rPr>
              <a:t>Septula</a:t>
            </a:r>
            <a:r>
              <a:rPr lang="cs-CZ" sz="1600" kern="0" dirty="0">
                <a:latin typeface="+mn-lt"/>
              </a:rPr>
              <a:t> </a:t>
            </a:r>
            <a:r>
              <a:rPr lang="cs-CZ" sz="1600" kern="0" dirty="0" err="1">
                <a:latin typeface="+mn-lt"/>
              </a:rPr>
              <a:t>testis</a:t>
            </a:r>
            <a:endParaRPr lang="cs-CZ" sz="1600" kern="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1600" kern="0" dirty="0" err="1">
                <a:latin typeface="+mn-lt"/>
              </a:rPr>
              <a:t>Lobuli</a:t>
            </a:r>
            <a:r>
              <a:rPr lang="cs-CZ" sz="1600" kern="0" dirty="0">
                <a:latin typeface="+mn-lt"/>
              </a:rPr>
              <a:t> </a:t>
            </a:r>
            <a:r>
              <a:rPr lang="cs-CZ" sz="1600" kern="0" dirty="0" err="1" smtClean="0">
                <a:latin typeface="+mn-lt"/>
              </a:rPr>
              <a:t>testis</a:t>
            </a:r>
            <a:r>
              <a:rPr lang="cs-CZ" sz="1600" kern="0" dirty="0" smtClean="0">
                <a:latin typeface="+mn-lt"/>
              </a:rPr>
              <a:t>- tvoří jej 1-4 </a:t>
            </a:r>
            <a:r>
              <a:rPr lang="cs-CZ" sz="1600" kern="0" dirty="0" err="1" smtClean="0">
                <a:latin typeface="+mn-lt"/>
              </a:rPr>
              <a:t>tubuli</a:t>
            </a:r>
            <a:r>
              <a:rPr lang="cs-CZ" sz="1600" kern="0" dirty="0" smtClean="0">
                <a:latin typeface="+mn-lt"/>
              </a:rPr>
              <a:t> </a:t>
            </a:r>
            <a:r>
              <a:rPr lang="cs-CZ" sz="1600" kern="0" dirty="0" err="1">
                <a:latin typeface="+mn-lt"/>
              </a:rPr>
              <a:t>seminiferi</a:t>
            </a:r>
            <a:r>
              <a:rPr lang="cs-CZ" sz="1600" kern="0" dirty="0">
                <a:latin typeface="+mn-lt"/>
              </a:rPr>
              <a:t> </a:t>
            </a:r>
            <a:r>
              <a:rPr lang="cs-CZ" sz="1600" kern="0" dirty="0" err="1">
                <a:latin typeface="+mn-lt"/>
              </a:rPr>
              <a:t>contorti</a:t>
            </a:r>
            <a:endParaRPr lang="cs-CZ" sz="16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28625"/>
            <a:ext cx="8858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sah 2"/>
          <p:cNvSpPr>
            <a:spLocks noGrp="1"/>
          </p:cNvSpPr>
          <p:nvPr>
            <p:ph idx="1"/>
          </p:nvPr>
        </p:nvSpPr>
        <p:spPr>
          <a:xfrm>
            <a:off x="142875" y="214313"/>
            <a:ext cx="3357563" cy="242259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1600" b="1" dirty="0" err="1" smtClean="0"/>
              <a:t>Intersticium</a:t>
            </a:r>
            <a:r>
              <a:rPr lang="cs-CZ" sz="1600" b="1" dirty="0" smtClean="0"/>
              <a:t> varlete:</a:t>
            </a:r>
          </a:p>
          <a:p>
            <a:pPr eaLnBrk="1" hangingPunct="1"/>
            <a:r>
              <a:rPr lang="cs-CZ" sz="1400" dirty="0" smtClean="0"/>
              <a:t>řídké kolagenní vazivo</a:t>
            </a:r>
          </a:p>
          <a:p>
            <a:pPr eaLnBrk="1" hangingPunct="1"/>
            <a:r>
              <a:rPr lang="cs-CZ" sz="1400" dirty="0" smtClean="0"/>
              <a:t>kapiláry</a:t>
            </a:r>
          </a:p>
          <a:p>
            <a:pPr eaLnBrk="1" hangingPunct="1"/>
            <a:r>
              <a:rPr lang="cs-CZ" sz="1400" dirty="0" err="1" smtClean="0"/>
              <a:t>fibrocyty</a:t>
            </a:r>
            <a:endParaRPr lang="cs-CZ" sz="1400" dirty="0" smtClean="0"/>
          </a:p>
          <a:p>
            <a:pPr eaLnBrk="1" hangingPunct="1"/>
            <a:r>
              <a:rPr lang="cs-CZ" sz="1400" dirty="0" smtClean="0"/>
              <a:t>migrující buněčné elementy</a:t>
            </a:r>
          </a:p>
          <a:p>
            <a:pPr eaLnBrk="1" hangingPunct="1"/>
            <a:r>
              <a:rPr lang="cs-CZ" sz="1400" dirty="0" err="1" smtClean="0"/>
              <a:t>myoidní</a:t>
            </a:r>
            <a:r>
              <a:rPr lang="cs-CZ" sz="1400" dirty="0" smtClean="0"/>
              <a:t> buňky</a:t>
            </a:r>
          </a:p>
          <a:p>
            <a:pPr eaLnBrk="1" hangingPunct="1"/>
            <a:r>
              <a:rPr lang="cs-CZ" sz="1400" b="1" u="sng" dirty="0" err="1" smtClean="0"/>
              <a:t>Leydigovy</a:t>
            </a:r>
            <a:r>
              <a:rPr lang="cs-CZ" sz="1400" b="1" u="sng" dirty="0" smtClean="0"/>
              <a:t> buňky </a:t>
            </a:r>
            <a:r>
              <a:rPr lang="cs-CZ" sz="1400" dirty="0" smtClean="0"/>
              <a:t>(testosteron)- acidofilní cytoplasma, velké, světlé jádro, většinou excentricky uložené</a:t>
            </a:r>
          </a:p>
        </p:txBody>
      </p:sp>
      <p:pic>
        <p:nvPicPr>
          <p:cNvPr id="7171" name="Obrázek 3" descr="7.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42875"/>
            <a:ext cx="551656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ovéPole 4"/>
          <p:cNvSpPr txBox="1">
            <a:spLocks noChangeArrowheads="1"/>
          </p:cNvSpPr>
          <p:nvPr/>
        </p:nvSpPr>
        <p:spPr bwMode="auto">
          <a:xfrm>
            <a:off x="6643688" y="4143375"/>
            <a:ext cx="2357437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100" b="1"/>
              <a:t>1-intersticiální buňky Leydigovy; </a:t>
            </a:r>
          </a:p>
          <a:p>
            <a:pPr eaLnBrk="1" hangingPunct="1"/>
            <a:r>
              <a:rPr lang="cs-CZ" sz="1100" b="1"/>
              <a:t>2-myofibroblasty; </a:t>
            </a:r>
          </a:p>
          <a:p>
            <a:pPr eaLnBrk="1" hangingPunct="1"/>
            <a:r>
              <a:rPr lang="cs-CZ" sz="1100" b="1"/>
              <a:t>3-spermatogonie; </a:t>
            </a:r>
          </a:p>
          <a:p>
            <a:pPr eaLnBrk="1" hangingPunct="1"/>
            <a:r>
              <a:rPr lang="cs-CZ" sz="1100" b="1"/>
              <a:t>4-spermatocyty; </a:t>
            </a:r>
          </a:p>
          <a:p>
            <a:pPr eaLnBrk="1" hangingPunct="1"/>
            <a:r>
              <a:rPr lang="cs-CZ" sz="1100" b="1"/>
              <a:t>5-prespermatidy; </a:t>
            </a:r>
          </a:p>
          <a:p>
            <a:pPr eaLnBrk="1" hangingPunct="1"/>
            <a:r>
              <a:rPr lang="cs-CZ" sz="1100" b="1"/>
              <a:t>6-vznikající spermie; </a:t>
            </a:r>
          </a:p>
          <a:p>
            <a:pPr eaLnBrk="1" hangingPunct="1"/>
            <a:r>
              <a:rPr lang="cs-CZ" sz="1100" b="1"/>
              <a:t>7-Sertoliho buňka</a:t>
            </a:r>
          </a:p>
        </p:txBody>
      </p:sp>
      <p:pic>
        <p:nvPicPr>
          <p:cNvPr id="7173" name="Picture 2" descr="http://medcell.med.yale.edu/histology/male/images/leydig_c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357688"/>
            <a:ext cx="3071812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ovéPole 7"/>
          <p:cNvSpPr txBox="1">
            <a:spLocks noChangeArrowheads="1"/>
          </p:cNvSpPr>
          <p:nvPr/>
        </p:nvSpPr>
        <p:spPr bwMode="auto">
          <a:xfrm>
            <a:off x="3500438" y="6429375"/>
            <a:ext cx="30003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100" b="1" dirty="0" err="1"/>
              <a:t>Leydigova</a:t>
            </a:r>
            <a:r>
              <a:rPr lang="cs-CZ" sz="1100" b="1" dirty="0"/>
              <a:t> buňka (</a:t>
            </a:r>
            <a:r>
              <a:rPr lang="cs-CZ" sz="1100" b="1" dirty="0" err="1"/>
              <a:t>Reinkeho</a:t>
            </a:r>
            <a:r>
              <a:rPr lang="cs-CZ" sz="1100" b="1" dirty="0"/>
              <a:t> </a:t>
            </a:r>
            <a:r>
              <a:rPr lang="cs-CZ" sz="1100" b="1" dirty="0" smtClean="0"/>
              <a:t>krystaly- proteinové inkluze)</a:t>
            </a:r>
            <a:endParaRPr lang="cs-CZ" sz="1100" b="1" dirty="0"/>
          </a:p>
        </p:txBody>
      </p:sp>
      <p:cxnSp>
        <p:nvCxnSpPr>
          <p:cNvPr id="10" name="Přímá spojovací šipka 9"/>
          <p:cNvCxnSpPr/>
          <p:nvPr/>
        </p:nvCxnSpPr>
        <p:spPr>
          <a:xfrm>
            <a:off x="4500563" y="5429250"/>
            <a:ext cx="285750" cy="158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6" name="Picture 1" descr="d:\SCContent\9780443068508\graphics\fullsize\F68508-018-f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t="13499" r="22758" b="5167"/>
          <a:stretch>
            <a:fillRect/>
          </a:stretch>
        </p:blipFill>
        <p:spPr bwMode="auto">
          <a:xfrm>
            <a:off x="142875" y="2857500"/>
            <a:ext cx="3000375" cy="387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5"/>
            <a:ext cx="3714750" cy="785813"/>
          </a:xfrm>
        </p:spPr>
        <p:txBody>
          <a:bodyPr/>
          <a:lstStyle/>
          <a:p>
            <a:pPr algn="l" eaLnBrk="1" hangingPunct="1"/>
            <a:r>
              <a:rPr lang="cs-CZ" sz="2800" b="1" smtClean="0"/>
              <a:t>Tubuli seminiferi contorti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071563"/>
            <a:ext cx="3571875" cy="1857375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sz="1800" smtClean="0"/>
              <a:t>vystlány zárodečným epitelem, který je tvořen jednak podpůrnými </a:t>
            </a:r>
            <a:r>
              <a:rPr lang="cs-CZ" sz="1800" b="1" i="1" smtClean="0"/>
              <a:t>buňkami Sertoliho </a:t>
            </a:r>
            <a:r>
              <a:rPr lang="cs-CZ" sz="1800" smtClean="0"/>
              <a:t>a </a:t>
            </a:r>
            <a:r>
              <a:rPr lang="cs-CZ" sz="1800" b="1" i="1" smtClean="0"/>
              <a:t>semenotvornými buněčnými elementy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42875"/>
            <a:ext cx="4643437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http://web.lfp.cuni.cz/OldWWW/dept/histolog/PHOTOS/PohlavniSystemMuz/21220022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2"/>
          <a:stretch>
            <a:fillRect/>
          </a:stretch>
        </p:blipFill>
        <p:spPr bwMode="auto">
          <a:xfrm>
            <a:off x="0" y="3286125"/>
            <a:ext cx="5786438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7"/>
          <p:cNvSpPr txBox="1">
            <a:spLocks noChangeArrowheads="1"/>
          </p:cNvSpPr>
          <p:nvPr/>
        </p:nvSpPr>
        <p:spPr bwMode="auto">
          <a:xfrm>
            <a:off x="0" y="6500813"/>
            <a:ext cx="3429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100" b="1"/>
              <a:t>Varle – testis, semenotvorné kanálky</a:t>
            </a:r>
          </a:p>
        </p:txBody>
      </p:sp>
      <p:pic>
        <p:nvPicPr>
          <p:cNvPr id="8199" name="Obrázek 8" descr="skenování0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3071813"/>
            <a:ext cx="33147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786313" cy="571500"/>
          </a:xfrm>
        </p:spPr>
        <p:txBody>
          <a:bodyPr/>
          <a:lstStyle/>
          <a:p>
            <a:pPr algn="l" eaLnBrk="1" hangingPunct="1"/>
            <a:r>
              <a:rPr lang="cs-CZ" sz="3600" b="1" smtClean="0"/>
              <a:t>Sertoliho buňky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571500"/>
            <a:ext cx="4929188" cy="1785938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sz="1200" dirty="0" smtClean="0"/>
              <a:t>nasedají na bazální membránu a zasahují až k povrchu epitelu; velké, velké, nepravidelné jádro, světlé s výrazným jadérkem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 dirty="0" smtClean="0"/>
              <a:t>v bazální části – </a:t>
            </a:r>
            <a:r>
              <a:rPr lang="cs-CZ" sz="1200" dirty="0" err="1" smtClean="0"/>
              <a:t>zonulae</a:t>
            </a:r>
            <a:r>
              <a:rPr lang="cs-CZ" sz="1200" dirty="0" smtClean="0"/>
              <a:t> </a:t>
            </a:r>
            <a:r>
              <a:rPr lang="cs-CZ" sz="1200" dirty="0" err="1" smtClean="0"/>
              <a:t>occludentes</a:t>
            </a:r>
            <a:endParaRPr lang="cs-CZ" sz="1200" dirty="0" smtClean="0"/>
          </a:p>
          <a:p>
            <a:pPr eaLnBrk="1" hangingPunct="1">
              <a:spcBef>
                <a:spcPct val="50000"/>
              </a:spcBef>
            </a:pPr>
            <a:r>
              <a:rPr lang="cs-CZ" sz="1200" dirty="0" smtClean="0"/>
              <a:t>bazální </a:t>
            </a:r>
            <a:r>
              <a:rPr lang="cs-CZ" sz="1200" dirty="0" err="1" smtClean="0"/>
              <a:t>kompartment</a:t>
            </a:r>
            <a:r>
              <a:rPr lang="cs-CZ" sz="1200" dirty="0" smtClean="0"/>
              <a:t> a </a:t>
            </a:r>
            <a:r>
              <a:rPr lang="cs-CZ" sz="1200" dirty="0" err="1" smtClean="0"/>
              <a:t>adluminální</a:t>
            </a:r>
            <a:r>
              <a:rPr lang="cs-CZ" sz="1200" dirty="0" smtClean="0"/>
              <a:t> </a:t>
            </a:r>
            <a:r>
              <a:rPr lang="cs-CZ" sz="1200" dirty="0" err="1" smtClean="0"/>
              <a:t>kompartment</a:t>
            </a:r>
            <a:r>
              <a:rPr lang="cs-CZ" sz="1200" dirty="0" smtClean="0"/>
              <a:t> </a:t>
            </a:r>
            <a:r>
              <a:rPr lang="cs-CZ" sz="1200" dirty="0" smtClean="0">
                <a:sym typeface="Symbol" pitchFamily="18" charset="2"/>
              </a:rPr>
              <a:t> </a:t>
            </a:r>
            <a:r>
              <a:rPr lang="cs-CZ" sz="1200" b="1" dirty="0" err="1" smtClean="0">
                <a:sym typeface="Symbol" pitchFamily="18" charset="2"/>
              </a:rPr>
              <a:t>hematotestikulární</a:t>
            </a:r>
            <a:r>
              <a:rPr lang="cs-CZ" sz="1200" b="1" dirty="0" smtClean="0">
                <a:sym typeface="Symbol" pitchFamily="18" charset="2"/>
              </a:rPr>
              <a:t> bariéra </a:t>
            </a:r>
            <a:r>
              <a:rPr lang="cs-CZ" sz="1200" dirty="0" smtClean="0">
                <a:sym typeface="Symbol" pitchFamily="18" charset="2"/>
              </a:rPr>
              <a:t>(zabraňuje pronikání cizorodých látek z krevního oběhu k vlastním semenotvorným buněčným elementům)</a:t>
            </a:r>
            <a:endParaRPr lang="cs-CZ" sz="1200" dirty="0" smtClean="0"/>
          </a:p>
        </p:txBody>
      </p:sp>
      <p:pic>
        <p:nvPicPr>
          <p:cNvPr id="9220" name="Picture 5" descr="[Figure+2+-+Sertoli+cell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42875"/>
            <a:ext cx="3929062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http://neuromedia.neurobio.ucla.edu/campbell/male/wp_images/67%20sertoli%20c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521427"/>
            <a:ext cx="4462785" cy="420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000625" y="4286250"/>
            <a:ext cx="40005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  <a:defRPr/>
            </a:pPr>
            <a:r>
              <a:rPr lang="cs-CZ" sz="1600" b="1" kern="0" dirty="0">
                <a:latin typeface="+mn-lt"/>
              </a:rPr>
              <a:t>Funkce: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cs-CZ" sz="1600" kern="0" dirty="0">
                <a:latin typeface="+mn-lt"/>
              </a:rPr>
              <a:t>Podpora, ochrana a regulace výživy vyvíjejících se spermií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cs-CZ" sz="1600" kern="0" dirty="0">
                <a:latin typeface="+mn-lt"/>
              </a:rPr>
              <a:t>Fagocytóza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cs-CZ" sz="1600" kern="0" dirty="0">
                <a:latin typeface="+mn-lt"/>
              </a:rPr>
              <a:t>Sekrece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cs-CZ" sz="1600" kern="0" dirty="0">
                <a:latin typeface="+mn-lt"/>
              </a:rPr>
              <a:t>Produkce </a:t>
            </a:r>
            <a:r>
              <a:rPr lang="cs-CZ" sz="1600" kern="0" dirty="0" err="1">
                <a:latin typeface="+mn-lt"/>
              </a:rPr>
              <a:t>anti</a:t>
            </a:r>
            <a:r>
              <a:rPr lang="cs-CZ" sz="1600" kern="0" dirty="0">
                <a:latin typeface="+mn-lt"/>
              </a:rPr>
              <a:t>-</a:t>
            </a:r>
            <a:r>
              <a:rPr lang="cs-CZ" sz="1600" kern="0" dirty="0" err="1">
                <a:latin typeface="+mn-lt"/>
              </a:rPr>
              <a:t>mülleriánského</a:t>
            </a:r>
            <a:r>
              <a:rPr lang="cs-CZ" sz="1600" kern="0" dirty="0">
                <a:latin typeface="+mn-lt"/>
              </a:rPr>
              <a:t> hormonu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[Figure+4+-+spermatogenesis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42875"/>
            <a:ext cx="2928938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4"/>
          <p:cNvSpPr>
            <a:spLocks noGrp="1"/>
          </p:cNvSpPr>
          <p:nvPr>
            <p:ph type="title"/>
          </p:nvPr>
        </p:nvSpPr>
        <p:spPr>
          <a:xfrm>
            <a:off x="0" y="0"/>
            <a:ext cx="6072188" cy="571500"/>
          </a:xfrm>
        </p:spPr>
        <p:txBody>
          <a:bodyPr/>
          <a:lstStyle/>
          <a:p>
            <a:pPr algn="l"/>
            <a:r>
              <a:rPr lang="cs-CZ" sz="2400" b="1" smtClean="0"/>
              <a:t>Zárodečný epitel – semenotvorné buňky</a:t>
            </a:r>
          </a:p>
        </p:txBody>
      </p:sp>
      <p:pic>
        <p:nvPicPr>
          <p:cNvPr id="10244" name="Picture 1" descr="d:\SCContent\9780443068508\graphics\fullsize\F68508-018-f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0"/>
          <a:stretch>
            <a:fillRect/>
          </a:stretch>
        </p:blipFill>
        <p:spPr bwMode="auto">
          <a:xfrm>
            <a:off x="0" y="3071813"/>
            <a:ext cx="4094163" cy="3786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7504" y="642938"/>
            <a:ext cx="600040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kern="0" dirty="0">
                <a:latin typeface="+mn-lt"/>
              </a:rPr>
              <a:t>se dělí na:</a:t>
            </a:r>
          </a:p>
          <a:p>
            <a:pPr marL="742950" lvl="1" indent="-285750">
              <a:spcBef>
                <a:spcPts val="0"/>
              </a:spcBef>
              <a:buFontTx/>
              <a:buChar char="–"/>
              <a:defRPr/>
            </a:pPr>
            <a:r>
              <a:rPr lang="cs-CZ" sz="1600" kern="0" dirty="0" smtClean="0">
                <a:latin typeface="+mn-lt"/>
              </a:rPr>
              <a:t>Spermatogonie- typ A-tmavé</a:t>
            </a:r>
            <a:r>
              <a:rPr lang="cs-CZ" sz="1600" kern="0" dirty="0">
                <a:latin typeface="+mn-lt"/>
              </a:rPr>
              <a:t>, </a:t>
            </a:r>
            <a:r>
              <a:rPr lang="cs-CZ" sz="1600" kern="0" dirty="0" smtClean="0">
                <a:latin typeface="+mn-lt"/>
              </a:rPr>
              <a:t>rezervní, dočasně </a:t>
            </a:r>
            <a:r>
              <a:rPr lang="cs-CZ" sz="1600" kern="0" dirty="0" err="1" smtClean="0">
                <a:latin typeface="+mn-lt"/>
              </a:rPr>
              <a:t>neproliferují</a:t>
            </a:r>
            <a:r>
              <a:rPr lang="cs-CZ" sz="1600" kern="0" dirty="0" smtClean="0">
                <a:latin typeface="+mn-lt"/>
              </a:rPr>
              <a:t>; typ A- světlé, </a:t>
            </a:r>
            <a:r>
              <a:rPr lang="cs-CZ" sz="1600" kern="0" dirty="0" err="1" smtClean="0">
                <a:latin typeface="+mn-lt"/>
              </a:rPr>
              <a:t>proliferují</a:t>
            </a:r>
            <a:r>
              <a:rPr lang="cs-CZ" sz="1600" kern="0" dirty="0" smtClean="0">
                <a:latin typeface="+mn-lt"/>
              </a:rPr>
              <a:t>; typ B</a:t>
            </a:r>
            <a:endParaRPr lang="cs-CZ" sz="1600" kern="0" dirty="0">
              <a:latin typeface="+mn-lt"/>
            </a:endParaRPr>
          </a:p>
          <a:p>
            <a:pPr marL="742950" lvl="1" indent="-285750">
              <a:spcBef>
                <a:spcPts val="0"/>
              </a:spcBef>
              <a:buFontTx/>
              <a:buChar char="–"/>
              <a:defRPr/>
            </a:pPr>
            <a:r>
              <a:rPr lang="cs-CZ" sz="1600" kern="0" dirty="0">
                <a:latin typeface="+mn-lt"/>
              </a:rPr>
              <a:t>primární </a:t>
            </a:r>
            <a:r>
              <a:rPr lang="cs-CZ" sz="1600" kern="0" dirty="0" smtClean="0">
                <a:latin typeface="+mn-lt"/>
              </a:rPr>
              <a:t>spermatocyty – poměrně velké buňky</a:t>
            </a:r>
            <a:endParaRPr lang="cs-CZ" sz="1600" kern="0" dirty="0">
              <a:latin typeface="+mn-lt"/>
            </a:endParaRPr>
          </a:p>
          <a:p>
            <a:pPr marL="742950" lvl="1" indent="-285750">
              <a:spcBef>
                <a:spcPts val="0"/>
              </a:spcBef>
              <a:buFontTx/>
              <a:buChar char="–"/>
              <a:defRPr/>
            </a:pPr>
            <a:r>
              <a:rPr lang="cs-CZ" sz="1600" kern="0" dirty="0">
                <a:latin typeface="+mn-lt"/>
              </a:rPr>
              <a:t>sekundární </a:t>
            </a:r>
            <a:r>
              <a:rPr lang="cs-CZ" sz="1600" kern="0" dirty="0" smtClean="0">
                <a:latin typeface="+mn-lt"/>
              </a:rPr>
              <a:t>spermatocyty- menší, oválné elementy, blíže apikální vrstvě</a:t>
            </a:r>
            <a:endParaRPr lang="cs-CZ" sz="1600" kern="0" dirty="0">
              <a:latin typeface="+mn-lt"/>
            </a:endParaRPr>
          </a:p>
          <a:p>
            <a:pPr marL="742950" lvl="1" indent="-285750">
              <a:spcBef>
                <a:spcPts val="0"/>
              </a:spcBef>
              <a:buFontTx/>
              <a:buChar char="–"/>
              <a:defRPr/>
            </a:pPr>
            <a:r>
              <a:rPr lang="cs-CZ" sz="1600" kern="0" dirty="0" smtClean="0">
                <a:latin typeface="+mn-lt"/>
              </a:rPr>
              <a:t>Spermatidy-časné, pozdní</a:t>
            </a:r>
            <a:endParaRPr lang="cs-CZ" sz="1600" kern="0" dirty="0">
              <a:latin typeface="+mn-lt"/>
            </a:endParaRPr>
          </a:p>
          <a:p>
            <a:pPr marL="742950" lvl="1" indent="-285750">
              <a:spcBef>
                <a:spcPts val="0"/>
              </a:spcBef>
              <a:buFontTx/>
              <a:buChar char="–"/>
              <a:defRPr/>
            </a:pPr>
            <a:r>
              <a:rPr lang="cs-CZ" sz="1600" kern="0" dirty="0">
                <a:latin typeface="+mn-lt"/>
              </a:rPr>
              <a:t>spermie</a:t>
            </a:r>
          </a:p>
        </p:txBody>
      </p:sp>
      <p:sp>
        <p:nvSpPr>
          <p:cNvPr id="10246" name="Text Box 2"/>
          <p:cNvSpPr txBox="1">
            <a:spLocks noChangeArrowheads="1"/>
          </p:cNvSpPr>
          <p:nvPr/>
        </p:nvSpPr>
        <p:spPr bwMode="auto">
          <a:xfrm>
            <a:off x="0" y="2714625"/>
            <a:ext cx="4214813" cy="338138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sz="800" b="1"/>
              <a:t>Semenotvorný kanálek: </a:t>
            </a:r>
            <a:r>
              <a:rPr lang="en-US" sz="800"/>
              <a:t>M</a:t>
            </a:r>
            <a:r>
              <a:rPr lang="cs-CZ" sz="800"/>
              <a:t>-</a:t>
            </a:r>
            <a:r>
              <a:rPr lang="en-US" sz="800"/>
              <a:t>myofibroblasts</a:t>
            </a:r>
            <a:r>
              <a:rPr lang="cs-CZ" sz="800"/>
              <a:t>,</a:t>
            </a:r>
            <a:r>
              <a:rPr lang="en-US" sz="800"/>
              <a:t> SA</a:t>
            </a:r>
            <a:r>
              <a:rPr lang="cs-CZ" sz="800"/>
              <a:t>-</a:t>
            </a:r>
            <a:r>
              <a:rPr lang="en-US" sz="800"/>
              <a:t>spermatogonia type A</a:t>
            </a:r>
            <a:r>
              <a:rPr lang="cs-CZ" sz="800"/>
              <a:t>,</a:t>
            </a:r>
            <a:r>
              <a:rPr lang="en-US" sz="800"/>
              <a:t> SB</a:t>
            </a:r>
            <a:r>
              <a:rPr lang="cs-CZ" sz="800"/>
              <a:t>-</a:t>
            </a:r>
            <a:r>
              <a:rPr lang="en-US" sz="800"/>
              <a:t>permatogonia type B</a:t>
            </a:r>
            <a:r>
              <a:rPr lang="cs-CZ" sz="800"/>
              <a:t>,</a:t>
            </a:r>
            <a:r>
              <a:rPr lang="en-US" sz="800"/>
              <a:t> S1</a:t>
            </a:r>
            <a:r>
              <a:rPr lang="cs-CZ" sz="800"/>
              <a:t>-</a:t>
            </a:r>
            <a:r>
              <a:rPr lang="en-US" sz="800"/>
              <a:t>primary spermatocytes</a:t>
            </a:r>
            <a:r>
              <a:rPr lang="cs-CZ" sz="800"/>
              <a:t>,</a:t>
            </a:r>
            <a:r>
              <a:rPr lang="en-US" sz="800"/>
              <a:t> S3</a:t>
            </a:r>
            <a:r>
              <a:rPr lang="cs-CZ" sz="800"/>
              <a:t>-</a:t>
            </a:r>
            <a:r>
              <a:rPr lang="en-US" sz="800"/>
              <a:t>spermatids</a:t>
            </a:r>
            <a:r>
              <a:rPr lang="cs-CZ" sz="800"/>
              <a:t>,</a:t>
            </a:r>
            <a:r>
              <a:rPr lang="en-US" sz="800"/>
              <a:t> S4</a:t>
            </a:r>
            <a:r>
              <a:rPr lang="cs-CZ" sz="800"/>
              <a:t>-</a:t>
            </a:r>
            <a:r>
              <a:rPr lang="en-US" sz="800"/>
              <a:t>spermatozoa</a:t>
            </a:r>
            <a:r>
              <a:rPr lang="cs-CZ" sz="800"/>
              <a:t>,</a:t>
            </a:r>
            <a:r>
              <a:rPr lang="en-US" sz="800"/>
              <a:t> St</a:t>
            </a:r>
            <a:r>
              <a:rPr lang="cs-CZ" sz="800"/>
              <a:t>-</a:t>
            </a:r>
            <a:r>
              <a:rPr lang="en-US" sz="800"/>
              <a:t>Sertoli cells.</a:t>
            </a:r>
          </a:p>
        </p:txBody>
      </p:sp>
      <p:grpSp>
        <p:nvGrpSpPr>
          <p:cNvPr id="10247" name="Skupina 101"/>
          <p:cNvGrpSpPr>
            <a:grpSpLocks/>
          </p:cNvGrpSpPr>
          <p:nvPr/>
        </p:nvGrpSpPr>
        <p:grpSpPr bwMode="auto">
          <a:xfrm>
            <a:off x="4143375" y="3606800"/>
            <a:ext cx="5000625" cy="3251200"/>
            <a:chOff x="4143372" y="3607177"/>
            <a:chExt cx="5000628" cy="3250823"/>
          </a:xfrm>
        </p:grpSpPr>
        <p:pic>
          <p:nvPicPr>
            <p:cNvPr id="10248" name="Picture 4" descr=" testis, Sertoli cells 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72" y="3607177"/>
              <a:ext cx="5000628" cy="3250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Přímá spojovací čára 12"/>
            <p:cNvCxnSpPr/>
            <p:nvPr/>
          </p:nvCxnSpPr>
          <p:spPr>
            <a:xfrm flipV="1">
              <a:off x="4143372" y="6429425"/>
              <a:ext cx="5000628" cy="1428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ovací šipka 14"/>
            <p:cNvCxnSpPr/>
            <p:nvPr/>
          </p:nvCxnSpPr>
          <p:spPr>
            <a:xfrm>
              <a:off x="5572123" y="4357978"/>
              <a:ext cx="2643190" cy="15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čára 16"/>
            <p:cNvCxnSpPr/>
            <p:nvPr/>
          </p:nvCxnSpPr>
          <p:spPr>
            <a:xfrm rot="16200000" flipH="1">
              <a:off x="5679297" y="5250838"/>
              <a:ext cx="285717" cy="714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ovací čára 17"/>
            <p:cNvCxnSpPr/>
            <p:nvPr/>
          </p:nvCxnSpPr>
          <p:spPr>
            <a:xfrm rot="5400000">
              <a:off x="5929332" y="5143678"/>
              <a:ext cx="357147" cy="3571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čára 18"/>
            <p:cNvCxnSpPr/>
            <p:nvPr/>
          </p:nvCxnSpPr>
          <p:spPr>
            <a:xfrm rot="5400000">
              <a:off x="6715141" y="5215119"/>
              <a:ext cx="285717" cy="142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ovací čára 19"/>
            <p:cNvCxnSpPr/>
            <p:nvPr/>
          </p:nvCxnSpPr>
          <p:spPr>
            <a:xfrm rot="16200000" flipH="1">
              <a:off x="6500828" y="5215119"/>
              <a:ext cx="285717" cy="142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ovací čára 25"/>
            <p:cNvCxnSpPr/>
            <p:nvPr/>
          </p:nvCxnSpPr>
          <p:spPr>
            <a:xfrm rot="10800000" flipV="1">
              <a:off x="4143372" y="6143708"/>
              <a:ext cx="1214439" cy="14285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ovací čára 28"/>
            <p:cNvCxnSpPr/>
            <p:nvPr/>
          </p:nvCxnSpPr>
          <p:spPr>
            <a:xfrm>
              <a:off x="5857873" y="6143708"/>
              <a:ext cx="214313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ovací čára 31"/>
            <p:cNvCxnSpPr/>
            <p:nvPr/>
          </p:nvCxnSpPr>
          <p:spPr>
            <a:xfrm>
              <a:off x="6286498" y="6143708"/>
              <a:ext cx="214313" cy="7143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ovací čára 34"/>
            <p:cNvCxnSpPr/>
            <p:nvPr/>
          </p:nvCxnSpPr>
          <p:spPr>
            <a:xfrm rot="16200000" flipH="1">
              <a:off x="6429387" y="6286562"/>
              <a:ext cx="214287" cy="7143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ovací čára 37"/>
            <p:cNvCxnSpPr/>
            <p:nvPr/>
          </p:nvCxnSpPr>
          <p:spPr>
            <a:xfrm flipV="1">
              <a:off x="6572248" y="6286566"/>
              <a:ext cx="214313" cy="14285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římá spojovací čára 40"/>
            <p:cNvCxnSpPr/>
            <p:nvPr/>
          </p:nvCxnSpPr>
          <p:spPr>
            <a:xfrm flipV="1">
              <a:off x="6786562" y="6143708"/>
              <a:ext cx="1214438" cy="14285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ovací čára 43"/>
            <p:cNvCxnSpPr/>
            <p:nvPr/>
          </p:nvCxnSpPr>
          <p:spPr>
            <a:xfrm>
              <a:off x="8286749" y="6143708"/>
              <a:ext cx="857251" cy="14285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Volný tvar 47"/>
            <p:cNvSpPr/>
            <p:nvPr/>
          </p:nvSpPr>
          <p:spPr>
            <a:xfrm>
              <a:off x="5403848" y="4388136"/>
              <a:ext cx="211138" cy="258733"/>
            </a:xfrm>
            <a:custGeom>
              <a:avLst/>
              <a:gdLst>
                <a:gd name="connsiteX0" fmla="*/ 64296 w 210600"/>
                <a:gd name="connsiteY0" fmla="*/ 37156 h 257712"/>
                <a:gd name="connsiteX1" fmla="*/ 46008 w 210600"/>
                <a:gd name="connsiteY1" fmla="*/ 92020 h 257712"/>
                <a:gd name="connsiteX2" fmla="*/ 18576 w 210600"/>
                <a:gd name="connsiteY2" fmla="*/ 110308 h 257712"/>
                <a:gd name="connsiteX3" fmla="*/ 288 w 210600"/>
                <a:gd name="connsiteY3" fmla="*/ 137740 h 257712"/>
                <a:gd name="connsiteX4" fmla="*/ 9432 w 210600"/>
                <a:gd name="connsiteY4" fmla="*/ 220036 h 257712"/>
                <a:gd name="connsiteX5" fmla="*/ 119160 w 210600"/>
                <a:gd name="connsiteY5" fmla="*/ 229180 h 257712"/>
                <a:gd name="connsiteX6" fmla="*/ 146592 w 210600"/>
                <a:gd name="connsiteY6" fmla="*/ 201748 h 257712"/>
                <a:gd name="connsiteX7" fmla="*/ 174024 w 210600"/>
                <a:gd name="connsiteY7" fmla="*/ 183460 h 257712"/>
                <a:gd name="connsiteX8" fmla="*/ 210600 w 210600"/>
                <a:gd name="connsiteY8" fmla="*/ 82876 h 257712"/>
                <a:gd name="connsiteX9" fmla="*/ 73440 w 210600"/>
                <a:gd name="connsiteY9" fmla="*/ 37156 h 257712"/>
                <a:gd name="connsiteX10" fmla="*/ 64296 w 210600"/>
                <a:gd name="connsiteY10" fmla="*/ 37156 h 25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0600" h="257712">
                  <a:moveTo>
                    <a:pt x="64296" y="37156"/>
                  </a:moveTo>
                  <a:cubicBezTo>
                    <a:pt x="58200" y="55444"/>
                    <a:pt x="56225" y="75673"/>
                    <a:pt x="46008" y="92020"/>
                  </a:cubicBezTo>
                  <a:cubicBezTo>
                    <a:pt x="40183" y="101339"/>
                    <a:pt x="26347" y="102537"/>
                    <a:pt x="18576" y="110308"/>
                  </a:cubicBezTo>
                  <a:cubicBezTo>
                    <a:pt x="10805" y="118079"/>
                    <a:pt x="6384" y="128596"/>
                    <a:pt x="288" y="137740"/>
                  </a:cubicBezTo>
                  <a:cubicBezTo>
                    <a:pt x="3336" y="165172"/>
                    <a:pt x="0" y="194097"/>
                    <a:pt x="9432" y="220036"/>
                  </a:cubicBezTo>
                  <a:cubicBezTo>
                    <a:pt x="23132" y="257712"/>
                    <a:pt x="118107" y="229297"/>
                    <a:pt x="119160" y="229180"/>
                  </a:cubicBezTo>
                  <a:cubicBezTo>
                    <a:pt x="128304" y="220036"/>
                    <a:pt x="136658" y="210027"/>
                    <a:pt x="146592" y="201748"/>
                  </a:cubicBezTo>
                  <a:cubicBezTo>
                    <a:pt x="155035" y="194713"/>
                    <a:pt x="166253" y="191231"/>
                    <a:pt x="174024" y="183460"/>
                  </a:cubicBezTo>
                  <a:cubicBezTo>
                    <a:pt x="199995" y="157489"/>
                    <a:pt x="203890" y="116428"/>
                    <a:pt x="210600" y="82876"/>
                  </a:cubicBezTo>
                  <a:cubicBezTo>
                    <a:pt x="155349" y="0"/>
                    <a:pt x="195913" y="26022"/>
                    <a:pt x="73440" y="37156"/>
                  </a:cubicBezTo>
                  <a:lnTo>
                    <a:pt x="64296" y="3715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0" name="Volný tvar 49"/>
            <p:cNvSpPr/>
            <p:nvPr/>
          </p:nvSpPr>
          <p:spPr>
            <a:xfrm>
              <a:off x="5230811" y="4340517"/>
              <a:ext cx="206375" cy="185716"/>
            </a:xfrm>
            <a:custGeom>
              <a:avLst/>
              <a:gdLst>
                <a:gd name="connsiteX0" fmla="*/ 173736 w 206352"/>
                <a:gd name="connsiteY0" fmla="*/ 21180 h 185772"/>
                <a:gd name="connsiteX1" fmla="*/ 146304 w 206352"/>
                <a:gd name="connsiteY1" fmla="*/ 30324 h 185772"/>
                <a:gd name="connsiteX2" fmla="*/ 91440 w 206352"/>
                <a:gd name="connsiteY2" fmla="*/ 12036 h 185772"/>
                <a:gd name="connsiteX3" fmla="*/ 36576 w 206352"/>
                <a:gd name="connsiteY3" fmla="*/ 39468 h 185772"/>
                <a:gd name="connsiteX4" fmla="*/ 27432 w 206352"/>
                <a:gd name="connsiteY4" fmla="*/ 66900 h 185772"/>
                <a:gd name="connsiteX5" fmla="*/ 0 w 206352"/>
                <a:gd name="connsiteY5" fmla="*/ 94332 h 185772"/>
                <a:gd name="connsiteX6" fmla="*/ 9144 w 206352"/>
                <a:gd name="connsiteY6" fmla="*/ 158340 h 185772"/>
                <a:gd name="connsiteX7" fmla="*/ 91440 w 206352"/>
                <a:gd name="connsiteY7" fmla="*/ 185772 h 185772"/>
                <a:gd name="connsiteX8" fmla="*/ 192024 w 206352"/>
                <a:gd name="connsiteY8" fmla="*/ 149196 h 185772"/>
                <a:gd name="connsiteX9" fmla="*/ 192024 w 206352"/>
                <a:gd name="connsiteY9" fmla="*/ 57756 h 185772"/>
                <a:gd name="connsiteX10" fmla="*/ 173736 w 206352"/>
                <a:gd name="connsiteY10" fmla="*/ 21180 h 185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352" h="185772">
                  <a:moveTo>
                    <a:pt x="173736" y="21180"/>
                  </a:moveTo>
                  <a:cubicBezTo>
                    <a:pt x="166116" y="16608"/>
                    <a:pt x="155884" y="31388"/>
                    <a:pt x="146304" y="30324"/>
                  </a:cubicBezTo>
                  <a:cubicBezTo>
                    <a:pt x="127145" y="28195"/>
                    <a:pt x="91440" y="12036"/>
                    <a:pt x="91440" y="12036"/>
                  </a:cubicBezTo>
                  <a:cubicBezTo>
                    <a:pt x="73369" y="18060"/>
                    <a:pt x="49468" y="23354"/>
                    <a:pt x="36576" y="39468"/>
                  </a:cubicBezTo>
                  <a:cubicBezTo>
                    <a:pt x="30555" y="46994"/>
                    <a:pt x="32779" y="58880"/>
                    <a:pt x="27432" y="66900"/>
                  </a:cubicBezTo>
                  <a:cubicBezTo>
                    <a:pt x="20259" y="77660"/>
                    <a:pt x="9144" y="85188"/>
                    <a:pt x="0" y="94332"/>
                  </a:cubicBezTo>
                  <a:cubicBezTo>
                    <a:pt x="3048" y="115668"/>
                    <a:pt x="391" y="138645"/>
                    <a:pt x="9144" y="158340"/>
                  </a:cubicBezTo>
                  <a:cubicBezTo>
                    <a:pt x="19430" y="181484"/>
                    <a:pt x="80687" y="183980"/>
                    <a:pt x="91440" y="185772"/>
                  </a:cubicBezTo>
                  <a:cubicBezTo>
                    <a:pt x="175254" y="164819"/>
                    <a:pt x="143679" y="181426"/>
                    <a:pt x="192024" y="149196"/>
                  </a:cubicBezTo>
                  <a:cubicBezTo>
                    <a:pt x="206275" y="106443"/>
                    <a:pt x="206352" y="119843"/>
                    <a:pt x="192024" y="57756"/>
                  </a:cubicBezTo>
                  <a:cubicBezTo>
                    <a:pt x="178696" y="0"/>
                    <a:pt x="181356" y="25752"/>
                    <a:pt x="173736" y="21180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2" name="Volný tvar 51"/>
            <p:cNvSpPr/>
            <p:nvPr/>
          </p:nvSpPr>
          <p:spPr>
            <a:xfrm>
              <a:off x="5211761" y="4177024"/>
              <a:ext cx="254000" cy="184129"/>
            </a:xfrm>
            <a:custGeom>
              <a:avLst/>
              <a:gdLst>
                <a:gd name="connsiteX0" fmla="*/ 92465 w 254510"/>
                <a:gd name="connsiteY0" fmla="*/ 10647 h 184383"/>
                <a:gd name="connsiteX1" fmla="*/ 10169 w 254510"/>
                <a:gd name="connsiteY1" fmla="*/ 38079 h 184383"/>
                <a:gd name="connsiteX2" fmla="*/ 1025 w 254510"/>
                <a:gd name="connsiteY2" fmla="*/ 65511 h 184383"/>
                <a:gd name="connsiteX3" fmla="*/ 10169 w 254510"/>
                <a:gd name="connsiteY3" fmla="*/ 138663 h 184383"/>
                <a:gd name="connsiteX4" fmla="*/ 74177 w 254510"/>
                <a:gd name="connsiteY4" fmla="*/ 184383 h 184383"/>
                <a:gd name="connsiteX5" fmla="*/ 129041 w 254510"/>
                <a:gd name="connsiteY5" fmla="*/ 175239 h 184383"/>
                <a:gd name="connsiteX6" fmla="*/ 165617 w 254510"/>
                <a:gd name="connsiteY6" fmla="*/ 166095 h 184383"/>
                <a:gd name="connsiteX7" fmla="*/ 229625 w 254510"/>
                <a:gd name="connsiteY7" fmla="*/ 156951 h 184383"/>
                <a:gd name="connsiteX8" fmla="*/ 229625 w 254510"/>
                <a:gd name="connsiteY8" fmla="*/ 65511 h 184383"/>
                <a:gd name="connsiteX9" fmla="*/ 156473 w 254510"/>
                <a:gd name="connsiteY9" fmla="*/ 28935 h 184383"/>
                <a:gd name="connsiteX10" fmla="*/ 129041 w 254510"/>
                <a:gd name="connsiteY10" fmla="*/ 10647 h 184383"/>
                <a:gd name="connsiteX11" fmla="*/ 101609 w 254510"/>
                <a:gd name="connsiteY11" fmla="*/ 1503 h 184383"/>
                <a:gd name="connsiteX12" fmla="*/ 92465 w 254510"/>
                <a:gd name="connsiteY12" fmla="*/ 10647 h 1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4510" h="184383">
                  <a:moveTo>
                    <a:pt x="92465" y="10647"/>
                  </a:moveTo>
                  <a:cubicBezTo>
                    <a:pt x="77225" y="16743"/>
                    <a:pt x="29950" y="13353"/>
                    <a:pt x="10169" y="38079"/>
                  </a:cubicBezTo>
                  <a:cubicBezTo>
                    <a:pt x="4148" y="45605"/>
                    <a:pt x="4073" y="56367"/>
                    <a:pt x="1025" y="65511"/>
                  </a:cubicBezTo>
                  <a:cubicBezTo>
                    <a:pt x="4073" y="89895"/>
                    <a:pt x="0" y="116292"/>
                    <a:pt x="10169" y="138663"/>
                  </a:cubicBezTo>
                  <a:cubicBezTo>
                    <a:pt x="12635" y="144087"/>
                    <a:pt x="65002" y="178266"/>
                    <a:pt x="74177" y="184383"/>
                  </a:cubicBezTo>
                  <a:cubicBezTo>
                    <a:pt x="92465" y="181335"/>
                    <a:pt x="110861" y="178875"/>
                    <a:pt x="129041" y="175239"/>
                  </a:cubicBezTo>
                  <a:cubicBezTo>
                    <a:pt x="141364" y="172774"/>
                    <a:pt x="153252" y="168343"/>
                    <a:pt x="165617" y="166095"/>
                  </a:cubicBezTo>
                  <a:cubicBezTo>
                    <a:pt x="186822" y="162240"/>
                    <a:pt x="208289" y="159999"/>
                    <a:pt x="229625" y="156951"/>
                  </a:cubicBezTo>
                  <a:cubicBezTo>
                    <a:pt x="239154" y="128363"/>
                    <a:pt x="254510" y="95926"/>
                    <a:pt x="229625" y="65511"/>
                  </a:cubicBezTo>
                  <a:cubicBezTo>
                    <a:pt x="212362" y="44411"/>
                    <a:pt x="179156" y="44057"/>
                    <a:pt x="156473" y="28935"/>
                  </a:cubicBezTo>
                  <a:cubicBezTo>
                    <a:pt x="147329" y="22839"/>
                    <a:pt x="138871" y="15562"/>
                    <a:pt x="129041" y="10647"/>
                  </a:cubicBezTo>
                  <a:cubicBezTo>
                    <a:pt x="120420" y="6336"/>
                    <a:pt x="111116" y="3088"/>
                    <a:pt x="101609" y="1503"/>
                  </a:cubicBezTo>
                  <a:cubicBezTo>
                    <a:pt x="92589" y="0"/>
                    <a:pt x="107705" y="4551"/>
                    <a:pt x="92465" y="10647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4" name="Volný tvar 53"/>
            <p:cNvSpPr/>
            <p:nvPr/>
          </p:nvSpPr>
          <p:spPr>
            <a:xfrm>
              <a:off x="5229223" y="4005594"/>
              <a:ext cx="190500" cy="182541"/>
            </a:xfrm>
            <a:custGeom>
              <a:avLst/>
              <a:gdLst>
                <a:gd name="connsiteX0" fmla="*/ 101284 w 189342"/>
                <a:gd name="connsiteY0" fmla="*/ 9144 h 182880"/>
                <a:gd name="connsiteX1" fmla="*/ 73852 w 189342"/>
                <a:gd name="connsiteY1" fmla="*/ 0 h 182880"/>
                <a:gd name="connsiteX2" fmla="*/ 46420 w 189342"/>
                <a:gd name="connsiteY2" fmla="*/ 9144 h 182880"/>
                <a:gd name="connsiteX3" fmla="*/ 700 w 189342"/>
                <a:gd name="connsiteY3" fmla="*/ 64008 h 182880"/>
                <a:gd name="connsiteX4" fmla="*/ 28132 w 189342"/>
                <a:gd name="connsiteY4" fmla="*/ 164592 h 182880"/>
                <a:gd name="connsiteX5" fmla="*/ 82996 w 189342"/>
                <a:gd name="connsiteY5" fmla="*/ 182880 h 182880"/>
                <a:gd name="connsiteX6" fmla="*/ 137860 w 189342"/>
                <a:gd name="connsiteY6" fmla="*/ 146304 h 182880"/>
                <a:gd name="connsiteX7" fmla="*/ 165292 w 189342"/>
                <a:gd name="connsiteY7" fmla="*/ 128016 h 182880"/>
                <a:gd name="connsiteX8" fmla="*/ 183580 w 189342"/>
                <a:gd name="connsiteY8" fmla="*/ 100584 h 182880"/>
                <a:gd name="connsiteX9" fmla="*/ 137860 w 189342"/>
                <a:gd name="connsiteY9" fmla="*/ 27432 h 182880"/>
                <a:gd name="connsiteX10" fmla="*/ 101284 w 189342"/>
                <a:gd name="connsiteY10" fmla="*/ 9144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9342" h="182880">
                  <a:moveTo>
                    <a:pt x="101284" y="9144"/>
                  </a:moveTo>
                  <a:cubicBezTo>
                    <a:pt x="90616" y="4572"/>
                    <a:pt x="83491" y="0"/>
                    <a:pt x="73852" y="0"/>
                  </a:cubicBezTo>
                  <a:cubicBezTo>
                    <a:pt x="64213" y="0"/>
                    <a:pt x="54440" y="3797"/>
                    <a:pt x="46420" y="9144"/>
                  </a:cubicBezTo>
                  <a:cubicBezTo>
                    <a:pt x="25298" y="23225"/>
                    <a:pt x="14194" y="43766"/>
                    <a:pt x="700" y="64008"/>
                  </a:cubicBezTo>
                  <a:cubicBezTo>
                    <a:pt x="2739" y="80321"/>
                    <a:pt x="0" y="147009"/>
                    <a:pt x="28132" y="164592"/>
                  </a:cubicBezTo>
                  <a:cubicBezTo>
                    <a:pt x="44479" y="174809"/>
                    <a:pt x="82996" y="182880"/>
                    <a:pt x="82996" y="182880"/>
                  </a:cubicBezTo>
                  <a:lnTo>
                    <a:pt x="137860" y="146304"/>
                  </a:lnTo>
                  <a:lnTo>
                    <a:pt x="165292" y="128016"/>
                  </a:lnTo>
                  <a:cubicBezTo>
                    <a:pt x="171388" y="118872"/>
                    <a:pt x="182217" y="111489"/>
                    <a:pt x="183580" y="100584"/>
                  </a:cubicBezTo>
                  <a:cubicBezTo>
                    <a:pt x="189342" y="54487"/>
                    <a:pt x="169322" y="49905"/>
                    <a:pt x="137860" y="27432"/>
                  </a:cubicBezTo>
                  <a:cubicBezTo>
                    <a:pt x="109890" y="7453"/>
                    <a:pt x="111952" y="13716"/>
                    <a:pt x="101284" y="9144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cxnSp>
          <p:nvCxnSpPr>
            <p:cNvPr id="66" name="Přímá spojovací šipka 65"/>
            <p:cNvCxnSpPr>
              <a:endCxn id="54" idx="3"/>
            </p:cNvCxnSpPr>
            <p:nvPr/>
          </p:nvCxnSpPr>
          <p:spPr>
            <a:xfrm rot="16200000" flipH="1">
              <a:off x="5117313" y="3955588"/>
              <a:ext cx="139684" cy="873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ovací šipka 66"/>
            <p:cNvCxnSpPr/>
            <p:nvPr/>
          </p:nvCxnSpPr>
          <p:spPr>
            <a:xfrm rot="10800000" flipV="1">
              <a:off x="6215061" y="4929412"/>
              <a:ext cx="214312" cy="1428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ovací šipka 69"/>
            <p:cNvCxnSpPr/>
            <p:nvPr/>
          </p:nvCxnSpPr>
          <p:spPr>
            <a:xfrm>
              <a:off x="6429373" y="4929412"/>
              <a:ext cx="214313" cy="1428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Přímá spojovací šipka 72"/>
            <p:cNvCxnSpPr/>
            <p:nvPr/>
          </p:nvCxnSpPr>
          <p:spPr>
            <a:xfrm rot="5400000" flipH="1" flipV="1">
              <a:off x="6393668" y="6536560"/>
              <a:ext cx="214287" cy="1428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ovací šipka 75"/>
            <p:cNvCxnSpPr/>
            <p:nvPr/>
          </p:nvCxnSpPr>
          <p:spPr>
            <a:xfrm rot="10800000" flipV="1">
              <a:off x="7358062" y="5929421"/>
              <a:ext cx="428625" cy="2857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Přímá spojovací šipka 78"/>
            <p:cNvCxnSpPr/>
            <p:nvPr/>
          </p:nvCxnSpPr>
          <p:spPr>
            <a:xfrm flipV="1">
              <a:off x="5143498" y="6000849"/>
              <a:ext cx="928689" cy="714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Přímá spojovací šipka 81"/>
            <p:cNvCxnSpPr/>
            <p:nvPr/>
          </p:nvCxnSpPr>
          <p:spPr>
            <a:xfrm>
              <a:off x="5143498" y="6072279"/>
              <a:ext cx="285750" cy="714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Přímá spojovací šipka 85"/>
            <p:cNvCxnSpPr/>
            <p:nvPr/>
          </p:nvCxnSpPr>
          <p:spPr>
            <a:xfrm>
              <a:off x="8286749" y="6357996"/>
              <a:ext cx="357188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Přímá spojovací šipka 89"/>
            <p:cNvCxnSpPr/>
            <p:nvPr/>
          </p:nvCxnSpPr>
          <p:spPr>
            <a:xfrm rot="10800000" flipV="1">
              <a:off x="7429499" y="6357996"/>
              <a:ext cx="142875" cy="95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5" name="TextovéPole 92"/>
            <p:cNvSpPr txBox="1">
              <a:spLocks noChangeArrowheads="1"/>
            </p:cNvSpPr>
            <p:nvPr/>
          </p:nvSpPr>
          <p:spPr bwMode="auto">
            <a:xfrm>
              <a:off x="6000760" y="4143380"/>
              <a:ext cx="214314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sz="800" b="1"/>
                <a:t>lumen semenotvorného kanálku</a:t>
              </a:r>
            </a:p>
          </p:txBody>
        </p:sp>
        <p:sp>
          <p:nvSpPr>
            <p:cNvPr id="10276" name="TextovéPole 93"/>
            <p:cNvSpPr txBox="1">
              <a:spLocks noChangeArrowheads="1"/>
            </p:cNvSpPr>
            <p:nvPr/>
          </p:nvSpPr>
          <p:spPr bwMode="auto">
            <a:xfrm>
              <a:off x="4500562" y="3786190"/>
              <a:ext cx="171451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sz="800" b="1"/>
                <a:t>zbytek cytoplazmy spermatidy</a:t>
              </a:r>
            </a:p>
          </p:txBody>
        </p:sp>
        <p:sp>
          <p:nvSpPr>
            <p:cNvPr id="10277" name="TextovéPole 94"/>
            <p:cNvSpPr txBox="1">
              <a:spLocks noChangeArrowheads="1"/>
            </p:cNvSpPr>
            <p:nvPr/>
          </p:nvSpPr>
          <p:spPr bwMode="auto">
            <a:xfrm>
              <a:off x="5929322" y="4786322"/>
              <a:ext cx="1071570" cy="21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sz="800" b="1"/>
                <a:t>shluky spermatid</a:t>
              </a:r>
            </a:p>
          </p:txBody>
        </p:sp>
        <p:sp>
          <p:nvSpPr>
            <p:cNvPr id="10278" name="TextovéPole 95"/>
            <p:cNvSpPr txBox="1">
              <a:spLocks noChangeArrowheads="1"/>
            </p:cNvSpPr>
            <p:nvPr/>
          </p:nvSpPr>
          <p:spPr bwMode="auto">
            <a:xfrm>
              <a:off x="7286644" y="5786454"/>
              <a:ext cx="185735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sz="800" b="1"/>
                <a:t>oblast hematotestikulární bariéry</a:t>
              </a:r>
            </a:p>
          </p:txBody>
        </p:sp>
        <p:sp>
          <p:nvSpPr>
            <p:cNvPr id="10279" name="TextovéPole 96"/>
            <p:cNvSpPr txBox="1">
              <a:spLocks noChangeArrowheads="1"/>
            </p:cNvSpPr>
            <p:nvPr/>
          </p:nvSpPr>
          <p:spPr bwMode="auto">
            <a:xfrm>
              <a:off x="7572396" y="6215082"/>
              <a:ext cx="92869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sz="800" b="1"/>
                <a:t>spermatogonie</a:t>
              </a:r>
            </a:p>
          </p:txBody>
        </p:sp>
        <p:sp>
          <p:nvSpPr>
            <p:cNvPr id="10280" name="TextovéPole 97"/>
            <p:cNvSpPr txBox="1">
              <a:spLocks noChangeArrowheads="1"/>
            </p:cNvSpPr>
            <p:nvPr/>
          </p:nvSpPr>
          <p:spPr bwMode="auto">
            <a:xfrm>
              <a:off x="4214810" y="6642556"/>
              <a:ext cx="23574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sz="800" b="1"/>
                <a:t>bazální membrána semenotvorného kanálku</a:t>
              </a:r>
            </a:p>
          </p:txBody>
        </p:sp>
        <p:sp>
          <p:nvSpPr>
            <p:cNvPr id="10281" name="TextovéPole 98"/>
            <p:cNvSpPr txBox="1">
              <a:spLocks noChangeArrowheads="1"/>
            </p:cNvSpPr>
            <p:nvPr/>
          </p:nvSpPr>
          <p:spPr bwMode="auto">
            <a:xfrm>
              <a:off x="4429124" y="6286520"/>
              <a:ext cx="92869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sz="800" b="1"/>
                <a:t>spermatogonie</a:t>
              </a:r>
            </a:p>
          </p:txBody>
        </p:sp>
        <p:sp>
          <p:nvSpPr>
            <p:cNvPr id="10282" name="TextovéPole 99"/>
            <p:cNvSpPr txBox="1">
              <a:spLocks noChangeArrowheads="1"/>
            </p:cNvSpPr>
            <p:nvPr/>
          </p:nvSpPr>
          <p:spPr bwMode="auto">
            <a:xfrm>
              <a:off x="4286248" y="5929330"/>
              <a:ext cx="107157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sz="800" b="1"/>
                <a:t>Sertoliho buňky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arle-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4963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051050" y="115888"/>
            <a:ext cx="3927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cs typeface="Arial" charset="0"/>
              </a:rPr>
              <a:t>ZÁRODEČNÝ, SPERMIOGENNÍ EPITEL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31775" y="331788"/>
            <a:ext cx="1228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>
                <a:cs typeface="Arial" charset="0"/>
              </a:rPr>
              <a:t>spermiocyty</a:t>
            </a: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539750" y="549275"/>
            <a:ext cx="714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611188" y="549275"/>
            <a:ext cx="7207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611188" y="620713"/>
            <a:ext cx="144462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H="1">
            <a:off x="2555875" y="620713"/>
            <a:ext cx="576263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H="1">
            <a:off x="3059113" y="620713"/>
            <a:ext cx="730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H="1">
            <a:off x="2051050" y="620713"/>
            <a:ext cx="10810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427538" y="1700213"/>
            <a:ext cx="1749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>
                <a:cs typeface="Arial" charset="0"/>
              </a:rPr>
              <a:t>pozdní spermatidy</a:t>
            </a:r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 flipH="1">
            <a:off x="4500563" y="1989138"/>
            <a:ext cx="43180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4932363" y="1989138"/>
            <a:ext cx="194468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2771775" y="6553200"/>
            <a:ext cx="1346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>
                <a:cs typeface="Arial" charset="0"/>
              </a:rPr>
              <a:t>spermiogonie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 flipH="1" flipV="1">
            <a:off x="2195513" y="3860800"/>
            <a:ext cx="792162" cy="280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V="1">
            <a:off x="2987675" y="4941888"/>
            <a:ext cx="1079500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3111500" y="474663"/>
            <a:ext cx="1681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>
                <a:cs typeface="Arial" charset="0"/>
              </a:rPr>
              <a:t>časné spermatidy</a:t>
            </a: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6948488" y="476250"/>
            <a:ext cx="1900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>
                <a:cs typeface="Arial" charset="0"/>
              </a:rPr>
              <a:t>Mikrofotografie: Sbírka ÚHIEM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7000875" y="6113463"/>
            <a:ext cx="18684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cs typeface="Arial" charset="0"/>
              </a:rPr>
              <a:t>x </a:t>
            </a:r>
            <a:r>
              <a:rPr lang="cs-CZ" sz="1200">
                <a:cs typeface="Arial" charset="0"/>
              </a:rPr>
              <a:t>=</a:t>
            </a:r>
            <a:r>
              <a:rPr lang="cs-CZ" sz="1200" b="1">
                <a:cs typeface="Arial" charset="0"/>
              </a:rPr>
              <a:t> </a:t>
            </a:r>
            <a:r>
              <a:rPr lang="cs-CZ" sz="1200">
                <a:cs typeface="Arial" charset="0"/>
              </a:rPr>
              <a:t>jádro Sertoliho buňky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519113" y="6257925"/>
            <a:ext cx="268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cs typeface="Arial" charset="0"/>
              </a:rPr>
              <a:t>x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1455738" y="6257925"/>
            <a:ext cx="268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cs typeface="Arial" charset="0"/>
              </a:rPr>
              <a:t>x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1166813" y="2370138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cs typeface="Arial" charset="0"/>
              </a:rPr>
              <a:t>x</a:t>
            </a: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3111500" y="3449638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cs typeface="Arial" charset="0"/>
              </a:rPr>
              <a:t>x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848350" y="43862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cs typeface="Arial" charset="0"/>
              </a:rPr>
              <a:t>x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7072313" y="39544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cs typeface="Arial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užský pohlavní systém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ýchozí návrh">
  <a:themeElements>
    <a:clrScheme name="1_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1_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Mužský pohlavní systém</Template>
  <TotalTime>371</TotalTime>
  <Words>1501</Words>
  <Application>Microsoft Office PowerPoint</Application>
  <PresentationFormat>Předvádění na obrazovce (4:3)</PresentationFormat>
  <Paragraphs>237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25</vt:i4>
      </vt:variant>
    </vt:vector>
  </HeadingPairs>
  <TitlesOfParts>
    <vt:vector size="27" baseType="lpstr">
      <vt:lpstr>Mužský pohlavní systém</vt:lpstr>
      <vt:lpstr>1_Výchozí návrh</vt:lpstr>
      <vt:lpstr>MUŽSKÝ POHLAVNÍ SYSTÉM</vt:lpstr>
      <vt:lpstr>Prezentace aplikace PowerPoint</vt:lpstr>
      <vt:lpstr>VARLE (TESTIS)</vt:lpstr>
      <vt:lpstr>Prezentace aplikace PowerPoint</vt:lpstr>
      <vt:lpstr>Prezentace aplikace PowerPoint</vt:lpstr>
      <vt:lpstr>Tubuli seminiferi contorti</vt:lpstr>
      <vt:lpstr>Sertoliho buňky</vt:lpstr>
      <vt:lpstr>Zárodečný epitel – semenotvorné buňky</vt:lpstr>
      <vt:lpstr>Prezentace aplikace PowerPoint</vt:lpstr>
      <vt:lpstr>Spermatogeneze</vt:lpstr>
      <vt:lpstr>Prezentace aplikace PowerPoint</vt:lpstr>
      <vt:lpstr>Prezentace aplikace PowerPoint</vt:lpstr>
      <vt:lpstr>Prezentace aplikace PowerPoint</vt:lpstr>
      <vt:lpstr>Prezentace aplikace PowerPoint</vt:lpstr>
      <vt:lpstr>Spermie</vt:lpstr>
      <vt:lpstr>Vývodné cesty pohlavní - intratestikulární</vt:lpstr>
      <vt:lpstr>Prezentace aplikace PowerPoint</vt:lpstr>
      <vt:lpstr>Pohlavní vývody - exkreční</vt:lpstr>
      <vt:lpstr>Prezentace aplikace PowerPoint</vt:lpstr>
      <vt:lpstr>Přídatné pohlavní žlázy</vt:lpstr>
      <vt:lpstr>Prostata</vt:lpstr>
      <vt:lpstr>Glandulae bulbourethrales  (Cowperovy žlázy)</vt:lpstr>
      <vt:lpstr>Pyj - penis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MUŽSKÝ POHLAVNÍ SYSTÉM</dc:title>
  <dc:creator>carbolova</dc:creator>
  <cp:lastModifiedBy>carbolova</cp:lastModifiedBy>
  <cp:revision>35</cp:revision>
  <dcterms:created xsi:type="dcterms:W3CDTF">2012-04-13T09:48:29Z</dcterms:created>
  <dcterms:modified xsi:type="dcterms:W3CDTF">2012-04-20T07:40:50Z</dcterms:modified>
</cp:coreProperties>
</file>