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69" r:id="rId3"/>
    <p:sldId id="470" r:id="rId4"/>
    <p:sldId id="467" r:id="rId5"/>
    <p:sldId id="471" r:id="rId6"/>
    <p:sldId id="474" r:id="rId7"/>
    <p:sldId id="472" r:id="rId8"/>
    <p:sldId id="473" r:id="rId9"/>
    <p:sldId id="468" r:id="rId10"/>
    <p:sldId id="420" r:id="rId11"/>
    <p:sldId id="418" r:id="rId12"/>
    <p:sldId id="419" r:id="rId13"/>
    <p:sldId id="263" r:id="rId14"/>
    <p:sldId id="265" r:id="rId15"/>
    <p:sldId id="475" r:id="rId16"/>
    <p:sldId id="476" r:id="rId17"/>
    <p:sldId id="477" r:id="rId18"/>
    <p:sldId id="264" r:id="rId19"/>
    <p:sldId id="464" r:id="rId20"/>
    <p:sldId id="258" r:id="rId21"/>
    <p:sldId id="259" r:id="rId22"/>
    <p:sldId id="260" r:id="rId23"/>
    <p:sldId id="284" r:id="rId24"/>
    <p:sldId id="460" r:id="rId25"/>
    <p:sldId id="461" r:id="rId26"/>
    <p:sldId id="462" r:id="rId27"/>
    <p:sldId id="463" r:id="rId28"/>
    <p:sldId id="449" r:id="rId29"/>
    <p:sldId id="450" r:id="rId30"/>
    <p:sldId id="451" r:id="rId31"/>
    <p:sldId id="459" r:id="rId32"/>
    <p:sldId id="421" r:id="rId33"/>
    <p:sldId id="316" r:id="rId34"/>
    <p:sldId id="466" r:id="rId35"/>
    <p:sldId id="478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81" d="100"/>
          <a:sy n="81" d="100"/>
        </p:scale>
        <p:origin x="5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9E69B2-54BF-43AB-B37D-618C24361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EBB9150-26AF-468E-BA46-5E54E8A1A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B39EDD-49D2-4C66-B85F-1EB1567E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627D-F017-449D-8F96-92542E527AFD}" type="datetimeFigureOut">
              <a:rPr lang="cs-CZ" smtClean="0"/>
              <a:t>23.10.2022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80FE14-134C-4609-A603-57A7A9216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BA535E-2705-4EC5-AD46-9A3B3638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AB4-A58A-4BF5-8A4F-4E52CC17C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1340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F7E7B4-B145-498A-BC4D-F059D2DAB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85C41B8-ECF3-46CB-8967-88EA3D3A1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8C0C19-8F78-44B8-8914-402D2292A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627D-F017-449D-8F96-92542E527AFD}" type="datetimeFigureOut">
              <a:rPr lang="cs-CZ" smtClean="0"/>
              <a:t>23.10.2022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FCB3CD-88D8-4B10-A7A6-70382F35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A4B8B0-033C-4C82-8CCD-D6EDA12B8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AB4-A58A-4BF5-8A4F-4E52CC17C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922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AE37593-746E-4296-99E2-E1990CF24E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5AC4D67-0FD0-4DF4-ADBC-05093D61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7B4688-C02B-424D-8AC5-C24569E9A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627D-F017-449D-8F96-92542E527AFD}" type="datetimeFigureOut">
              <a:rPr lang="cs-CZ" smtClean="0"/>
              <a:t>23.10.2022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D7F697-4403-4675-BD6B-C242C558B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085C76-1641-438A-9820-D18AF8AF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AB4-A58A-4BF5-8A4F-4E52CC17C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147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7ABDC3-2DB0-4DF0-A829-D2A9D0070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46EF7D-774F-4897-A63C-98D439B1F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650AAF-DEBF-4E2E-8EC0-603B40681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627D-F017-449D-8F96-92542E527AFD}" type="datetimeFigureOut">
              <a:rPr lang="cs-CZ" smtClean="0"/>
              <a:t>23.10.2022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8B615F-9F56-4DC1-AAEE-BD37DB9C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17944B-FBDF-4DF7-8E58-B2FCB319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AB4-A58A-4BF5-8A4F-4E52CC17C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519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1ACD2E-4870-4B5C-A7C7-C57080D5F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D2B33F9-E14F-401D-9FA7-7F9662C3E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0B31FB-AEEF-4324-8169-DE8888518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627D-F017-449D-8F96-92542E527AFD}" type="datetimeFigureOut">
              <a:rPr lang="cs-CZ" smtClean="0"/>
              <a:t>23.10.2022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40488C-D040-4E5D-9FD6-E0A6FF779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C0FD46-6290-484A-AE54-F557F3DB4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AB4-A58A-4BF5-8A4F-4E52CC17C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956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4A3448-EC91-407F-9F72-14CA30D63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C5CB04-FFA6-49B3-AF20-5D40E4A80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BFBC425-5F14-48F2-A6F3-A9161BF20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F06181D-7CF4-4EA6-B4DC-56A8B7643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627D-F017-449D-8F96-92542E527AFD}" type="datetimeFigureOut">
              <a:rPr lang="cs-CZ" smtClean="0"/>
              <a:t>23.10.2022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065EAB-B491-4EDC-9E73-063D0756B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1EDF516-E694-4CFC-9A4E-846582BC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AB4-A58A-4BF5-8A4F-4E52CC17C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428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52F332-0CF3-4603-9914-EC0D44305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EBFEE7E-105B-4A39-B569-2CB855EA9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08ED836-D57B-4642-AE1A-FD2809C31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2D3AE00-CD3A-49EF-9598-18F11B824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FC0494-E126-4E6C-AF7C-6776DDA3F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8847FA4-6C69-4808-A025-2E2498FC7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627D-F017-449D-8F96-92542E527AFD}" type="datetimeFigureOut">
              <a:rPr lang="cs-CZ" smtClean="0"/>
              <a:t>23.10.2022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C31490A-4670-474C-BFCD-6DBF37B29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089F159-52DA-4143-96A1-56115165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AB4-A58A-4BF5-8A4F-4E52CC17C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909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594949-3485-47D2-81B8-63540B4BA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D0F810A-507A-46B7-B57A-812D4CE97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627D-F017-449D-8F96-92542E527AFD}" type="datetimeFigureOut">
              <a:rPr lang="cs-CZ" smtClean="0"/>
              <a:t>23.10.2022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024AC69-6601-49E5-A86C-C8B514403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45AD054-E06A-4883-B093-665498F49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AB4-A58A-4BF5-8A4F-4E52CC17C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820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667DA4C-2018-4081-9684-13DA01645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627D-F017-449D-8F96-92542E527AFD}" type="datetimeFigureOut">
              <a:rPr lang="cs-CZ" smtClean="0"/>
              <a:t>23.10.2022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59FB16B-BC2D-4FB9-88F7-14A02A280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CF68A0F-8F30-4ADE-80DB-D61C4A794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AB4-A58A-4BF5-8A4F-4E52CC17C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1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48E9E-0A41-4DD4-AE62-28F3FF971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60043A-4053-4AAB-8E6C-2FF153D14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E2EB730-7990-4ABF-ACCA-9908A2560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65FF2C-89D7-4C9E-9E4F-F938A4349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627D-F017-449D-8F96-92542E527AFD}" type="datetimeFigureOut">
              <a:rPr lang="cs-CZ" smtClean="0"/>
              <a:t>23.10.2022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61B2B46-AA09-4826-ACDF-D3717A058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2E7298-855E-4D6C-A07C-1EF499D3E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AB4-A58A-4BF5-8A4F-4E52CC17C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224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6865A7-936F-4AD1-9A39-B7A0901FB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297072D-3BA6-497B-8807-697367F36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D2FD2F3-4E95-4E2F-B40E-795187423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9F27D0-F197-4F56-9868-FEF4F7D45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627D-F017-449D-8F96-92542E527AFD}" type="datetimeFigureOut">
              <a:rPr lang="cs-CZ" smtClean="0"/>
              <a:t>23.10.2022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972565-120D-4D76-8FD3-7B7E99537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D6F318-F3B6-410B-A59B-008F244F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1AB4-A58A-4BF5-8A4F-4E52CC17C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605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59BD341-4E4D-467D-A25F-3AF7DE841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8659D27-5A88-4344-A6BA-219A7C25C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2381AB-8B44-4602-B54F-EF0CD7F60A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6627D-F017-449D-8F96-92542E527AFD}" type="datetimeFigureOut">
              <a:rPr lang="cs-CZ" smtClean="0"/>
              <a:t>23.10.2022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515B2B-3227-496A-B0EF-67E621A74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5EA37D-F4F2-4174-81B8-C5C4AD142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51AB4-A58A-4BF5-8A4F-4E52CC17C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52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ng.com/videos/search?q=alila+medical+chanel+heart&amp;&amp;view=detail&amp;mid=979A12DD760DB5CCD273979A12DD760DB5CCD273&amp;&amp;FORM=VRDGAR&amp;ru=%2Fvideos%2Fsearch%3Fq%3Dalila%2520medical%2520chanel%2520heart%26qs%3Dn%26form%3DQBVDMH%26%3D%2525eSpravovat%2520historii%2520hled%25C3%25A1n%25C3%25AD%2525E%26sp%3D-1%26pq%3Dalila%2520medical%2520chanel%2520heart%26sc%3D0-26%26sk%3D%26cvid%3D167AFDF081BE45B7873D5BEA03336AF4%26ghsh%3D0%26ghacc%3D0%26ghpl%3D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1C171B-54E9-4E05-A939-F524B5E3BD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Srdce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4D46021-A6E9-4342-989F-9C6E5AC1C5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Romana Klášterecká. Ph.D.</a:t>
            </a:r>
          </a:p>
        </p:txBody>
      </p:sp>
    </p:spTree>
    <p:extLst>
      <p:ext uri="{BB962C8B-B14F-4D97-AF65-F5344CB8AC3E}">
        <p14:creationId xmlns:p14="http://schemas.microsoft.com/office/powerpoint/2010/main" val="790449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179BB8-B301-4A0D-B8D2-67A1FAB50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Stavba srdce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00CCEF6-D653-41DF-8BD0-921190EA0B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2" y="1948656"/>
            <a:ext cx="71913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7747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Srdce</a:t>
            </a:r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9736" y="1988840"/>
            <a:ext cx="439248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3D9E69-0024-4FE6-ACE6-B6D24B13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Krevní oběh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2939626-C549-4EF3-BCC7-CCD5611527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5992" y="1825625"/>
            <a:ext cx="3820016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7757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Autonomie a </a:t>
            </a:r>
            <a:r>
              <a:rPr lang="cs-CZ" dirty="0" err="1"/>
              <a:t>automacie</a:t>
            </a:r>
            <a:r>
              <a:rPr lang="cs-CZ" dirty="0"/>
              <a:t> srdeční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79776" y="1600200"/>
            <a:ext cx="6131024" cy="4853136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err="1"/>
              <a:t>Automacie</a:t>
            </a:r>
            <a:r>
              <a:rPr lang="cs-CZ" b="1" dirty="0"/>
              <a:t> </a:t>
            </a:r>
            <a:r>
              <a:rPr lang="cs-CZ" dirty="0"/>
              <a:t>– pravidelně, nezávisle na naší vůli prochází srdce fází systoly a diastoly(automaticky)</a:t>
            </a:r>
          </a:p>
          <a:p>
            <a:r>
              <a:rPr lang="cs-CZ" b="1" dirty="0"/>
              <a:t>Autonomie</a:t>
            </a:r>
            <a:r>
              <a:rPr lang="cs-CZ" dirty="0"/>
              <a:t> – autonomní, podnět k rytmické činnosti(tj. střídání systoly a diastoly) vzniká v srdci samém. Nezávisle na nervových nebo humorálních vlivech. Srdce tepe i po izolaci, kdy veškeré nervové spoje a dodávka humorálních faktorů krví jsou přerušeny.Jedinou podmínkou je dostatečný přívod kyslíku a energetických látek.</a:t>
            </a:r>
          </a:p>
          <a:p>
            <a:r>
              <a:rPr lang="cs-CZ" dirty="0"/>
              <a:t>Zevní nervové a humorální vlivy mohou přirozenou srdeční autonomii ovlivňovat (↑↓)</a:t>
            </a:r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00808"/>
            <a:ext cx="24193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Převodní systém srdeční je tvořen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95800" y="1600200"/>
            <a:ext cx="5915000" cy="506916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b="1" i="1" dirty="0"/>
              <a:t>Sinoatriální uzel (</a:t>
            </a:r>
            <a:r>
              <a:rPr lang="cs-CZ" b="1" i="1" dirty="0" err="1"/>
              <a:t>Keithův</a:t>
            </a:r>
            <a:r>
              <a:rPr lang="cs-CZ" b="1" i="1" dirty="0"/>
              <a:t>-</a:t>
            </a:r>
            <a:r>
              <a:rPr lang="cs-CZ" b="1" i="1" dirty="0" err="1"/>
              <a:t>Flackův</a:t>
            </a:r>
            <a:r>
              <a:rPr lang="cs-CZ" b="1" i="1" dirty="0"/>
              <a:t>)– </a:t>
            </a:r>
            <a:r>
              <a:rPr lang="cs-CZ" dirty="0"/>
              <a:t>umístěn na vtokové části pravé předsíně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i="1" dirty="0"/>
              <a:t>Atrioventrikulární uzel(</a:t>
            </a:r>
            <a:r>
              <a:rPr lang="cs-CZ" b="1" i="1" dirty="0" err="1"/>
              <a:t>Aschoffův</a:t>
            </a:r>
            <a:r>
              <a:rPr lang="cs-CZ" b="1" i="1" dirty="0"/>
              <a:t>-</a:t>
            </a:r>
            <a:r>
              <a:rPr lang="cs-CZ" b="1" i="1" dirty="0" err="1"/>
              <a:t>Tawarův</a:t>
            </a:r>
            <a:r>
              <a:rPr lang="cs-CZ" b="1" i="1" dirty="0"/>
              <a:t>) </a:t>
            </a:r>
            <a:r>
              <a:rPr lang="cs-CZ" dirty="0"/>
              <a:t>–systém, který je spojen se SA dráhami procházejícími síněmi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i="1" dirty="0" err="1"/>
              <a:t>Hissův</a:t>
            </a:r>
            <a:r>
              <a:rPr lang="cs-CZ" b="1" i="1" dirty="0"/>
              <a:t> svazek, </a:t>
            </a:r>
            <a:r>
              <a:rPr lang="cs-CZ" dirty="0"/>
              <a:t>odstupuje z atrioventrikulárního uzlu a prochází vazivovým systémem srdeční báze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i="1" dirty="0"/>
              <a:t>Pravé a levé </a:t>
            </a:r>
            <a:r>
              <a:rPr lang="cs-CZ" b="1" i="1" dirty="0" err="1"/>
              <a:t>Tawarovo</a:t>
            </a:r>
            <a:r>
              <a:rPr lang="cs-CZ" b="1" i="1" dirty="0"/>
              <a:t> raménko</a:t>
            </a:r>
            <a:r>
              <a:rPr lang="cs-CZ" dirty="0"/>
              <a:t>, směřují do odpovídající svaloviny komor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i="1" dirty="0" err="1"/>
              <a:t>Purkyňova</a:t>
            </a:r>
            <a:r>
              <a:rPr lang="cs-CZ" b="1" i="1" dirty="0"/>
              <a:t> vlákna </a:t>
            </a:r>
            <a:r>
              <a:rPr lang="cs-CZ" dirty="0"/>
              <a:t>– jsou ve svalovině komor, ve svalovině síní jsou 2-3 </a:t>
            </a:r>
            <a:r>
              <a:rPr lang="cs-CZ" dirty="0" err="1"/>
              <a:t>Purkyňova</a:t>
            </a:r>
            <a:r>
              <a:rPr lang="cs-CZ" dirty="0"/>
              <a:t> vlákna.</a:t>
            </a: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628800"/>
            <a:ext cx="252082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Převodní systém srdeční</a:t>
            </a:r>
          </a:p>
        </p:txBody>
      </p:sp>
      <p:pic>
        <p:nvPicPr>
          <p:cNvPr id="7170" name="Picture 2" descr="Zobrazit zdrojový obrázek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6164"/>
            <a:ext cx="5181600" cy="389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obrazit zdrojový obráze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560218"/>
            <a:ext cx="45148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442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Převodní systém srdeční</a:t>
            </a:r>
          </a:p>
        </p:txBody>
      </p:sp>
      <p:pic>
        <p:nvPicPr>
          <p:cNvPr id="8194" name="Picture 2" descr="Zobrazit zdrojový obrázek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Zobrazit zdrojový obráze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23" y="2920150"/>
            <a:ext cx="304800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90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Převodní systém srdeční</a:t>
            </a:r>
          </a:p>
        </p:txBody>
      </p:sp>
      <p:pic>
        <p:nvPicPr>
          <p:cNvPr id="9218" name="Picture 2" descr="Zobrazit zdrojový obrázek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183" y="1825625"/>
            <a:ext cx="328163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Zobrazit zdrojový obráze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089" y="1825625"/>
            <a:ext cx="307382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894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Centrum primární </a:t>
            </a:r>
            <a:r>
              <a:rPr lang="cs-CZ" dirty="0" err="1"/>
              <a:t>automacie</a:t>
            </a:r>
            <a:r>
              <a:rPr lang="cs-CZ" dirty="0"/>
              <a:t> srdeční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47928" y="1600200"/>
            <a:ext cx="4762872" cy="4853136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Sinoatriální uzel(SA) </a:t>
            </a:r>
            <a:r>
              <a:rPr lang="cs-CZ" dirty="0"/>
              <a:t>– je udavatelem rytmu (</a:t>
            </a:r>
            <a:r>
              <a:rPr lang="cs-CZ" b="1" i="1" dirty="0" err="1"/>
              <a:t>pacemakerem</a:t>
            </a:r>
            <a:r>
              <a:rPr lang="cs-CZ" b="1" i="1" dirty="0"/>
              <a:t>) </a:t>
            </a:r>
            <a:r>
              <a:rPr lang="cs-CZ" dirty="0"/>
              <a:t>pro celý myokard.</a:t>
            </a:r>
          </a:p>
          <a:p>
            <a:r>
              <a:rPr lang="cs-CZ" dirty="0"/>
              <a:t>KMP buněk SA je poměrně nízký -55-65mV.</a:t>
            </a:r>
          </a:p>
          <a:p>
            <a:r>
              <a:rPr lang="cs-CZ" dirty="0"/>
              <a:t>Vlákna SA uzlu jsou současně velice propustná pro draslíkové ionty, které vystupují z buňky a snižují tak jejich KMP. Tento proces snižování polarizace probíhá až po dosažení prahové hodnoty </a:t>
            </a:r>
          </a:p>
          <a:p>
            <a:pPr>
              <a:buNone/>
            </a:pPr>
            <a:r>
              <a:rPr lang="cs-CZ" dirty="0"/>
              <a:t>    -40mV(spontánní depolarizace). Při této hodnotě se náhle otevřou  </a:t>
            </a:r>
            <a:r>
              <a:rPr lang="cs-CZ" dirty="0" err="1"/>
              <a:t>sodíko</a:t>
            </a:r>
            <a:r>
              <a:rPr lang="cs-CZ" dirty="0"/>
              <a:t>-vápníkové kanály na buněčných membránách a proběhne elektrochemický děj nazývaný – akční potenciál.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68761"/>
            <a:ext cx="38100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>
            <a:extLst>
              <a:ext uri="{FF2B5EF4-FFF2-40B4-BE49-F238E27FC236}">
                <a16:creationId xmlns:a16="http://schemas.microsoft.com/office/drawing/2014/main" id="{8534B72E-1A19-CD45-8075-D82A2BD12A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7375"/>
            <a:ext cx="5926138" cy="4425950"/>
          </a:xfr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B87DC1C1-DE61-6A40-8D57-B261670B18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75" y="1857375"/>
            <a:ext cx="4514850" cy="442595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A3A0E30-2B4F-E74F-AD31-234A1A577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Klidový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membránový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potenciál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92298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Svalová tkáň</a:t>
            </a:r>
          </a:p>
        </p:txBody>
      </p:sp>
      <p:pic>
        <p:nvPicPr>
          <p:cNvPr id="1026" name="Picture 2" descr="Zobrazit zdrojový obráze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27927"/>
            <a:ext cx="10515600" cy="274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801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7FCBA3-BE9F-524F-AD06-83985D053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/>
              <a:t>Klidový membránový potenciál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D74E4E60-740A-8843-95D2-247CF2E9D4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50" y="2957665"/>
            <a:ext cx="5108970" cy="3346376"/>
          </a:xfrm>
          <a:prstGeom prst="rect">
            <a:avLst/>
          </a:prstGeom>
        </p:spPr>
      </p:pic>
      <p:pic>
        <p:nvPicPr>
          <p:cNvPr id="16" name="Obrázek 16">
            <a:extLst>
              <a:ext uri="{FF2B5EF4-FFF2-40B4-BE49-F238E27FC236}">
                <a16:creationId xmlns:a16="http://schemas.microsoft.com/office/drawing/2014/main" id="{C5156266-D0CC-8C49-9D67-ECD01DD2F5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46814"/>
            <a:ext cx="5181600" cy="3108960"/>
          </a:xfrm>
        </p:spPr>
      </p:pic>
    </p:spTree>
    <p:extLst>
      <p:ext uri="{BB962C8B-B14F-4D97-AF65-F5344CB8AC3E}">
        <p14:creationId xmlns:p14="http://schemas.microsoft.com/office/powerpoint/2010/main" val="2813373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573295-745F-764D-9376-F9E95729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/>
              <a:t>Akční potenciál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D62CED66-509D-B642-A202-CDFB97F930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25" y="2957665"/>
            <a:ext cx="2928078" cy="3346376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B616E823-0495-7D44-B95A-A49A42D988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05" y="2984369"/>
            <a:ext cx="5828261" cy="329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9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1537E8-91D2-2441-9D28-064ED029C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56" y="533685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200" dirty="0"/>
              <a:t>Akční potenciál</a:t>
            </a:r>
            <a:endParaRPr lang="en-US" sz="5200" dirty="0"/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AF956C70-81EE-1D4D-812E-57DEDD261F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71" y="2157274"/>
            <a:ext cx="3960355" cy="4146767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6D45C0AD-F4DC-5A44-A3C0-D5110C78B7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314" y="2957665"/>
            <a:ext cx="3868643" cy="334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14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Srdeční revoluce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Jeden cyklus srdeční činnosti</a:t>
            </a:r>
          </a:p>
          <a:p>
            <a:r>
              <a:rPr lang="cs-CZ" b="1" i="1" dirty="0"/>
              <a:t>Kontrakce svaloviny = systola</a:t>
            </a:r>
          </a:p>
          <a:p>
            <a:r>
              <a:rPr lang="cs-CZ" b="1" i="1" dirty="0"/>
              <a:t>Uvolnění svaloviny = diastola</a:t>
            </a:r>
          </a:p>
          <a:p>
            <a:r>
              <a:rPr lang="cs-CZ" dirty="0"/>
              <a:t>Na počátku jsou tlaky v komorách a předsíních téměř vyrovnané – nulová hodnota</a:t>
            </a:r>
          </a:p>
          <a:p>
            <a:r>
              <a:rPr lang="cs-CZ" dirty="0"/>
              <a:t>Atrioventrikulární chlopně jsou uvolněné – proudění krve do komor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176" y="1772816"/>
            <a:ext cx="13716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3" y="1639342"/>
            <a:ext cx="435623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974" y="1600201"/>
            <a:ext cx="406205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1505" y="1600201"/>
            <a:ext cx="450899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461" y="1600201"/>
            <a:ext cx="404507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Srdeční revoluce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19736" y="1600201"/>
            <a:ext cx="6491064" cy="4525963"/>
          </a:xfrm>
        </p:spPr>
        <p:txBody>
          <a:bodyPr>
            <a:normAutofit/>
          </a:bodyPr>
          <a:lstStyle/>
          <a:p>
            <a:r>
              <a:rPr lang="cs-CZ" b="1" dirty="0"/>
              <a:t>Fáze srdečního cyklu(srdeční revoluce)</a:t>
            </a:r>
          </a:p>
          <a:p>
            <a:r>
              <a:rPr lang="cs-CZ" dirty="0"/>
              <a:t>V systole i diastole můžeme rozlišit jednotlivé fáze podle tlakových a objemových změn v srdečních komorách</a:t>
            </a:r>
          </a:p>
          <a:p>
            <a:r>
              <a:rPr lang="cs-CZ" dirty="0"/>
              <a:t>Obecně lze tyto fáze charakterizovat podle toho, která ze změn je dominantní: buď se mění tlak v komorách, aniž by se měnil jejich objem, nebo se naopak mění objem komor při relativně malé změně </a:t>
            </a:r>
            <a:r>
              <a:rPr lang="cs-CZ" dirty="0" err="1"/>
              <a:t>nitrokomorového</a:t>
            </a:r>
            <a:r>
              <a:rPr lang="cs-CZ" dirty="0"/>
              <a:t> tlaku: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1988840"/>
            <a:ext cx="13716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568" y="3933056"/>
            <a:ext cx="12763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Srdeční revoluce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47728" y="1600201"/>
            <a:ext cx="6563072" cy="4525963"/>
          </a:xfrm>
        </p:spPr>
        <p:txBody>
          <a:bodyPr/>
          <a:lstStyle/>
          <a:p>
            <a:r>
              <a:rPr lang="cs-CZ" dirty="0"/>
              <a:t>Podle toho rozlišujeme </a:t>
            </a:r>
            <a:r>
              <a:rPr lang="cs-CZ" b="1" dirty="0"/>
              <a:t>dvě fáze systoly</a:t>
            </a:r>
            <a:r>
              <a:rPr lang="cs-CZ" dirty="0"/>
              <a:t>:</a:t>
            </a:r>
          </a:p>
          <a:p>
            <a:r>
              <a:rPr lang="cs-CZ" b="1" dirty="0"/>
              <a:t>Fázi </a:t>
            </a:r>
            <a:r>
              <a:rPr lang="cs-CZ" b="1" dirty="0" err="1"/>
              <a:t>izovolumické</a:t>
            </a:r>
            <a:r>
              <a:rPr lang="cs-CZ" b="1" dirty="0"/>
              <a:t> kontrakce </a:t>
            </a:r>
            <a:r>
              <a:rPr lang="cs-CZ" dirty="0"/>
              <a:t>– roste tlak v komorách, ale objem se nemění</a:t>
            </a:r>
          </a:p>
          <a:p>
            <a:r>
              <a:rPr lang="cs-CZ" b="1" dirty="0" err="1"/>
              <a:t>Ejekční</a:t>
            </a:r>
            <a:r>
              <a:rPr lang="cs-CZ" b="1" dirty="0"/>
              <a:t>(vypuzovací) </a:t>
            </a:r>
            <a:r>
              <a:rPr lang="cs-CZ" dirty="0"/>
              <a:t>fáze, kdy je tlak v komorách poměrně stálý a jejich objem se zmenšuje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2348880"/>
            <a:ext cx="12763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577" y="4437112"/>
            <a:ext cx="1419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Svalová tkáň</a:t>
            </a:r>
          </a:p>
        </p:txBody>
      </p:sp>
      <p:pic>
        <p:nvPicPr>
          <p:cNvPr id="2050" name="Picture 2" descr="Zobrazit zdrojový obráze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745" y="1825625"/>
            <a:ext cx="861651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50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Srdeční revoluce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31704" y="1600201"/>
            <a:ext cx="6779096" cy="4525963"/>
          </a:xfrm>
        </p:spPr>
        <p:txBody>
          <a:bodyPr>
            <a:normAutofit/>
          </a:bodyPr>
          <a:lstStyle/>
          <a:p>
            <a:r>
              <a:rPr lang="cs-CZ" dirty="0"/>
              <a:t>Podobně rozlišujeme </a:t>
            </a:r>
            <a:r>
              <a:rPr lang="cs-CZ" b="1" dirty="0"/>
              <a:t>dvě fáze diastoly</a:t>
            </a:r>
            <a:r>
              <a:rPr lang="cs-CZ" dirty="0"/>
              <a:t>:</a:t>
            </a:r>
          </a:p>
          <a:p>
            <a:r>
              <a:rPr lang="cs-CZ" b="1" dirty="0"/>
              <a:t>Fáze </a:t>
            </a:r>
            <a:r>
              <a:rPr lang="cs-CZ" b="1" dirty="0" err="1"/>
              <a:t>izovolumické</a:t>
            </a:r>
            <a:r>
              <a:rPr lang="cs-CZ" b="1" dirty="0"/>
              <a:t> relaxace</a:t>
            </a:r>
            <a:r>
              <a:rPr lang="cs-CZ" dirty="0"/>
              <a:t>,                             kdy </a:t>
            </a:r>
            <a:r>
              <a:rPr lang="cs-CZ" dirty="0" err="1"/>
              <a:t>nitrokomorový</a:t>
            </a:r>
            <a:r>
              <a:rPr lang="cs-CZ" dirty="0"/>
              <a:t> tlak klesá a objem se nemění </a:t>
            </a:r>
          </a:p>
          <a:p>
            <a:r>
              <a:rPr lang="cs-CZ" b="1" dirty="0"/>
              <a:t>Plnící fáze</a:t>
            </a:r>
            <a:r>
              <a:rPr lang="cs-CZ" dirty="0"/>
              <a:t>, kdy objem komor roste, aniž by se měnil tlak v komorách(výjimkou je úplný konec plnící fáze, kdy tlak mírně stoupne)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132856"/>
            <a:ext cx="1891622" cy="173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Srdeční revoluce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468760"/>
          </a:xfrm>
        </p:spPr>
        <p:txBody>
          <a:bodyPr/>
          <a:lstStyle/>
          <a:p>
            <a:r>
              <a:rPr lang="cs-CZ" dirty="0"/>
              <a:t>Celá srdeční revoluce trvá při srdeční frekvenci 72 tepů za minutu celkem </a:t>
            </a:r>
            <a:r>
              <a:rPr lang="cs-CZ" b="1" dirty="0"/>
              <a:t>0,83s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0" y="3429000"/>
            <a:ext cx="13716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808" y="3429000"/>
            <a:ext cx="12763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4033" y="3356992"/>
            <a:ext cx="1419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0296" y="3429000"/>
            <a:ext cx="12763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FFE9B8D-F715-4A7D-9AD7-758F6D30A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332656"/>
            <a:ext cx="8305800" cy="595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9909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2" y="2000250"/>
            <a:ext cx="7848872" cy="35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2153445"/>
            <a:ext cx="519112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Video – </a:t>
            </a:r>
            <a:r>
              <a:rPr lang="cs-CZ" dirty="0" err="1"/>
              <a:t>Alila</a:t>
            </a:r>
            <a:r>
              <a:rPr lang="cs-CZ" dirty="0"/>
              <a:t> </a:t>
            </a:r>
            <a:r>
              <a:rPr lang="cs-CZ" dirty="0" err="1"/>
              <a:t>medical</a:t>
            </a:r>
            <a:r>
              <a:rPr lang="cs-CZ" dirty="0"/>
              <a:t> </a:t>
            </a:r>
            <a:r>
              <a:rPr lang="cs-CZ" dirty="0" err="1"/>
              <a:t>chanel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Cardiac Conduction System and Understanding ECG, Animation. - Bing video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3099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Svalovina srdeční</a:t>
            </a:r>
          </a:p>
        </p:txBody>
      </p:sp>
      <p:pic>
        <p:nvPicPr>
          <p:cNvPr id="1026" name="Picture 2" descr="Zobrazit zdrojový obráze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318" y="1825625"/>
            <a:ext cx="564736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222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Svalovina srdeční</a:t>
            </a:r>
          </a:p>
        </p:txBody>
      </p:sp>
      <p:pic>
        <p:nvPicPr>
          <p:cNvPr id="3074" name="Picture 2" descr="Zobrazit zdrojový obrázek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4518" y="1825625"/>
            <a:ext cx="436896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obrazit zdrojový obráze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87936"/>
            <a:ext cx="5181600" cy="242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750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150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Srdeční stěna</a:t>
            </a:r>
          </a:p>
        </p:txBody>
      </p:sp>
      <p:pic>
        <p:nvPicPr>
          <p:cNvPr id="4098" name="Picture 2" descr="Zobrazit zdrojový obráze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02294"/>
            <a:ext cx="5181600" cy="37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obrazit zdrojový obrázek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788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Svalová tkáň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Zobrazit zdrojový obrázek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438054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47" y="1825625"/>
            <a:ext cx="516815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191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Kardiomyocyty</a:t>
            </a:r>
            <a:endParaRPr lang="cs-CZ" dirty="0"/>
          </a:p>
        </p:txBody>
      </p:sp>
      <p:pic>
        <p:nvPicPr>
          <p:cNvPr id="2050" name="Picture 2" descr="Zobrazit zdrojový obrázek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4" y="2330824"/>
            <a:ext cx="4043643" cy="310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obrazit zdrojový obráze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990165"/>
            <a:ext cx="5080000" cy="38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29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518</Words>
  <Application>Microsoft Office PowerPoint</Application>
  <PresentationFormat>Širokoúhlá obrazovka</PresentationFormat>
  <Paragraphs>56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Motiv Office</vt:lpstr>
      <vt:lpstr>Srdce </vt:lpstr>
      <vt:lpstr>Svalová tkáň</vt:lpstr>
      <vt:lpstr>Svalová tkáň</vt:lpstr>
      <vt:lpstr>Svalovina srdeční</vt:lpstr>
      <vt:lpstr>Svalovina srdeční</vt:lpstr>
      <vt:lpstr>Prezentace aplikace PowerPoint</vt:lpstr>
      <vt:lpstr>Srdeční stěna</vt:lpstr>
      <vt:lpstr>Svalová tkáň</vt:lpstr>
      <vt:lpstr>Kardiomyocyty</vt:lpstr>
      <vt:lpstr>Stavba srdce</vt:lpstr>
      <vt:lpstr>Srdce</vt:lpstr>
      <vt:lpstr>Krevní oběh</vt:lpstr>
      <vt:lpstr>Autonomie a automacie srdeční</vt:lpstr>
      <vt:lpstr>Převodní systém srdeční je tvořen</vt:lpstr>
      <vt:lpstr>Převodní systém srdeční</vt:lpstr>
      <vt:lpstr>Převodní systém srdeční</vt:lpstr>
      <vt:lpstr>Převodní systém srdeční</vt:lpstr>
      <vt:lpstr>Centrum primární automacie srdeční</vt:lpstr>
      <vt:lpstr>Klidový membránový potenciál</vt:lpstr>
      <vt:lpstr>Klidový membránový potenciál</vt:lpstr>
      <vt:lpstr>Akční potenciál</vt:lpstr>
      <vt:lpstr>Akční potenciál</vt:lpstr>
      <vt:lpstr>Srdeční revoluce</vt:lpstr>
      <vt:lpstr>Prezentace aplikace PowerPoint</vt:lpstr>
      <vt:lpstr>Prezentace aplikace PowerPoint</vt:lpstr>
      <vt:lpstr>Prezentace aplikace PowerPoint</vt:lpstr>
      <vt:lpstr>Prezentace aplikace PowerPoint</vt:lpstr>
      <vt:lpstr>Srdeční revoluce</vt:lpstr>
      <vt:lpstr>Srdeční revoluce</vt:lpstr>
      <vt:lpstr>Srdeční revoluce</vt:lpstr>
      <vt:lpstr>Srdeční revoluce</vt:lpstr>
      <vt:lpstr>Prezentace aplikace PowerPoint</vt:lpstr>
      <vt:lpstr>Prezentace aplikace PowerPoint</vt:lpstr>
      <vt:lpstr>Prezentace aplikace PowerPoint</vt:lpstr>
      <vt:lpstr>Video – Alila medical chanel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Romana KLÁŠTERECKÁ</dc:creator>
  <cp:lastModifiedBy>Veronika Klášterecká</cp:lastModifiedBy>
  <cp:revision>13</cp:revision>
  <dcterms:created xsi:type="dcterms:W3CDTF">2021-11-08T05:20:54Z</dcterms:created>
  <dcterms:modified xsi:type="dcterms:W3CDTF">2022-10-23T18:53:36Z</dcterms:modified>
</cp:coreProperties>
</file>