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37" r:id="rId3"/>
    <p:sldId id="338" r:id="rId4"/>
    <p:sldId id="339" r:id="rId5"/>
    <p:sldId id="257" r:id="rId6"/>
    <p:sldId id="343" r:id="rId7"/>
    <p:sldId id="261" r:id="rId8"/>
    <p:sldId id="330" r:id="rId9"/>
    <p:sldId id="341" r:id="rId10"/>
    <p:sldId id="331" r:id="rId11"/>
    <p:sldId id="265" r:id="rId12"/>
    <p:sldId id="268" r:id="rId13"/>
    <p:sldId id="269" r:id="rId14"/>
    <p:sldId id="342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16" r:id="rId28"/>
    <p:sldId id="357" r:id="rId29"/>
    <p:sldId id="358" r:id="rId30"/>
    <p:sldId id="359" r:id="rId31"/>
    <p:sldId id="356" r:id="rId32"/>
    <p:sldId id="317" r:id="rId33"/>
    <p:sldId id="360" r:id="rId34"/>
    <p:sldId id="318" r:id="rId35"/>
    <p:sldId id="288" r:id="rId36"/>
    <p:sldId id="289" r:id="rId37"/>
    <p:sldId id="291" r:id="rId38"/>
    <p:sldId id="293" r:id="rId39"/>
    <p:sldId id="295" r:id="rId40"/>
    <p:sldId id="333" r:id="rId41"/>
    <p:sldId id="334" r:id="rId42"/>
    <p:sldId id="335" r:id="rId43"/>
    <p:sldId id="361" r:id="rId44"/>
    <p:sldId id="336" r:id="rId45"/>
    <p:sldId id="362" r:id="rId46"/>
    <p:sldId id="363" r:id="rId47"/>
    <p:sldId id="319" r:id="rId48"/>
    <p:sldId id="364" r:id="rId49"/>
    <p:sldId id="365" r:id="rId50"/>
    <p:sldId id="326" r:id="rId51"/>
    <p:sldId id="327" r:id="rId52"/>
    <p:sldId id="309" r:id="rId53"/>
    <p:sldId id="328" r:id="rId54"/>
    <p:sldId id="320" r:id="rId55"/>
    <p:sldId id="329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8C80-3759-437D-8666-631B5593FC50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7E39-F47A-4790-9D34-4C2122CC5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76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489CA0B7-7AF1-4056-833F-853C19D14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36564960-9275-422F-9EDE-E3212B9D8A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BD05E2DC-8EE5-4767-8A36-A6FAA1EBA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39EA5A-BBDE-4C2F-A7F9-1B7A48BF3CF4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03BAF-B48C-43C7-BC97-64AACA602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F06632-FFE5-431F-B235-5FD93F642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218AAF-030A-4620-B9E5-7A07C6425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8EB1BD-3234-4AAE-8C97-FA22A22C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9FD9C-A75C-4565-A9EC-1134116B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93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E3196-C845-4C16-A911-AE2013614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11C643-778E-41A8-98CA-B5E3E87B7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D07272-78CC-4C4E-B3EF-177B83B6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146A2A-9841-416E-B04F-E86CE175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0B5DE6-B165-468A-B7E5-4277F37A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3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CF708AF-6D48-4EF6-810A-24E85B342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74A42A-5D81-4A2C-BE06-BD14818B1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AED3D7-E60A-4C3D-A5D6-524EC740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652ABF-48CE-4B76-8996-869975D1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582674-6266-4143-91F4-43127673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15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65B162-EBED-45E1-821F-AE01DCDC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39E876-C373-4AAD-AC8D-56A7F279D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96C832-772A-4597-BE0A-79DF71E5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E1D525-C9FC-4296-9E7A-D6B3B37A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5B6AF3-184F-40FD-8A1C-91215A1F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76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DF331-7D12-43B3-8D75-7B0F239B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3581AA-5334-4573-86F8-5C11EAE25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601BB3-A473-465F-B12F-C497D380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7F6E74-DC50-46FA-BF5C-776249D7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39B4ED-64B1-4303-886D-A4F7B784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33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67F5B-4C50-4710-9257-C22370B8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F6C3D8-30D9-49BE-B485-748A3F4E5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8985732-7FCE-420E-A33F-C71129687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342F20-0386-42B7-9023-51A16A94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CD0F4D-9F03-44C8-AFDA-9E9FBAFE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CAB691-FA65-4D7A-A7BD-8DA58692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9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00C3A-FD47-46C8-A1B4-69DA5FED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7FBAA5-6F4F-4228-8C36-A29C0C65F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193260-FB98-4964-95F9-3C3DDE402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CBF0CA1-7D93-4132-B098-9A2160847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C58094D-EFA8-4BEE-A019-265A9F9B5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DD31DE0-E4DF-4007-B617-F966F40E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02D117-F30B-4E5E-9B4C-B7A42B6F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EF2CDD-4781-4033-A491-F7B81AAB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33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BA0C1-B914-4825-88F6-4FA77380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6E86AB3-791C-47A3-B144-CC5D256C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8397F8-1F57-43B9-B682-EA35E844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5B1EC4-8CFA-41E9-9FD7-91870CBB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33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FD14C8E-D968-46CC-89A2-BB8CF4CA5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DE4C4E-07D7-44BA-9E33-58AC397E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14382-C1E9-4FE4-9C54-D19BF297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39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A0D46-4512-4711-9057-6E1AB30B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BD1DBA-E00A-4979-9A53-FB34E5A8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57BAF4F-9016-4877-AC32-67719A580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23F741-29EF-404E-9A7E-E73AA37BC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D94DF2-F9EB-41A0-9521-D08C6044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F98724-39A5-4958-B182-245F9C5A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8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F862D5-7000-4082-9172-9FE6F2CA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16E09E8-9108-40C5-BD4F-477FABF72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4803D16-1E1D-433E-9B9B-EE536E45F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BC7E91-F14A-478E-B740-9CEEDC4C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885C62-B1F2-4A80-9C9E-BA58E97DD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47915C-A70F-4F16-BE87-11DF0E77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95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E193626-A43F-4391-AA5B-86D1B742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CA68F0-BD6D-40C2-A4FC-D45C2634C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E85FC8-8061-4694-A610-9C87B5617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86763-E488-4F52-A22D-9D0476183A76}" type="datetimeFigureOut">
              <a:rPr lang="cs-CZ" smtClean="0"/>
              <a:t>03.10.2022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7AAAD-DA16-4BF0-989E-795D7A867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3E77A3-0704-494F-A9EA-4598C001B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AFB70-97F6-4E67-88AA-B5EBDD493F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4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olysacharid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5B11A1-2B4D-405A-9AEC-805201270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Tkáň pojivová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C4B541-4472-4CD8-A3D2-98BCE9E7A7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Klášterecká, Ph.D.</a:t>
            </a:r>
          </a:p>
        </p:txBody>
      </p:sp>
    </p:spTree>
    <p:extLst>
      <p:ext uri="{BB962C8B-B14F-4D97-AF65-F5344CB8AC3E}">
        <p14:creationId xmlns:p14="http://schemas.microsoft.com/office/powerpoint/2010/main" val="152636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sah 2">
            <a:extLst>
              <a:ext uri="{FF2B5EF4-FFF2-40B4-BE49-F238E27FC236}">
                <a16:creationId xmlns:a16="http://schemas.microsoft.com/office/drawing/2014/main" id="{95266C45-2225-43B6-9658-DE2F572502A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115889"/>
            <a:ext cx="4038600" cy="21177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b="1" u="sng" dirty="0"/>
              <a:t>Kolagen</a:t>
            </a:r>
          </a:p>
          <a:p>
            <a:pPr eaLnBrk="1" hangingPunct="1"/>
            <a:r>
              <a:rPr lang="cs-CZ" altLang="cs-CZ" sz="1800" dirty="0"/>
              <a:t>Aminokyseliny – </a:t>
            </a:r>
            <a:r>
              <a:rPr lang="el-GR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-řetězec</a:t>
            </a:r>
            <a:endParaRPr lang="cs-CZ" altLang="cs-CZ" sz="1800" dirty="0"/>
          </a:p>
          <a:p>
            <a:pPr eaLnBrk="1" hangingPunct="1"/>
            <a:r>
              <a:rPr lang="cs-CZ" altLang="cs-CZ" sz="1800" dirty="0" err="1"/>
              <a:t>Tropokolagen</a:t>
            </a:r>
            <a:r>
              <a:rPr lang="cs-CZ" altLang="cs-CZ" sz="1800" dirty="0"/>
              <a:t>-trojitá šroubovice</a:t>
            </a:r>
          </a:p>
          <a:p>
            <a:pPr eaLnBrk="1" hangingPunct="1"/>
            <a:r>
              <a:rPr lang="cs-CZ" altLang="cs-CZ" sz="1800" dirty="0"/>
              <a:t>Kolagenní fibrila</a:t>
            </a:r>
          </a:p>
          <a:p>
            <a:pPr eaLnBrk="1" hangingPunct="1"/>
            <a:r>
              <a:rPr lang="cs-CZ" altLang="cs-CZ" sz="1800" dirty="0"/>
              <a:t>Kolagenní vlákna</a:t>
            </a:r>
          </a:p>
          <a:p>
            <a:pPr eaLnBrk="1" hangingPunct="1"/>
            <a:r>
              <a:rPr lang="cs-CZ" altLang="cs-CZ" sz="1800" dirty="0"/>
              <a:t>Větší svazky</a:t>
            </a:r>
          </a:p>
        </p:txBody>
      </p:sp>
      <p:sp>
        <p:nvSpPr>
          <p:cNvPr id="6147" name="Zástupný symbol pro obsah 3">
            <a:extLst>
              <a:ext uri="{FF2B5EF4-FFF2-40B4-BE49-F238E27FC236}">
                <a16:creationId xmlns:a16="http://schemas.microsoft.com/office/drawing/2014/main" id="{DC3CA915-6A2A-49B3-B9A1-B66B01BBA81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383338" y="115888"/>
            <a:ext cx="4038600" cy="591735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b="1" u="sng" dirty="0"/>
              <a:t>KOLAGEN</a:t>
            </a:r>
          </a:p>
          <a:p>
            <a:pPr eaLnBrk="1" hangingPunct="1"/>
            <a:r>
              <a:rPr lang="cs-CZ" altLang="cs-CZ" sz="1800" dirty="0"/>
              <a:t>Stavební bílkovina, která se vyskytuje ve velkém množství</a:t>
            </a:r>
          </a:p>
          <a:p>
            <a:pPr eaLnBrk="1" hangingPunct="1"/>
            <a:r>
              <a:rPr lang="cs-CZ" altLang="cs-CZ" sz="1800" dirty="0"/>
              <a:t>25% z celkového množství proteinů.</a:t>
            </a:r>
            <a:endParaRPr lang="cs-CZ" altLang="cs-CZ" sz="1800" b="1" u="sng" dirty="0"/>
          </a:p>
          <a:p>
            <a:pPr eaLnBrk="1" hangingPunct="1"/>
            <a:r>
              <a:rPr lang="cs-CZ" altLang="cs-CZ" sz="1800" b="1" u="sng" dirty="0"/>
              <a:t>Typy kolagenu</a:t>
            </a:r>
          </a:p>
          <a:p>
            <a:pPr eaLnBrk="1" hangingPunct="1"/>
            <a:r>
              <a:rPr lang="cs-CZ" altLang="cs-CZ" sz="1800" b="1" dirty="0"/>
              <a:t>Typ I. </a:t>
            </a:r>
            <a:r>
              <a:rPr lang="cs-CZ" altLang="cs-CZ" sz="1800" dirty="0"/>
              <a:t>–  90% v těle, kolagenní vlákna; kosti, dentin, </a:t>
            </a:r>
            <a:r>
              <a:rPr lang="cs-CZ" altLang="cs-CZ" sz="1800" dirty="0" err="1"/>
              <a:t>šlachy,vazy</a:t>
            </a:r>
            <a:r>
              <a:rPr lang="cs-CZ" altLang="cs-CZ" sz="1800" dirty="0"/>
              <a:t>, dermis, pouzdra orgánů</a:t>
            </a:r>
          </a:p>
          <a:p>
            <a:pPr eaLnBrk="1" hangingPunct="1"/>
            <a:r>
              <a:rPr lang="cs-CZ" altLang="cs-CZ" sz="1800" b="1" dirty="0"/>
              <a:t>Typ II.  </a:t>
            </a:r>
            <a:r>
              <a:rPr lang="cs-CZ" altLang="cs-CZ" sz="1800" dirty="0"/>
              <a:t>- tenké fibrily v elastické a hyalinní chrupavce</a:t>
            </a:r>
          </a:p>
          <a:p>
            <a:pPr eaLnBrk="1" hangingPunct="1"/>
            <a:r>
              <a:rPr lang="cs-CZ" altLang="cs-CZ" sz="1800" b="1" dirty="0"/>
              <a:t>Typ III. </a:t>
            </a:r>
            <a:r>
              <a:rPr lang="cs-CZ" altLang="cs-CZ" sz="1800" dirty="0"/>
              <a:t>– </a:t>
            </a:r>
            <a:r>
              <a:rPr lang="cs-CZ" altLang="cs-CZ" sz="1800" dirty="0" err="1"/>
              <a:t>vetšinou</a:t>
            </a:r>
            <a:r>
              <a:rPr lang="cs-CZ" altLang="cs-CZ" sz="1800" dirty="0"/>
              <a:t> s typem I., retikulární vlákna</a:t>
            </a:r>
          </a:p>
          <a:p>
            <a:pPr eaLnBrk="1" hangingPunct="1"/>
            <a:r>
              <a:rPr lang="cs-CZ" altLang="cs-CZ" sz="1800" b="1" dirty="0"/>
              <a:t>Typ IV</a:t>
            </a:r>
            <a:r>
              <a:rPr lang="cs-CZ" altLang="cs-CZ" sz="1800" dirty="0"/>
              <a:t>.- bazální lamina, netvoří vlákna ani fibrily, opora epitelů, tvoří filtrační bariéru (glomeruly)</a:t>
            </a:r>
          </a:p>
          <a:p>
            <a:pPr eaLnBrk="1" hangingPunct="1"/>
            <a:r>
              <a:rPr lang="cs-CZ" altLang="cs-CZ" sz="1800" b="1" dirty="0"/>
              <a:t>Typ V</a:t>
            </a:r>
            <a:r>
              <a:rPr lang="cs-CZ" altLang="cs-CZ" sz="1800" dirty="0"/>
              <a:t>.- plodové obaly, krevní cévy.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AB6D193-1CEB-4128-B09C-5A39EC7F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>
            <a:fillRect/>
          </a:stretch>
        </p:blipFill>
        <p:spPr bwMode="auto">
          <a:xfrm>
            <a:off x="1631951" y="2205038"/>
            <a:ext cx="4608513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67EA02D-A2E7-4ABB-9744-D168704A4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8989" y="134937"/>
            <a:ext cx="5499288" cy="1028700"/>
          </a:xfrm>
        </p:spPr>
        <p:txBody>
          <a:bodyPr/>
          <a:lstStyle/>
          <a:p>
            <a:pPr eaLnBrk="1" hangingPunct="1"/>
            <a:r>
              <a:rPr lang="cs-CZ" altLang="cs-CZ" sz="3600" b="1" i="1" dirty="0">
                <a:latin typeface="Times New Roman" panose="02020603050405020304" pitchFamily="18" charset="0"/>
              </a:rPr>
              <a:t>Kolagenní vlákna</a:t>
            </a:r>
            <a:r>
              <a:rPr lang="cs-CZ" altLang="cs-CZ" b="1" dirty="0"/>
              <a:t>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C30C18D-CF8D-4185-8E3C-7BA3A73470E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71626" y="1335741"/>
            <a:ext cx="3660775" cy="1927412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sz="2000" dirty="0">
                <a:latin typeface="Times New Roman" panose="02020603050405020304" pitchFamily="18" charset="0"/>
              </a:rPr>
              <a:t>nejpočetnější v pojivové tkáni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2000" dirty="0">
                <a:latin typeface="Times New Roman" panose="02020603050405020304" pitchFamily="18" charset="0"/>
              </a:rPr>
              <a:t>jsou pevná, ohebná ale ne elastická, velká mechanická pevnost a odolnost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2000" dirty="0">
                <a:latin typeface="Times New Roman" panose="02020603050405020304" pitchFamily="18" charset="0"/>
              </a:rPr>
              <a:t>Makroskopicky jsou bílé barvy</a:t>
            </a:r>
          </a:p>
        </p:txBody>
      </p:sp>
      <p:pic>
        <p:nvPicPr>
          <p:cNvPr id="7172" name="Picture 8" descr=" fibroblast, Type I collagen fibrils ">
            <a:extLst>
              <a:ext uri="{FF2B5EF4-FFF2-40B4-BE49-F238E27FC236}">
                <a16:creationId xmlns:a16="http://schemas.microsoft.com/office/drawing/2014/main" id="{7C1612D0-9CAB-4C9B-9244-5CC9F6ED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3986213"/>
            <a:ext cx="42100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 lamina propria, collagen ">
            <a:extLst>
              <a:ext uri="{FF2B5EF4-FFF2-40B4-BE49-F238E27FC236}">
                <a16:creationId xmlns:a16="http://schemas.microsoft.com/office/drawing/2014/main" id="{17C87575-DE6E-4543-83FF-D144F1A06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3986213"/>
            <a:ext cx="39878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>
            <a:extLst>
              <a:ext uri="{FF2B5EF4-FFF2-40B4-BE49-F238E27FC236}">
                <a16:creationId xmlns:a16="http://schemas.microsoft.com/office/drawing/2014/main" id="{98CAA1BA-59B9-46DF-A6FC-666579E3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981075"/>
            <a:ext cx="4294188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FE87779-5BE3-4A2E-AD48-4B1959394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9376" y="274638"/>
            <a:ext cx="5051425" cy="1143000"/>
          </a:xfrm>
        </p:spPr>
        <p:txBody>
          <a:bodyPr/>
          <a:lstStyle/>
          <a:p>
            <a:pPr eaLnBrk="1" hangingPunct="1"/>
            <a:r>
              <a:rPr lang="cs-CZ" altLang="cs-CZ" sz="3600" b="1" i="1">
                <a:latin typeface="Times New Roman" panose="02020603050405020304" pitchFamily="18" charset="0"/>
              </a:rPr>
              <a:t>Retikulární vlákna</a:t>
            </a:r>
            <a:r>
              <a:rPr lang="cs-CZ" altLang="cs-CZ" b="1"/>
              <a:t> 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C4166E3-5D51-4592-9D7F-DA8315B258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31951" y="836613"/>
            <a:ext cx="4110037" cy="2303461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cs-CZ" altLang="cs-CZ" sz="2400" dirty="0">
                <a:latin typeface="Times New Roman" panose="02020603050405020304" pitchFamily="18" charset="0"/>
              </a:rPr>
              <a:t>z kolagenu typu III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2400" dirty="0">
                <a:latin typeface="Times New Roman" panose="02020603050405020304" pitchFamily="18" charset="0"/>
              </a:rPr>
              <a:t>Volně uspořádané tenké, jemné, rozvětvená vlákna.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2400" dirty="0">
                <a:latin typeface="Times New Roman" panose="02020603050405020304" pitchFamily="18" charset="0"/>
              </a:rPr>
              <a:t>tvoří jemné sítě</a:t>
            </a:r>
          </a:p>
        </p:txBody>
      </p:sp>
      <p:pic>
        <p:nvPicPr>
          <p:cNvPr id="8196" name="Picture 6" descr=" reticular fibers ">
            <a:extLst>
              <a:ext uri="{FF2B5EF4-FFF2-40B4-BE49-F238E27FC236}">
                <a16:creationId xmlns:a16="http://schemas.microsoft.com/office/drawing/2014/main" id="{D8B0CFB6-24A7-4B1E-96A2-68159D2F6A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3500438"/>
            <a:ext cx="4989513" cy="3236912"/>
          </a:xfrm>
        </p:spPr>
      </p:pic>
      <p:pic>
        <p:nvPicPr>
          <p:cNvPr id="8197" name="Picture 6" descr=" reticular fibers ">
            <a:extLst>
              <a:ext uri="{FF2B5EF4-FFF2-40B4-BE49-F238E27FC236}">
                <a16:creationId xmlns:a16="http://schemas.microsoft.com/office/drawing/2014/main" id="{4B1CBFFD-6768-454F-A2C9-309F85A0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196976"/>
            <a:ext cx="44307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1">
            <a:extLst>
              <a:ext uri="{FF2B5EF4-FFF2-40B4-BE49-F238E27FC236}">
                <a16:creationId xmlns:a16="http://schemas.microsoft.com/office/drawing/2014/main" id="{98B76E45-1799-4482-AC73-BD5175964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4437064"/>
            <a:ext cx="39957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v hladké svalovině, </a:t>
            </a:r>
            <a:r>
              <a:rPr lang="cs-CZ" altLang="cs-CZ" sz="1800" dirty="0" err="1"/>
              <a:t>stromatu</a:t>
            </a:r>
            <a:r>
              <a:rPr lang="cs-CZ" altLang="cs-CZ" sz="1800" dirty="0"/>
              <a:t> krvetvorných orgánů, sítě kolem buněk parenchymových orgánů, kolem cév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/>
              <a:t>Produkují je retikulární buňky, fibroblasty.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  <p:bldP spid="8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3CE72FA-9C68-4B97-A779-C4C599E16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0238" y="-251012"/>
            <a:ext cx="5770562" cy="1582925"/>
          </a:xfrm>
        </p:spPr>
        <p:txBody>
          <a:bodyPr/>
          <a:lstStyle/>
          <a:p>
            <a:pPr eaLnBrk="1" hangingPunct="1"/>
            <a:r>
              <a:rPr lang="cs-CZ" altLang="cs-CZ" sz="3600" b="1" i="1" dirty="0">
                <a:latin typeface="Times New Roman" panose="02020603050405020304" pitchFamily="18" charset="0"/>
              </a:rPr>
              <a:t>Elastická vlákna</a:t>
            </a:r>
            <a:r>
              <a:rPr lang="cs-CZ" altLang="cs-CZ" b="1" dirty="0"/>
              <a:t> </a:t>
            </a:r>
            <a:endParaRPr lang="cs-CZ" altLang="cs-CZ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225D068-3539-4ECA-8D52-58804980E9E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97038" y="869576"/>
            <a:ext cx="4038600" cy="4410636"/>
          </a:xfrm>
        </p:spPr>
        <p:txBody>
          <a:bodyPr>
            <a:normAutofit/>
          </a:bodyPr>
          <a:lstStyle/>
          <a:p>
            <a:pPr lvl="1">
              <a:spcAft>
                <a:spcPct val="50000"/>
              </a:spcAft>
            </a:pPr>
            <a:r>
              <a:rPr lang="cs-CZ" altLang="cs-CZ" sz="2000" dirty="0">
                <a:latin typeface="Times New Roman" panose="02020603050405020304" pitchFamily="18" charset="0"/>
              </a:rPr>
              <a:t>vytvářejí řídké prostorové sítě, důležitá je jejich pružnost. mohou být protažena až na 150% původní délky, ale navrací se do původního stavu. </a:t>
            </a:r>
          </a:p>
          <a:p>
            <a:pPr lvl="1">
              <a:spcAft>
                <a:spcPct val="50000"/>
              </a:spcAft>
            </a:pPr>
            <a:r>
              <a:rPr lang="cs-CZ" altLang="cs-CZ" sz="2000" dirty="0">
                <a:latin typeface="Times New Roman" panose="02020603050405020304" pitchFamily="18" charset="0"/>
              </a:rPr>
              <a:t>Elastin – protein, je produkován fibroblasty, ve stěně velkých arterií je produkován buňkami hladké svaloviny společně s kolagenem.</a:t>
            </a:r>
          </a:p>
        </p:txBody>
      </p:sp>
      <p:pic>
        <p:nvPicPr>
          <p:cNvPr id="9220" name="Picture 6" descr=" elastic fibers ">
            <a:extLst>
              <a:ext uri="{FF2B5EF4-FFF2-40B4-BE49-F238E27FC236}">
                <a16:creationId xmlns:a16="http://schemas.microsoft.com/office/drawing/2014/main" id="{2997C575-FBC9-4C1B-85E0-4237DC49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1052514"/>
            <a:ext cx="44704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7F0B23C6-0476-44E0-9C70-94A1D49C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2" b="26752"/>
          <a:stretch>
            <a:fillRect/>
          </a:stretch>
        </p:blipFill>
        <p:spPr bwMode="auto">
          <a:xfrm>
            <a:off x="2279651" y="4271964"/>
            <a:ext cx="267652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>
            <a:extLst>
              <a:ext uri="{FF2B5EF4-FFF2-40B4-BE49-F238E27FC236}">
                <a16:creationId xmlns:a16="http://schemas.microsoft.com/office/drawing/2014/main" id="{DA5933E8-32FA-44D1-99EF-7FA691AE8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3987801"/>
            <a:ext cx="405923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2F378E5-D48B-4E77-90A7-F0FBB492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Elastická vlákna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3BBE718-D4E5-43F4-A3B7-41DA91836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Jádro je obklopeno elastinem</a:t>
            </a:r>
          </a:p>
          <a:p>
            <a:r>
              <a:rPr lang="cs-CZ" dirty="0"/>
              <a:t>Mají schopnost elasticity – po natažení se vrací zpět do původního tvaru.</a:t>
            </a:r>
          </a:p>
          <a:p>
            <a:r>
              <a:rPr lang="cs-CZ" dirty="0"/>
              <a:t>Jsou propojeny můstky – pomocí nich dojde k natažení – molekuly se přeuspořádají .</a:t>
            </a:r>
          </a:p>
          <a:p>
            <a:r>
              <a:rPr lang="cs-CZ" dirty="0"/>
              <a:t>Jakmile je jim dovoleno, vrací se zpět.</a:t>
            </a:r>
          </a:p>
        </p:txBody>
      </p:sp>
    </p:spTree>
    <p:extLst>
      <p:ext uri="{BB962C8B-B14F-4D97-AF65-F5344CB8AC3E}">
        <p14:creationId xmlns:p14="http://schemas.microsoft.com/office/powerpoint/2010/main" val="136337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6E660-A4B7-4828-994D-FF6B6F2B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599FBD4-CEAC-4CA5-8217-DEDA6A1981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FIBROBLAST</a:t>
            </a:r>
          </a:p>
          <a:p>
            <a:r>
              <a:rPr lang="cs-CZ" dirty="0"/>
              <a:t>Nepravidelné výběžky, jádro </a:t>
            </a:r>
            <a:r>
              <a:rPr lang="cs-CZ" dirty="0" err="1"/>
              <a:t>obsahujue</a:t>
            </a:r>
            <a:r>
              <a:rPr lang="cs-CZ" dirty="0"/>
              <a:t> </a:t>
            </a:r>
            <a:r>
              <a:rPr lang="cs-CZ" dirty="0" err="1"/>
              <a:t>euchromatin</a:t>
            </a:r>
            <a:r>
              <a:rPr lang="cs-CZ" dirty="0"/>
              <a:t> – produkce velkého množství mezibuněčné hmoty.</a:t>
            </a:r>
          </a:p>
          <a:p>
            <a:r>
              <a:rPr lang="cs-CZ" dirty="0"/>
              <a:t>GA – obsahuje látky, které jsou připraveny na </a:t>
            </a:r>
            <a:r>
              <a:rPr lang="cs-CZ" dirty="0" err="1"/>
              <a:t>exocytózu</a:t>
            </a:r>
            <a:r>
              <a:rPr lang="cs-CZ" dirty="0"/>
              <a:t>.</a:t>
            </a:r>
          </a:p>
          <a:p>
            <a:r>
              <a:rPr lang="cs-CZ" dirty="0"/>
              <a:t>Je nediferencovaná, schopná opakujících se mitóz.</a:t>
            </a:r>
          </a:p>
          <a:p>
            <a:r>
              <a:rPr lang="cs-CZ" dirty="0"/>
              <a:t>Může vyzrát a diferencovat se.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EF544AE-A804-40C9-A98C-4098C272FB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69802"/>
            <a:ext cx="4572000" cy="4062984"/>
          </a:xfrm>
        </p:spPr>
      </p:pic>
    </p:spTree>
    <p:extLst>
      <p:ext uri="{BB962C8B-B14F-4D97-AF65-F5344CB8AC3E}">
        <p14:creationId xmlns:p14="http://schemas.microsoft.com/office/powerpoint/2010/main" val="2480420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3B658-52BD-4EAD-8938-755D6A35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1CA80C-088A-437E-8C11-A87EB5CAB1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FIBROCYT</a:t>
            </a:r>
          </a:p>
          <a:p>
            <a:pPr marL="0" indent="0">
              <a:buNone/>
            </a:pPr>
            <a:r>
              <a:rPr lang="cs-CZ" dirty="0" err="1"/>
              <a:t>Bb</a:t>
            </a:r>
            <a:r>
              <a:rPr lang="cs-CZ" dirty="0"/>
              <a:t> </a:t>
            </a:r>
            <a:r>
              <a:rPr lang="cs-CZ" dirty="0" err="1"/>
              <a:t>diferencováné</a:t>
            </a:r>
            <a:r>
              <a:rPr lang="cs-CZ" dirty="0"/>
              <a:t>, klidnější,                ne tak synteticky aktivní.</a:t>
            </a:r>
          </a:p>
          <a:p>
            <a:pPr marL="0" indent="0">
              <a:buNone/>
            </a:pPr>
            <a:r>
              <a:rPr lang="cs-CZ" dirty="0"/>
              <a:t>Jádro obsahuje heterochromatin – kondenzovaný, ne příliš aktivní. </a:t>
            </a:r>
          </a:p>
          <a:p>
            <a:pPr marL="0" indent="0">
              <a:buNone/>
            </a:pPr>
            <a:r>
              <a:rPr lang="cs-CZ" dirty="0"/>
              <a:t>Obsahuje organely nutné pro proteosyntézu.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7D30EECD-AD74-4A55-8BC7-DBE6C1FD6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268503"/>
            <a:ext cx="4791633" cy="2285567"/>
          </a:xfrm>
        </p:spPr>
      </p:pic>
    </p:spTree>
    <p:extLst>
      <p:ext uri="{BB962C8B-B14F-4D97-AF65-F5344CB8AC3E}">
        <p14:creationId xmlns:p14="http://schemas.microsoft.com/office/powerpoint/2010/main" val="188773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B322D-F5C6-4C37-AE8A-E8E9E695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B7A166-B568-422B-B4B5-1E40B5DC97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MYOFIBROBLAST                             další varianta, kam se může fibroblast diferencovat. </a:t>
            </a:r>
          </a:p>
          <a:p>
            <a:pPr marL="0" indent="0">
              <a:buNone/>
            </a:pPr>
            <a:r>
              <a:rPr lang="cs-CZ" dirty="0"/>
              <a:t>Obsahují kontraktilní </a:t>
            </a:r>
            <a:r>
              <a:rPr lang="cs-CZ" dirty="0" err="1"/>
              <a:t>filamenta</a:t>
            </a:r>
            <a:r>
              <a:rPr lang="cs-CZ" dirty="0"/>
              <a:t>, která přepažují cytoplasmu buněk a upínají se do </a:t>
            </a:r>
            <a:r>
              <a:rPr lang="cs-CZ" dirty="0" err="1"/>
              <a:t>denzních</a:t>
            </a:r>
            <a:r>
              <a:rPr lang="cs-CZ" dirty="0"/>
              <a:t> tělísek a dávají </a:t>
            </a:r>
            <a:r>
              <a:rPr lang="cs-CZ" dirty="0" err="1"/>
              <a:t>bb</a:t>
            </a:r>
            <a:r>
              <a:rPr lang="cs-CZ" dirty="0"/>
              <a:t> kontraktilitu.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8B26A76-78B5-4F63-BF2E-95A08D5B8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6378"/>
            <a:ext cx="5181600" cy="3989832"/>
          </a:xfrm>
        </p:spPr>
      </p:pic>
    </p:spTree>
    <p:extLst>
      <p:ext uri="{BB962C8B-B14F-4D97-AF65-F5344CB8AC3E}">
        <p14:creationId xmlns:p14="http://schemas.microsoft.com/office/powerpoint/2010/main" val="2086499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8B9B6-40E9-4550-9FE4-DF2AD770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313A06-7F1A-42B0-BF9C-28656C110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Tukové buňky – adipocyty</a:t>
            </a:r>
          </a:p>
          <a:p>
            <a:pPr marL="0" indent="0">
              <a:buNone/>
            </a:pPr>
            <a:r>
              <a:rPr lang="cs-CZ" i="1" dirty="0" err="1"/>
              <a:t>Univakuolární</a:t>
            </a:r>
            <a:r>
              <a:rPr lang="cs-CZ" i="1" dirty="0"/>
              <a:t> – </a:t>
            </a:r>
            <a:r>
              <a:rPr lang="cs-CZ" i="1" dirty="0" err="1"/>
              <a:t>unilokulární</a:t>
            </a:r>
            <a:endParaRPr lang="cs-CZ" i="1" dirty="0"/>
          </a:p>
          <a:p>
            <a:pPr marL="0" indent="0">
              <a:buNone/>
            </a:pPr>
            <a:r>
              <a:rPr lang="cs-CZ" b="1" i="1" dirty="0"/>
              <a:t>Bílé tukové vazivo</a:t>
            </a:r>
          </a:p>
          <a:p>
            <a:pPr marL="0" indent="0">
              <a:buNone/>
            </a:pPr>
            <a:r>
              <a:rPr lang="cs-CZ" dirty="0"/>
              <a:t>Jádro je na okraji, cytoplasma je vyplněna tukovou kapénkou a ostatní organely jsou kolem.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221C4DB-AB4F-42DC-83EE-BE6D6428AB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42323"/>
            <a:ext cx="5181600" cy="351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56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785C1-9481-486A-8DB0-8C1E5EB2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4B343D-4B8D-44AE-9325-E896C16DD0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 err="1"/>
              <a:t>Multivakuolární</a:t>
            </a:r>
            <a:r>
              <a:rPr lang="cs-CZ" i="1" dirty="0"/>
              <a:t> – </a:t>
            </a:r>
            <a:r>
              <a:rPr lang="cs-CZ" i="1" dirty="0" err="1"/>
              <a:t>multilokulární</a:t>
            </a:r>
            <a:r>
              <a:rPr lang="cs-CZ" i="1" dirty="0"/>
              <a:t> </a:t>
            </a:r>
            <a:r>
              <a:rPr lang="cs-CZ" b="1" i="1" dirty="0"/>
              <a:t>Hnědé tukové vazivo</a:t>
            </a:r>
          </a:p>
          <a:p>
            <a:pPr marL="0" indent="0">
              <a:buNone/>
            </a:pPr>
            <a:r>
              <a:rPr lang="cs-CZ" dirty="0"/>
              <a:t>Jádro je uprostřed.</a:t>
            </a:r>
          </a:p>
          <a:p>
            <a:pPr marL="0" indent="0">
              <a:buNone/>
            </a:pPr>
            <a:r>
              <a:rPr lang="cs-CZ" dirty="0"/>
              <a:t>Mají větší povrch.</a:t>
            </a:r>
          </a:p>
          <a:p>
            <a:pPr marL="0" indent="0">
              <a:buNone/>
            </a:pPr>
            <a:r>
              <a:rPr lang="cs-CZ" dirty="0"/>
              <a:t>Pohotovější pro tvorbu a uvolňování tuku.</a:t>
            </a:r>
          </a:p>
          <a:p>
            <a:pPr marL="0" indent="0">
              <a:buNone/>
            </a:pPr>
            <a:r>
              <a:rPr lang="cs-CZ" dirty="0"/>
              <a:t>Velmi mnoho mitochondrií.</a:t>
            </a:r>
          </a:p>
          <a:p>
            <a:pPr marL="0" indent="0">
              <a:buNone/>
            </a:pPr>
            <a:r>
              <a:rPr lang="cs-CZ" dirty="0" err="1"/>
              <a:t>Netřesová</a:t>
            </a:r>
            <a:r>
              <a:rPr lang="cs-CZ" dirty="0"/>
              <a:t> termoregulace.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0DC66A-837D-43EB-97C5-CFBAFF010A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57" y="1825625"/>
            <a:ext cx="4286250" cy="29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96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0DB0B29B-DB06-47E7-A67B-7F04B5350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Pojivová tkáň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BB39BE07-BF02-48F6-B006-C1951FA96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Patří sem mnoho rozdílných tkání – od rosolovitého vaziva pupečníku až po kost.</a:t>
            </a:r>
          </a:p>
          <a:p>
            <a:r>
              <a:rPr lang="cs-CZ" altLang="cs-CZ"/>
              <a:t>Společným rysem je velký mezibuněčný prostor(intersticiální).</a:t>
            </a:r>
          </a:p>
          <a:p>
            <a:r>
              <a:rPr lang="cs-CZ" altLang="cs-CZ"/>
              <a:t>Je vyplněn intersticiální tekutinou a extracelulární hmotou (matrix).</a:t>
            </a:r>
          </a:p>
          <a:p>
            <a:r>
              <a:rPr lang="cs-CZ" altLang="cs-CZ"/>
              <a:t>Součástí jsou fibrily, filamenta, proteoglykany a adhezivní proteiny – udržují soudržnost mezi buňkami.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2C22F-C84F-4F3C-AF2C-D03675CC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6047E4-7D87-4BF0-8FF6-8B1BAA2E38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RETIKULÁRNÍ</a:t>
            </a:r>
          </a:p>
          <a:p>
            <a:pPr marL="0" indent="0">
              <a:buNone/>
            </a:pPr>
            <a:r>
              <a:rPr lang="cs-CZ" dirty="0"/>
              <a:t>Dlouhé větvené výběžky, vzájemně se dotýkají, vytváří prostorovou síť, mezi výběžky jsou retikulární vlákna.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40C00E1-EF52-4245-98EB-AA49B3105A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29" y="2106706"/>
            <a:ext cx="4598895" cy="3074894"/>
          </a:xfrm>
        </p:spPr>
      </p:pic>
    </p:spTree>
    <p:extLst>
      <p:ext uri="{BB962C8B-B14F-4D97-AF65-F5344CB8AC3E}">
        <p14:creationId xmlns:p14="http://schemas.microsoft.com/office/powerpoint/2010/main" val="268377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80369-3570-4A1D-8D16-C68F0697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D9A42B-C7C3-4F1D-93D0-72CA61F7CF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PIGMENTOVÉ – MELANOCYTY</a:t>
            </a:r>
          </a:p>
          <a:p>
            <a:pPr marL="0" indent="0">
              <a:buNone/>
            </a:pPr>
            <a:r>
              <a:rPr lang="cs-CZ" dirty="0"/>
              <a:t>Připomínají hlavonožce, jsou aktivní v syntéze pigmentů.</a:t>
            </a:r>
          </a:p>
          <a:p>
            <a:pPr marL="0" indent="0">
              <a:buNone/>
            </a:pPr>
            <a:r>
              <a:rPr lang="cs-CZ" dirty="0"/>
              <a:t>Obsahují pigmenty z rodiny melaninů, které </a:t>
            </a:r>
            <a:r>
              <a:rPr lang="cs-CZ" dirty="0" err="1"/>
              <a:t>exocytózou</a:t>
            </a:r>
            <a:r>
              <a:rPr lang="cs-CZ" dirty="0"/>
              <a:t> produkují do ECM.</a:t>
            </a:r>
          </a:p>
          <a:p>
            <a:pPr marL="0" indent="0">
              <a:buNone/>
            </a:pPr>
            <a:r>
              <a:rPr lang="cs-CZ" dirty="0"/>
              <a:t>Aktivita je ovlivněna melanocyty stimulujícím hormonem MSH z adenohypofýzy.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ACB7A5F-26CB-4BA4-9DC3-7FC413ADB7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06" y="1981201"/>
            <a:ext cx="4034118" cy="3190526"/>
          </a:xfrm>
        </p:spPr>
      </p:pic>
    </p:spTree>
    <p:extLst>
      <p:ext uri="{BB962C8B-B14F-4D97-AF65-F5344CB8AC3E}">
        <p14:creationId xmlns:p14="http://schemas.microsoft.com/office/powerpoint/2010/main" val="4233520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84290-03CB-41CC-B406-A01C15E1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 - </a:t>
            </a:r>
            <a:r>
              <a:rPr lang="cs-CZ" b="1" dirty="0"/>
              <a:t>bloudivé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3F5D13-E11E-4BD9-B71B-449ED89452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MASTOCYTY – ŽÍRNÉ BUŇKY</a:t>
            </a:r>
          </a:p>
          <a:p>
            <a:pPr marL="0" indent="0">
              <a:buNone/>
            </a:pPr>
            <a:r>
              <a:rPr lang="cs-CZ" dirty="0"/>
              <a:t>Granula dvojího </a:t>
            </a:r>
            <a:r>
              <a:rPr lang="cs-CZ" dirty="0" err="1"/>
              <a:t>tyou</a:t>
            </a:r>
            <a:r>
              <a:rPr lang="cs-CZ" dirty="0"/>
              <a:t>, která obsahují biologicky aktivní látky.</a:t>
            </a:r>
          </a:p>
          <a:p>
            <a:pPr marL="0" indent="0">
              <a:buNone/>
            </a:pPr>
            <a:r>
              <a:rPr lang="cs-CZ" dirty="0"/>
              <a:t>Buňky obsahují receptory na protilátky </a:t>
            </a:r>
            <a:r>
              <a:rPr lang="cs-CZ" dirty="0" err="1"/>
              <a:t>IgE</a:t>
            </a:r>
            <a:r>
              <a:rPr lang="cs-CZ" dirty="0"/>
              <a:t>. Dojde-li k navázání – aktivaci receptorů – dochází k uvolnění granul do okolní tkáně.</a:t>
            </a:r>
          </a:p>
          <a:p>
            <a:pPr marL="0" indent="0">
              <a:buNone/>
            </a:pPr>
            <a:r>
              <a:rPr lang="cs-CZ" dirty="0"/>
              <a:t>HISTAMIN – zvyšuje propustnost cév(endotelu), působí vazodilataci – reakce se projevuje otokem.</a:t>
            </a:r>
          </a:p>
          <a:p>
            <a:pPr marL="0" indent="0">
              <a:buNone/>
            </a:pPr>
            <a:r>
              <a:rPr lang="cs-CZ" dirty="0"/>
              <a:t>HEPARIN – </a:t>
            </a:r>
            <a:r>
              <a:rPr lang="cs-CZ" dirty="0" err="1"/>
              <a:t>antikoagulanc</a:t>
            </a:r>
            <a:r>
              <a:rPr lang="cs-CZ" dirty="0"/>
              <a:t>, látka bránící srážení krve.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ABBA9CF-4F14-45CB-A73C-5DAF1D9EF5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331" y="1922558"/>
            <a:ext cx="2697480" cy="2078736"/>
          </a:xfrm>
        </p:spPr>
      </p:pic>
    </p:spTree>
    <p:extLst>
      <p:ext uri="{BB962C8B-B14F-4D97-AF65-F5344CB8AC3E}">
        <p14:creationId xmlns:p14="http://schemas.microsoft.com/office/powerpoint/2010/main" val="2534628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36321-C8DB-4117-B2CE-EE22624F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 - </a:t>
            </a:r>
            <a:r>
              <a:rPr lang="cs-CZ" b="1" dirty="0"/>
              <a:t>bloudivé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152054-A5A0-4576-8D82-FB57F8802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MAKROFÁGY</a:t>
            </a:r>
          </a:p>
          <a:p>
            <a:pPr marL="0" indent="0">
              <a:buNone/>
            </a:pPr>
            <a:r>
              <a:rPr lang="cs-CZ" dirty="0"/>
              <a:t>Předchůdce jsou MONOCYTY.</a:t>
            </a:r>
          </a:p>
          <a:p>
            <a:pPr marL="514350" indent="-514350">
              <a:buAutoNum type="arabicPeriod"/>
            </a:pPr>
            <a:r>
              <a:rPr lang="cs-CZ" dirty="0"/>
              <a:t>Fagocytóza</a:t>
            </a:r>
          </a:p>
          <a:p>
            <a:pPr marL="514350" indent="-514350">
              <a:buAutoNum type="arabicPeriod"/>
            </a:pPr>
            <a:r>
              <a:rPr lang="cs-CZ" dirty="0" err="1"/>
              <a:t>Fagosom+lysosom</a:t>
            </a:r>
            <a:endParaRPr lang="cs-CZ" dirty="0"/>
          </a:p>
          <a:p>
            <a:pPr marL="514350" indent="-514350">
              <a:buAutoNum type="arabicPeriod"/>
            </a:pPr>
            <a:r>
              <a:rPr lang="cs-CZ" dirty="0" err="1"/>
              <a:t>Fagolysosom</a:t>
            </a:r>
            <a:r>
              <a:rPr lang="cs-CZ" dirty="0"/>
              <a:t> (splynutí, rozklad látky)</a:t>
            </a:r>
          </a:p>
          <a:p>
            <a:pPr marL="514350" indent="-514350">
              <a:buAutoNum type="arabicPeriod"/>
            </a:pPr>
            <a:r>
              <a:rPr lang="cs-CZ" dirty="0"/>
              <a:t>Vystavení antigenů na povrchu buňky .</a:t>
            </a:r>
          </a:p>
          <a:p>
            <a:pPr marL="514350" indent="-514350">
              <a:buAutoNum type="arabicPeriod"/>
            </a:pPr>
            <a:r>
              <a:rPr lang="cs-CZ" dirty="0"/>
              <a:t>Fragmenty vypovídají, co bylo fagocytováno – informace pro ostatní </a:t>
            </a:r>
            <a:r>
              <a:rPr lang="cs-CZ" dirty="0" err="1"/>
              <a:t>bb</a:t>
            </a:r>
            <a:r>
              <a:rPr lang="cs-CZ" dirty="0"/>
              <a:t> – T lymfocyty.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351BFE9-7BD6-4FA4-9D41-0005BE0DA3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36" y="2082132"/>
            <a:ext cx="3863788" cy="2821562"/>
          </a:xfrm>
        </p:spPr>
      </p:pic>
    </p:spTree>
    <p:extLst>
      <p:ext uri="{BB962C8B-B14F-4D97-AF65-F5344CB8AC3E}">
        <p14:creationId xmlns:p14="http://schemas.microsoft.com/office/powerpoint/2010/main" val="3590741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264E4-3609-4528-8D12-1E3CE436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 - </a:t>
            </a:r>
            <a:r>
              <a:rPr lang="cs-CZ" b="1" dirty="0"/>
              <a:t>bloudivé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FDD963-D6BF-43F2-A3E7-962CF90A88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 lymfocyty uvolní CYTOKINY (informační molekuly imunitního systému) – podporují další imunitní odpověď či stimulaci jiné buňky – B lymfocyt  - odpovědí je diferenciace na další buňku vaziva.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87B3681-7EC6-49EB-AFC5-2443FAA879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84" y="1825625"/>
            <a:ext cx="2800350" cy="2752725"/>
          </a:xfrm>
        </p:spPr>
      </p:pic>
    </p:spTree>
    <p:extLst>
      <p:ext uri="{BB962C8B-B14F-4D97-AF65-F5344CB8AC3E}">
        <p14:creationId xmlns:p14="http://schemas.microsoft.com/office/powerpoint/2010/main" val="4161272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3E27F-7B11-4873-937B-9A395B39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pojivové tkáně - </a:t>
            </a:r>
            <a:r>
              <a:rPr lang="cs-CZ" b="1" dirty="0"/>
              <a:t>bloudivé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9B0202-40CB-4FBF-87B8-9A55356C3D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PLAZMATICKÁ BUŇKA</a:t>
            </a:r>
          </a:p>
          <a:p>
            <a:pPr marL="0" indent="0">
              <a:buNone/>
            </a:pPr>
            <a:r>
              <a:rPr lang="cs-CZ" dirty="0"/>
              <a:t>Tvar pyramidy, masivní produkce protilátek.</a:t>
            </a:r>
          </a:p>
          <a:p>
            <a:pPr marL="0" indent="0">
              <a:buNone/>
            </a:pPr>
            <a:r>
              <a:rPr lang="cs-CZ" dirty="0"/>
              <a:t>Hlavní bílkoviny: Imunoglobuliny neboli protilátky.</a:t>
            </a:r>
          </a:p>
          <a:p>
            <a:pPr marL="0" indent="0">
              <a:buNone/>
            </a:pPr>
            <a:r>
              <a:rPr lang="cs-CZ" b="1" dirty="0"/>
              <a:t>5 tříd</a:t>
            </a:r>
          </a:p>
          <a:p>
            <a:pPr marL="0" indent="0">
              <a:buNone/>
            </a:pPr>
            <a:r>
              <a:rPr lang="cs-CZ" dirty="0" err="1"/>
              <a:t>IgG</a:t>
            </a:r>
            <a:r>
              <a:rPr lang="cs-CZ" dirty="0"/>
              <a:t> – </a:t>
            </a:r>
            <a:r>
              <a:rPr lang="cs-CZ" dirty="0" err="1"/>
              <a:t>nejvýznamější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IgA</a:t>
            </a:r>
            <a:r>
              <a:rPr lang="cs-CZ" dirty="0"/>
              <a:t> – slizniční</a:t>
            </a:r>
          </a:p>
          <a:p>
            <a:pPr marL="0" indent="0">
              <a:buNone/>
            </a:pPr>
            <a:r>
              <a:rPr lang="cs-CZ" dirty="0" err="1"/>
              <a:t>IgM</a:t>
            </a:r>
            <a:r>
              <a:rPr lang="cs-CZ" dirty="0"/>
              <a:t> – specifické imunitní reakce</a:t>
            </a:r>
          </a:p>
          <a:p>
            <a:pPr marL="0" indent="0">
              <a:buNone/>
            </a:pPr>
            <a:r>
              <a:rPr lang="cs-CZ" dirty="0" err="1"/>
              <a:t>IgD</a:t>
            </a:r>
            <a:r>
              <a:rPr lang="cs-CZ" dirty="0"/>
              <a:t> – na povrchu B lymfocytů</a:t>
            </a:r>
          </a:p>
          <a:p>
            <a:pPr marL="0" indent="0">
              <a:buNone/>
            </a:pPr>
            <a:r>
              <a:rPr lang="cs-CZ" dirty="0" err="1"/>
              <a:t>IgE</a:t>
            </a:r>
            <a:r>
              <a:rPr lang="cs-CZ" dirty="0"/>
              <a:t> – imunitní přecitlivělost</a:t>
            </a:r>
          </a:p>
          <a:p>
            <a:pPr marL="0" indent="0">
              <a:buNone/>
            </a:pPr>
            <a:r>
              <a:rPr lang="cs-CZ" dirty="0"/>
              <a:t>Jsou schopny vázat se na antigeny.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B407CF2-58D4-4FF6-B84F-2B7428B987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0" y="1825625"/>
            <a:ext cx="4114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4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386596D-1F90-458C-AE5D-45C9214C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TYPY VAZIVA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3904F8D-B8D7-4735-9A39-24FCB976E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Nediferencované – mesenchym (embryonální a fetální pojivo)</a:t>
            </a:r>
          </a:p>
          <a:p>
            <a:pPr marL="0" indent="0">
              <a:buNone/>
            </a:pPr>
            <a:r>
              <a:rPr lang="cs-CZ" dirty="0"/>
              <a:t>                                  - rosolovité</a:t>
            </a:r>
          </a:p>
          <a:p>
            <a:pPr marL="0" indent="0">
              <a:buNone/>
            </a:pPr>
            <a:r>
              <a:rPr lang="cs-CZ" dirty="0"/>
              <a:t>Diferencované      - řídké kolagenní</a:t>
            </a:r>
          </a:p>
          <a:p>
            <a:pPr marL="0" indent="0">
              <a:buNone/>
            </a:pPr>
            <a:r>
              <a:rPr lang="cs-CZ" dirty="0"/>
              <a:t>                                - husté kolagenní – uspořádané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-  neuspořádané</a:t>
            </a:r>
          </a:p>
          <a:p>
            <a:pPr marL="0" indent="0">
              <a:buNone/>
            </a:pPr>
            <a:r>
              <a:rPr lang="cs-CZ" dirty="0"/>
              <a:t>                                 - specializované   - tukové – bílé a hnědé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- retikulární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- elastické</a:t>
            </a:r>
          </a:p>
        </p:txBody>
      </p:sp>
    </p:spTree>
    <p:extLst>
      <p:ext uri="{BB962C8B-B14F-4D97-AF65-F5344CB8AC3E}">
        <p14:creationId xmlns:p14="http://schemas.microsoft.com/office/powerpoint/2010/main" val="2781652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180215-5BF0-4907-AFAB-93A75BFC607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31950" y="115889"/>
            <a:ext cx="5111750" cy="180022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spcAft>
                <a:spcPct val="30000"/>
              </a:spcAft>
              <a:buFontTx/>
              <a:buAutoNum type="arabicPeriod"/>
            </a:pPr>
            <a:r>
              <a:rPr lang="cs-CZ" altLang="cs-CZ" sz="1400" b="1">
                <a:latin typeface="Times New Roman" panose="02020603050405020304" pitchFamily="18" charset="0"/>
              </a:rPr>
              <a:t>EMBRYONÁLNÍ VAZIVO</a:t>
            </a:r>
          </a:p>
          <a:p>
            <a:pPr marL="1257300" lvl="2" indent="-457200">
              <a:lnSpc>
                <a:spcPct val="80000"/>
              </a:lnSpc>
              <a:spcAft>
                <a:spcPct val="30000"/>
              </a:spcAft>
            </a:pPr>
            <a:r>
              <a:rPr lang="cs-CZ" altLang="cs-CZ" sz="1400">
                <a:latin typeface="Times New Roman" panose="02020603050405020304" pitchFamily="18" charset="0"/>
              </a:rPr>
              <a:t>Mezenchymové vazivo- embryonální tkáň, mesenchymové buňky,mezibuněčná hmota s retikulárními vlákny</a:t>
            </a:r>
          </a:p>
          <a:p>
            <a:pPr marL="1257300" lvl="2" indent="-457200">
              <a:lnSpc>
                <a:spcPct val="80000"/>
              </a:lnSpc>
              <a:spcAft>
                <a:spcPct val="30000"/>
              </a:spcAft>
            </a:pPr>
            <a:r>
              <a:rPr lang="cs-CZ" altLang="cs-CZ" sz="1400">
                <a:latin typeface="Times New Roman" panose="02020603050405020304" pitchFamily="18" charset="0"/>
              </a:rPr>
              <a:t>Rosolovité vazivo- obsahuje velké množství amorfní hmoty, kolagenní vlákna, málo retikulárních a elastických vláken, fibroblasty; pupečník- tzv. Whartonův rosol, pulpa vyvíjejícího se zubu</a:t>
            </a:r>
          </a:p>
          <a:p>
            <a:pPr marL="457200" indent="-457200"/>
            <a:endParaRPr lang="cs-CZ" altLang="cs-CZ"/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4D9241F0-8D8D-4325-BF28-B7114EFA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4" y="115889"/>
            <a:ext cx="2808287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>
            <a:extLst>
              <a:ext uri="{FF2B5EF4-FFF2-40B4-BE49-F238E27FC236}">
                <a16:creationId xmlns:a16="http://schemas.microsoft.com/office/drawing/2014/main" id="{A4810592-3406-4D93-9F88-39C56D50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14000" b="16499"/>
          <a:stretch>
            <a:fillRect/>
          </a:stretch>
        </p:blipFill>
        <p:spPr bwMode="auto">
          <a:xfrm>
            <a:off x="5343526" y="3068639"/>
            <a:ext cx="46593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>
            <a:extLst>
              <a:ext uri="{FF2B5EF4-FFF2-40B4-BE49-F238E27FC236}">
                <a16:creationId xmlns:a16="http://schemas.microsoft.com/office/drawing/2014/main" id="{5A7388CC-8290-42A0-8DA6-59A74869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400300"/>
            <a:ext cx="338455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7B94578-A2FB-414F-BB4A-1906DA5849B4}"/>
              </a:ext>
            </a:extLst>
          </p:cNvPr>
          <p:cNvCxnSpPr/>
          <p:nvPr/>
        </p:nvCxnSpPr>
        <p:spPr>
          <a:xfrm>
            <a:off x="6311901" y="1125539"/>
            <a:ext cx="1871663" cy="35877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37CECE2-28D2-401C-AF1E-9EFDA104F091}"/>
              </a:ext>
            </a:extLst>
          </p:cNvPr>
          <p:cNvCxnSpPr/>
          <p:nvPr/>
        </p:nvCxnSpPr>
        <p:spPr>
          <a:xfrm>
            <a:off x="6311900" y="1125539"/>
            <a:ext cx="431800" cy="2333625"/>
          </a:xfrm>
          <a:prstGeom prst="straightConnector1">
            <a:avLst/>
          </a:prstGeom>
          <a:ln w="38100">
            <a:solidFill>
              <a:srgbClr val="7030A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315B799-09DD-4FF4-B992-421A279FCD1C}"/>
              </a:ext>
            </a:extLst>
          </p:cNvPr>
          <p:cNvCxnSpPr/>
          <p:nvPr/>
        </p:nvCxnSpPr>
        <p:spPr>
          <a:xfrm flipH="1">
            <a:off x="1992314" y="620713"/>
            <a:ext cx="935037" cy="208756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4">
            <a:extLst>
              <a:ext uri="{FF2B5EF4-FFF2-40B4-BE49-F238E27FC236}">
                <a16:creationId xmlns:a16="http://schemas.microsoft.com/office/drawing/2014/main" id="{52F9FFAF-A26A-4AAC-8C10-EECEF331F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Tukové vazivo</a:t>
            </a:r>
          </a:p>
        </p:txBody>
      </p:sp>
      <p:sp>
        <p:nvSpPr>
          <p:cNvPr id="25603" name="Zástupný symbol pro obsah 5">
            <a:extLst>
              <a:ext uri="{FF2B5EF4-FFF2-40B4-BE49-F238E27FC236}">
                <a16:creationId xmlns:a16="http://schemas.microsoft.com/office/drawing/2014/main" id="{7581E35E-63BE-42A1-A743-77EA3ED9093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altLang="cs-CZ" sz="2000"/>
              <a:t>Tukové vazivo je v těle významným energetickým rezervoárem, plní funkce tepelného izolátoru a pro některé orgány vytváří i mechanickou ochranu. Tukové vazivo tvoří průměrně asi 15 - 20%</a:t>
            </a:r>
          </a:p>
          <a:p>
            <a:r>
              <a:rPr lang="cs-CZ" altLang="cs-CZ" sz="2000"/>
              <a:t>Podle  stavby  a  funkce rozlišujeme  bílé a  hnědé  tukové vazivo.</a:t>
            </a:r>
          </a:p>
          <a:p>
            <a:r>
              <a:rPr lang="cs-CZ" altLang="cs-CZ" sz="2000"/>
              <a:t>Bílé tukové vazivo tvoří především většinu tzv. podkožního tuku, tukové obaly některých orgánů a vmezeřenou tukovou tkáň. </a:t>
            </a:r>
          </a:p>
          <a:p>
            <a:r>
              <a:rPr lang="cs-CZ" altLang="cs-CZ" sz="2000"/>
              <a:t>Hnědé tukové vazivo patří k termoregulačnímu systému organismu a v dospělém věku je omezeno na ostrůvky tkáně rozptýlené v tukovém vazivu mezihrudí.</a:t>
            </a:r>
          </a:p>
          <a:p>
            <a:r>
              <a:rPr lang="cs-CZ" altLang="cs-CZ" sz="2000"/>
              <a:t>Stavba  tukového vaziva: tukové buňky, fibroblasty, retikulární, kolagenní a elastická vlákna a bohatá síť krevních vlásečnic.</a:t>
            </a:r>
          </a:p>
          <a:p>
            <a:endParaRPr lang="cs-CZ" alt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37E1867-79C4-459C-B86D-39999A1729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2" y="1927412"/>
            <a:ext cx="4545106" cy="3244314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7BC95AF1-EEFF-46A3-9B6A-2554B5786D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Tuková tkáň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BA7EAA-4A27-438C-85C2-1D8AA1BFA6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/>
              <a:t>Zásobní tuk </a:t>
            </a:r>
            <a:r>
              <a:rPr lang="cs-CZ" sz="2000" dirty="0"/>
              <a:t>– v podkoží a v oblasti břicha.</a:t>
            </a:r>
          </a:p>
          <a:p>
            <a:pPr>
              <a:defRPr/>
            </a:pPr>
            <a:r>
              <a:rPr lang="cs-CZ" sz="2000" b="1" dirty="0"/>
              <a:t>Isolační vrstva </a:t>
            </a:r>
            <a:r>
              <a:rPr lang="cs-CZ" sz="2000" dirty="0"/>
              <a:t>proti ztrátě tepla, protože má nižší vodivost než ostatní tkáně.</a:t>
            </a:r>
          </a:p>
          <a:p>
            <a:pPr>
              <a:defRPr/>
            </a:pPr>
            <a:r>
              <a:rPr lang="cs-CZ" sz="2000" b="1" dirty="0"/>
              <a:t>Strukturální tuk </a:t>
            </a:r>
            <a:r>
              <a:rPr lang="cs-CZ" sz="2000" dirty="0"/>
              <a:t>– funkce výplně – chodidlo, udržení orgánu v jeho poloze (oční koule, ledvinová pánvička).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OTYLOST – ADIPOSITAS  - onemocnění, při kterém je zvýšený obsah tuku v jednotlivých tukových buňkách a také jejich počet. Tuková tkáň má význam při distribuci cizorodých látek v těle, jedná se o </a:t>
            </a:r>
            <a:r>
              <a:rPr lang="cs-CZ" sz="2000" dirty="0" err="1"/>
              <a:t>kompartment</a:t>
            </a:r>
            <a:r>
              <a:rPr lang="cs-CZ" sz="2000" dirty="0"/>
              <a:t>, ve kterém se mohou ve vyšší koncentraci lipofilní látky shromažďovat (léky, jedy). Důsledkem je rychlé vymizení látky z krve, ale dlouhotrvající eliminaci z těla.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2CB4947-8C69-4AE1-AC9E-C06844DC7B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7196"/>
            <a:ext cx="5181600" cy="434819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ACE85FB4-D9D6-401D-9903-F8FA93FA1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Pojivová tkáň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C28D04-3B09-4E88-9543-B639BD65A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 kosti je matrix mineralizovaná –</a:t>
            </a:r>
          </a:p>
          <a:p>
            <a:pPr marL="0" indent="0">
              <a:buNone/>
              <a:defRPr/>
            </a:pPr>
            <a:r>
              <a:rPr lang="cs-CZ" dirty="0"/>
              <a:t>zodpovědná za tvrdost tohoto typu pojivové tkáně.</a:t>
            </a:r>
          </a:p>
          <a:p>
            <a:pPr marL="0" indent="0">
              <a:buNone/>
              <a:defRPr/>
            </a:pPr>
            <a:r>
              <a:rPr lang="cs-CZ" dirty="0"/>
              <a:t>Všechny pojivové tkáně mají kromě specifické funkce,                                funkci  mechanickou.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29C1C894-6A63-429E-A6EA-6EBB4F608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Tukové vazivo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96D19B9D-953D-4C69-88B1-CEC11430E8A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altLang="cs-CZ" sz="2000" dirty="0"/>
              <a:t>Přítomnost hně­dého tukového vaziva je typická pro organismus plodu a dítěte asi do věku jednoho roku. </a:t>
            </a:r>
          </a:p>
          <a:p>
            <a:r>
              <a:rPr lang="cs-CZ" altLang="cs-CZ" sz="2000" dirty="0"/>
              <a:t>U novorozence je koncentrováno na typických místech těla: mezi lopatkami, v podpažní jámě, podél nervové pleteně příušní žlázy, v mezihrudí, v tuku kolem ledvin, nadledvin, slinivky břišní a v závěsech tenkého střeva</a:t>
            </a:r>
            <a:br>
              <a:rPr lang="cs-CZ" altLang="cs-CZ" sz="2000" dirty="0"/>
            </a:br>
            <a:endParaRPr lang="cs-CZ" altLang="cs-CZ" sz="2000" dirty="0"/>
          </a:p>
          <a:p>
            <a:r>
              <a:rPr lang="cs-CZ" altLang="cs-CZ" sz="2000" dirty="0"/>
              <a:t>Hnědé tukové vazivo má důležitou termoregulační roli a v dětském věku představuje rychle mobilizovatelnou zásobu energie, nezbytné k udržení velmi labilní termoregulace. </a:t>
            </a:r>
          </a:p>
          <a:p>
            <a:r>
              <a:rPr lang="cs-CZ" altLang="cs-CZ" sz="2000" dirty="0"/>
              <a:t>Svoji stavbou a funkcí připomíná tento typ tukového vaziva "hi­bernační tuk" zimních spáčů, kterým umožňuje dlouhodobé  přežití  bez  příjmu  potravy, při zachované - i když snížené  tělesné teplotě</a:t>
            </a:r>
            <a:r>
              <a:rPr lang="cs-CZ" altLang="cs-CZ" dirty="0"/>
              <a:t>.</a:t>
            </a:r>
          </a:p>
          <a:p>
            <a:endParaRPr lang="cs-CZ" alt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75AC590-F12B-43E9-8BCF-2E3F1F21F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3" y="2438400"/>
            <a:ext cx="4052047" cy="24384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D4BD8-6086-4B44-87AD-6E99E9600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Hnědé tukové vazivo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ABCB0F-8CA0-4BEC-AB87-2B6BC63BB4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Netřesová</a:t>
            </a:r>
            <a:r>
              <a:rPr lang="cs-CZ" dirty="0"/>
              <a:t> termogeneze – produkce tepla bez svalové aktivity.</a:t>
            </a:r>
          </a:p>
          <a:p>
            <a:pPr marL="0" indent="0">
              <a:buNone/>
            </a:pPr>
            <a:r>
              <a:rPr lang="cs-CZ" dirty="0"/>
              <a:t>Aktivace přes sympatikus.</a:t>
            </a:r>
          </a:p>
          <a:p>
            <a:pPr marL="0" indent="0">
              <a:buNone/>
            </a:pPr>
            <a:r>
              <a:rPr lang="cs-CZ" dirty="0"/>
              <a:t>Mediátorem je noradrenalin.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0FE3CA8-6C4E-4D24-80AD-EACC478FFB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6" y="2234687"/>
            <a:ext cx="3810000" cy="3371850"/>
          </a:xfrm>
        </p:spPr>
      </p:pic>
    </p:spTree>
    <p:extLst>
      <p:ext uri="{BB962C8B-B14F-4D97-AF65-F5344CB8AC3E}">
        <p14:creationId xmlns:p14="http://schemas.microsoft.com/office/powerpoint/2010/main" val="1352975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sah 2">
            <a:extLst>
              <a:ext uri="{FF2B5EF4-FFF2-40B4-BE49-F238E27FC236}">
                <a16:creationId xmlns:a16="http://schemas.microsoft.com/office/drawing/2014/main" id="{D2520B66-AAA5-4D9C-B01D-64DDFD9C725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440239" y="12700"/>
            <a:ext cx="2160587" cy="32718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400" b="1" dirty="0">
                <a:latin typeface="Times New Roman" panose="02020603050405020304" pitchFamily="18" charset="0"/>
              </a:rPr>
              <a:t>3. RETIKULÁRNÍ VAZIVO </a:t>
            </a:r>
            <a:r>
              <a:rPr lang="cs-CZ" altLang="cs-CZ" sz="1400" dirty="0">
                <a:latin typeface="Times New Roman" panose="02020603050405020304" pitchFamily="18" charset="0"/>
              </a:rPr>
              <a:t>–retikulární buňky a retikulární vlákna, mezi nimi volné buňky; nosný substrát v lymfatických uzlinách a v kostní dřeni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17411" name="Zástupný symbol pro obsah 3">
            <a:extLst>
              <a:ext uri="{FF2B5EF4-FFF2-40B4-BE49-F238E27FC236}">
                <a16:creationId xmlns:a16="http://schemas.microsoft.com/office/drawing/2014/main" id="{BDD69E8F-A94B-47E9-AC5C-1421CAA0AF8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750050" y="2609851"/>
            <a:ext cx="4038600" cy="53181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400" b="1" dirty="0">
                <a:latin typeface="Times New Roman" panose="02020603050405020304" pitchFamily="18" charset="0"/>
              </a:rPr>
              <a:t>4. ELASTICKÉ VAZIVO</a:t>
            </a:r>
            <a:r>
              <a:rPr lang="cs-CZ" altLang="cs-CZ" sz="1400" dirty="0">
                <a:latin typeface="Times New Roman" panose="02020603050405020304" pitchFamily="18" charset="0"/>
              </a:rPr>
              <a:t> – převládají elastická vlákna. Stěny velkých tepen. Vysoké propojení. </a:t>
            </a:r>
            <a:r>
              <a:rPr lang="cs-CZ" altLang="cs-CZ" sz="1400" dirty="0" err="1">
                <a:latin typeface="Times New Roman" panose="02020603050405020304" pitchFamily="18" charset="0"/>
              </a:rPr>
              <a:t>Ligamenta</a:t>
            </a:r>
            <a:r>
              <a:rPr lang="cs-CZ" altLang="cs-CZ" sz="1400" dirty="0">
                <a:latin typeface="Times New Roman" panose="02020603050405020304" pitchFamily="18" charset="0"/>
              </a:rPr>
              <a:t> </a:t>
            </a:r>
            <a:r>
              <a:rPr lang="cs-CZ" altLang="cs-CZ" sz="1400" dirty="0" err="1">
                <a:latin typeface="Times New Roman" panose="02020603050405020304" pitchFamily="18" charset="0"/>
              </a:rPr>
              <a:t>flava</a:t>
            </a:r>
            <a:r>
              <a:rPr lang="cs-CZ" altLang="cs-CZ" sz="1400" dirty="0">
                <a:latin typeface="Times New Roman" panose="02020603050405020304" pitchFamily="18" charset="0"/>
              </a:rPr>
              <a:t> – meziobratlové spojení.</a:t>
            </a:r>
            <a:endParaRPr lang="cs-CZ" altLang="cs-CZ" sz="1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17412" name="Picture 2" descr=" reticular fibers ">
            <a:extLst>
              <a:ext uri="{FF2B5EF4-FFF2-40B4-BE49-F238E27FC236}">
                <a16:creationId xmlns:a16="http://schemas.microsoft.com/office/drawing/2014/main" id="{43700E86-4911-458B-87B9-B4960A0C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0"/>
            <a:ext cx="39878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id="{BC9EE5FE-B0B4-49A4-8504-EF122169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1" y="3230564"/>
            <a:ext cx="3897313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ovéPole 4">
            <a:extLst>
              <a:ext uri="{FF2B5EF4-FFF2-40B4-BE49-F238E27FC236}">
                <a16:creationId xmlns:a16="http://schemas.microsoft.com/office/drawing/2014/main" id="{52B05638-E565-470F-9D64-1EF588369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4" y="3284538"/>
            <a:ext cx="114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Ligamentum nuchae</a:t>
            </a:r>
          </a:p>
        </p:txBody>
      </p:sp>
      <p:sp>
        <p:nvSpPr>
          <p:cNvPr id="17415" name="Zástupný symbol pro obsah 3">
            <a:extLst>
              <a:ext uri="{FF2B5EF4-FFF2-40B4-BE49-F238E27FC236}">
                <a16:creationId xmlns:a16="http://schemas.microsoft.com/office/drawing/2014/main" id="{E6CFBAA1-2E11-4A1D-94F0-FF0B1AF28AEC}"/>
              </a:ext>
            </a:extLst>
          </p:cNvPr>
          <p:cNvSpPr txBox="1">
            <a:spLocks/>
          </p:cNvSpPr>
          <p:nvPr/>
        </p:nvSpPr>
        <p:spPr bwMode="auto">
          <a:xfrm>
            <a:off x="1524001" y="44450"/>
            <a:ext cx="298767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400" b="1">
                <a:latin typeface="Times New Roman" panose="02020603050405020304" pitchFamily="18" charset="0"/>
              </a:rPr>
              <a:t>2. TUKOVÉ VAZIVO</a:t>
            </a:r>
            <a:r>
              <a:rPr lang="cs-CZ" altLang="cs-CZ" sz="140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>
                <a:latin typeface="Times New Roman" panose="02020603050405020304" pitchFamily="18" charset="0"/>
              </a:rPr>
              <a:t>Bílá tuková tkáň – unilokulární adipocyty, podkoží, kolem vnitřních orgánů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400">
                <a:latin typeface="Times New Roman" panose="02020603050405020304" pitchFamily="18" charset="0"/>
              </a:rPr>
              <a:t>Hnědá tuková tkáň – multilokulární adipocyty; kolem aorty, u novorozenců</a:t>
            </a:r>
          </a:p>
          <a:p>
            <a:endParaRPr lang="cs-CZ" altLang="cs-CZ" sz="2800"/>
          </a:p>
        </p:txBody>
      </p:sp>
      <p:pic>
        <p:nvPicPr>
          <p:cNvPr id="17416" name="Picture 2" descr=" unilocular (white) adipocytes ">
            <a:extLst>
              <a:ext uri="{FF2B5EF4-FFF2-40B4-BE49-F238E27FC236}">
                <a16:creationId xmlns:a16="http://schemas.microsoft.com/office/drawing/2014/main" id="{54770C73-A22D-4EEC-8722-7F6EDC7E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4067176"/>
            <a:ext cx="415448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 multilocular (brown) adipocytes ">
            <a:extLst>
              <a:ext uri="{FF2B5EF4-FFF2-40B4-BE49-F238E27FC236}">
                <a16:creationId xmlns:a16="http://schemas.microsoft.com/office/drawing/2014/main" id="{6FA36E88-C247-4A79-AFDB-E279E484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7" t="4665" r="10205" b="15929"/>
          <a:stretch>
            <a:fillRect/>
          </a:stretch>
        </p:blipFill>
        <p:spPr bwMode="auto">
          <a:xfrm>
            <a:off x="1524000" y="1441451"/>
            <a:ext cx="316865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ovéPole 1">
            <a:extLst>
              <a:ext uri="{FF2B5EF4-FFF2-40B4-BE49-F238E27FC236}">
                <a16:creationId xmlns:a16="http://schemas.microsoft.com/office/drawing/2014/main" id="{11F2FA4A-D637-47F3-B3F6-CF8DED71B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4067176"/>
            <a:ext cx="863600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latin typeface="Times New Roman" panose="02020603050405020304" pitchFamily="18" charset="0"/>
              </a:rPr>
              <a:t>Bílá tuková tkáň</a:t>
            </a:r>
            <a:endParaRPr lang="cs-CZ" altLang="cs-CZ" sz="1100"/>
          </a:p>
        </p:txBody>
      </p:sp>
      <p:sp>
        <p:nvSpPr>
          <p:cNvPr id="17419" name="TextovéPole 2">
            <a:extLst>
              <a:ext uri="{FF2B5EF4-FFF2-40B4-BE49-F238E27FC236}">
                <a16:creationId xmlns:a16="http://schemas.microsoft.com/office/drawing/2014/main" id="{C6DDF862-E19B-47A9-8361-23959D090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13" y="2060576"/>
            <a:ext cx="1008062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latin typeface="Times New Roman" panose="02020603050405020304" pitchFamily="18" charset="0"/>
              </a:rPr>
              <a:t>Hnědá tuková tkáň </a:t>
            </a:r>
            <a:endParaRPr lang="cs-CZ" altLang="cs-CZ" sz="110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1872477-4C17-4E0F-BB2E-B81757937B44}"/>
              </a:ext>
            </a:extLst>
          </p:cNvPr>
          <p:cNvCxnSpPr/>
          <p:nvPr/>
        </p:nvCxnSpPr>
        <p:spPr>
          <a:xfrm>
            <a:off x="6240464" y="260351"/>
            <a:ext cx="1150937" cy="720725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ACAC39E6-41F2-4193-A6BA-E213A8688D4B}"/>
              </a:ext>
            </a:extLst>
          </p:cNvPr>
          <p:cNvCxnSpPr/>
          <p:nvPr/>
        </p:nvCxnSpPr>
        <p:spPr>
          <a:xfrm>
            <a:off x="8232776" y="2874963"/>
            <a:ext cx="930275" cy="105886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17411" grpId="0" build="p"/>
      <p:bldP spid="17414" grpId="0"/>
      <p:bldP spid="17415" grpId="0"/>
      <p:bldP spid="17418" grpId="0" animBg="1"/>
      <p:bldP spid="174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4727F-40B0-4942-B9D8-631DC9C8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Husté kolagenní vazivo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F28521-7F36-477A-83F1-A6AD4B036D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Dominující roli ve stavbě opěrné složky pohybového systému hraje </a:t>
            </a:r>
            <a:r>
              <a:rPr lang="cs-CZ" altLang="cs-CZ" b="1" dirty="0"/>
              <a:t>husté uspořádané vazivo </a:t>
            </a:r>
            <a:r>
              <a:rPr lang="cs-CZ" altLang="cs-CZ" dirty="0"/>
              <a:t>tvořící šlachy (aponeurózy), vazy, kloub­ní pouzdra, fascie. </a:t>
            </a:r>
          </a:p>
          <a:p>
            <a:r>
              <a:rPr lang="cs-CZ" altLang="cs-CZ" dirty="0"/>
              <a:t>Uspořádané   pruhy  tuhého        vaziva - paralelní, formují  provazce – šlachy, </a:t>
            </a:r>
            <a:r>
              <a:rPr lang="cs-CZ" altLang="cs-CZ" dirty="0" err="1"/>
              <a:t>tendines</a:t>
            </a:r>
            <a:r>
              <a:rPr lang="cs-CZ" altLang="cs-CZ" dirty="0"/>
              <a:t> (</a:t>
            </a:r>
            <a:r>
              <a:rPr lang="cs-CZ" altLang="cs-CZ" dirty="0" err="1"/>
              <a:t>sing</a:t>
            </a:r>
            <a:r>
              <a:rPr lang="cs-CZ" altLang="cs-CZ" dirty="0"/>
              <a:t>. </a:t>
            </a:r>
            <a:r>
              <a:rPr lang="cs-CZ" altLang="cs-CZ" dirty="0" err="1"/>
              <a:t>tendo</a:t>
            </a:r>
            <a:r>
              <a:rPr lang="cs-CZ" altLang="cs-CZ" dirty="0"/>
              <a:t>),kterým  se  svaly  upínají  ke  kosti. Plsťovité – pokožka (</a:t>
            </a:r>
            <a:r>
              <a:rPr lang="cs-CZ" altLang="cs-CZ" dirty="0" err="1"/>
              <a:t>stratum</a:t>
            </a:r>
            <a:r>
              <a:rPr lang="cs-CZ" altLang="cs-CZ" dirty="0"/>
              <a:t> </a:t>
            </a:r>
            <a:r>
              <a:rPr lang="cs-CZ" altLang="cs-CZ" dirty="0" err="1"/>
              <a:t>reticulare</a:t>
            </a:r>
            <a:r>
              <a:rPr lang="cs-CZ" altLang="cs-CZ" dirty="0"/>
              <a:t>), kloubní pouzdra, </a:t>
            </a:r>
            <a:r>
              <a:rPr lang="cs-CZ" altLang="cs-CZ" dirty="0" err="1"/>
              <a:t>dura</a:t>
            </a:r>
            <a:r>
              <a:rPr lang="cs-CZ" altLang="cs-CZ" dirty="0"/>
              <a:t> mater.</a:t>
            </a:r>
          </a:p>
          <a:p>
            <a:pPr marL="0" indent="0">
              <a:buNone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3D13253-A651-483A-915B-E9D8FE7851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dirty="0"/>
              <a:t>Pro </a:t>
            </a:r>
            <a:r>
              <a:rPr lang="cs-CZ" altLang="cs-CZ" b="1" dirty="0"/>
              <a:t>neuspořádané vazivo</a:t>
            </a:r>
            <a:r>
              <a:rPr lang="cs-CZ" altLang="cs-CZ" dirty="0"/>
              <a:t> je typická kompaktní síť silných kolagen­ních vláken doprovázených elastickými vlákny, na která naléhají fibroblasty. </a:t>
            </a:r>
          </a:p>
          <a:p>
            <a:pPr marL="0" indent="0">
              <a:buNone/>
            </a:pPr>
            <a:r>
              <a:rPr lang="cs-CZ" altLang="cs-CZ" dirty="0"/>
              <a:t>Tento, poměrně mechanicky odolný typ vaziva,                                             je cha­rakteristický pro vazivovou vrstvu kůže – škára, vazivová pouzdra orgánů (játra, ledviny, uzliny, brzlík).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716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sah 2">
            <a:extLst>
              <a:ext uri="{FF2B5EF4-FFF2-40B4-BE49-F238E27FC236}">
                <a16:creationId xmlns:a16="http://schemas.microsoft.com/office/drawing/2014/main" id="{27F4623B-F985-472F-893C-1E25DCB5EBC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08125" y="84136"/>
            <a:ext cx="4038600" cy="1221161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80000"/>
              </a:lnSpc>
              <a:buNone/>
            </a:pPr>
            <a:r>
              <a:rPr lang="cs-CZ" altLang="cs-CZ" sz="1400" b="1" dirty="0">
                <a:latin typeface="Times New Roman" panose="02020603050405020304" pitchFamily="18" charset="0"/>
              </a:rPr>
              <a:t>5. KOLAGENNÍ VAZIVO </a:t>
            </a:r>
            <a:r>
              <a:rPr lang="cs-CZ" altLang="cs-CZ" sz="1400" dirty="0">
                <a:latin typeface="Times New Roman" panose="02020603050405020304" pitchFamily="18" charset="0"/>
              </a:rPr>
              <a:t>– nejčastější v organismu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400" i="1" u="sng" dirty="0">
                <a:latin typeface="Times New Roman" panose="02020603050405020304" pitchFamily="18" charset="0"/>
              </a:rPr>
              <a:t>husté</a:t>
            </a:r>
            <a:r>
              <a:rPr lang="cs-CZ" altLang="cs-CZ" sz="1400" dirty="0">
                <a:latin typeface="Times New Roman" panose="02020603050405020304" pitchFamily="18" charset="0"/>
              </a:rPr>
              <a:t>	- podobné složení jako řídké, ale má více vláken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400" dirty="0">
                <a:latin typeface="Times New Roman" panose="02020603050405020304" pitchFamily="18" charset="0"/>
              </a:rPr>
              <a:t>uspořádané –kolagenní vlákna ve svazcích orientovaných v určitém směru; aponeurózy, šlachy.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400" dirty="0">
                <a:latin typeface="Times New Roman" panose="02020603050405020304" pitchFamily="18" charset="0"/>
              </a:rPr>
              <a:t>(plsťovité – tah v různých směrech - pokožka, </a:t>
            </a:r>
            <a:r>
              <a:rPr lang="cs-CZ" altLang="cs-CZ" sz="1400" dirty="0" err="1">
                <a:latin typeface="Times New Roman" panose="02020603050405020304" pitchFamily="18" charset="0"/>
              </a:rPr>
              <a:t>pararelní</a:t>
            </a:r>
            <a:r>
              <a:rPr lang="cs-CZ" altLang="cs-CZ" sz="1400" dirty="0">
                <a:latin typeface="Times New Roman" panose="02020603050405020304" pitchFamily="18" charset="0"/>
              </a:rPr>
              <a:t> – zátěž tahem v jednom směru).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cs-CZ" altLang="cs-CZ" sz="1400" dirty="0">
                <a:latin typeface="Times New Roman" panose="02020603050405020304" pitchFamily="18" charset="0"/>
              </a:rPr>
              <a:t>neuspořádané –kolagenní  vlákna v různých směrech.</a:t>
            </a:r>
            <a:endParaRPr lang="cs-CZ" altLang="cs-CZ" sz="2400" dirty="0"/>
          </a:p>
        </p:txBody>
      </p:sp>
      <p:sp>
        <p:nvSpPr>
          <p:cNvPr id="31747" name="Zástupný symbol pro obsah 3">
            <a:extLst>
              <a:ext uri="{FF2B5EF4-FFF2-40B4-BE49-F238E27FC236}">
                <a16:creationId xmlns:a16="http://schemas.microsoft.com/office/drawing/2014/main" id="{9F8A1F3D-4EA7-4853-8C56-4A7C3F182BF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240463" y="3328989"/>
            <a:ext cx="4038600" cy="604837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buFontTx/>
              <a:buChar char="•"/>
            </a:pPr>
            <a:r>
              <a:rPr lang="cs-CZ" altLang="cs-CZ" sz="1400" i="1" u="sng" dirty="0">
                <a:latin typeface="Times New Roman" panose="02020603050405020304" pitchFamily="18" charset="0"/>
              </a:rPr>
              <a:t>Řídké kolagenní vazivo </a:t>
            </a:r>
            <a:r>
              <a:rPr lang="cs-CZ" altLang="cs-CZ" sz="1400" dirty="0">
                <a:latin typeface="Times New Roman" panose="02020603050405020304" pitchFamily="18" charset="0"/>
              </a:rPr>
              <a:t>– vyplňuje prostory mezi orgány; všechny typy buněk, nejvíce fibroblastů a makrofágů, kolagenní a elastická vlákna, minimum retikulárních; převažuje amorfní hmota. Slizniční, podslizniční vazivo.</a:t>
            </a:r>
            <a:endParaRPr lang="cs-CZ" altLang="cs-CZ" sz="1400" b="1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31748" name="Picture 2" descr=" dense regular connective tissue, longitudinal ">
            <a:extLst>
              <a:ext uri="{FF2B5EF4-FFF2-40B4-BE49-F238E27FC236}">
                <a16:creationId xmlns:a16="http://schemas.microsoft.com/office/drawing/2014/main" id="{17F82E58-C890-431B-BD85-A460DEC77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1432112"/>
            <a:ext cx="3656012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 dense regular connective tissue, transverse ">
            <a:extLst>
              <a:ext uri="{FF2B5EF4-FFF2-40B4-BE49-F238E27FC236}">
                <a16:creationId xmlns:a16="http://schemas.microsoft.com/office/drawing/2014/main" id="{C3F8AEF4-A861-4E26-AA6F-A6E85457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933826"/>
            <a:ext cx="40322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 reticular dermis, papillary dermis ">
            <a:extLst>
              <a:ext uri="{FF2B5EF4-FFF2-40B4-BE49-F238E27FC236}">
                <a16:creationId xmlns:a16="http://schemas.microsoft.com/office/drawing/2014/main" id="{200C3EBC-CFB2-439A-9492-BCD5E842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88913"/>
            <a:ext cx="466883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 lamina propria, collagen ">
            <a:extLst>
              <a:ext uri="{FF2B5EF4-FFF2-40B4-BE49-F238E27FC236}">
                <a16:creationId xmlns:a16="http://schemas.microsoft.com/office/drawing/2014/main" id="{0AC8FFF2-0087-444D-A026-2DD05E83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149725"/>
            <a:ext cx="40560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99CCAC7-1886-41E1-A8E1-94EEBAD5EC6E}"/>
              </a:ext>
            </a:extLst>
          </p:cNvPr>
          <p:cNvCxnSpPr/>
          <p:nvPr/>
        </p:nvCxnSpPr>
        <p:spPr>
          <a:xfrm>
            <a:off x="1666876" y="1125538"/>
            <a:ext cx="504825" cy="111601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51EAD64-5F2F-4F7B-87D7-6455AC5A1C41}"/>
              </a:ext>
            </a:extLst>
          </p:cNvPr>
          <p:cNvCxnSpPr/>
          <p:nvPr/>
        </p:nvCxnSpPr>
        <p:spPr>
          <a:xfrm>
            <a:off x="1662113" y="1125538"/>
            <a:ext cx="2305050" cy="338296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6DEBC63-5DF3-4FED-A2A2-301B4C3A2BF9}"/>
              </a:ext>
            </a:extLst>
          </p:cNvPr>
          <p:cNvCxnSpPr/>
          <p:nvPr/>
        </p:nvCxnSpPr>
        <p:spPr>
          <a:xfrm>
            <a:off x="4224338" y="908051"/>
            <a:ext cx="3167062" cy="180022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95C87F1-3460-4C18-9439-34EBB957047B}"/>
              </a:ext>
            </a:extLst>
          </p:cNvPr>
          <p:cNvCxnSpPr>
            <a:cxnSpLocks/>
            <a:endCxn id="31746" idx="1"/>
          </p:cNvCxnSpPr>
          <p:nvPr/>
        </p:nvCxnSpPr>
        <p:spPr>
          <a:xfrm flipH="1" flipV="1">
            <a:off x="1508125" y="694717"/>
            <a:ext cx="153988" cy="43082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29F74F7-7A9F-4AA9-93E6-DAA9FFFDD8CA}"/>
              </a:ext>
            </a:extLst>
          </p:cNvPr>
          <p:cNvCxnSpPr/>
          <p:nvPr/>
        </p:nvCxnSpPr>
        <p:spPr>
          <a:xfrm flipV="1">
            <a:off x="1508126" y="514351"/>
            <a:ext cx="411163" cy="10636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5C334A8F-4F57-4707-9BD8-2A9398D6F3C5}"/>
              </a:ext>
            </a:extLst>
          </p:cNvPr>
          <p:cNvCxnSpPr>
            <a:stCxn id="31747" idx="3"/>
          </p:cNvCxnSpPr>
          <p:nvPr/>
        </p:nvCxnSpPr>
        <p:spPr>
          <a:xfrm flipH="1">
            <a:off x="9480551" y="3632201"/>
            <a:ext cx="798513" cy="188436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5EBA5C60-7813-4CFB-91B3-33DBD33229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24564" y="26989"/>
            <a:ext cx="3735387" cy="23217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200" b="1" i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200" b="1" i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200" b="1" i="1" dirty="0">
                <a:latin typeface="Times New Roman" panose="02020603050405020304" pitchFamily="18" charset="0"/>
              </a:rPr>
              <a:t>Typy chrupavky</a:t>
            </a: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0" indent="0">
              <a:spcAft>
                <a:spcPct val="50000"/>
              </a:spcAft>
              <a:buFontTx/>
              <a:buAutoNum type="arabicPeriod"/>
            </a:pPr>
            <a:r>
              <a:rPr lang="cs-CZ" altLang="cs-CZ" sz="1200" dirty="0">
                <a:latin typeface="Times New Roman" panose="02020603050405020304" pitchFamily="18" charset="0"/>
              </a:rPr>
              <a:t>chrupavka hyalinní</a:t>
            </a:r>
          </a:p>
          <a:p>
            <a:pPr marL="0" indent="0">
              <a:spcAft>
                <a:spcPct val="50000"/>
              </a:spcAft>
              <a:buFontTx/>
              <a:buAutoNum type="arabicPeriod"/>
            </a:pPr>
            <a:r>
              <a:rPr lang="cs-CZ" altLang="cs-CZ" sz="1200" dirty="0">
                <a:latin typeface="Times New Roman" panose="02020603050405020304" pitchFamily="18" charset="0"/>
              </a:rPr>
              <a:t>chrupavka elastická</a:t>
            </a:r>
          </a:p>
          <a:p>
            <a:pPr marL="0" indent="0">
              <a:spcAft>
                <a:spcPct val="50000"/>
              </a:spcAft>
              <a:buFontTx/>
              <a:buAutoNum type="arabicPeriod"/>
            </a:pPr>
            <a:r>
              <a:rPr lang="cs-CZ" altLang="cs-CZ" sz="1200" dirty="0">
                <a:latin typeface="Times New Roman" panose="02020603050405020304" pitchFamily="18" charset="0"/>
              </a:rPr>
              <a:t>chrupavka vazivová</a:t>
            </a: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F2DE9355-1C18-442F-B55F-3C75ECDB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1" y="2174876"/>
            <a:ext cx="8488363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BB7F35F-CB71-408A-AB5E-919DBF640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92149"/>
            <a:ext cx="3924300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1117600" indent="-1117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romanUcPeriod" startAt="2"/>
            </a:pPr>
            <a:r>
              <a:rPr lang="cs-CZ" altLang="cs-CZ" sz="40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Chrupavka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200" dirty="0">
                <a:solidFill>
                  <a:schemeClr val="tx2"/>
                </a:solidFill>
                <a:latin typeface="Times New Roman" panose="02020603050405020304" pitchFamily="18" charset="0"/>
              </a:rPr>
              <a:t>bezcévná, mechanicky odolná, pružná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200" dirty="0">
                <a:solidFill>
                  <a:schemeClr val="tx2"/>
                </a:solidFill>
                <a:latin typeface="Times New Roman" panose="02020603050405020304" pitchFamily="18" charset="0"/>
              </a:rPr>
              <a:t>buňky – chondrocyty (chondroblasty)-eliptické nebo okrouhlé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200" dirty="0">
                <a:solidFill>
                  <a:schemeClr val="tx2"/>
                </a:solidFill>
                <a:latin typeface="Times New Roman" panose="02020603050405020304" pitchFamily="18" charset="0"/>
              </a:rPr>
              <a:t>mezibuněčná hmota-složka vláknitá, složka amorfní; má pevnou konzistenci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1200" dirty="0">
                <a:solidFill>
                  <a:schemeClr val="tx2"/>
                </a:solidFill>
                <a:latin typeface="Times New Roman" panose="02020603050405020304" pitchFamily="18" charset="0"/>
              </a:rPr>
              <a:t>Povrch kryje perichondrium, mimo kloubních ploch</a:t>
            </a:r>
          </a:p>
          <a:p>
            <a:pPr algn="ctr" eaLnBrk="1" hangingPunct="1">
              <a:spcBef>
                <a:spcPct val="0"/>
              </a:spcBef>
              <a:buFontTx/>
              <a:buAutoNum type="romanUcPeriod" startAt="2"/>
            </a:pPr>
            <a:endParaRPr lang="cs-CZ" altLang="cs-CZ" sz="4000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8ABCCA-2590-4105-A358-EC09BB0FB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115888"/>
            <a:ext cx="4325937" cy="1143000"/>
          </a:xfrm>
        </p:spPr>
        <p:txBody>
          <a:bodyPr/>
          <a:lstStyle/>
          <a:p>
            <a:pPr marL="838200" indent="-838200">
              <a:buFontTx/>
              <a:buAutoNum type="arabicPeriod"/>
            </a:pPr>
            <a:r>
              <a:rPr lang="cs-CZ" altLang="cs-CZ" sz="3600" b="1" i="1">
                <a:latin typeface="Times New Roman" panose="02020603050405020304" pitchFamily="18" charset="0"/>
              </a:rPr>
              <a:t>Chrupavka hyalinní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C2EA482-696F-442B-814D-E4D8B589253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31950" y="1268414"/>
            <a:ext cx="4038600" cy="2371257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Nejběžnější, makroskopicky namodralá, pevná, křehká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chondrocyty uloženy v dutinách-lakunách; tvoří </a:t>
            </a:r>
            <a:r>
              <a:rPr lang="cs-CZ" altLang="cs-CZ" sz="1200" dirty="0" err="1">
                <a:latin typeface="Times New Roman" panose="02020603050405020304" pitchFamily="18" charset="0"/>
              </a:rPr>
              <a:t>izogenetické</a:t>
            </a:r>
            <a:r>
              <a:rPr lang="cs-CZ" altLang="cs-CZ" sz="1200" dirty="0">
                <a:latin typeface="Times New Roman" panose="02020603050405020304" pitchFamily="18" charset="0"/>
              </a:rPr>
              <a:t> skupiny – </a:t>
            </a:r>
            <a:r>
              <a:rPr lang="cs-CZ" altLang="cs-CZ" sz="1200" dirty="0" err="1">
                <a:latin typeface="Times New Roman" panose="02020603050405020304" pitchFamily="18" charset="0"/>
              </a:rPr>
              <a:t>dceřinné</a:t>
            </a:r>
            <a:r>
              <a:rPr lang="cs-CZ" altLang="cs-CZ" sz="1200" dirty="0">
                <a:latin typeface="Times New Roman" panose="02020603050405020304" pitchFamily="18" charset="0"/>
              </a:rPr>
              <a:t> buňky původně mateřského chondroblastu proto jim říkáme </a:t>
            </a:r>
            <a:r>
              <a:rPr lang="cs-CZ" altLang="cs-CZ" sz="1200" dirty="0" err="1">
                <a:latin typeface="Times New Roman" panose="02020603050405020304" pitchFamily="18" charset="0"/>
              </a:rPr>
              <a:t>isogentecké</a:t>
            </a:r>
            <a:r>
              <a:rPr lang="cs-CZ" altLang="cs-CZ" sz="1200" dirty="0">
                <a:latin typeface="Times New Roman" panose="02020603050405020304" pitchFamily="18" charset="0"/>
              </a:rPr>
              <a:t> – CHONDRONY.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Kolem je teritoriální matrix.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Sklovitý vzhled – proto hyalinní.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Tvoří: fetální skelet, růstové, kloubní chrupavky, žeberní chrupavky.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Na  povrchu pokryta perichondriem, mimo kloubních ploch – ty jsou vyživovány synoviální tekutinou.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200" dirty="0">
                <a:latin typeface="Times New Roman" panose="02020603050405020304" pitchFamily="18" charset="0"/>
              </a:rPr>
              <a:t>Chrupavka je bezcévná. </a:t>
            </a:r>
          </a:p>
        </p:txBody>
      </p:sp>
      <p:pic>
        <p:nvPicPr>
          <p:cNvPr id="20484" name="Picture 9" descr=" hyaline cartilage ">
            <a:extLst>
              <a:ext uri="{FF2B5EF4-FFF2-40B4-BE49-F238E27FC236}">
                <a16:creationId xmlns:a16="http://schemas.microsoft.com/office/drawing/2014/main" id="{F49D6100-145A-4BDB-A634-525A26FB1A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9" y="188913"/>
            <a:ext cx="4541837" cy="2944812"/>
          </a:xfrm>
        </p:spPr>
      </p:pic>
      <p:pic>
        <p:nvPicPr>
          <p:cNvPr id="20485" name="Picture 7" descr=" hyaline cartilage ">
            <a:extLst>
              <a:ext uri="{FF2B5EF4-FFF2-40B4-BE49-F238E27FC236}">
                <a16:creationId xmlns:a16="http://schemas.microsoft.com/office/drawing/2014/main" id="{6E7D1E0E-9543-4B02-BE19-1E5D786F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3905250"/>
            <a:ext cx="43195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>
            <a:extLst>
              <a:ext uri="{FF2B5EF4-FFF2-40B4-BE49-F238E27FC236}">
                <a16:creationId xmlns:a16="http://schemas.microsoft.com/office/drawing/2014/main" id="{B41149BE-029A-4E58-8C9E-A903073F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387726"/>
            <a:ext cx="415607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5B09336-CC99-45BC-9BBF-45D914253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322638" cy="1143000"/>
          </a:xfrm>
        </p:spPr>
        <p:txBody>
          <a:bodyPr/>
          <a:lstStyle/>
          <a:p>
            <a:pPr marL="838200" indent="-838200">
              <a:buFontTx/>
              <a:buAutoNum type="arabicPeriod" startAt="2"/>
            </a:pPr>
            <a:r>
              <a:rPr lang="cs-CZ" altLang="cs-CZ" sz="3600" b="1" i="1">
                <a:latin typeface="Times New Roman" panose="02020603050405020304" pitchFamily="18" charset="0"/>
              </a:rPr>
              <a:t>Chrupavka elastická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0074EC4-7A9C-4328-957A-FD88EA0860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1412876"/>
            <a:ext cx="4535488" cy="180022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Makroskopicky nažloutlá, pevná, pružná.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Ušní boltec, stěna zevního zvukovodu, epiglottis, malé chrupavky hrtanu, chrupavčitá část Eustachovy trubice.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Chondrocyty v lakunách jednotlivě nebo ve skupinách.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Stavební síť je nosná, hustá síť elastických vláken, které se větví. Prostor vyplněn GAG, proteoglykany – vážou velké množství vody, odolnost proti tlaku. Je pružná, zásobena cévami.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Na povrchu je opatřena perichondriem.</a:t>
            </a:r>
          </a:p>
        </p:txBody>
      </p:sp>
      <p:pic>
        <p:nvPicPr>
          <p:cNvPr id="21508" name="Picture 5" descr=" elastic cartilage, elastic fibers ">
            <a:extLst>
              <a:ext uri="{FF2B5EF4-FFF2-40B4-BE49-F238E27FC236}">
                <a16:creationId xmlns:a16="http://schemas.microsoft.com/office/drawing/2014/main" id="{F39AFDF8-6F97-4B6C-A7B2-0FE18B26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14301"/>
            <a:ext cx="4529137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2B51C29-B8A5-40B2-AA08-10B90A35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449638"/>
            <a:ext cx="43862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0452292-7205-445A-8FB9-B694E3F3F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4" y="3059113"/>
            <a:ext cx="4605337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5DF836C-891C-49D0-9F16-D74EF9366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6714" y="115888"/>
            <a:ext cx="4041775" cy="1143000"/>
          </a:xfrm>
        </p:spPr>
        <p:txBody>
          <a:bodyPr/>
          <a:lstStyle/>
          <a:p>
            <a:pPr marL="838200" indent="-838200">
              <a:buFontTx/>
              <a:buAutoNum type="arabicPeriod" startAt="3"/>
            </a:pPr>
            <a:r>
              <a:rPr lang="cs-CZ" altLang="cs-CZ" sz="3600" b="1" i="1">
                <a:latin typeface="Times New Roman" panose="02020603050405020304" pitchFamily="18" charset="0"/>
              </a:rPr>
              <a:t>Chrupavka vazivová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BAD69F1-FF15-4BEE-B49A-5BA400120E0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85914" y="1125539"/>
            <a:ext cx="4581525" cy="2232025"/>
          </a:xfrm>
        </p:spPr>
        <p:txBody>
          <a:bodyPr>
            <a:normAutofit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sz="1100" dirty="0">
                <a:latin typeface="Times New Roman" panose="02020603050405020304" pitchFamily="18" charset="0"/>
              </a:rPr>
              <a:t>Připomíná husté kolagenní vazivo zkřížené s chrupavkou. S vazivem společné dominantní plsťovitě propletené silné svazky kolagenních vláken. I zde GAG a proteoglykany.</a:t>
            </a:r>
          </a:p>
          <a:p>
            <a:pPr>
              <a:spcAft>
                <a:spcPct val="30000"/>
              </a:spcAft>
            </a:pPr>
            <a:r>
              <a:rPr lang="cs-CZ" altLang="cs-CZ" sz="1100" dirty="0">
                <a:latin typeface="Times New Roman" panose="02020603050405020304" pitchFamily="18" charset="0"/>
              </a:rPr>
              <a:t>Odolná na tah i tlak, bílé barvy, tuhá.</a:t>
            </a:r>
          </a:p>
          <a:p>
            <a:pPr>
              <a:spcAft>
                <a:spcPct val="30000"/>
              </a:spcAft>
            </a:pPr>
            <a:r>
              <a:rPr lang="cs-CZ" altLang="cs-CZ" sz="1100" dirty="0">
                <a:latin typeface="Times New Roman" panose="02020603050405020304" pitchFamily="18" charset="0"/>
              </a:rPr>
              <a:t>Tvoří meziobratlové ploténky – </a:t>
            </a:r>
            <a:r>
              <a:rPr lang="cs-CZ" altLang="cs-CZ" sz="1100" dirty="0" err="1">
                <a:latin typeface="Times New Roman" panose="02020603050405020304" pitchFamily="18" charset="0"/>
              </a:rPr>
              <a:t>anulus</a:t>
            </a:r>
            <a:r>
              <a:rPr lang="cs-CZ" altLang="cs-CZ" sz="1100" dirty="0">
                <a:latin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</a:rPr>
              <a:t>fibrosus</a:t>
            </a:r>
            <a:r>
              <a:rPr lang="cs-CZ" altLang="cs-CZ" sz="1100" dirty="0">
                <a:latin typeface="Times New Roman" panose="02020603050405020304" pitchFamily="18" charset="0"/>
              </a:rPr>
              <a:t>, symfýzu, místa úponu některých vazů, </a:t>
            </a:r>
            <a:r>
              <a:rPr lang="cs-CZ" altLang="cs-CZ" sz="1100" dirty="0" err="1">
                <a:latin typeface="Times New Roman" panose="02020603050405020304" pitchFamily="18" charset="0"/>
              </a:rPr>
              <a:t>disci</a:t>
            </a:r>
            <a:r>
              <a:rPr lang="cs-CZ" altLang="cs-CZ" sz="1100" dirty="0">
                <a:latin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</a:rPr>
              <a:t>at</a:t>
            </a:r>
            <a:r>
              <a:rPr lang="cs-CZ" altLang="cs-CZ" sz="1100" dirty="0">
                <a:latin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</a:rPr>
              <a:t>menisci</a:t>
            </a:r>
            <a:r>
              <a:rPr lang="cs-CZ" altLang="cs-CZ" sz="1100" dirty="0">
                <a:latin typeface="Times New Roman" panose="02020603050405020304" pitchFamily="18" charset="0"/>
              </a:rPr>
              <a:t> </a:t>
            </a:r>
            <a:r>
              <a:rPr lang="cs-CZ" altLang="cs-CZ" sz="1100" dirty="0" err="1">
                <a:latin typeface="Times New Roman" panose="02020603050405020304" pitchFamily="18" charset="0"/>
              </a:rPr>
              <a:t>articularae</a:t>
            </a:r>
            <a:r>
              <a:rPr lang="cs-CZ" altLang="cs-CZ" sz="1100" dirty="0">
                <a:latin typeface="Times New Roman" panose="02020603050405020304" pitchFamily="18" charset="0"/>
              </a:rPr>
              <a:t> (čelistní kloub, kolenní kloub).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100" dirty="0">
                <a:latin typeface="Times New Roman" panose="02020603050405020304" pitchFamily="18" charset="0"/>
              </a:rPr>
              <a:t>chondrocyty uloženy převážně jednotlivě, často tvoří dlouhé sloupce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100" dirty="0">
                <a:latin typeface="Times New Roman" panose="02020603050405020304" pitchFamily="18" charset="0"/>
              </a:rPr>
              <a:t>nemá perichondriu</a:t>
            </a:r>
            <a:r>
              <a:rPr lang="cs-CZ" altLang="cs-CZ" sz="1000" dirty="0">
                <a:latin typeface="Times New Roman" panose="02020603050405020304" pitchFamily="18" charset="0"/>
              </a:rPr>
              <a:t>m</a:t>
            </a:r>
          </a:p>
          <a:p>
            <a:pPr eaLnBrk="1" hangingPunct="1">
              <a:spcAft>
                <a:spcPct val="30000"/>
              </a:spcAft>
            </a:pPr>
            <a:endParaRPr lang="cs-CZ" altLang="cs-CZ" sz="1400" dirty="0">
              <a:latin typeface="Times New Roman" panose="02020603050405020304" pitchFamily="18" charset="0"/>
            </a:endParaRPr>
          </a:p>
        </p:txBody>
      </p:sp>
      <p:pic>
        <p:nvPicPr>
          <p:cNvPr id="22532" name="Picture 6" descr=" fibrocartilage ">
            <a:extLst>
              <a:ext uri="{FF2B5EF4-FFF2-40B4-BE49-F238E27FC236}">
                <a16:creationId xmlns:a16="http://schemas.microsoft.com/office/drawing/2014/main" id="{76538D39-085A-40A4-8B19-4E2DEAE3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713163"/>
            <a:ext cx="487203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>
            <a:extLst>
              <a:ext uri="{FF2B5EF4-FFF2-40B4-BE49-F238E27FC236}">
                <a16:creationId xmlns:a16="http://schemas.microsoft.com/office/drawing/2014/main" id="{DE450CFB-4509-45BE-893F-C1B1E346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716339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>
            <a:extLst>
              <a:ext uri="{FF2B5EF4-FFF2-40B4-BE49-F238E27FC236}">
                <a16:creationId xmlns:a16="http://schemas.microsoft.com/office/drawing/2014/main" id="{A1601DE6-F046-4BBC-B78E-B0BC08D5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88914"/>
            <a:ext cx="436403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1741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5A30B06-4399-4E97-ADAD-972703528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25" y="73025"/>
            <a:ext cx="5194300" cy="1143000"/>
          </a:xfrm>
        </p:spPr>
        <p:txBody>
          <a:bodyPr/>
          <a:lstStyle/>
          <a:p>
            <a:pPr marL="1117600" indent="-1117600">
              <a:buFontTx/>
              <a:buAutoNum type="romanUcPeriod" startAt="3"/>
            </a:pPr>
            <a:r>
              <a:rPr lang="cs-CZ" altLang="cs-CZ" sz="3600" b="1" i="1">
                <a:latin typeface="Times New Roman" panose="02020603050405020304" pitchFamily="18" charset="0"/>
              </a:rPr>
              <a:t>KOST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C4D96BA-2A7F-4D26-9BEB-BAC9768B9D0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-6350"/>
            <a:ext cx="3779838" cy="4227513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sz="1400" b="1" i="1" dirty="0">
                <a:latin typeface="Times New Roman" panose="02020603050405020304" pitchFamily="18" charset="0"/>
              </a:rPr>
              <a:t>FUNKCE KOSTÍ</a:t>
            </a:r>
            <a:endParaRPr lang="cs-CZ" altLang="cs-CZ" sz="1400" dirty="0">
              <a:latin typeface="Times New Roman" panose="02020603050405020304" pitchFamily="18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opora a ochrana měkkých </a:t>
            </a:r>
            <a:r>
              <a:rPr lang="cs-CZ" altLang="cs-CZ" sz="1400" dirty="0" err="1">
                <a:latin typeface="Times New Roman" panose="02020603050405020304" pitchFamily="18" charset="0"/>
              </a:rPr>
              <a:t>tkání;umožňuje</a:t>
            </a:r>
            <a:r>
              <a:rPr lang="cs-CZ" altLang="cs-CZ" sz="1400" dirty="0">
                <a:latin typeface="Times New Roman" panose="02020603050405020304" pitchFamily="18" charset="0"/>
              </a:rPr>
              <a:t> pohyb celého organismu;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zásobárna kalciových iontů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400" b="1" i="1" dirty="0">
                <a:latin typeface="Times New Roman" panose="02020603050405020304" pitchFamily="18" charset="0"/>
              </a:rPr>
              <a:t>STAVBA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z mezibuněčné hmoty (mineralizovaná solemi kalcia)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400" b="1" dirty="0">
                <a:latin typeface="Times New Roman" panose="02020603050405020304" pitchFamily="18" charset="0"/>
              </a:rPr>
              <a:t>složka vláknitá</a:t>
            </a:r>
            <a:r>
              <a:rPr lang="cs-CZ" altLang="cs-CZ" sz="1400" dirty="0">
                <a:latin typeface="Times New Roman" panose="02020603050405020304" pitchFamily="18" charset="0"/>
              </a:rPr>
              <a:t> – kolagenní vlákna (kolagen I)</a:t>
            </a:r>
            <a:endParaRPr lang="cs-CZ" altLang="cs-CZ" sz="1400" u="sng" dirty="0">
              <a:latin typeface="Times New Roman" panose="02020603050405020304" pitchFamily="18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cs-CZ" altLang="cs-CZ" sz="1400" b="1" dirty="0">
                <a:latin typeface="Times New Roman" panose="02020603050405020304" pitchFamily="18" charset="0"/>
              </a:rPr>
              <a:t>složka amorfní</a:t>
            </a:r>
            <a:r>
              <a:rPr lang="cs-CZ" altLang="cs-CZ" sz="1400" dirty="0">
                <a:latin typeface="Times New Roman" panose="02020603050405020304" pitchFamily="18" charset="0"/>
              </a:rPr>
              <a:t> – strukturální glykoproteiny, které váží kalciové ionty. Kromě kalcia jsou v kostní tkáni zastoupeny ionty fosfátové, ionty magnezia, kalia, natria, citrátové, uhličitanové.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z buněk</a:t>
            </a:r>
          </a:p>
          <a:p>
            <a:pPr eaLnBrk="1" hangingPunct="1">
              <a:spcAft>
                <a:spcPct val="50000"/>
              </a:spcAft>
            </a:pPr>
            <a:endParaRPr lang="cs-CZ" altLang="cs-CZ" sz="1200" dirty="0">
              <a:latin typeface="Times New Roman" panose="02020603050405020304" pitchFamily="18" charset="0"/>
            </a:endParaRPr>
          </a:p>
        </p:txBody>
      </p:sp>
      <p:pic>
        <p:nvPicPr>
          <p:cNvPr id="23556" name="Picture 8">
            <a:extLst>
              <a:ext uri="{FF2B5EF4-FFF2-40B4-BE49-F238E27FC236}">
                <a16:creationId xmlns:a16="http://schemas.microsoft.com/office/drawing/2014/main" id="{E8B30BC6-1FC7-4F61-A1AD-5435479E9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052514"/>
            <a:ext cx="5238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ovéPole 2">
            <a:extLst>
              <a:ext uri="{FF2B5EF4-FFF2-40B4-BE49-F238E27FC236}">
                <a16:creationId xmlns:a16="http://schemas.microsoft.com/office/drawing/2014/main" id="{8904990D-1965-4DFC-9672-1CF5C12AC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463" y="1054101"/>
            <a:ext cx="1441450" cy="430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/>
              <a:t>Osteoprogenitorové buňky</a:t>
            </a:r>
          </a:p>
        </p:txBody>
      </p:sp>
      <p:pic>
        <p:nvPicPr>
          <p:cNvPr id="23558" name="Picture 9">
            <a:extLst>
              <a:ext uri="{FF2B5EF4-FFF2-40B4-BE49-F238E27FC236}">
                <a16:creationId xmlns:a16="http://schemas.microsoft.com/office/drawing/2014/main" id="{1B35DE43-2B6B-4E9F-AC40-12A844F1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6" y="4403726"/>
            <a:ext cx="366236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Obdélník 4">
            <a:extLst>
              <a:ext uri="{FF2B5EF4-FFF2-40B4-BE49-F238E27FC236}">
                <a16:creationId xmlns:a16="http://schemas.microsoft.com/office/drawing/2014/main" id="{B59DBC13-F919-4E2E-BA2F-80910D48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4583114"/>
            <a:ext cx="4572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400" b="1" i="1">
                <a:latin typeface="Times New Roman" panose="02020603050405020304" pitchFamily="18" charset="0"/>
              </a:rPr>
              <a:t>PERIOST</a:t>
            </a:r>
            <a:r>
              <a:rPr lang="cs-CZ" altLang="cs-CZ" sz="1400">
                <a:latin typeface="Times New Roman" panose="02020603050405020304" pitchFamily="18" charset="0"/>
              </a:rPr>
              <a:t>-pokrývá zevní povrch kosti; zevní vrstva kolagenní vláken a fibroblastů; Sharpeyova vlákna-svazky kolagenních vláken upevňujících periost ke kosti; vnitřní buněčná vrstva- osteoprogenitorové buňky- vřetenovité, schopny se diferencovat v osteoblasty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400" b="1" i="1">
                <a:latin typeface="Times New Roman" panose="02020603050405020304" pitchFamily="18" charset="0"/>
              </a:rPr>
              <a:t>ENDOST</a:t>
            </a:r>
            <a:r>
              <a:rPr lang="cs-CZ" altLang="cs-CZ" sz="1400">
                <a:latin typeface="Times New Roman" panose="02020603050405020304" pitchFamily="18" charset="0"/>
              </a:rPr>
              <a:t>- vystýlá vnitřní povrch kostních dutin; minimum vaziva a 1 vrtsva oploštělých osteoprogenitorových buněk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400">
                <a:latin typeface="Times New Roman" panose="02020603050405020304" pitchFamily="18" charset="0"/>
              </a:rPr>
              <a:t>Zajišťují výživu kostní tkáně a tvorbu osteoblastů</a:t>
            </a:r>
            <a:r>
              <a:rPr lang="cs-CZ" altLang="cs-CZ" sz="2000">
                <a:latin typeface="Times New Roman" panose="02020603050405020304" pitchFamily="18" charset="0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  <p:bldP spid="23557" grpId="0" animBg="1"/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8BFDB21D-F5CB-4EE7-8EFE-98272040E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Názvy buněk v této kapitole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7B284A-07CF-4F59-91DC-2C7D61D40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Buňky s příponou –</a:t>
            </a:r>
            <a:r>
              <a:rPr lang="cs-CZ" dirty="0" err="1"/>
              <a:t>blast</a:t>
            </a:r>
            <a:endParaRPr lang="cs-CZ" dirty="0"/>
          </a:p>
          <a:p>
            <a:pPr>
              <a:defRPr/>
            </a:pPr>
            <a:r>
              <a:rPr lang="cs-CZ" dirty="0"/>
              <a:t>Buňky, které něco produkují, např.</a:t>
            </a:r>
          </a:p>
          <a:p>
            <a:pPr marL="0" indent="0">
              <a:buNone/>
              <a:defRPr/>
            </a:pPr>
            <a:r>
              <a:rPr lang="cs-CZ" dirty="0"/>
              <a:t>vlákna – fibroblast, mezibuněčnou hmotu chrupavky – chondroblast, mezibuněčnou hmotu kosti – osteoblast.</a:t>
            </a:r>
          </a:p>
          <a:p>
            <a:pPr marL="0" indent="0">
              <a:buNone/>
              <a:defRPr/>
            </a:pPr>
            <a:r>
              <a:rPr lang="cs-CZ" dirty="0"/>
              <a:t>V jiných kapitolách –</a:t>
            </a:r>
            <a:r>
              <a:rPr lang="cs-CZ" dirty="0" err="1"/>
              <a:t>blast</a:t>
            </a:r>
            <a:r>
              <a:rPr lang="cs-CZ" dirty="0"/>
              <a:t> – označení pro nezralé buňky, které se dále diferencují (erytroblast – erytrocyt).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1DCD35E1-00D9-45F9-B599-F1FCD046C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 err="1"/>
              <a:t>Periost</a:t>
            </a:r>
            <a:endParaRPr lang="en-US" altLang="cs-CZ" dirty="0"/>
          </a:p>
        </p:txBody>
      </p:sp>
      <p:sp>
        <p:nvSpPr>
          <p:cNvPr id="37891" name="Content Placeholder 4">
            <a:extLst>
              <a:ext uri="{FF2B5EF4-FFF2-40B4-BE49-F238E27FC236}">
                <a16:creationId xmlns:a16="http://schemas.microsoft.com/office/drawing/2014/main" id="{359769D5-059F-47D6-8E68-A028AF22B1B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cs-CZ" b="1" dirty="0" err="1"/>
              <a:t>Okostice</a:t>
            </a:r>
            <a:r>
              <a:rPr lang="en-US" altLang="cs-CZ" dirty="0"/>
              <a:t> </a:t>
            </a:r>
            <a:r>
              <a:rPr lang="en-US" altLang="cs-CZ" dirty="0" err="1"/>
              <a:t>či</a:t>
            </a:r>
            <a:r>
              <a:rPr lang="en-US" altLang="cs-CZ" dirty="0"/>
              <a:t> </a:t>
            </a:r>
            <a:r>
              <a:rPr lang="en-US" altLang="cs-CZ" b="1" dirty="0" err="1"/>
              <a:t>periost</a:t>
            </a:r>
            <a:r>
              <a:rPr lang="en-US" altLang="cs-CZ" dirty="0"/>
              <a:t> </a:t>
            </a:r>
            <a:r>
              <a:rPr lang="en-US" altLang="cs-CZ" sz="2400" dirty="0"/>
              <a:t>je </a:t>
            </a:r>
            <a:r>
              <a:rPr lang="en-US" altLang="cs-CZ" sz="2400" dirty="0" err="1"/>
              <a:t>vazivový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obal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kryjící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povrch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kostí</a:t>
            </a:r>
            <a:r>
              <a:rPr lang="en-US" altLang="cs-CZ" sz="2400" dirty="0"/>
              <a:t>. </a:t>
            </a:r>
            <a:r>
              <a:rPr lang="en-US" altLang="cs-CZ" sz="2400" dirty="0" err="1"/>
              <a:t>Nepokrývá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</a:t>
            </a:r>
            <a:r>
              <a:rPr lang="en-US" altLang="cs-CZ" sz="2400" dirty="0"/>
              <a:t> v </a:t>
            </a:r>
            <a:r>
              <a:rPr lang="en-US" altLang="cs-CZ" sz="2400" dirty="0" err="1"/>
              <a:t>některých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místech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kde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upínají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svaly</a:t>
            </a:r>
            <a:r>
              <a:rPr lang="en-US" altLang="cs-CZ" sz="2400" dirty="0"/>
              <a:t>, a </a:t>
            </a:r>
            <a:r>
              <a:rPr lang="en-US" altLang="cs-CZ" sz="2400" dirty="0" err="1"/>
              <a:t>na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plochách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které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jsou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pokryty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kloubní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chrupavkou</a:t>
            </a:r>
            <a:r>
              <a:rPr lang="en-US" altLang="cs-CZ" sz="2400" dirty="0"/>
              <a:t> </a:t>
            </a:r>
          </a:p>
          <a:p>
            <a:r>
              <a:rPr lang="en-US" altLang="cs-CZ" sz="2400" dirty="0" err="1"/>
              <a:t>Jedná</a:t>
            </a:r>
            <a:r>
              <a:rPr lang="en-US" altLang="cs-CZ" sz="2400" dirty="0"/>
              <a:t> se o </a:t>
            </a:r>
            <a:r>
              <a:rPr lang="en-US" altLang="cs-CZ" sz="2400" dirty="0" err="1"/>
              <a:t>tuhou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pevnou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vazivovou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blánu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různé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tloušťky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která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dá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většinou</a:t>
            </a:r>
            <a:r>
              <a:rPr lang="en-US" altLang="cs-CZ" sz="2400" dirty="0"/>
              <a:t> od </a:t>
            </a:r>
            <a:r>
              <a:rPr lang="en-US" altLang="cs-CZ" sz="2400" dirty="0" err="1"/>
              <a:t>kosti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odloupnout</a:t>
            </a:r>
            <a:r>
              <a:rPr lang="en-US" altLang="cs-CZ" sz="2400" dirty="0"/>
              <a:t> </a:t>
            </a:r>
          </a:p>
          <a:p>
            <a:r>
              <a:rPr lang="en-US" altLang="cs-CZ" sz="2400" dirty="0"/>
              <a:t>(</a:t>
            </a:r>
            <a:r>
              <a:rPr lang="en-US" altLang="cs-CZ" sz="2400" dirty="0" err="1"/>
              <a:t>velmi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pevně</a:t>
            </a:r>
            <a:r>
              <a:rPr lang="en-US" altLang="cs-CZ" sz="2400" dirty="0"/>
              <a:t> je </a:t>
            </a:r>
            <a:r>
              <a:rPr lang="en-US" altLang="cs-CZ" sz="2400" dirty="0" err="1"/>
              <a:t>však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přirostlá</a:t>
            </a:r>
            <a:r>
              <a:rPr lang="en-US" altLang="cs-CZ" sz="2400" dirty="0"/>
              <a:t> v </a:t>
            </a:r>
            <a:r>
              <a:rPr lang="en-US" altLang="cs-CZ" sz="2400" dirty="0" err="1"/>
              <a:t>místech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spojení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jednotlivých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plochých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lebky</a:t>
            </a:r>
            <a:r>
              <a:rPr lang="en-US" altLang="cs-CZ" sz="2400" dirty="0"/>
              <a:t> a v </a:t>
            </a:r>
            <a:r>
              <a:rPr lang="en-US" altLang="cs-CZ" sz="2400" dirty="0" err="1"/>
              <a:t>místech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úponů</a:t>
            </a:r>
            <a:r>
              <a:rPr lang="en-US" altLang="cs-CZ" sz="2400" dirty="0"/>
              <a:t> </a:t>
            </a:r>
            <a:r>
              <a:rPr lang="en-US" altLang="cs-CZ" sz="2400" dirty="0" err="1"/>
              <a:t>šlach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vazů</a:t>
            </a:r>
            <a:r>
              <a:rPr lang="en-US" altLang="cs-CZ" sz="2400" dirty="0"/>
              <a:t>).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4519C6E-970F-40A8-9F4E-2EFFA61C9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9" y="2347912"/>
            <a:ext cx="2788024" cy="266335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D2B5830A-ECB5-45B1-AA65-19BA5571D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 err="1"/>
              <a:t>Periost</a:t>
            </a:r>
            <a:endParaRPr lang="en-US" altLang="cs-CZ" dirty="0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061681C5-68B0-4CA3-BBDF-EB6C09DCD4D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cs-CZ" sz="2400" dirty="0" err="1"/>
              <a:t>Okostice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zralé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kosti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skládá</a:t>
            </a:r>
            <a:r>
              <a:rPr lang="en-US" altLang="cs-CZ" sz="2400" dirty="0"/>
              <a:t> ze </a:t>
            </a:r>
            <a:r>
              <a:rPr lang="en-US" altLang="cs-CZ" sz="2400" dirty="0" err="1"/>
              <a:t>dvou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vrstev</a:t>
            </a:r>
            <a:r>
              <a:rPr lang="en-US" altLang="cs-CZ" sz="2400" dirty="0"/>
              <a:t>:</a:t>
            </a:r>
          </a:p>
          <a:p>
            <a:pPr marL="0" indent="0">
              <a:buNone/>
            </a:pPr>
            <a:r>
              <a:rPr lang="en-US" altLang="cs-CZ" sz="2400" b="1" dirty="0" err="1"/>
              <a:t>Povrchová</a:t>
            </a:r>
            <a:r>
              <a:rPr lang="en-US" altLang="cs-CZ" sz="2400" dirty="0"/>
              <a:t> (</a:t>
            </a:r>
            <a:r>
              <a:rPr lang="en-US" altLang="cs-CZ" sz="2400" dirty="0" err="1"/>
              <a:t>vnější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fibrózní</a:t>
            </a:r>
            <a:r>
              <a:rPr lang="en-US" altLang="cs-CZ" sz="2400" dirty="0"/>
              <a:t>) </a:t>
            </a:r>
            <a:r>
              <a:rPr lang="en-US" altLang="cs-CZ" sz="2400" dirty="0" err="1"/>
              <a:t>vrstva</a:t>
            </a:r>
            <a:r>
              <a:rPr lang="en-US" altLang="cs-CZ" sz="2400" dirty="0"/>
              <a:t> je z </a:t>
            </a:r>
            <a:r>
              <a:rPr lang="en-US" altLang="cs-CZ" sz="2400" dirty="0" err="1"/>
              <a:t>tuhého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vaziva</a:t>
            </a:r>
            <a:r>
              <a:rPr lang="en-US" altLang="cs-CZ" sz="2400" dirty="0"/>
              <a:t>, je </a:t>
            </a:r>
            <a:r>
              <a:rPr lang="en-US" altLang="cs-CZ" sz="2400" dirty="0" err="1"/>
              <a:t>bohatě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cévně</a:t>
            </a:r>
            <a:r>
              <a:rPr lang="en-US" altLang="cs-CZ" sz="2400" dirty="0"/>
              <a:t> </a:t>
            </a:r>
            <a:r>
              <a:rPr lang="en-US" altLang="cs-CZ" sz="2400" dirty="0" err="1"/>
              <a:t>zásobená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inervovaná</a:t>
            </a:r>
            <a:r>
              <a:rPr lang="en-US" altLang="cs-CZ" sz="2400" dirty="0"/>
              <a:t>. </a:t>
            </a:r>
            <a:r>
              <a:rPr lang="en-US" altLang="cs-CZ" sz="2400" dirty="0" err="1"/>
              <a:t>Cévy</a:t>
            </a:r>
            <a:r>
              <a:rPr lang="en-US" altLang="cs-CZ" sz="2400" dirty="0"/>
              <a:t> a nervy se z </a:t>
            </a:r>
            <a:r>
              <a:rPr lang="en-US" altLang="cs-CZ" sz="2400" dirty="0" err="1"/>
              <a:t>této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vrstvy</a:t>
            </a:r>
            <a:r>
              <a:rPr lang="en-US" altLang="cs-CZ" sz="2400" dirty="0"/>
              <a:t> </a:t>
            </a:r>
            <a:r>
              <a:rPr lang="en-US" altLang="cs-CZ" sz="2400" dirty="0" err="1"/>
              <a:t>dostávají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hlouběji</a:t>
            </a:r>
            <a:r>
              <a:rPr lang="en-US" altLang="cs-CZ" sz="2400" dirty="0"/>
              <a:t> do </a:t>
            </a:r>
            <a:r>
              <a:rPr lang="en-US" altLang="cs-CZ" sz="2400" dirty="0" err="1"/>
              <a:t>kosti</a:t>
            </a:r>
            <a:r>
              <a:rPr lang="en-US" altLang="cs-CZ" sz="2400" dirty="0"/>
              <a:t>.</a:t>
            </a:r>
          </a:p>
          <a:p>
            <a:pPr marL="0" indent="0">
              <a:buNone/>
            </a:pPr>
            <a:r>
              <a:rPr lang="en-US" altLang="cs-CZ" sz="2400" b="1" dirty="0" err="1"/>
              <a:t>Hluboká</a:t>
            </a:r>
            <a:r>
              <a:rPr lang="en-US" altLang="cs-CZ" sz="2400" dirty="0"/>
              <a:t> (</a:t>
            </a:r>
            <a:r>
              <a:rPr lang="en-US" altLang="cs-CZ" sz="2400" dirty="0" err="1"/>
              <a:t>vnitřní</a:t>
            </a:r>
            <a:r>
              <a:rPr lang="en-US" altLang="cs-CZ" sz="2400" dirty="0"/>
              <a:t>) </a:t>
            </a:r>
            <a:r>
              <a:rPr lang="en-US" altLang="cs-CZ" sz="2400" dirty="0" err="1"/>
              <a:t>vrstva</a:t>
            </a:r>
            <a:r>
              <a:rPr lang="en-US" altLang="cs-CZ" sz="2400" dirty="0"/>
              <a:t> je z </a:t>
            </a:r>
            <a:r>
              <a:rPr lang="en-US" altLang="cs-CZ" sz="2400" dirty="0" err="1"/>
              <a:t>řídkého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vaziva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bohatá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buňky</a:t>
            </a:r>
            <a:r>
              <a:rPr lang="en-US" altLang="cs-CZ" sz="2400" dirty="0"/>
              <a:t> – </a:t>
            </a:r>
            <a:r>
              <a:rPr lang="en-US" altLang="cs-CZ" sz="2400" dirty="0" err="1"/>
              <a:t>fibroblasty</a:t>
            </a:r>
            <a:r>
              <a:rPr lang="cs-CZ" altLang="cs-CZ" sz="2400" dirty="0"/>
              <a:t>. </a:t>
            </a:r>
            <a:r>
              <a:rPr lang="en-US" altLang="cs-CZ" sz="2400" dirty="0" err="1"/>
              <a:t>Jednou</a:t>
            </a:r>
            <a:r>
              <a:rPr lang="en-US" altLang="cs-CZ" sz="2400" dirty="0"/>
              <a:t> z </a:t>
            </a:r>
            <a:r>
              <a:rPr lang="en-US" altLang="cs-CZ" sz="2400" dirty="0" err="1"/>
              <a:t>jejích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nejdůležitějších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vlastností</a:t>
            </a:r>
            <a:r>
              <a:rPr lang="en-US" altLang="cs-CZ" sz="2400" dirty="0"/>
              <a:t> je </a:t>
            </a:r>
            <a:r>
              <a:rPr lang="en-US" altLang="cs-CZ" sz="2400" dirty="0" err="1"/>
              <a:t>nová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tvorba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tkáně</a:t>
            </a:r>
            <a:r>
              <a:rPr lang="en-US" altLang="cs-CZ" sz="2400" dirty="0"/>
              <a:t> v </a:t>
            </a:r>
            <a:r>
              <a:rPr lang="en-US" altLang="cs-CZ" sz="2400" dirty="0" err="1"/>
              <a:t>případě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poškození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kosti</a:t>
            </a:r>
            <a:r>
              <a:rPr lang="en-US" altLang="cs-CZ" sz="2400" dirty="0"/>
              <a:t> (v </a:t>
            </a:r>
            <a:r>
              <a:rPr lang="en-US" altLang="cs-CZ" sz="2400" dirty="0" err="1"/>
              <a:t>hluboké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vrstvě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objevují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osteoblasty</a:t>
            </a:r>
            <a:r>
              <a:rPr lang="en-US" altLang="cs-CZ" sz="2400" dirty="0"/>
              <a:t>) a </a:t>
            </a:r>
            <a:r>
              <a:rPr lang="en-US" altLang="cs-CZ" sz="2400" dirty="0" err="1"/>
              <a:t>růst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kosti</a:t>
            </a:r>
            <a:r>
              <a:rPr lang="en-US" altLang="cs-CZ" sz="2400" dirty="0"/>
              <a:t> do </a:t>
            </a:r>
            <a:r>
              <a:rPr lang="en-US" altLang="cs-CZ" sz="2400" dirty="0" err="1"/>
              <a:t>tloušťky</a:t>
            </a:r>
            <a:r>
              <a:rPr lang="en-US" altLang="cs-CZ" sz="2400" dirty="0"/>
              <a:t>.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0B80272-DD37-4C5E-AACE-B5CFBDADD9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4">
            <a:extLst>
              <a:ext uri="{FF2B5EF4-FFF2-40B4-BE49-F238E27FC236}">
                <a16:creationId xmlns:a16="http://schemas.microsoft.com/office/drawing/2014/main" id="{B97B9F52-708B-411E-9641-ABF16374B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Buňky kostní tkáně - </a:t>
            </a:r>
            <a:r>
              <a:rPr lang="cs-CZ" altLang="cs-CZ" b="1" dirty="0"/>
              <a:t>o</a:t>
            </a:r>
            <a:r>
              <a:rPr lang="en-US" altLang="cs-CZ" b="1" dirty="0" err="1"/>
              <a:t>steoblasty</a:t>
            </a:r>
            <a:endParaRPr lang="en-US" altLang="cs-CZ" b="1" dirty="0"/>
          </a:p>
        </p:txBody>
      </p:sp>
      <p:sp>
        <p:nvSpPr>
          <p:cNvPr id="40963" name="Content Placeholder 5">
            <a:extLst>
              <a:ext uri="{FF2B5EF4-FFF2-40B4-BE49-F238E27FC236}">
                <a16:creationId xmlns:a16="http://schemas.microsoft.com/office/drawing/2014/main" id="{5C0C9661-D855-406B-89D9-02F13693D09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/>
              <a:t>Buňky, které se podílejí na vzniku kosti – </a:t>
            </a:r>
            <a:r>
              <a:rPr lang="cs-CZ" altLang="cs-CZ" i="1" dirty="0"/>
              <a:t>osteogenní </a:t>
            </a:r>
            <a:r>
              <a:rPr lang="cs-CZ" altLang="cs-CZ" dirty="0"/>
              <a:t>– z nich se diferencují OSTEOBLASTY – množí se a tvoří ECM. Typicky uspořádány vedle sebe a pod sebe tvoří ECM, která je nemineralizovaná – OSTEOID a později se jí obklopují ze všech stran (ukládají se sem anorganické látky)hmota se mineralizuje a osteoblasty se diferencují v OSTEOCYTY .</a:t>
            </a:r>
            <a:endParaRPr lang="en-US" altLang="cs-CZ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E230F81A-C520-4D2F-B244-030DBD2A91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61" y="2413432"/>
            <a:ext cx="5170078" cy="317572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D2E32-198F-454F-A602-84EA304C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Buňky kostní tkáně - </a:t>
            </a:r>
            <a:r>
              <a:rPr lang="cs-CZ" altLang="cs-CZ" b="1" dirty="0"/>
              <a:t>o</a:t>
            </a:r>
            <a:r>
              <a:rPr lang="en-US" altLang="cs-CZ" b="1" dirty="0" err="1"/>
              <a:t>steo</a:t>
            </a:r>
            <a:r>
              <a:rPr lang="cs-CZ" altLang="cs-CZ" b="1" dirty="0" err="1"/>
              <a:t>cyty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5D1150-38B1-4FF0-B970-A6B62705A0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Osteocyty</a:t>
            </a:r>
            <a:r>
              <a:rPr lang="cs-CZ" dirty="0"/>
              <a:t> se nacházejí v kostních kanálcích, obývají dutinu – LAKUNA. </a:t>
            </a:r>
          </a:p>
          <a:p>
            <a:pPr marL="0" indent="0">
              <a:buNone/>
            </a:pPr>
            <a:r>
              <a:rPr lang="cs-CZ" dirty="0"/>
              <a:t>OSTEOCYT – plno výběžků.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900FEDF-173E-4E34-9E66-700C5137F6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61204"/>
            <a:ext cx="5181600" cy="3480179"/>
          </a:xfrm>
        </p:spPr>
      </p:pic>
    </p:spTree>
    <p:extLst>
      <p:ext uri="{BB962C8B-B14F-4D97-AF65-F5344CB8AC3E}">
        <p14:creationId xmlns:p14="http://schemas.microsoft.com/office/powerpoint/2010/main" val="2155331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9B0C8DD-8C02-4D3E-B30E-5B13133A7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Buňky kostní tkáně - </a:t>
            </a:r>
            <a:r>
              <a:rPr lang="cs-CZ" altLang="cs-CZ" b="1" dirty="0"/>
              <a:t>osteoklasty</a:t>
            </a:r>
            <a:endParaRPr lang="en-US" altLang="cs-CZ" b="1" dirty="0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E5AE955C-9A1F-470F-94EF-86157F91695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cs-CZ" b="1" dirty="0" err="1"/>
              <a:t>Osteoklast</a:t>
            </a:r>
            <a:r>
              <a:rPr lang="en-US" altLang="cs-CZ" dirty="0"/>
              <a:t> je </a:t>
            </a:r>
            <a:r>
              <a:rPr lang="en-US" altLang="cs-CZ" dirty="0" err="1"/>
              <a:t>velká</a:t>
            </a:r>
            <a:r>
              <a:rPr lang="en-US" altLang="cs-CZ" dirty="0"/>
              <a:t> </a:t>
            </a:r>
            <a:r>
              <a:rPr lang="en-US" altLang="cs-CZ" dirty="0" err="1"/>
              <a:t>rozvětvená</a:t>
            </a:r>
            <a:r>
              <a:rPr lang="en-US" altLang="cs-CZ" dirty="0"/>
              <a:t> </a:t>
            </a:r>
            <a:r>
              <a:rPr lang="en-US" altLang="cs-CZ" dirty="0" err="1"/>
              <a:t>kostní</a:t>
            </a:r>
            <a:r>
              <a:rPr lang="en-US" altLang="cs-CZ" dirty="0"/>
              <a:t> </a:t>
            </a:r>
            <a:r>
              <a:rPr lang="en-US" altLang="cs-CZ" dirty="0" err="1"/>
              <a:t>buňka</a:t>
            </a:r>
            <a:r>
              <a:rPr lang="en-US" altLang="cs-CZ" dirty="0"/>
              <a:t> </a:t>
            </a:r>
            <a:r>
              <a:rPr lang="en-US" altLang="cs-CZ" dirty="0" err="1"/>
              <a:t>schopná</a:t>
            </a:r>
            <a:r>
              <a:rPr lang="en-US" altLang="cs-CZ" dirty="0"/>
              <a:t> </a:t>
            </a:r>
            <a:r>
              <a:rPr lang="en-US" altLang="cs-CZ" dirty="0" err="1"/>
              <a:t>pohybu</a:t>
            </a:r>
            <a:r>
              <a:rPr lang="en-US" altLang="cs-CZ" dirty="0"/>
              <a:t>. </a:t>
            </a:r>
          </a:p>
          <a:p>
            <a:r>
              <a:rPr lang="en-US" altLang="cs-CZ" dirty="0" err="1"/>
              <a:t>Hlavní</a:t>
            </a:r>
            <a:r>
              <a:rPr lang="en-US" altLang="cs-CZ" dirty="0"/>
              <a:t> </a:t>
            </a:r>
            <a:r>
              <a:rPr lang="en-US" altLang="cs-CZ" dirty="0" err="1"/>
              <a:t>funkcí</a:t>
            </a:r>
            <a:r>
              <a:rPr lang="en-US" altLang="cs-CZ" dirty="0"/>
              <a:t> </a:t>
            </a:r>
            <a:r>
              <a:rPr lang="en-US" altLang="cs-CZ" dirty="0" err="1"/>
              <a:t>osteoklastů</a:t>
            </a:r>
            <a:r>
              <a:rPr lang="en-US" altLang="cs-CZ" dirty="0"/>
              <a:t> je </a:t>
            </a:r>
            <a:r>
              <a:rPr lang="en-US" altLang="cs-CZ" dirty="0" err="1"/>
              <a:t>odbourávat</a:t>
            </a:r>
            <a:r>
              <a:rPr lang="en-US" altLang="cs-CZ" dirty="0"/>
              <a:t> </a:t>
            </a:r>
            <a:r>
              <a:rPr lang="en-US" altLang="cs-CZ" dirty="0" err="1"/>
              <a:t>kostní</a:t>
            </a:r>
            <a:r>
              <a:rPr lang="en-US" altLang="cs-CZ" dirty="0"/>
              <a:t> </a:t>
            </a:r>
            <a:r>
              <a:rPr lang="en-US" altLang="cs-CZ" dirty="0" err="1"/>
              <a:t>tkáň</a:t>
            </a:r>
            <a:r>
              <a:rPr lang="cs-CZ" altLang="cs-CZ" dirty="0"/>
              <a:t>. </a:t>
            </a:r>
            <a:r>
              <a:rPr lang="en-US" altLang="cs-CZ" dirty="0"/>
              <a:t> </a:t>
            </a:r>
            <a:r>
              <a:rPr lang="en-US" altLang="cs-CZ" dirty="0" err="1"/>
              <a:t>Rozvolňují</a:t>
            </a:r>
            <a:r>
              <a:rPr lang="en-US" altLang="cs-CZ" dirty="0"/>
              <a:t> </a:t>
            </a:r>
            <a:r>
              <a:rPr lang="en-US" altLang="cs-CZ" dirty="0" err="1"/>
              <a:t>přitom</a:t>
            </a:r>
            <a:r>
              <a:rPr lang="en-US" altLang="cs-CZ" dirty="0"/>
              <a:t> </a:t>
            </a:r>
            <a:r>
              <a:rPr lang="en-US" altLang="cs-CZ" dirty="0" err="1"/>
              <a:t>kostní</a:t>
            </a:r>
            <a:r>
              <a:rPr lang="en-US" altLang="cs-CZ" dirty="0"/>
              <a:t> matrix; </a:t>
            </a:r>
            <a:r>
              <a:rPr lang="cs-CZ" altLang="cs-CZ" dirty="0"/>
              <a:t>vyhlodávají dutinu- resorpční lakuna. Resorpce je důležitá pro </a:t>
            </a:r>
            <a:r>
              <a:rPr lang="cs-CZ" altLang="cs-CZ" dirty="0" err="1"/>
              <a:t>remodulaci</a:t>
            </a:r>
            <a:r>
              <a:rPr lang="cs-CZ" altLang="cs-CZ" dirty="0"/>
              <a:t>. Kostní tkáň není statická. </a:t>
            </a:r>
          </a:p>
          <a:p>
            <a:r>
              <a:rPr lang="cs-CZ" altLang="cs-CZ" dirty="0"/>
              <a:t> </a:t>
            </a:r>
            <a:r>
              <a:rPr lang="en-US" altLang="cs-CZ" dirty="0" err="1"/>
              <a:t>Aktivita</a:t>
            </a:r>
            <a:r>
              <a:rPr lang="en-US" altLang="cs-CZ" dirty="0"/>
              <a:t> </a:t>
            </a:r>
            <a:r>
              <a:rPr lang="en-US" altLang="cs-CZ" dirty="0" err="1"/>
              <a:t>osteoklastů</a:t>
            </a:r>
            <a:r>
              <a:rPr lang="en-US" altLang="cs-CZ" dirty="0"/>
              <a:t> je </a:t>
            </a:r>
            <a:r>
              <a:rPr lang="en-US" altLang="cs-CZ" dirty="0" err="1"/>
              <a:t>přísně</a:t>
            </a:r>
            <a:r>
              <a:rPr lang="en-US" altLang="cs-CZ" dirty="0"/>
              <a:t> </a:t>
            </a:r>
            <a:r>
              <a:rPr lang="en-US" altLang="cs-CZ" dirty="0" err="1"/>
              <a:t>regulována</a:t>
            </a:r>
            <a:r>
              <a:rPr lang="en-US" altLang="cs-CZ" dirty="0"/>
              <a:t> – </a:t>
            </a:r>
            <a:r>
              <a:rPr lang="en-US" altLang="cs-CZ" dirty="0" err="1"/>
              <a:t>roli</a:t>
            </a:r>
            <a:r>
              <a:rPr lang="en-US" altLang="cs-CZ" dirty="0"/>
              <a:t> </a:t>
            </a:r>
            <a:r>
              <a:rPr lang="en-US" altLang="cs-CZ" dirty="0" err="1"/>
              <a:t>hrají</a:t>
            </a:r>
            <a:r>
              <a:rPr lang="en-US" altLang="cs-CZ" dirty="0"/>
              <a:t> </a:t>
            </a:r>
            <a:r>
              <a:rPr lang="en-US" altLang="cs-CZ" dirty="0" err="1"/>
              <a:t>různé</a:t>
            </a:r>
            <a:r>
              <a:rPr lang="en-US" altLang="cs-CZ" dirty="0"/>
              <a:t> </a:t>
            </a:r>
            <a:r>
              <a:rPr lang="en-US" altLang="cs-CZ" dirty="0" err="1"/>
              <a:t>cytokiny</a:t>
            </a:r>
            <a:r>
              <a:rPr lang="en-US" altLang="cs-CZ" dirty="0"/>
              <a:t> a </a:t>
            </a:r>
            <a:r>
              <a:rPr lang="en-US" altLang="cs-CZ" dirty="0" err="1"/>
              <a:t>hormony</a:t>
            </a:r>
            <a:r>
              <a:rPr lang="en-US" altLang="cs-CZ" dirty="0"/>
              <a:t> </a:t>
            </a:r>
            <a:r>
              <a:rPr lang="en-US" altLang="cs-CZ" dirty="0" err="1"/>
              <a:t>parathormon</a:t>
            </a:r>
            <a:r>
              <a:rPr lang="en-US" altLang="cs-CZ" dirty="0"/>
              <a:t> a </a:t>
            </a:r>
            <a:r>
              <a:rPr lang="en-US" altLang="cs-CZ" dirty="0" err="1"/>
              <a:t>kalcitonin</a:t>
            </a:r>
            <a:r>
              <a:rPr lang="en-US" altLang="cs-CZ" dirty="0"/>
              <a:t>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A477599-28F8-4CB9-B4B0-2150B328E8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18B0F-FCBC-4864-AEE3-A8AE7B9F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Buňky kostní tkáně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08337BF-E8D4-4AB5-A42A-818345E0AA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2312606"/>
            <a:ext cx="3922776" cy="3377376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ED81E3B-C7DD-448F-9221-5C7DBE5718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54827"/>
            <a:ext cx="5181600" cy="2892934"/>
          </a:xfrm>
        </p:spPr>
      </p:pic>
    </p:spTree>
    <p:extLst>
      <p:ext uri="{BB962C8B-B14F-4D97-AF65-F5344CB8AC3E}">
        <p14:creationId xmlns:p14="http://schemas.microsoft.com/office/powerpoint/2010/main" val="1391667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BC295-4BFA-4B19-86D8-185D2CB1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Kostní hmota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EA7630-50C8-407D-A08A-EAC07C092E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Organická složka</a:t>
            </a:r>
          </a:p>
          <a:p>
            <a:pPr marL="0" indent="0">
              <a:buNone/>
            </a:pPr>
            <a:r>
              <a:rPr lang="cs-CZ" dirty="0" err="1"/>
              <a:t>Ossein</a:t>
            </a:r>
            <a:r>
              <a:rPr lang="cs-CZ" dirty="0"/>
              <a:t> 30%</a:t>
            </a:r>
          </a:p>
          <a:p>
            <a:pPr marL="0" indent="0">
              <a:buNone/>
            </a:pPr>
            <a:r>
              <a:rPr lang="cs-CZ" dirty="0"/>
              <a:t>Kolagen I.</a:t>
            </a:r>
          </a:p>
          <a:p>
            <a:pPr marL="0" indent="0">
              <a:buNone/>
            </a:pPr>
            <a:r>
              <a:rPr lang="cs-CZ" dirty="0"/>
              <a:t>GAG</a:t>
            </a:r>
          </a:p>
          <a:p>
            <a:pPr marL="0" indent="0">
              <a:buNone/>
            </a:pPr>
            <a:r>
              <a:rPr lang="cs-CZ" dirty="0"/>
              <a:t>Glykoproteiny (</a:t>
            </a:r>
            <a:r>
              <a:rPr lang="cs-CZ" dirty="0" err="1"/>
              <a:t>sialoproteiny</a:t>
            </a:r>
            <a:r>
              <a:rPr lang="cs-CZ" dirty="0"/>
              <a:t>)</a:t>
            </a:r>
          </a:p>
          <a:p>
            <a:r>
              <a:rPr lang="cs-CZ" b="1" dirty="0"/>
              <a:t>Anorganická složka</a:t>
            </a:r>
          </a:p>
          <a:p>
            <a:pPr marL="0" indent="0">
              <a:buNone/>
            </a:pPr>
            <a:r>
              <a:rPr lang="cs-CZ" dirty="0" err="1"/>
              <a:t>Hydroxyapatit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Uhličitan vápenatý</a:t>
            </a:r>
          </a:p>
          <a:p>
            <a:pPr marL="0" indent="0">
              <a:buNone/>
            </a:pPr>
            <a:r>
              <a:rPr lang="cs-CZ" dirty="0"/>
              <a:t>Poměr složek zodpovídá za mechanické vlastnosti kosti.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8A77C37-73A3-4831-8088-F42F6543D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65" y="2456329"/>
            <a:ext cx="3343835" cy="2440315"/>
          </a:xfrm>
        </p:spPr>
      </p:pic>
    </p:spTree>
    <p:extLst>
      <p:ext uri="{BB962C8B-B14F-4D97-AF65-F5344CB8AC3E}">
        <p14:creationId xmlns:p14="http://schemas.microsoft.com/office/powerpoint/2010/main" val="39885672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C02CB34-5C42-48C8-B45F-9A23A1F30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8600" y="20639"/>
            <a:ext cx="3538538" cy="815975"/>
          </a:xfrm>
        </p:spPr>
        <p:txBody>
          <a:bodyPr/>
          <a:lstStyle/>
          <a:p>
            <a:pPr eaLnBrk="1" hangingPunct="1"/>
            <a:r>
              <a:rPr lang="cs-CZ" altLang="cs-CZ" sz="3200" b="1">
                <a:latin typeface="Times New Roman" panose="02020603050405020304" pitchFamily="18" charset="0"/>
              </a:rPr>
              <a:t>Typy kostní tkáně</a:t>
            </a:r>
          </a:p>
        </p:txBody>
      </p:sp>
      <p:sp>
        <p:nvSpPr>
          <p:cNvPr id="25603" name="Zástupný symbol pro obsah 3">
            <a:extLst>
              <a:ext uri="{FF2B5EF4-FFF2-40B4-BE49-F238E27FC236}">
                <a16:creationId xmlns:a16="http://schemas.microsoft.com/office/drawing/2014/main" id="{8664A79C-09B3-4611-8A40-DC97EAAF5F28}"/>
              </a:ext>
            </a:extLst>
          </p:cNvPr>
          <p:cNvSpPr txBox="1">
            <a:spLocks/>
          </p:cNvSpPr>
          <p:nvPr/>
        </p:nvSpPr>
        <p:spPr bwMode="auto">
          <a:xfrm>
            <a:off x="1524001" y="692150"/>
            <a:ext cx="3635375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cs-CZ" altLang="cs-CZ" sz="1600" b="1" u="sng" dirty="0">
                <a:latin typeface="+mn-lt"/>
              </a:rPr>
              <a:t>kost </a:t>
            </a:r>
            <a:r>
              <a:rPr lang="cs-CZ" altLang="cs-CZ" sz="1600" b="1" u="sng" dirty="0" err="1">
                <a:latin typeface="+mn-lt"/>
              </a:rPr>
              <a:t>primární-fibrilární</a:t>
            </a:r>
            <a:r>
              <a:rPr lang="cs-CZ" altLang="cs-CZ" sz="1600" b="1" u="sng" dirty="0">
                <a:latin typeface="+mn-lt"/>
              </a:rPr>
              <a:t> (vláknitá)</a:t>
            </a:r>
            <a:r>
              <a:rPr lang="cs-CZ" altLang="cs-CZ" sz="1600" u="sng" dirty="0">
                <a:latin typeface="+mn-lt"/>
              </a:rPr>
              <a:t> </a:t>
            </a:r>
          </a:p>
          <a:p>
            <a:r>
              <a:rPr lang="cs-CZ" altLang="cs-CZ" sz="1600" dirty="0">
                <a:latin typeface="+mn-lt"/>
              </a:rPr>
              <a:t>V dospělosti zubní alveoly, blízko lebečních švů</a:t>
            </a:r>
          </a:p>
          <a:p>
            <a:r>
              <a:rPr lang="cs-CZ" altLang="cs-CZ" sz="1600" dirty="0">
                <a:latin typeface="+mn-lt"/>
              </a:rPr>
              <a:t>Nepravidelně uspořádány kolagenní vlákna, méně minerální složky, více </a:t>
            </a:r>
            <a:r>
              <a:rPr lang="cs-CZ" altLang="cs-CZ" sz="1600" dirty="0" err="1">
                <a:latin typeface="+mn-lt"/>
              </a:rPr>
              <a:t>osteocytů</a:t>
            </a:r>
            <a:endParaRPr lang="cs-CZ" altLang="cs-CZ" sz="1600" dirty="0">
              <a:latin typeface="+mn-lt"/>
            </a:endParaRPr>
          </a:p>
          <a:p>
            <a:r>
              <a:rPr lang="cs-CZ" altLang="cs-CZ" sz="1600" b="1" u="sng" dirty="0">
                <a:latin typeface="+mn-lt"/>
                <a:cs typeface="Calibri" panose="020F0502020204030204" pitchFamily="34" charset="0"/>
              </a:rPr>
              <a:t>kost sekundární - </a:t>
            </a:r>
            <a:r>
              <a:rPr lang="cs-CZ" altLang="cs-CZ" sz="1600" b="1" u="sng" dirty="0" err="1">
                <a:latin typeface="+mn-lt"/>
                <a:cs typeface="Calibri" panose="020F0502020204030204" pitchFamily="34" charset="0"/>
              </a:rPr>
              <a:t>lamelární</a:t>
            </a:r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 – </a:t>
            </a:r>
            <a:r>
              <a:rPr lang="cs-CZ" altLang="cs-CZ" sz="1600" dirty="0" err="1">
                <a:latin typeface="+mn-lt"/>
                <a:cs typeface="Calibri" panose="020F0502020204030204" pitchFamily="34" charset="0"/>
              </a:rPr>
              <a:t>Hawersova</a:t>
            </a:r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. Většina kostí</a:t>
            </a:r>
          </a:p>
          <a:p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Centrální je </a:t>
            </a:r>
            <a:r>
              <a:rPr lang="cs-CZ" altLang="cs-CZ" sz="1600" dirty="0" err="1">
                <a:latin typeface="+mn-lt"/>
                <a:cs typeface="Calibri" panose="020F0502020204030204" pitchFamily="34" charset="0"/>
              </a:rPr>
              <a:t>Hawersův</a:t>
            </a:r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 kanálek, buňky jsou uspořádány kolem něj. Kolagenní vlákna tvoří lamely, které jsou mezi koncentricky uspořádanými </a:t>
            </a:r>
            <a:r>
              <a:rPr lang="cs-CZ" altLang="cs-CZ" sz="1600" dirty="0" err="1">
                <a:latin typeface="+mn-lt"/>
                <a:cs typeface="Calibri" panose="020F0502020204030204" pitchFamily="34" charset="0"/>
              </a:rPr>
              <a:t>osteocyty</a:t>
            </a:r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. Celý systém – OSTEON. </a:t>
            </a:r>
          </a:p>
          <a:p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Kost roste směrem, kde je namáhána.        Je nositelem</a:t>
            </a:r>
            <a:r>
              <a:rPr lang="cs-CZ" altLang="cs-CZ" sz="1600" b="1" dirty="0">
                <a:latin typeface="+mn-lt"/>
                <a:cs typeface="Calibri" panose="020F0502020204030204" pitchFamily="34" charset="0"/>
              </a:rPr>
              <a:t> adaptivního mechanického růstu. </a:t>
            </a:r>
            <a:r>
              <a:rPr lang="cs-CZ" altLang="cs-CZ" sz="1600" dirty="0">
                <a:latin typeface="+mn-lt"/>
                <a:cs typeface="Calibri" panose="020F0502020204030204" pitchFamily="34" charset="0"/>
              </a:rPr>
              <a:t>Celá architektonika kosti je uspořádána dle toho, kde je kost namáhána.</a:t>
            </a:r>
          </a:p>
        </p:txBody>
      </p:sp>
      <p:pic>
        <p:nvPicPr>
          <p:cNvPr id="25604" name="Picture 2" descr="Z8_6">
            <a:extLst>
              <a:ext uri="{FF2B5EF4-FFF2-40B4-BE49-F238E27FC236}">
                <a16:creationId xmlns:a16="http://schemas.microsoft.com/office/drawing/2014/main" id="{0503CFF8-005F-4D15-9DBB-32E69666DD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5" y="404814"/>
            <a:ext cx="5411788" cy="5661025"/>
          </a:xfrm>
        </p:spPr>
      </p:pic>
      <p:sp>
        <p:nvSpPr>
          <p:cNvPr id="43013" name="TextovéPole 2">
            <a:extLst>
              <a:ext uri="{FF2B5EF4-FFF2-40B4-BE49-F238E27FC236}">
                <a16:creationId xmlns:a16="http://schemas.microsoft.com/office/drawing/2014/main" id="{631036B3-0910-4CEF-B5AE-4ACE2CC4D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549276"/>
            <a:ext cx="1512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Kompaktní kost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8F3D1-76A0-4C6F-B438-9A33DBE7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Kost spongiosní - </a:t>
            </a:r>
            <a:r>
              <a:rPr lang="cs-CZ" dirty="0" err="1"/>
              <a:t>trámčitá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97B240-FDF5-4314-8CD7-E5D76F59EB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Kost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spongiósní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spongiosa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trabekulární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– 75% -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převažuje v lidském těle,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lamely tvoří kostní trámce, mezi nimi volné prostory s červenou kostní dření – retikulární vazivo, fibroblasty, krvetvorné ostrůvky, žlutá kostní dřeň – adipocyty; na povrchu plášťové lamely kryté periostem.</a:t>
            </a:r>
          </a:p>
          <a:p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4F4489E-AA7D-4E6F-BCBA-CA689F0B0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070688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8EA04-9B6A-4285-A3C1-187F6374A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Kost kompaktní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AEDE7D-ECD9-4B87-B254-E9283153C8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Osteony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podléhají neustálé přestavbě. </a:t>
            </a:r>
          </a:p>
          <a:p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Vláknům z kolagenu na povrchu kostí říkáme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Sharpeyova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vlákna.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DIPLOE – např. kosti lebky – vně je kompaktní, uvnitř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spongiosa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BF531E3-BD5F-43AA-AF0A-0C92E85B87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9400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F78E8248-3C72-407B-9D9B-7AAC7DE41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Pojivová tkáň</a:t>
            </a:r>
            <a:endParaRPr lang="en-US" altLang="cs-CZ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1EBC326-4C5E-48C8-977A-30B9A6F73C3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>
              <a:spcAft>
                <a:spcPct val="50000"/>
              </a:spcAft>
            </a:pPr>
            <a:r>
              <a:rPr lang="cs-CZ" altLang="cs-CZ" dirty="0">
                <a:latin typeface="Times New Roman" panose="02020603050405020304" pitchFamily="18" charset="0"/>
              </a:rPr>
              <a:t>tvořena je </a:t>
            </a:r>
            <a:r>
              <a:rPr lang="cs-CZ" altLang="cs-CZ" b="1" i="1" dirty="0">
                <a:latin typeface="Times New Roman" panose="02020603050405020304" pitchFamily="18" charset="0"/>
              </a:rPr>
              <a:t>buňkami</a:t>
            </a:r>
            <a:r>
              <a:rPr lang="cs-CZ" altLang="cs-CZ" dirty="0">
                <a:latin typeface="Times New Roman" panose="02020603050405020304" pitchFamily="18" charset="0"/>
              </a:rPr>
              <a:t>, které jsou zality v </a:t>
            </a:r>
            <a:r>
              <a:rPr lang="cs-CZ" altLang="cs-CZ" b="1" i="1" dirty="0">
                <a:latin typeface="Times New Roman" panose="02020603050405020304" pitchFamily="18" charset="0"/>
              </a:rPr>
              <a:t>mezibuněčné hmotě</a:t>
            </a:r>
            <a:r>
              <a:rPr lang="cs-CZ" altLang="cs-CZ" dirty="0">
                <a:latin typeface="Times New Roman" panose="02020603050405020304" pitchFamily="18" charset="0"/>
              </a:rPr>
              <a:t>, na rozdíl od epitelové tkáně je mezibuněčná hmota bohatě zastoupená.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dirty="0">
                <a:latin typeface="Times New Roman" panose="02020603050405020304" pitchFamily="18" charset="0"/>
              </a:rPr>
              <a:t>ECM je proměnlivé množství, obklopuje </a:t>
            </a:r>
            <a:r>
              <a:rPr lang="cs-CZ" altLang="cs-CZ" dirty="0" err="1">
                <a:latin typeface="Times New Roman" panose="02020603050405020304" pitchFamily="18" charset="0"/>
              </a:rPr>
              <a:t>bb</a:t>
            </a:r>
            <a:r>
              <a:rPr lang="cs-CZ" altLang="cs-CZ" dirty="0">
                <a:latin typeface="Times New Roman" panose="02020603050405020304" pitchFamily="18" charset="0"/>
              </a:rPr>
              <a:t> pojiva, které jsou producentem této mezibuněčné hmoty 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dirty="0">
                <a:latin typeface="Times New Roman" panose="02020603050405020304" pitchFamily="18" charset="0"/>
              </a:rPr>
              <a:t>Původ je z mesenchymu (nediferencované embryonální pojivo)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dirty="0">
                <a:latin typeface="Times New Roman" panose="02020603050405020304" pitchFamily="18" charset="0"/>
              </a:rPr>
              <a:t>Maligní nádor SARKOM (zhoubné nádory pojivové tkáně)</a:t>
            </a:r>
          </a:p>
        </p:txBody>
      </p:sp>
      <p:sp>
        <p:nvSpPr>
          <p:cNvPr id="3076" name="Zástupný symbol pro obsah 2">
            <a:extLst>
              <a:ext uri="{FF2B5EF4-FFF2-40B4-BE49-F238E27FC236}">
                <a16:creationId xmlns:a16="http://schemas.microsoft.com/office/drawing/2014/main" id="{0133F120-438D-49F9-94EA-B9DF1BED0C1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eaLnBrk="1" hangingPunct="1"/>
            <a:r>
              <a:rPr lang="cs-CZ" altLang="cs-CZ" dirty="0"/>
              <a:t>Vazivo</a:t>
            </a:r>
          </a:p>
          <a:p>
            <a:pPr eaLnBrk="1" hangingPunct="1"/>
            <a:r>
              <a:rPr lang="cs-CZ" altLang="cs-CZ" dirty="0"/>
              <a:t>Chrupavka</a:t>
            </a:r>
          </a:p>
          <a:p>
            <a:pPr eaLnBrk="1" hangingPunct="1"/>
            <a:r>
              <a:rPr lang="cs-CZ" altLang="cs-CZ" dirty="0"/>
              <a:t>Kost</a:t>
            </a:r>
          </a:p>
          <a:p>
            <a:pPr eaLnBrk="1" hangingPunct="1"/>
            <a:r>
              <a:rPr lang="cs-CZ" altLang="cs-CZ" dirty="0"/>
              <a:t>Krev a lymfa – mezibuněčná hmota je </a:t>
            </a:r>
            <a:r>
              <a:rPr lang="cs-CZ" altLang="cs-CZ" dirty="0" err="1"/>
              <a:t>tekotá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 compact bone ">
            <a:extLst>
              <a:ext uri="{FF2B5EF4-FFF2-40B4-BE49-F238E27FC236}">
                <a16:creationId xmlns:a16="http://schemas.microsoft.com/office/drawing/2014/main" id="{D6935584-2221-4AA7-A635-1F8EB150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17464"/>
            <a:ext cx="4759325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1">
            <a:extLst>
              <a:ext uri="{FF2B5EF4-FFF2-40B4-BE49-F238E27FC236}">
                <a16:creationId xmlns:a16="http://schemas.microsoft.com/office/drawing/2014/main" id="{5C0CB5B7-F775-488C-A4D0-735C48AC3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17464"/>
            <a:ext cx="20161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Kompaktní kost</a:t>
            </a:r>
          </a:p>
        </p:txBody>
      </p:sp>
      <p:pic>
        <p:nvPicPr>
          <p:cNvPr id="26628" name="Picture 4" descr=" compact, woven and lamellar bone ">
            <a:extLst>
              <a:ext uri="{FF2B5EF4-FFF2-40B4-BE49-F238E27FC236}">
                <a16:creationId xmlns:a16="http://schemas.microsoft.com/office/drawing/2014/main" id="{0FC1A878-C42E-4ED4-88EF-746938D4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3789364"/>
            <a:ext cx="45259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 compact bone ">
            <a:extLst>
              <a:ext uri="{FF2B5EF4-FFF2-40B4-BE49-F238E27FC236}">
                <a16:creationId xmlns:a16="http://schemas.microsoft.com/office/drawing/2014/main" id="{4B4E0599-F74C-4ECC-9E4E-B961054F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692150"/>
            <a:ext cx="4268788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 compact bone ">
            <a:extLst>
              <a:ext uri="{FF2B5EF4-FFF2-40B4-BE49-F238E27FC236}">
                <a16:creationId xmlns:a16="http://schemas.microsoft.com/office/drawing/2014/main" id="{7E1407FB-1B85-4F0D-A0EA-840BE831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3581400"/>
            <a:ext cx="45339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066B625-2D3D-4EEA-B73D-822F96C4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51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47E25D13-8B9B-4B22-8005-BB7D96661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34926"/>
            <a:ext cx="4379912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1">
            <a:extLst>
              <a:ext uri="{FF2B5EF4-FFF2-40B4-BE49-F238E27FC236}">
                <a16:creationId xmlns:a16="http://schemas.microsoft.com/office/drawing/2014/main" id="{5638F763-DAC3-42D2-B3C7-E2BF82BF3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4925"/>
            <a:ext cx="2159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Spongiózní kost</a:t>
            </a:r>
          </a:p>
        </p:txBody>
      </p:sp>
      <p:pic>
        <p:nvPicPr>
          <p:cNvPr id="27653" name="Picture 4">
            <a:extLst>
              <a:ext uri="{FF2B5EF4-FFF2-40B4-BE49-F238E27FC236}">
                <a16:creationId xmlns:a16="http://schemas.microsoft.com/office/drawing/2014/main" id="{9AAB237E-2379-418A-B7B6-395F4029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213101"/>
            <a:ext cx="4441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ovéPole 2">
            <a:extLst>
              <a:ext uri="{FF2B5EF4-FFF2-40B4-BE49-F238E27FC236}">
                <a16:creationId xmlns:a16="http://schemas.microsoft.com/office/drawing/2014/main" id="{49548843-F9FA-4BB9-8293-4F177171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413125"/>
            <a:ext cx="14922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Vláknitá kost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4BD5709-E20E-4DE4-8338-CB8EDBCFC9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-7938"/>
            <a:ext cx="3744912" cy="1143001"/>
          </a:xfrm>
        </p:spPr>
        <p:txBody>
          <a:bodyPr/>
          <a:lstStyle/>
          <a:p>
            <a:pPr eaLnBrk="1" hangingPunct="1"/>
            <a:r>
              <a:rPr lang="cs-CZ" altLang="cs-CZ" sz="3600" b="1" i="1">
                <a:latin typeface="Times New Roman" panose="02020603050405020304" pitchFamily="18" charset="0"/>
              </a:rPr>
              <a:t>VÝVOJ KOSTI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E99FEE4-ED3B-421F-BC5D-464A57F73FE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47813" y="836614"/>
            <a:ext cx="4038600" cy="12969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spcAft>
                <a:spcPct val="30000"/>
              </a:spcAft>
            </a:pPr>
            <a:endParaRPr lang="en-US" altLang="cs-CZ" dirty="0">
              <a:latin typeface="Times New Roman" panose="02020603050405020304" pitchFamily="18" charset="0"/>
            </a:endParaRPr>
          </a:p>
        </p:txBody>
      </p:sp>
      <p:sp>
        <p:nvSpPr>
          <p:cNvPr id="28676" name="Zástupný symbol pro obsah 1">
            <a:extLst>
              <a:ext uri="{FF2B5EF4-FFF2-40B4-BE49-F238E27FC236}">
                <a16:creationId xmlns:a16="http://schemas.microsoft.com/office/drawing/2014/main" id="{6EBBDA6C-675D-4640-96E5-C16931C04A5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608889" y="1004046"/>
            <a:ext cx="2987675" cy="500230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spcAft>
                <a:spcPct val="30000"/>
              </a:spcAft>
            </a:pPr>
            <a:r>
              <a:rPr lang="cs-CZ" altLang="cs-CZ" b="1" i="1" dirty="0" err="1">
                <a:latin typeface="Times New Roman" panose="02020603050405020304" pitchFamily="18" charset="0"/>
              </a:rPr>
              <a:t>desmogenní</a:t>
            </a:r>
            <a:r>
              <a:rPr lang="cs-CZ" altLang="cs-CZ" b="1" i="1" dirty="0">
                <a:latin typeface="Times New Roman" panose="02020603050405020304" pitchFamily="18" charset="0"/>
              </a:rPr>
              <a:t> osifikace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Většina plochých kostí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na podkladě vazivové tkáně 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Čelní a temenní kosti, část týlních a spánkových kostí, horní a dolní čelist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Primární osifikační centrum- v mesenchymu, buňky se diferencují v osteoblasty; tvoří se </a:t>
            </a:r>
            <a:r>
              <a:rPr lang="cs-CZ" altLang="cs-CZ" sz="1400" dirty="0" err="1">
                <a:latin typeface="Times New Roman" panose="02020603050405020304" pitchFamily="18" charset="0"/>
              </a:rPr>
              <a:t>osteoid</a:t>
            </a:r>
            <a:r>
              <a:rPr lang="cs-CZ" altLang="cs-CZ" sz="1400" dirty="0">
                <a:latin typeface="Times New Roman" panose="02020603050405020304" pitchFamily="18" charset="0"/>
              </a:rPr>
              <a:t> a dochází ke kalcifikaci, některé buňky se tak mění v </a:t>
            </a:r>
            <a:r>
              <a:rPr lang="cs-CZ" altLang="cs-CZ" sz="1400" dirty="0" err="1">
                <a:latin typeface="Times New Roman" panose="02020603050405020304" pitchFamily="18" charset="0"/>
              </a:rPr>
              <a:t>osteocyty</a:t>
            </a:r>
            <a:endParaRPr lang="cs-CZ" altLang="cs-CZ" sz="1400" dirty="0">
              <a:latin typeface="Times New Roman" panose="02020603050405020304" pitchFamily="18" charset="0"/>
            </a:endParaRP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Vznikají ostrůvky kostní tkáně- tzv. spikula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Ostrůvky splývají a vzniká houbovitá struktura kosti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Mezi trámci kostní tkáně je vazivo, do toho prorůstají cévy a zbytek mesenchymu, ze kterého pak vzniká kostní dřeň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Jednotlivá osifikační centra splývají</a:t>
            </a:r>
          </a:p>
          <a:p>
            <a:pPr eaLnBrk="1" hangingPunct="1">
              <a:spcAft>
                <a:spcPct val="30000"/>
              </a:spcAft>
            </a:pPr>
            <a:r>
              <a:rPr lang="cs-CZ" altLang="cs-CZ" sz="1400" dirty="0">
                <a:latin typeface="Times New Roman" panose="02020603050405020304" pitchFamily="18" charset="0"/>
              </a:rPr>
              <a:t>Vazivo je nahrazeno kostní tkání</a:t>
            </a:r>
          </a:p>
          <a:p>
            <a:pPr eaLnBrk="1" hangingPunct="1">
              <a:spcAft>
                <a:spcPct val="30000"/>
              </a:spcAft>
            </a:pPr>
            <a:endParaRPr lang="cs-CZ" altLang="cs-CZ" sz="1400" dirty="0">
              <a:latin typeface="Times New Roman" panose="02020603050405020304" pitchFamily="18" charset="0"/>
            </a:endParaRPr>
          </a:p>
          <a:p>
            <a:pPr eaLnBrk="1" hangingPunct="1"/>
            <a:endParaRPr lang="cs-CZ" altLang="cs-CZ" sz="2400" dirty="0"/>
          </a:p>
        </p:txBody>
      </p:sp>
      <p:pic>
        <p:nvPicPr>
          <p:cNvPr id="28677" name="Picture 5">
            <a:extLst>
              <a:ext uri="{FF2B5EF4-FFF2-40B4-BE49-F238E27FC236}">
                <a16:creationId xmlns:a16="http://schemas.microsoft.com/office/drawing/2014/main" id="{5C396B77-D718-4A5D-91F9-08F7BF9F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18" y="2405717"/>
            <a:ext cx="5972175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6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6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6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>
            <a:extLst>
              <a:ext uri="{FF2B5EF4-FFF2-40B4-BE49-F238E27FC236}">
                <a16:creationId xmlns:a16="http://schemas.microsoft.com/office/drawing/2014/main" id="{03E2632F-6458-46C1-9F79-2E24A6BC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393950"/>
            <a:ext cx="71882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2D217DC-55AD-4321-B5F6-CA145A7C3F8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1"/>
            <a:ext cx="6084888" cy="24923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200" b="1">
                <a:latin typeface="Calibri" panose="020F0502020204030204" pitchFamily="34" charset="0"/>
                <a:cs typeface="Calibri" panose="020F0502020204030204" pitchFamily="34" charset="0"/>
              </a:rPr>
              <a:t>Uvnitř hyalinní chrupavky</a:t>
            </a:r>
          </a:p>
          <a:p>
            <a:pPr eaLnBrk="1" hangingPunct="1"/>
            <a:r>
              <a:rPr lang="cs-CZ" altLang="cs-CZ" sz="1200" b="1">
                <a:latin typeface="Calibri" panose="020F0502020204030204" pitchFamily="34" charset="0"/>
                <a:cs typeface="Calibri" panose="020F0502020204030204" pitchFamily="34" charset="0"/>
              </a:rPr>
              <a:t>U krátkých a dlouhých kostí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Hypertrofie a destrukce chondrocytů chrupavčitého modelu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Zůstanou po nich lakuny oddělené septy zvápenatělé chrupavkové matrix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Do těchto lakun pronikají osteogenní pupeny- osteoprogenitorové buňky + krevní kapiláry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Z osteoprogenitorových buněk vznikají osteoblasty, ty tvoří kostní matrix na původní základní hmotě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U dlouhých kostí- první osifikuje periost diafýzy, vzniká dutý kostní válec- tzv. </a:t>
            </a:r>
            <a:r>
              <a:rPr lang="cs-CZ" altLang="cs-CZ" sz="1200" b="1">
                <a:latin typeface="Calibri" panose="020F0502020204030204" pitchFamily="34" charset="0"/>
                <a:cs typeface="Calibri" panose="020F0502020204030204" pitchFamily="34" charset="0"/>
              </a:rPr>
              <a:t>kostní límec</a:t>
            </a:r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, z perichondria tak vzniká periost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Chondrocyty degenerují a dochází ke kalcifikaci chrupavky</a:t>
            </a:r>
          </a:p>
        </p:txBody>
      </p:sp>
      <p:sp>
        <p:nvSpPr>
          <p:cNvPr id="5" name="Zástupný symbol pro obsah 1">
            <a:extLst>
              <a:ext uri="{FF2B5EF4-FFF2-40B4-BE49-F238E27FC236}">
                <a16:creationId xmlns:a16="http://schemas.microsoft.com/office/drawing/2014/main" id="{CE97A6CD-074A-4C1C-8F06-3FA28E586211}"/>
              </a:ext>
            </a:extLst>
          </p:cNvPr>
          <p:cNvSpPr txBox="1">
            <a:spLocks/>
          </p:cNvSpPr>
          <p:nvPr/>
        </p:nvSpPr>
        <p:spPr bwMode="auto">
          <a:xfrm>
            <a:off x="1514475" y="2425700"/>
            <a:ext cx="2205038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Krevní cévy osteogenního pupenu pronikají zvápenatělou chrupavkou, s nimi zde pronikají o osteoprogenitorové buňky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Z těch pak osteoblasty, ty syntetizují základní hmotu kosti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Tak vzniká </a:t>
            </a:r>
            <a:r>
              <a:rPr lang="cs-CZ" altLang="cs-CZ" sz="1200" b="1">
                <a:latin typeface="Calibri" panose="020F0502020204030204" pitchFamily="34" charset="0"/>
                <a:cs typeface="Calibri" panose="020F0502020204030204" pitchFamily="34" charset="0"/>
              </a:rPr>
              <a:t>primární osifikační centrum</a:t>
            </a:r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- v diafýze</a:t>
            </a:r>
          </a:p>
          <a:p>
            <a:pPr eaLnBrk="1" hangingPunct="1"/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Aktivují se i osteoklasty, vzniká tak dřeňová dutina</a:t>
            </a:r>
          </a:p>
          <a:p>
            <a:pPr eaLnBrk="1" hangingPunct="1"/>
            <a:r>
              <a:rPr lang="cs-CZ" altLang="cs-CZ" sz="1200"/>
              <a:t>Ve středu epifýz- </a:t>
            </a:r>
            <a:r>
              <a:rPr lang="cs-CZ" altLang="cs-CZ" sz="1200" b="1"/>
              <a:t>sekundární osifikační centra</a:t>
            </a:r>
          </a:p>
          <a:p>
            <a:pPr eaLnBrk="1" hangingPunct="1"/>
            <a:r>
              <a:rPr lang="cs-CZ" altLang="cs-CZ" sz="1200"/>
              <a:t>Chrupavka je opět nahrazena kostní tkání, zachována je pouze na kloubních chrupavkách a jako růstová ploténka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35C022B-9B44-47B6-B4A1-B91391833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48526" y="333375"/>
            <a:ext cx="324961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 i="1">
                <a:latin typeface="Times New Roman" panose="02020603050405020304" pitchFamily="18" charset="0"/>
              </a:rPr>
              <a:t>chondrogenní osifikace</a:t>
            </a:r>
            <a:br>
              <a:rPr lang="cs-CZ" altLang="cs-CZ" b="1" i="1">
                <a:latin typeface="Times New Roman" panose="02020603050405020304" pitchFamily="18" charset="0"/>
              </a:rPr>
            </a:b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5CF86189-8558-45D1-AB74-9FACB89156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3683000" cy="561975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b="1" i="1">
                <a:latin typeface="Times New Roman" panose="02020603050405020304" pitchFamily="18" charset="0"/>
              </a:rPr>
            </a:br>
            <a:endParaRPr lang="cs-CZ" altLang="cs-CZ"/>
          </a:p>
        </p:txBody>
      </p:sp>
      <p:pic>
        <p:nvPicPr>
          <p:cNvPr id="31747" name="Picture 2" descr=" endochondral ossification, secondary center and epiphyseal plate; bone modeling ">
            <a:extLst>
              <a:ext uri="{FF2B5EF4-FFF2-40B4-BE49-F238E27FC236}">
                <a16:creationId xmlns:a16="http://schemas.microsoft.com/office/drawing/2014/main" id="{66D78900-0271-4C1A-B1EA-E089FB7E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115888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 descr=" endochondral ossification, secondary center and epiphyseal plate; bone modeling ">
            <a:extLst>
              <a:ext uri="{FF2B5EF4-FFF2-40B4-BE49-F238E27FC236}">
                <a16:creationId xmlns:a16="http://schemas.microsoft.com/office/drawing/2014/main" id="{826EF7C5-1244-4BE2-956D-3D4EEE4A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6" y="3124200"/>
            <a:ext cx="57435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606154D-55BA-45EF-A261-5E22F907B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0" y="188913"/>
            <a:ext cx="33655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000" b="1" u="sng"/>
              <a:t>Růstová chrupavka má 5 zón: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Zóna klidu – hyalinní chrupavka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Proliferační zóna – sloupce dělících se chondrocytů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Zóna hypertrofické chrupavky – velké chondrocyty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Zóna kalcifikované chrupavky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600"/>
              <a:t>Zóna osifikace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 endochondral ossification, secondary center and epiphyseal plate; bone modeling ">
            <a:extLst>
              <a:ext uri="{FF2B5EF4-FFF2-40B4-BE49-F238E27FC236}">
                <a16:creationId xmlns:a16="http://schemas.microsoft.com/office/drawing/2014/main" id="{51919839-4089-476D-ACCE-F88C4294B97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9" y="176214"/>
            <a:ext cx="4664075" cy="3024187"/>
          </a:xfrm>
        </p:spPr>
      </p:pic>
      <p:pic>
        <p:nvPicPr>
          <p:cNvPr id="32771" name="Picture 6" descr=" endochondral ossification, secondary center and epiphyseal plate; bone modeling ">
            <a:extLst>
              <a:ext uri="{FF2B5EF4-FFF2-40B4-BE49-F238E27FC236}">
                <a16:creationId xmlns:a16="http://schemas.microsoft.com/office/drawing/2014/main" id="{36EBC4AF-5480-4E70-85A1-0034FC8AEB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3427413"/>
            <a:ext cx="4445000" cy="2881312"/>
          </a:xfrm>
        </p:spPr>
      </p:pic>
      <p:pic>
        <p:nvPicPr>
          <p:cNvPr id="32772" name="Picture 2" descr=" endochondral ossification, secondary center and epiphyseal plate; bone modeling ">
            <a:extLst>
              <a:ext uri="{FF2B5EF4-FFF2-40B4-BE49-F238E27FC236}">
                <a16:creationId xmlns:a16="http://schemas.microsoft.com/office/drawing/2014/main" id="{0EF2ADC2-5F5B-4F41-9101-0F8A8C94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88913"/>
            <a:ext cx="45910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 endochondral ossification, secondary center and epiphyseal plate; bone modeling ">
            <a:extLst>
              <a:ext uri="{FF2B5EF4-FFF2-40B4-BE49-F238E27FC236}">
                <a16:creationId xmlns:a16="http://schemas.microsoft.com/office/drawing/2014/main" id="{7B59D12E-8EFD-440C-BEB8-9BBCCB44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473451"/>
            <a:ext cx="4411662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DC23C80-1F7F-4897-9D21-95EEB891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Pojivová tkáň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86E5B8C-F05F-44AD-A8F1-4D7716869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Buňky – vzniklé z pojiva a stále zde zůstávají – FIXNÍ</a:t>
            </a:r>
          </a:p>
          <a:p>
            <a:pPr marL="0" indent="0">
              <a:buNone/>
            </a:pPr>
            <a:r>
              <a:rPr lang="cs-CZ" dirty="0"/>
              <a:t>                - nadány schopností cestovat – BLOUDIVÉ (migrující)</a:t>
            </a:r>
          </a:p>
          <a:p>
            <a:r>
              <a:rPr lang="cs-CZ" dirty="0"/>
              <a:t>Mezibuněčná hmota ECM</a:t>
            </a:r>
          </a:p>
          <a:p>
            <a:pPr marL="0" indent="0">
              <a:buNone/>
            </a:pPr>
            <a:r>
              <a:rPr lang="cs-CZ" dirty="0"/>
              <a:t>                - vlákna – kolagenní</a:t>
            </a:r>
          </a:p>
          <a:p>
            <a:pPr marL="0" indent="0">
              <a:buNone/>
            </a:pPr>
            <a:r>
              <a:rPr lang="cs-CZ" dirty="0"/>
              <a:t>                                - retikulární</a:t>
            </a:r>
          </a:p>
          <a:p>
            <a:pPr marL="0" indent="0">
              <a:buNone/>
            </a:pPr>
            <a:r>
              <a:rPr lang="cs-CZ" dirty="0"/>
              <a:t>                                - elastická</a:t>
            </a:r>
          </a:p>
          <a:p>
            <a:pPr marL="0" indent="0">
              <a:buNone/>
            </a:pPr>
            <a:r>
              <a:rPr lang="cs-CZ" dirty="0"/>
              <a:t>                - základní hmota – amorfní</a:t>
            </a:r>
          </a:p>
          <a:p>
            <a:pPr marL="0" indent="0">
              <a:buNone/>
            </a:pPr>
            <a:r>
              <a:rPr lang="cs-CZ" dirty="0"/>
              <a:t>                  </a:t>
            </a:r>
            <a:r>
              <a:rPr lang="cs-CZ" dirty="0" err="1"/>
              <a:t>Glykosaminoglykany</a:t>
            </a:r>
            <a:r>
              <a:rPr lang="cs-CZ" dirty="0"/>
              <a:t> – GAG</a:t>
            </a:r>
          </a:p>
          <a:p>
            <a:pPr marL="0" indent="0">
              <a:buNone/>
            </a:pPr>
            <a:r>
              <a:rPr lang="cs-CZ" dirty="0"/>
              <a:t>                  Proteoglykany – hlavní složkou jsou sacharidy</a:t>
            </a:r>
          </a:p>
          <a:p>
            <a:pPr marL="0" indent="0">
              <a:buNone/>
            </a:pPr>
            <a:r>
              <a:rPr lang="cs-CZ" dirty="0"/>
              <a:t>                  Glykoproteiny – hlavní složkou jsou proteiny</a:t>
            </a:r>
          </a:p>
        </p:txBody>
      </p:sp>
    </p:spTree>
    <p:extLst>
      <p:ext uri="{BB962C8B-B14F-4D97-AF65-F5344CB8AC3E}">
        <p14:creationId xmlns:p14="http://schemas.microsoft.com/office/powerpoint/2010/main" val="324708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803F636-844E-488F-AEF7-4498E1613D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 i="1">
                <a:latin typeface="Times New Roman" panose="02020603050405020304" pitchFamily="18" charset="0"/>
              </a:rPr>
              <a:t>Mezibuněčná hmota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DFD68B6-F009-4480-8607-7428DB52FE0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08213" y="836613"/>
            <a:ext cx="7931150" cy="29083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600" b="1" i="1">
                <a:latin typeface="Times New Roman" panose="02020603050405020304" pitchFamily="18" charset="0"/>
              </a:rPr>
              <a:t>Bezbarvá, průsvitná, homogenní</a:t>
            </a:r>
          </a:p>
          <a:p>
            <a:pPr eaLnBrk="1" hangingPunct="1"/>
            <a:r>
              <a:rPr lang="cs-CZ" altLang="cs-CZ" sz="1600" b="1" i="1">
                <a:latin typeface="Times New Roman" panose="02020603050405020304" pitchFamily="18" charset="0"/>
              </a:rPr>
              <a:t>Amorfní složka</a:t>
            </a:r>
            <a:r>
              <a:rPr lang="cs-CZ" altLang="cs-CZ" sz="1600">
                <a:latin typeface="Times New Roman" panose="02020603050405020304" pitchFamily="18" charset="0"/>
              </a:rPr>
              <a:t> – biochemicky je tvořena složkou cukernou – polysacharidy GAG, které zpravidla navazují na složku bílkovinou – proteiny, čímž vznikají proteoglykany.</a:t>
            </a:r>
          </a:p>
          <a:p>
            <a:pPr eaLnBrk="1" hangingPunct="1"/>
            <a:r>
              <a:rPr lang="cs-CZ" altLang="cs-CZ" sz="1600">
                <a:latin typeface="Times New Roman" panose="02020603050405020304" pitchFamily="18" charset="0"/>
              </a:rPr>
              <a:t>Pokud převažuje v těchto látkách proteinová složka, označují se jako strukturální glykoproteiny nebo adhesivní proteiny (fibronektin, chondronektin, laminin)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 i="1">
                <a:latin typeface="Times New Roman" panose="02020603050405020304" pitchFamily="18" charset="0"/>
              </a:rPr>
              <a:t>Fibrilární složka</a:t>
            </a:r>
            <a:r>
              <a:rPr lang="cs-CZ" altLang="cs-CZ" sz="1600">
                <a:latin typeface="Times New Roman" panose="02020603050405020304" pitchFamily="18" charset="0"/>
              </a:rPr>
              <a:t> – 3 typy vláken</a:t>
            </a:r>
          </a:p>
          <a:p>
            <a:pPr lvl="1" eaLnBrk="1" hangingPunct="1"/>
            <a:r>
              <a:rPr lang="cs-CZ" altLang="cs-CZ" sz="1600">
                <a:latin typeface="Times New Roman" panose="02020603050405020304" pitchFamily="18" charset="0"/>
              </a:rPr>
              <a:t>kolagenní</a:t>
            </a:r>
          </a:p>
          <a:p>
            <a:pPr lvl="1" eaLnBrk="1" hangingPunct="1"/>
            <a:r>
              <a:rPr lang="cs-CZ" altLang="cs-CZ" sz="1600">
                <a:latin typeface="Times New Roman" panose="02020603050405020304" pitchFamily="18" charset="0"/>
              </a:rPr>
              <a:t>retikulární</a:t>
            </a:r>
          </a:p>
          <a:p>
            <a:pPr lvl="1" eaLnBrk="1" hangingPunct="1"/>
            <a:r>
              <a:rPr lang="cs-CZ" altLang="cs-CZ" sz="1600">
                <a:latin typeface="Times New Roman" panose="02020603050405020304" pitchFamily="18" charset="0"/>
              </a:rPr>
              <a:t>elastická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>
                <a:latin typeface="Times New Roman" panose="02020603050405020304" pitchFamily="18" charset="0"/>
              </a:rPr>
              <a:t>Vlákna </a:t>
            </a:r>
            <a:r>
              <a:rPr lang="cs-CZ" altLang="cs-CZ" sz="1600" b="1">
                <a:latin typeface="Times New Roman" panose="02020603050405020304" pitchFamily="18" charset="0"/>
              </a:rPr>
              <a:t>kolagenní</a:t>
            </a:r>
            <a:r>
              <a:rPr lang="cs-CZ" altLang="cs-CZ" sz="1600">
                <a:latin typeface="Times New Roman" panose="02020603050405020304" pitchFamily="18" charset="0"/>
              </a:rPr>
              <a:t> a </a:t>
            </a:r>
            <a:r>
              <a:rPr lang="cs-CZ" altLang="cs-CZ" sz="1600" b="1">
                <a:latin typeface="Times New Roman" panose="02020603050405020304" pitchFamily="18" charset="0"/>
              </a:rPr>
              <a:t>retikulární</a:t>
            </a:r>
            <a:r>
              <a:rPr lang="cs-CZ" altLang="cs-CZ" sz="1600">
                <a:latin typeface="Times New Roman" panose="02020603050405020304" pitchFamily="18" charset="0"/>
              </a:rPr>
              <a:t> jsou tvořena </a:t>
            </a:r>
            <a:r>
              <a:rPr lang="cs-CZ" altLang="cs-CZ" sz="1600" b="1">
                <a:latin typeface="Times New Roman" panose="02020603050405020304" pitchFamily="18" charset="0"/>
              </a:rPr>
              <a:t>proteinem kolagenem</a:t>
            </a:r>
            <a:r>
              <a:rPr lang="cs-CZ" altLang="cs-CZ" sz="16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Aft>
                <a:spcPct val="50000"/>
              </a:spcAft>
            </a:pPr>
            <a:r>
              <a:rPr lang="cs-CZ" altLang="cs-CZ" sz="1600">
                <a:latin typeface="Times New Roman" panose="02020603050405020304" pitchFamily="18" charset="0"/>
              </a:rPr>
              <a:t>Vlákna </a:t>
            </a:r>
            <a:r>
              <a:rPr lang="cs-CZ" altLang="cs-CZ" sz="1600" b="1">
                <a:latin typeface="Times New Roman" panose="02020603050405020304" pitchFamily="18" charset="0"/>
              </a:rPr>
              <a:t>elastická </a:t>
            </a:r>
            <a:r>
              <a:rPr lang="cs-CZ" altLang="cs-CZ" sz="1600">
                <a:latin typeface="Times New Roman" panose="02020603050405020304" pitchFamily="18" charset="0"/>
              </a:rPr>
              <a:t>jsou tvořena proteinem </a:t>
            </a:r>
            <a:r>
              <a:rPr lang="cs-CZ" altLang="cs-CZ" sz="1600" b="1">
                <a:latin typeface="Times New Roman" panose="02020603050405020304" pitchFamily="18" charset="0"/>
              </a:rPr>
              <a:t>elastinem</a:t>
            </a:r>
            <a:endParaRPr lang="cs-CZ" altLang="cs-CZ" sz="1600" i="1" u="sng">
              <a:latin typeface="Times New Roman" panose="02020603050405020304" pitchFamily="18" charset="0"/>
            </a:endParaRPr>
          </a:p>
        </p:txBody>
      </p:sp>
      <p:pic>
        <p:nvPicPr>
          <p:cNvPr id="4100" name="Obrázek 2" descr="ultrastruktura.jpg">
            <a:extLst>
              <a:ext uri="{FF2B5EF4-FFF2-40B4-BE49-F238E27FC236}">
                <a16:creationId xmlns:a16="http://schemas.microsoft.com/office/drawing/2014/main" id="{25138C8D-5C76-4519-9E8C-2701B2E4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9" y="3933825"/>
            <a:ext cx="87836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 descr="ultrastruktura.jpg">
            <a:extLst>
              <a:ext uri="{FF2B5EF4-FFF2-40B4-BE49-F238E27FC236}">
                <a16:creationId xmlns:a16="http://schemas.microsoft.com/office/drawing/2014/main" id="{164B356D-0EEE-4055-8CC0-87CE69712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82" y="3933825"/>
            <a:ext cx="87836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46831DF3-347E-4C14-AF78-6E53850A2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dirty="0"/>
              <a:t>Amorfní složka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AD1CB390-8B24-4182-9A7E-9396A6D4FB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/>
              <a:t>Glykosaminoglykany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sz="2000" dirty="0"/>
              <a:t>Polysacharidy s dlouhým řetězcem, který je tvořen disacharidovou jednotkou, která se mnohonásobně opakuje.  Jsou připojeny kovalentní vazbou k proteinu.</a:t>
            </a:r>
          </a:p>
          <a:p>
            <a:pPr eaLnBrk="1" hangingPunct="1">
              <a:defRPr/>
            </a:pPr>
            <a:r>
              <a:rPr lang="cs-CZ" altLang="cs-CZ" sz="2000" dirty="0"/>
              <a:t>Většinou jsou sulfonované. Názvy jsou odvozeny od tkání, kde se vyskytují. Např. </a:t>
            </a:r>
            <a:r>
              <a:rPr lang="cs-CZ" altLang="cs-CZ" sz="2000" dirty="0" err="1"/>
              <a:t>chondroitinsulfát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dermatansulfát</a:t>
            </a:r>
            <a:r>
              <a:rPr lang="cs-CZ" altLang="cs-CZ" sz="2000" dirty="0"/>
              <a:t>,</a:t>
            </a:r>
            <a:r>
              <a:rPr lang="cs-CZ" altLang="cs-CZ" sz="2400" dirty="0"/>
              <a:t> </a:t>
            </a:r>
            <a:r>
              <a:rPr lang="cs-CZ" altLang="cs-CZ" sz="2000" dirty="0" err="1"/>
              <a:t>keratansulfát</a:t>
            </a:r>
            <a:r>
              <a:rPr lang="cs-CZ" altLang="cs-CZ" sz="2000" dirty="0"/>
              <a:t>.</a:t>
            </a:r>
          </a:p>
          <a:p>
            <a:pPr marL="0" indent="0">
              <a:buNone/>
              <a:defRPr/>
            </a:pPr>
            <a:endParaRPr lang="cs-CZ" altLang="cs-CZ" sz="2000" b="1" dirty="0"/>
          </a:p>
        </p:txBody>
      </p:sp>
      <p:pic>
        <p:nvPicPr>
          <p:cNvPr id="10244" name="Zástupný symbol pro obsah 3">
            <a:extLst>
              <a:ext uri="{FF2B5EF4-FFF2-40B4-BE49-F238E27FC236}">
                <a16:creationId xmlns:a16="http://schemas.microsoft.com/office/drawing/2014/main" id="{D53F893F-4140-4419-A630-D80DD75DFE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1778000"/>
            <a:ext cx="2381250" cy="1276350"/>
          </a:xfrm>
        </p:spPr>
      </p:pic>
      <p:sp>
        <p:nvSpPr>
          <p:cNvPr id="10245" name="TextovéPole 4">
            <a:extLst>
              <a:ext uri="{FF2B5EF4-FFF2-40B4-BE49-F238E27FC236}">
                <a16:creationId xmlns:a16="http://schemas.microsoft.com/office/drawing/2014/main" id="{2B2E028A-5B09-45C6-BC42-2EDB3CD3B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054350"/>
            <a:ext cx="2381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>
                <a:hlinkClick r:id="rId3" tooltip="https://www.wikiskripta.eu/w/Polysacharidy"/>
              </a:rPr>
              <a:t>Tato fotka</a:t>
            </a:r>
            <a:r>
              <a:rPr lang="cs-CZ" altLang="cs-CZ" sz="900"/>
              <a:t> od autora Neznámý autor s licencí </a:t>
            </a:r>
            <a:r>
              <a:rPr lang="cs-CZ" altLang="cs-CZ" sz="900">
                <a:hlinkClick r:id="rId4" tooltip="https://creativecommons.org/licenses/by/3.0/"/>
              </a:rPr>
              <a:t>CC BY</a:t>
            </a:r>
            <a:endParaRPr lang="cs-CZ" altLang="cs-CZ"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4734D83-CB57-4569-A5FD-C10A554B4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Amorfní složka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5E28DE5E-91D9-4EDE-8A40-85C295FA3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sz="2400" b="1" dirty="0"/>
              <a:t>Kyselina </a:t>
            </a:r>
            <a:r>
              <a:rPr lang="cs-CZ" altLang="cs-CZ" sz="2400" b="1" dirty="0" err="1"/>
              <a:t>hyaluronová</a:t>
            </a:r>
            <a:r>
              <a:rPr lang="cs-CZ" altLang="cs-CZ" sz="2400" b="1" dirty="0"/>
              <a:t> </a:t>
            </a:r>
            <a:r>
              <a:rPr lang="cs-CZ" altLang="cs-CZ" sz="2400" dirty="0"/>
              <a:t>– není navázána na protein. Zaujímá ve vodném roztoku obrovský objem a vytváří viskózní gel. Nejdůležitější funkce: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1. </a:t>
            </a:r>
            <a:r>
              <a:rPr lang="cs-CZ" altLang="cs-CZ" sz="2400" b="1" dirty="0"/>
              <a:t>nestlačitelný viskózní gel slouží jako: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a, zásoba vody,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b, k udržení turgoru a odolnosti vůči tlaku (pupečník, sklivec, dermis, výplňový materiál tíhových váčků a šlachových pochev) 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c, jako mazivo v kloubech.</a:t>
            </a:r>
          </a:p>
          <a:p>
            <a:pPr marL="0" indent="0" eaLnBrk="1" hangingPunct="1">
              <a:buNone/>
            </a:pPr>
            <a:r>
              <a:rPr lang="cs-CZ" altLang="cs-CZ" sz="2400" dirty="0"/>
              <a:t>2. </a:t>
            </a:r>
            <a:r>
              <a:rPr lang="cs-CZ" altLang="cs-CZ" sz="2400" b="1" dirty="0"/>
              <a:t>spojuje proteoglykanové molekuly ve vazivu a chrupavce do obrovských   agregátů </a:t>
            </a:r>
          </a:p>
          <a:p>
            <a:pPr eaLnBrk="1" hangingPunct="1"/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3167</Words>
  <Application>Microsoft Office PowerPoint</Application>
  <PresentationFormat>Širokoúhlá obrazovka</PresentationFormat>
  <Paragraphs>327</Paragraphs>
  <Slides>55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1" baseType="lpstr">
      <vt:lpstr>MS PGothic</vt:lpstr>
      <vt:lpstr>Arial</vt:lpstr>
      <vt:lpstr>Calibri</vt:lpstr>
      <vt:lpstr>Calibri Light</vt:lpstr>
      <vt:lpstr>Times New Roman</vt:lpstr>
      <vt:lpstr>Motiv Office</vt:lpstr>
      <vt:lpstr>Tkáň pojivová</vt:lpstr>
      <vt:lpstr>Pojivová tkáň</vt:lpstr>
      <vt:lpstr>Pojivová tkáň</vt:lpstr>
      <vt:lpstr>Názvy buněk v této kapitole</vt:lpstr>
      <vt:lpstr>Pojivová tkáň</vt:lpstr>
      <vt:lpstr>Pojivová tkáň</vt:lpstr>
      <vt:lpstr>Mezibuněčná hmota</vt:lpstr>
      <vt:lpstr>Amorfní složka</vt:lpstr>
      <vt:lpstr>Amorfní složka</vt:lpstr>
      <vt:lpstr>Prezentace aplikace PowerPoint</vt:lpstr>
      <vt:lpstr>Kolagenní vlákna </vt:lpstr>
      <vt:lpstr>Retikulární vlákna </vt:lpstr>
      <vt:lpstr>Elastická vlákna </vt:lpstr>
      <vt:lpstr>Elastická vlákna</vt:lpstr>
      <vt:lpstr>Buňky pojivové tkáně</vt:lpstr>
      <vt:lpstr>Buňky pojivové tkáně</vt:lpstr>
      <vt:lpstr>Buňky pojivové tkáně</vt:lpstr>
      <vt:lpstr>Buňky pojivové tkáně</vt:lpstr>
      <vt:lpstr>Buňky pojivové tkáně</vt:lpstr>
      <vt:lpstr>Buňky pojivové tkáně</vt:lpstr>
      <vt:lpstr>BUŇKY POJIVOVÉ TKÁNĚ</vt:lpstr>
      <vt:lpstr>Buňky pojivové tkáně - bloudivé</vt:lpstr>
      <vt:lpstr>Buňky pojivové tkáně - bloudivé</vt:lpstr>
      <vt:lpstr>Buňky pojivové tkáně - bloudivé</vt:lpstr>
      <vt:lpstr>Buňky pojivové tkáně - bloudivé</vt:lpstr>
      <vt:lpstr>TYPY VAZIVA</vt:lpstr>
      <vt:lpstr>Prezentace aplikace PowerPoint</vt:lpstr>
      <vt:lpstr>Tukové vazivo</vt:lpstr>
      <vt:lpstr>Tuková tkáň</vt:lpstr>
      <vt:lpstr>Tukové vazivo</vt:lpstr>
      <vt:lpstr>Hnědé tukové vazivo</vt:lpstr>
      <vt:lpstr>Prezentace aplikace PowerPoint</vt:lpstr>
      <vt:lpstr>Husté kolagenní vazivo</vt:lpstr>
      <vt:lpstr>Prezentace aplikace PowerPoint</vt:lpstr>
      <vt:lpstr>Prezentace aplikace PowerPoint</vt:lpstr>
      <vt:lpstr>Chrupavka hyalinní</vt:lpstr>
      <vt:lpstr>Chrupavka elastická</vt:lpstr>
      <vt:lpstr>Chrupavka vazivová</vt:lpstr>
      <vt:lpstr>KOST</vt:lpstr>
      <vt:lpstr>Periost</vt:lpstr>
      <vt:lpstr>Periost</vt:lpstr>
      <vt:lpstr>Buňky kostní tkáně - osteoblasty</vt:lpstr>
      <vt:lpstr>Buňky kostní tkáně - osteocyty</vt:lpstr>
      <vt:lpstr>Buňky kostní tkáně - osteoklasty</vt:lpstr>
      <vt:lpstr>Buňky kostní tkáně</vt:lpstr>
      <vt:lpstr>Kostní hmota</vt:lpstr>
      <vt:lpstr>Typy kostní tkáně</vt:lpstr>
      <vt:lpstr> Kost spongiosní - trámčitá</vt:lpstr>
      <vt:lpstr>Kost kompaktní</vt:lpstr>
      <vt:lpstr>Prezentace aplikace PowerPoint</vt:lpstr>
      <vt:lpstr>Prezentace aplikace PowerPoint</vt:lpstr>
      <vt:lpstr>VÝVOJ KOSTI</vt:lpstr>
      <vt:lpstr>chondrogenní osifikace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Tkáň pojivová</dc:title>
  <dc:creator>Veronika Klášterecká</dc:creator>
  <cp:lastModifiedBy>Veronika Klášterecká</cp:lastModifiedBy>
  <cp:revision>31</cp:revision>
  <dcterms:created xsi:type="dcterms:W3CDTF">2022-10-03T02:56:31Z</dcterms:created>
  <dcterms:modified xsi:type="dcterms:W3CDTF">2022-10-03T06:33:56Z</dcterms:modified>
</cp:coreProperties>
</file>