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337" r:id="rId2"/>
    <p:sldId id="286" r:id="rId3"/>
    <p:sldId id="327" r:id="rId4"/>
    <p:sldId id="341" r:id="rId5"/>
    <p:sldId id="270" r:id="rId6"/>
    <p:sldId id="314" r:id="rId7"/>
    <p:sldId id="360" r:id="rId8"/>
    <p:sldId id="346" r:id="rId9"/>
    <p:sldId id="339" r:id="rId10"/>
    <p:sldId id="347" r:id="rId11"/>
    <p:sldId id="329" r:id="rId12"/>
    <p:sldId id="350" r:id="rId13"/>
    <p:sldId id="354" r:id="rId14"/>
    <p:sldId id="271" r:id="rId15"/>
    <p:sldId id="355" r:id="rId16"/>
    <p:sldId id="328" r:id="rId17"/>
    <p:sldId id="351" r:id="rId18"/>
    <p:sldId id="352" r:id="rId19"/>
    <p:sldId id="317" r:id="rId20"/>
    <p:sldId id="281" r:id="rId21"/>
    <p:sldId id="282" r:id="rId22"/>
    <p:sldId id="342" r:id="rId23"/>
    <p:sldId id="283" r:id="rId24"/>
    <p:sldId id="343" r:id="rId25"/>
    <p:sldId id="289" r:id="rId26"/>
    <p:sldId id="322" r:id="rId27"/>
    <p:sldId id="323" r:id="rId28"/>
    <p:sldId id="324" r:id="rId29"/>
    <p:sldId id="325" r:id="rId30"/>
    <p:sldId id="277" r:id="rId31"/>
    <p:sldId id="288" r:id="rId32"/>
    <p:sldId id="344" r:id="rId33"/>
    <p:sldId id="291" r:id="rId34"/>
    <p:sldId id="290" r:id="rId35"/>
    <p:sldId id="292" r:id="rId36"/>
    <p:sldId id="296" r:id="rId37"/>
    <p:sldId id="295" r:id="rId38"/>
    <p:sldId id="293" r:id="rId39"/>
    <p:sldId id="294" r:id="rId40"/>
    <p:sldId id="359" r:id="rId41"/>
    <p:sldId id="297" r:id="rId42"/>
    <p:sldId id="298" r:id="rId43"/>
    <p:sldId id="299" r:id="rId44"/>
    <p:sldId id="330" r:id="rId45"/>
    <p:sldId id="345" r:id="rId4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7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1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8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5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3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6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3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81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3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0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C8258-B4D4-1643-978E-F2950D49CC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Nervová </a:t>
            </a:r>
            <a:r>
              <a:rPr lang="cs-CZ" dirty="0"/>
              <a:t>soustava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80914-8418-324A-B3B9-40CA55E62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09963"/>
            <a:ext cx="6858000" cy="1655762"/>
          </a:xfrm>
        </p:spPr>
        <p:txBody>
          <a:bodyPr/>
          <a:lstStyle/>
          <a:p>
            <a:r>
              <a:rPr lang="cs-CZ" dirty="0"/>
              <a:t>Mgr. Romana Klášterecká, Ph.D.</a:t>
            </a:r>
          </a:p>
        </p:txBody>
      </p:sp>
    </p:spTree>
    <p:extLst>
      <p:ext uri="{BB962C8B-B14F-4D97-AF65-F5344CB8AC3E}">
        <p14:creationId xmlns:p14="http://schemas.microsoft.com/office/powerpoint/2010/main" val="196578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C58D5A03-A0AF-3C4E-8268-DF04A508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01561"/>
            <a:ext cx="8178799" cy="52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93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ECDEA-E0C2-6C49-8BEF-286D6002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SYNAPSE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D68942C-0716-8B4B-8727-C1402E064C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2564267"/>
            <a:ext cx="4191000" cy="3316561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0F9845BC-5804-864C-958F-9B37AA70B1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2564266"/>
            <a:ext cx="3880835" cy="3316561"/>
          </a:xfrm>
        </p:spPr>
      </p:pic>
    </p:spTree>
    <p:extLst>
      <p:ext uri="{BB962C8B-B14F-4D97-AF65-F5344CB8AC3E}">
        <p14:creationId xmlns:p14="http://schemas.microsoft.com/office/powerpoint/2010/main" val="3672060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D46431A-FB3D-6449-B164-2B3122114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01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1F5E1-B00F-7E4A-A024-4FAE7955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Synapse</a:t>
            </a: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6C2F0B13-D576-B043-87DB-87D029C40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53" y="1825625"/>
            <a:ext cx="6147894" cy="4351338"/>
          </a:xfrm>
        </p:spPr>
      </p:pic>
    </p:spTree>
    <p:extLst>
      <p:ext uri="{BB962C8B-B14F-4D97-AF65-F5344CB8AC3E}">
        <p14:creationId xmlns:p14="http://schemas.microsoft.com/office/powerpoint/2010/main" val="3875058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01CDB-2D04-4F3E-B844-5F59291A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dirty="0"/>
              <a:t>SYNAPSE</a:t>
            </a:r>
          </a:p>
        </p:txBody>
      </p:sp>
      <p:pic>
        <p:nvPicPr>
          <p:cNvPr id="14339" name="Zástupný symbol pro obsah 3" descr="400px-Synapse_Illustration_unlabeled_svg.png">
            <a:extLst>
              <a:ext uri="{FF2B5EF4-FFF2-40B4-BE49-F238E27FC236}">
                <a16:creationId xmlns:a16="http://schemas.microsoft.com/office/drawing/2014/main" id="{A5F85966-9BE1-4097-A1D7-09168B4F4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844675"/>
            <a:ext cx="4933950" cy="3201988"/>
          </a:xfrm>
        </p:spPr>
      </p:pic>
      <p:sp>
        <p:nvSpPr>
          <p:cNvPr id="14340" name="TextovéPole 4">
            <a:extLst>
              <a:ext uri="{FF2B5EF4-FFF2-40B4-BE49-F238E27FC236}">
                <a16:creationId xmlns:a16="http://schemas.microsoft.com/office/drawing/2014/main" id="{432C65DF-2398-413C-A58C-A26D8151D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924175"/>
            <a:ext cx="709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Axon</a:t>
            </a:r>
          </a:p>
        </p:txBody>
      </p:sp>
      <p:sp>
        <p:nvSpPr>
          <p:cNvPr id="14341" name="TextovéPole 6">
            <a:extLst>
              <a:ext uri="{FF2B5EF4-FFF2-40B4-BE49-F238E27FC236}">
                <a16:creationId xmlns:a16="http://schemas.microsoft.com/office/drawing/2014/main" id="{863A85A1-1452-48AC-A8B1-DCE1F2426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149725"/>
            <a:ext cx="219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Synaptická štěrbina</a:t>
            </a:r>
          </a:p>
        </p:txBody>
      </p:sp>
      <p:sp>
        <p:nvSpPr>
          <p:cNvPr id="14342" name="TextovéPole 8">
            <a:extLst>
              <a:ext uri="{FF2B5EF4-FFF2-40B4-BE49-F238E27FC236}">
                <a16:creationId xmlns:a16="http://schemas.microsoft.com/office/drawing/2014/main" id="{2E3305D3-26F1-44A3-8EB1-03445C2CE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724400"/>
            <a:ext cx="92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Dendrit</a:t>
            </a:r>
          </a:p>
        </p:txBody>
      </p:sp>
      <p:sp>
        <p:nvSpPr>
          <p:cNvPr id="14343" name="TextovéPole 9">
            <a:extLst>
              <a:ext uri="{FF2B5EF4-FFF2-40B4-BE49-F238E27FC236}">
                <a16:creationId xmlns:a16="http://schemas.microsoft.com/office/drawing/2014/main" id="{81F4E9C5-EA33-40DD-A4EC-9F9A5AF25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076700"/>
            <a:ext cx="1336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Receptor</a:t>
            </a:r>
          </a:p>
        </p:txBody>
      </p:sp>
      <p:sp>
        <p:nvSpPr>
          <p:cNvPr id="14344" name="TextovéPole 10">
            <a:extLst>
              <a:ext uri="{FF2B5EF4-FFF2-40B4-BE49-F238E27FC236}">
                <a16:creationId xmlns:a16="http://schemas.microsoft.com/office/drawing/2014/main" id="{1F317D0D-F3A5-454D-86A8-F502C2FC8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294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Postsynaptická část</a:t>
            </a:r>
          </a:p>
        </p:txBody>
      </p:sp>
      <p:sp>
        <p:nvSpPr>
          <p:cNvPr id="14345" name="TextovéPole 11">
            <a:extLst>
              <a:ext uri="{FF2B5EF4-FFF2-40B4-BE49-F238E27FC236}">
                <a16:creationId xmlns:a16="http://schemas.microsoft.com/office/drawing/2014/main" id="{592006A0-DF79-4D1E-A4BB-BD517F2A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89138"/>
            <a:ext cx="183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Neurotransmiter</a:t>
            </a:r>
          </a:p>
        </p:txBody>
      </p:sp>
      <p:sp>
        <p:nvSpPr>
          <p:cNvPr id="14346" name="TextovéPole 12">
            <a:extLst>
              <a:ext uri="{FF2B5EF4-FFF2-40B4-BE49-F238E27FC236}">
                <a16:creationId xmlns:a16="http://schemas.microsoft.com/office/drawing/2014/main" id="{D8F292DF-E34C-425A-8CC7-AC0921E4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852738"/>
            <a:ext cx="2589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Příjem mediátoru</a:t>
            </a:r>
          </a:p>
        </p:txBody>
      </p:sp>
      <p:sp>
        <p:nvSpPr>
          <p:cNvPr id="14347" name="TextovéPole 13">
            <a:extLst>
              <a:ext uri="{FF2B5EF4-FFF2-40B4-BE49-F238E27FC236}">
                <a16:creationId xmlns:a16="http://schemas.microsoft.com/office/drawing/2014/main" id="{C510B325-8CC3-4B03-BB7C-08B586F7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349500"/>
            <a:ext cx="261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Synaptický váček</a:t>
            </a:r>
          </a:p>
        </p:txBody>
      </p:sp>
      <p:sp>
        <p:nvSpPr>
          <p:cNvPr id="14348" name="TextovéPole 14">
            <a:extLst>
              <a:ext uri="{FF2B5EF4-FFF2-40B4-BE49-F238E27FC236}">
                <a16:creationId xmlns:a16="http://schemas.microsoft.com/office/drawing/2014/main" id="{EA9D50B0-638B-471C-BBE7-2A40C84A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357563"/>
            <a:ext cx="2116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Napěťově řízené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kanály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98C16-9688-DF47-A845-60A31EA6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Synapse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4245DCD-2DF2-DC46-87D6-CCE739590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26" y="1825625"/>
            <a:ext cx="6599948" cy="4351338"/>
          </a:xfrm>
        </p:spPr>
      </p:pic>
    </p:spTree>
    <p:extLst>
      <p:ext uri="{BB962C8B-B14F-4D97-AF65-F5344CB8AC3E}">
        <p14:creationId xmlns:p14="http://schemas.microsoft.com/office/powerpoint/2010/main" val="2486425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4DA6B-1572-E548-BABE-FC59158C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SYNAPSE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57B64299-2542-0144-97AE-E6F4D61363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6" y="1825625"/>
            <a:ext cx="3825168" cy="4351338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DD2AC4F7-D116-504B-8E1D-62A826D736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622527"/>
            <a:ext cx="3886200" cy="2757534"/>
          </a:xfrm>
        </p:spPr>
      </p:pic>
    </p:spTree>
    <p:extLst>
      <p:ext uri="{BB962C8B-B14F-4D97-AF65-F5344CB8AC3E}">
        <p14:creationId xmlns:p14="http://schemas.microsoft.com/office/powerpoint/2010/main" val="261201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1123A6E5-408E-BD49-BDDE-249CDE69B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5" r="2" b="1628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26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D593248E-AB1F-F348-831A-D07493218A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4" y="643466"/>
            <a:ext cx="742809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59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BF3C4-465C-F34C-BB0B-A9A9C529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Synapse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252FB924-E13E-B94C-BB13-56C5ED9B1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88" y="1739172"/>
            <a:ext cx="4707898" cy="4661628"/>
          </a:xfrm>
        </p:spPr>
      </p:pic>
    </p:spTree>
    <p:extLst>
      <p:ext uri="{BB962C8B-B14F-4D97-AF65-F5344CB8AC3E}">
        <p14:creationId xmlns:p14="http://schemas.microsoft.com/office/powerpoint/2010/main" val="119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37265-B8D8-C245-98A7-B65EF817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Nervový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4FA6F7-E71C-EE4C-9093-67343C29C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Nejvýše postavený řídící a integrační systém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Zasahuje do řízení a do funkce všech orgánů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Koordinuje činnost jednotlivých orgánových systémů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Pomáhá mu endokrinní systém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Rychlost, jedinečnost, plasticita</a:t>
            </a:r>
          </a:p>
        </p:txBody>
      </p:sp>
    </p:spTree>
    <p:extLst>
      <p:ext uri="{BB962C8B-B14F-4D97-AF65-F5344CB8AC3E}">
        <p14:creationId xmlns:p14="http://schemas.microsoft.com/office/powerpoint/2010/main" val="3560813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>
            <a:extLst>
              <a:ext uri="{FF2B5EF4-FFF2-40B4-BE49-F238E27FC236}">
                <a16:creationId xmlns:a16="http://schemas.microsoft.com/office/drawing/2014/main" id="{A40E640E-7C8C-8940-BBA3-B161FFDEE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0" y="582420"/>
            <a:ext cx="7118471" cy="53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68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4819706C-396C-1A45-881A-2A8731616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44" y="776561"/>
            <a:ext cx="7320701" cy="50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04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7117A-0936-564E-975E-D248FB2B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Klidový membránový potenciál</a:t>
            </a:r>
            <a:endParaRPr lang="cs-CZ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081A6917-D7E6-6546-8D68-58C45B12AD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9" y="1825625"/>
            <a:ext cx="3803941" cy="4351338"/>
          </a:xfr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67A4EBDA-EABF-BC40-8F85-75E926F66B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835434"/>
            <a:ext cx="3886200" cy="2331720"/>
          </a:xfrm>
        </p:spPr>
      </p:pic>
    </p:spTree>
    <p:extLst>
      <p:ext uri="{BB962C8B-B14F-4D97-AF65-F5344CB8AC3E}">
        <p14:creationId xmlns:p14="http://schemas.microsoft.com/office/powerpoint/2010/main" val="384502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360BEEFC-DBA3-8E4A-92D6-1D151C4DC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27" y="121338"/>
            <a:ext cx="4521847" cy="6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7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A9C83-FC8B-424A-BEAF-084F6676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Akční membránový potenciál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6B781D12-0949-2947-BDCC-D7D0495288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3969"/>
            <a:ext cx="3886200" cy="2914650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D1D60A8C-5093-364F-902A-FAEF401686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35917"/>
            <a:ext cx="3886200" cy="2930753"/>
          </a:xfrm>
        </p:spPr>
      </p:pic>
    </p:spTree>
    <p:extLst>
      <p:ext uri="{BB962C8B-B14F-4D97-AF65-F5344CB8AC3E}">
        <p14:creationId xmlns:p14="http://schemas.microsoft.com/office/powerpoint/2010/main" val="2967646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7B33C-495A-B44E-86FA-182BDE5C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SYNAPSE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42728F-DA51-3143-80E0-EE489B878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Elektrická – obousměrný přenos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Chemická – jednosměrný přenos pomocí mediátorů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ACETYLCHOLIN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MONOAMINY: noradrenalin, adrenalin, dopamin, serotonin, histamin – účinky jsou závislé na receptorech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AMINOKYSELINY: glutamát, kyselina </a:t>
            </a:r>
            <a:r>
              <a:rPr lang="cs-CZ" dirty="0" err="1"/>
              <a:t>gaba</a:t>
            </a:r>
            <a:r>
              <a:rPr lang="cs-CZ" dirty="0"/>
              <a:t>-aminomáselná, glycin.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PEPTIDY (NEUROPEPTIDY): </a:t>
            </a:r>
            <a:r>
              <a:rPr lang="cs-CZ" dirty="0" err="1"/>
              <a:t>tachykininy</a:t>
            </a:r>
            <a:r>
              <a:rPr lang="cs-CZ" dirty="0"/>
              <a:t>, </a:t>
            </a:r>
            <a:r>
              <a:rPr lang="cs-CZ" dirty="0" err="1"/>
              <a:t>cholecystokinin,endogenní</a:t>
            </a:r>
            <a:r>
              <a:rPr lang="cs-CZ" dirty="0"/>
              <a:t> opiáty.</a:t>
            </a:r>
          </a:p>
        </p:txBody>
      </p:sp>
    </p:spTree>
    <p:extLst>
      <p:ext uri="{BB962C8B-B14F-4D97-AF65-F5344CB8AC3E}">
        <p14:creationId xmlns:p14="http://schemas.microsoft.com/office/powerpoint/2010/main" val="861571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4A699-3446-EF4B-A3B3-8CA6BB5CF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ACETYLCHOLIN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22DF97-7CED-A24B-851F-38BABCD17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Regulace spánku/bdění</a:t>
            </a:r>
          </a:p>
          <a:p>
            <a:r>
              <a:rPr lang="cs-CZ" dirty="0"/>
              <a:t>Kognitivní funkce</a:t>
            </a:r>
          </a:p>
          <a:p>
            <a:r>
              <a:rPr lang="cs-CZ" dirty="0"/>
              <a:t>Chování</a:t>
            </a:r>
          </a:p>
          <a:p>
            <a:r>
              <a:rPr lang="cs-CZ" dirty="0"/>
              <a:t>Emoce</a:t>
            </a:r>
          </a:p>
          <a:p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B03376C-BAEA-5F46-A2F9-45BF38E7F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11" y="3817144"/>
            <a:ext cx="7331378" cy="313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47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1FEB0-5209-FE43-9A0B-2F273B0C5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NORADRENALIN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1E68E8-7CCD-CA43-ADB3-5C1C2B2462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Bdělost</a:t>
            </a:r>
          </a:p>
          <a:p>
            <a:r>
              <a:rPr lang="cs-CZ" dirty="0"/>
              <a:t>Paměť</a:t>
            </a:r>
          </a:p>
          <a:p>
            <a:r>
              <a:rPr lang="cs-CZ" dirty="0"/>
              <a:t>Učení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2F047D6-C1C5-E94D-8BF5-FE8F124CC9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32" y="1298447"/>
            <a:ext cx="3557268" cy="4865501"/>
          </a:xfrm>
        </p:spPr>
      </p:pic>
    </p:spTree>
    <p:extLst>
      <p:ext uri="{BB962C8B-B14F-4D97-AF65-F5344CB8AC3E}">
        <p14:creationId xmlns:p14="http://schemas.microsoft.com/office/powerpoint/2010/main" val="256666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913716-C33C-9941-87C9-BAD5299A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DOPAMIN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8E1A27-16DB-384A-BB95-3FC29ADB5C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Pohyb</a:t>
            </a:r>
          </a:p>
          <a:p>
            <a:r>
              <a:rPr lang="cs-CZ" dirty="0" err="1"/>
              <a:t>Senzorika</a:t>
            </a:r>
            <a:endParaRPr lang="cs-CZ" dirty="0"/>
          </a:p>
          <a:p>
            <a:r>
              <a:rPr lang="cs-CZ" dirty="0"/>
              <a:t>Kognitivní funkce</a:t>
            </a:r>
          </a:p>
          <a:p>
            <a:r>
              <a:rPr lang="cs-CZ" dirty="0"/>
              <a:t>Emoční chování</a:t>
            </a:r>
          </a:p>
          <a:p>
            <a:r>
              <a:rPr lang="cs-CZ" dirty="0"/>
              <a:t>Regulace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4805F29-E1E6-4047-A682-703E6C63FF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57" y="1825625"/>
            <a:ext cx="3825786" cy="4351338"/>
          </a:xfrm>
        </p:spPr>
      </p:pic>
    </p:spTree>
    <p:extLst>
      <p:ext uri="{BB962C8B-B14F-4D97-AF65-F5344CB8AC3E}">
        <p14:creationId xmlns:p14="http://schemas.microsoft.com/office/powerpoint/2010/main" val="1040236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AD5749-DA0B-194C-A69B-CD6E223D6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SEROTONIN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A0B78-2D5E-2743-A93F-7E298A77B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791" y="1600200"/>
            <a:ext cx="4191000" cy="4724400"/>
          </a:xfrm>
        </p:spPr>
        <p:txBody>
          <a:bodyPr/>
          <a:lstStyle/>
          <a:p>
            <a:r>
              <a:rPr lang="cs-CZ" dirty="0"/>
              <a:t>Regulace nálady</a:t>
            </a:r>
          </a:p>
          <a:p>
            <a:r>
              <a:rPr lang="cs-CZ" dirty="0"/>
              <a:t>Úzkost/relaxace</a:t>
            </a:r>
          </a:p>
          <a:p>
            <a:r>
              <a:rPr lang="cs-CZ" dirty="0"/>
              <a:t>spánek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50A4E080-9A0F-164F-ACD7-6DC4104E35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50" y="1825625"/>
            <a:ext cx="3781199" cy="4351338"/>
          </a:xfrm>
        </p:spPr>
      </p:pic>
    </p:spTree>
    <p:extLst>
      <p:ext uri="{BB962C8B-B14F-4D97-AF65-F5344CB8AC3E}">
        <p14:creationId xmlns:p14="http://schemas.microsoft.com/office/powerpoint/2010/main" val="120531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6001E23D-3B98-A24A-9E2E-E256BF06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9" y="938344"/>
            <a:ext cx="7450127" cy="47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01CDB-2D04-4F3E-B844-5F59291A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dirty="0"/>
              <a:t>SYNAPSE</a:t>
            </a:r>
          </a:p>
        </p:txBody>
      </p:sp>
      <p:pic>
        <p:nvPicPr>
          <p:cNvPr id="14339" name="Zástupný symbol pro obsah 3" descr="400px-Synapse_Illustration_unlabeled_svg.png">
            <a:extLst>
              <a:ext uri="{FF2B5EF4-FFF2-40B4-BE49-F238E27FC236}">
                <a16:creationId xmlns:a16="http://schemas.microsoft.com/office/drawing/2014/main" id="{A5F85966-9BE1-4097-A1D7-09168B4F4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844675"/>
            <a:ext cx="4933950" cy="3201988"/>
          </a:xfrm>
        </p:spPr>
      </p:pic>
      <p:sp>
        <p:nvSpPr>
          <p:cNvPr id="14340" name="TextovéPole 4">
            <a:extLst>
              <a:ext uri="{FF2B5EF4-FFF2-40B4-BE49-F238E27FC236}">
                <a16:creationId xmlns:a16="http://schemas.microsoft.com/office/drawing/2014/main" id="{432C65DF-2398-413C-A58C-A26D8151D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924175"/>
            <a:ext cx="709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Axon</a:t>
            </a:r>
          </a:p>
        </p:txBody>
      </p:sp>
      <p:sp>
        <p:nvSpPr>
          <p:cNvPr id="14341" name="TextovéPole 6">
            <a:extLst>
              <a:ext uri="{FF2B5EF4-FFF2-40B4-BE49-F238E27FC236}">
                <a16:creationId xmlns:a16="http://schemas.microsoft.com/office/drawing/2014/main" id="{863A85A1-1452-48AC-A8B1-DCE1F2426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149725"/>
            <a:ext cx="219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Synaptická štěrbina</a:t>
            </a:r>
          </a:p>
        </p:txBody>
      </p:sp>
      <p:sp>
        <p:nvSpPr>
          <p:cNvPr id="14342" name="TextovéPole 8">
            <a:extLst>
              <a:ext uri="{FF2B5EF4-FFF2-40B4-BE49-F238E27FC236}">
                <a16:creationId xmlns:a16="http://schemas.microsoft.com/office/drawing/2014/main" id="{2E3305D3-26F1-44A3-8EB1-03445C2CE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724400"/>
            <a:ext cx="92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Dendrit</a:t>
            </a:r>
          </a:p>
        </p:txBody>
      </p:sp>
      <p:sp>
        <p:nvSpPr>
          <p:cNvPr id="14343" name="TextovéPole 9">
            <a:extLst>
              <a:ext uri="{FF2B5EF4-FFF2-40B4-BE49-F238E27FC236}">
                <a16:creationId xmlns:a16="http://schemas.microsoft.com/office/drawing/2014/main" id="{81F4E9C5-EA33-40DD-A4EC-9F9A5AF25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076700"/>
            <a:ext cx="1336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Receptor</a:t>
            </a:r>
          </a:p>
        </p:txBody>
      </p:sp>
      <p:sp>
        <p:nvSpPr>
          <p:cNvPr id="14344" name="TextovéPole 10">
            <a:extLst>
              <a:ext uri="{FF2B5EF4-FFF2-40B4-BE49-F238E27FC236}">
                <a16:creationId xmlns:a16="http://schemas.microsoft.com/office/drawing/2014/main" id="{1F317D0D-F3A5-454D-86A8-F502C2FC8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294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Postsynaptická část</a:t>
            </a:r>
          </a:p>
        </p:txBody>
      </p:sp>
      <p:sp>
        <p:nvSpPr>
          <p:cNvPr id="14345" name="TextovéPole 11">
            <a:extLst>
              <a:ext uri="{FF2B5EF4-FFF2-40B4-BE49-F238E27FC236}">
                <a16:creationId xmlns:a16="http://schemas.microsoft.com/office/drawing/2014/main" id="{592006A0-DF79-4D1E-A4BB-BD517F2A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89138"/>
            <a:ext cx="183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Neurotransmiter</a:t>
            </a:r>
          </a:p>
        </p:txBody>
      </p:sp>
      <p:sp>
        <p:nvSpPr>
          <p:cNvPr id="14346" name="TextovéPole 12">
            <a:extLst>
              <a:ext uri="{FF2B5EF4-FFF2-40B4-BE49-F238E27FC236}">
                <a16:creationId xmlns:a16="http://schemas.microsoft.com/office/drawing/2014/main" id="{D8F292DF-E34C-425A-8CC7-AC0921E4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852738"/>
            <a:ext cx="2589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Příjem mediátoru</a:t>
            </a:r>
          </a:p>
        </p:txBody>
      </p:sp>
      <p:sp>
        <p:nvSpPr>
          <p:cNvPr id="14347" name="TextovéPole 13">
            <a:extLst>
              <a:ext uri="{FF2B5EF4-FFF2-40B4-BE49-F238E27FC236}">
                <a16:creationId xmlns:a16="http://schemas.microsoft.com/office/drawing/2014/main" id="{C510B325-8CC3-4B03-BB7C-08B586F7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349500"/>
            <a:ext cx="261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Synaptický váček</a:t>
            </a:r>
          </a:p>
        </p:txBody>
      </p:sp>
      <p:sp>
        <p:nvSpPr>
          <p:cNvPr id="14348" name="TextovéPole 14">
            <a:extLst>
              <a:ext uri="{FF2B5EF4-FFF2-40B4-BE49-F238E27FC236}">
                <a16:creationId xmlns:a16="http://schemas.microsoft.com/office/drawing/2014/main" id="{EA9D50B0-638B-471C-BBE7-2A40C84A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357563"/>
            <a:ext cx="2116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Napěťově řízené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kanály</a:t>
            </a:r>
          </a:p>
        </p:txBody>
      </p:sp>
    </p:spTree>
    <p:extLst>
      <p:ext uri="{BB962C8B-B14F-4D97-AF65-F5344CB8AC3E}">
        <p14:creationId xmlns:p14="http://schemas.microsoft.com/office/powerpoint/2010/main" val="229945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547F7-1506-384C-87A2-9CEC8D85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NOBELOVA CENA - 1906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392BA7-D1C4-4A49-A4F5-5AE14266B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Ramón </a:t>
            </a:r>
            <a:r>
              <a:rPr lang="cs-CZ" dirty="0" err="1"/>
              <a:t>Cajal</a:t>
            </a:r>
            <a:r>
              <a:rPr lang="cs-CZ" dirty="0"/>
              <a:t> (1852-1934)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562CA51D-6847-8348-832C-C56FA8FFF0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49" y="2505075"/>
            <a:ext cx="2710715" cy="3684588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1A3290-DCF0-6F49-9639-F61688605F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Camillo</a:t>
            </a:r>
            <a:r>
              <a:rPr lang="cs-CZ" dirty="0"/>
              <a:t> Golgi (1843-1926)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FAB572F8-DE7C-074C-84DE-A382EE63CD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48" y="2505075"/>
            <a:ext cx="2456392" cy="3684588"/>
          </a:xfrm>
        </p:spPr>
      </p:pic>
    </p:spTree>
    <p:extLst>
      <p:ext uri="{BB962C8B-B14F-4D97-AF65-F5344CB8AC3E}">
        <p14:creationId xmlns:p14="http://schemas.microsoft.com/office/powerpoint/2010/main" val="2436182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BE3E5D-48B4-9341-A87A-EDC541C76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35" y="560881"/>
            <a:ext cx="7346729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dirty="0" err="1"/>
              <a:t>Nervosvalov</a:t>
            </a:r>
            <a:r>
              <a:rPr lang="cs-CZ" sz="4500" dirty="0"/>
              <a:t>é spojení</a:t>
            </a:r>
            <a:endParaRPr lang="en-US" sz="4500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12F1B3CF-E841-2045-A1B2-E2DD25BF19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2" y="2957665"/>
            <a:ext cx="4345942" cy="3346376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437D0BA8-33EB-A943-BA69-3183664393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78" y="3035367"/>
            <a:ext cx="4371196" cy="31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6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94B61-E02E-F448-81D0-61958BD0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Nervosvalové</a:t>
            </a:r>
            <a:r>
              <a:rPr lang="cs-CZ" dirty="0"/>
              <a:t> spojení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9D33A4D-BFB1-C747-9AD5-8AD31A464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413794"/>
            <a:ext cx="6057900" cy="3175000"/>
          </a:xfrm>
        </p:spPr>
      </p:pic>
    </p:spTree>
    <p:extLst>
      <p:ext uri="{BB962C8B-B14F-4D97-AF65-F5344CB8AC3E}">
        <p14:creationId xmlns:p14="http://schemas.microsoft.com/office/powerpoint/2010/main" val="730745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85247-CC57-C946-8D1F-2EED40C4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Botulotoxin</a:t>
            </a:r>
            <a:r>
              <a:rPr lang="cs-CZ" dirty="0"/>
              <a:t>, </a:t>
            </a:r>
            <a:r>
              <a:rPr lang="cs-CZ" dirty="0" err="1"/>
              <a:t>clostridium</a:t>
            </a:r>
            <a:r>
              <a:rPr lang="cs-CZ" dirty="0"/>
              <a:t> </a:t>
            </a:r>
            <a:r>
              <a:rPr lang="cs-CZ" dirty="0" err="1"/>
              <a:t>botulinum</a:t>
            </a: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0A21C9D-E942-5F49-87E9-7290D0A8D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87" y="1722995"/>
            <a:ext cx="4958663" cy="4165922"/>
          </a:xfrm>
        </p:spPr>
      </p:pic>
    </p:spTree>
    <p:extLst>
      <p:ext uri="{BB962C8B-B14F-4D97-AF65-F5344CB8AC3E}">
        <p14:creationId xmlns:p14="http://schemas.microsoft.com/office/powerpoint/2010/main" val="1089101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4FD48-53FE-9E43-B92A-BE21B5DD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Charles Scott </a:t>
            </a:r>
            <a:r>
              <a:rPr lang="cs-CZ" dirty="0" err="1"/>
              <a:t>Sherington</a:t>
            </a:r>
            <a:br>
              <a:rPr lang="cs-CZ" dirty="0"/>
            </a:br>
            <a:r>
              <a:rPr lang="cs-CZ" dirty="0"/>
              <a:t> (1857-1952)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E9910D22-59B7-5A44-B84E-A8BD4C1BC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74" y="1825625"/>
            <a:ext cx="3276251" cy="4351338"/>
          </a:xfrm>
        </p:spPr>
      </p:pic>
    </p:spTree>
    <p:extLst>
      <p:ext uri="{BB962C8B-B14F-4D97-AF65-F5344CB8AC3E}">
        <p14:creationId xmlns:p14="http://schemas.microsoft.com/office/powerpoint/2010/main" val="2229547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B371B-25AB-9F49-9C7E-CDF434FCE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Neuroglie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7F3BA-3A79-5749-A4DA-358ADF3B4C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  <a:p>
            <a:r>
              <a:rPr lang="cs-CZ" dirty="0"/>
              <a:t>Podpůrné</a:t>
            </a:r>
          </a:p>
          <a:p>
            <a:r>
              <a:rPr lang="cs-CZ" dirty="0" err="1"/>
              <a:t>Nutritivní</a:t>
            </a:r>
            <a:endParaRPr lang="cs-CZ" dirty="0"/>
          </a:p>
          <a:p>
            <a:r>
              <a:rPr lang="cs-CZ" dirty="0" err="1"/>
              <a:t>Fagocytární</a:t>
            </a:r>
            <a:endParaRPr lang="cs-CZ" dirty="0"/>
          </a:p>
          <a:p>
            <a:r>
              <a:rPr lang="cs-CZ" dirty="0"/>
              <a:t>Ochranná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4AA0164-BD22-D04C-ABDC-AA663FDA06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8447"/>
            <a:ext cx="4416552" cy="4922125"/>
          </a:xfrm>
        </p:spPr>
      </p:pic>
    </p:spTree>
    <p:extLst>
      <p:ext uri="{BB962C8B-B14F-4D97-AF65-F5344CB8AC3E}">
        <p14:creationId xmlns:p14="http://schemas.microsoft.com/office/powerpoint/2010/main" val="1669624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975F5-BD17-7F40-AB2C-13BCE22C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Neuroglie</a:t>
            </a: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BD817DD-8810-7E49-A81E-E4D9D823B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4" y="1298447"/>
            <a:ext cx="6374268" cy="471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5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53BAD-CE18-4342-99B1-821A7CD7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Reflexy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C72A0B-CAE3-8C4D-A4D8-4FDA4CA46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Nepodmíněný reflex – vrozený, automatická reakce, stereotypní odpověď na nepodmíněný podnět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Podmíněný reflex – vzniká na základě zkušenosti (učení), dočasná odpověď(nutné posilování) na podmíněný podnět, vyhasínání reflexi při absenci podnětu.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09F4E38-67C9-A64E-8BD1-18BF95BD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55" y="4237640"/>
            <a:ext cx="3810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09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7AAD8-FEEE-CB4A-9373-2AB7A1CD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 Petrovič Pavlov (1849-1936)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F9D1620D-F644-BA42-82E6-2602B67EAE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93" y="1825625"/>
            <a:ext cx="2868313" cy="4351338"/>
          </a:xfr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733E119E-E101-4745-B3B4-19E600E9B0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3372644"/>
            <a:ext cx="1498600" cy="1257300"/>
          </a:xfrm>
        </p:spPr>
      </p:pic>
    </p:spTree>
    <p:extLst>
      <p:ext uri="{BB962C8B-B14F-4D97-AF65-F5344CB8AC3E}">
        <p14:creationId xmlns:p14="http://schemas.microsoft.com/office/powerpoint/2010/main" val="51877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3B920D72-5C31-7046-8221-D4176889C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43466"/>
            <a:ext cx="764656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1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4BD34-5B0E-BD41-84A5-CDA9D19E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Reflexy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951B617A-CF49-8B42-A1A1-4C4862815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0" y="1825625"/>
            <a:ext cx="7597200" cy="4351338"/>
          </a:xfrm>
        </p:spPr>
      </p:pic>
    </p:spTree>
    <p:extLst>
      <p:ext uri="{BB962C8B-B14F-4D97-AF65-F5344CB8AC3E}">
        <p14:creationId xmlns:p14="http://schemas.microsoft.com/office/powerpoint/2010/main" val="2262139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D1D57-3236-B641-85B1-F98A43E4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podmiňování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9D1EDE9-49D7-594C-8A63-8A553ADD11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5" y="2289236"/>
            <a:ext cx="3970005" cy="3001082"/>
          </a:xfr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DBA928AB-DAF7-7941-A252-254050E456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11" y="2362039"/>
            <a:ext cx="4157835" cy="2928279"/>
          </a:xfrm>
        </p:spPr>
      </p:pic>
    </p:spTree>
    <p:extLst>
      <p:ext uri="{BB962C8B-B14F-4D97-AF65-F5344CB8AC3E}">
        <p14:creationId xmlns:p14="http://schemas.microsoft.com/office/powerpoint/2010/main" val="280387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2FA7A-2682-FD46-93F5-F80FD4F6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Reflexní oblouk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7E03F2E6-BCDB-A64D-9CD9-122B2EB63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61" y="2216434"/>
            <a:ext cx="6220573" cy="3462166"/>
          </a:xfrm>
        </p:spPr>
      </p:pic>
    </p:spTree>
    <p:extLst>
      <p:ext uri="{BB962C8B-B14F-4D97-AF65-F5344CB8AC3E}">
        <p14:creationId xmlns:p14="http://schemas.microsoft.com/office/powerpoint/2010/main" val="2009449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831985-71EA-EC44-8534-4F2B0D83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6" y="552906"/>
            <a:ext cx="3874452" cy="1674904"/>
          </a:xfrm>
        </p:spPr>
        <p:txBody>
          <a:bodyPr anchor="ctr">
            <a:normAutofit/>
          </a:bodyPr>
          <a:lstStyle/>
          <a:p>
            <a:r>
              <a:rPr lang="cs-CZ" sz="3500"/>
              <a:t>Reflexní oblouk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EB0091-2082-E74D-BFAF-3F5FAD0C1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181" y="552906"/>
            <a:ext cx="3869869" cy="1674905"/>
          </a:xfrm>
        </p:spPr>
        <p:txBody>
          <a:bodyPr anchor="ctr">
            <a:normAutofit/>
          </a:bodyPr>
          <a:lstStyle/>
          <a:p>
            <a:r>
              <a:rPr lang="cs-CZ" sz="1400"/>
              <a:t>Receptor</a:t>
            </a:r>
          </a:p>
          <a:p>
            <a:r>
              <a:rPr lang="cs-CZ" sz="1400"/>
              <a:t>Dostředivá dráha</a:t>
            </a:r>
          </a:p>
          <a:p>
            <a:r>
              <a:rPr lang="cs-CZ" sz="1400"/>
              <a:t>Centrum</a:t>
            </a:r>
          </a:p>
          <a:p>
            <a:r>
              <a:rPr lang="cs-CZ" sz="1400"/>
              <a:t>Odstředivá dráha</a:t>
            </a:r>
          </a:p>
          <a:p>
            <a:r>
              <a:rPr lang="cs-CZ" sz="1400"/>
              <a:t>Efektor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63CD686-F3D1-FC4C-B1C0-9CBCE1D03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4" y="2984537"/>
            <a:ext cx="7886677" cy="27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90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C3747D-DA28-064D-8005-C92DC625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6" y="552906"/>
            <a:ext cx="3874452" cy="1674904"/>
          </a:xfrm>
        </p:spPr>
        <p:txBody>
          <a:bodyPr anchor="ctr">
            <a:normAutofit/>
          </a:bodyPr>
          <a:lstStyle/>
          <a:p>
            <a:r>
              <a:rPr lang="cs-CZ" sz="3500" dirty="0"/>
              <a:t>TYPY REFLEXŮ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B83A7-D974-DD4A-B4B6-B0105E499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181" y="552906"/>
            <a:ext cx="3869869" cy="1674905"/>
          </a:xfrm>
        </p:spPr>
        <p:txBody>
          <a:bodyPr anchor="ctr">
            <a:normAutofit/>
          </a:bodyPr>
          <a:lstStyle/>
          <a:p>
            <a:r>
              <a:rPr lang="cs-CZ" sz="1700"/>
              <a:t>REFLEXY PROPRIOCEPTIVNÍ</a:t>
            </a:r>
          </a:p>
          <a:p>
            <a:r>
              <a:rPr lang="cs-CZ" sz="1700"/>
              <a:t>REFLEXY EXTEROCEPTIVNÍ</a:t>
            </a:r>
          </a:p>
          <a:p>
            <a:r>
              <a:rPr lang="cs-CZ" sz="1700"/>
              <a:t>REFLEXY INTEROCEPTIVNÍ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7BB66B6-BE0C-4C40-8819-40B50329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22" y="2405149"/>
            <a:ext cx="3999380" cy="38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46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FE0EC171-73E1-7C47-9B80-2A0DBE61B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r="13940"/>
          <a:stretch/>
        </p:blipFill>
        <p:spPr>
          <a:xfrm>
            <a:off x="0" y="865551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500410-F8ED-C34F-8F03-BC664C3C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Děkuji za pozornost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16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B40C4-3B9C-4134-BF69-C2EBC8FB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dirty="0"/>
              <a:t>NEURON</a:t>
            </a:r>
          </a:p>
        </p:txBody>
      </p:sp>
      <p:pic>
        <p:nvPicPr>
          <p:cNvPr id="12291" name="Zástupný symbol pro obsah 3" descr="400px-Neuron_Hand-tuned_svg.png">
            <a:extLst>
              <a:ext uri="{FF2B5EF4-FFF2-40B4-BE49-F238E27FC236}">
                <a16:creationId xmlns:a16="http://schemas.microsoft.com/office/drawing/2014/main" id="{8B9AF9CD-A9B1-44F3-8674-FAF53112C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989138"/>
            <a:ext cx="6084887" cy="3716337"/>
          </a:xfrm>
        </p:spPr>
      </p:pic>
      <p:sp>
        <p:nvSpPr>
          <p:cNvPr id="12292" name="TextovéPole 4">
            <a:extLst>
              <a:ext uri="{FF2B5EF4-FFF2-40B4-BE49-F238E27FC236}">
                <a16:creationId xmlns:a16="http://schemas.microsoft.com/office/drawing/2014/main" id="{3DD44280-8EBF-4917-AD6D-F0164EF4C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989138"/>
            <a:ext cx="1360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Dendrit</a:t>
            </a:r>
          </a:p>
        </p:txBody>
      </p:sp>
      <p:sp>
        <p:nvSpPr>
          <p:cNvPr id="12293" name="TextovéPole 5">
            <a:extLst>
              <a:ext uri="{FF2B5EF4-FFF2-40B4-BE49-F238E27FC236}">
                <a16:creationId xmlns:a16="http://schemas.microsoft.com/office/drawing/2014/main" id="{622011D1-73FC-4B08-8291-2041539CF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2205038"/>
            <a:ext cx="2414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Axonální zakončení</a:t>
            </a:r>
          </a:p>
        </p:txBody>
      </p:sp>
      <p:sp>
        <p:nvSpPr>
          <p:cNvPr id="12294" name="TextovéPole 6">
            <a:extLst>
              <a:ext uri="{FF2B5EF4-FFF2-40B4-BE49-F238E27FC236}">
                <a16:creationId xmlns:a16="http://schemas.microsoft.com/office/drawing/2014/main" id="{F7C7A112-5EDB-4EF3-A094-F74D4135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997200"/>
            <a:ext cx="1976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Tělo neuronu</a:t>
            </a:r>
          </a:p>
        </p:txBody>
      </p:sp>
      <p:sp>
        <p:nvSpPr>
          <p:cNvPr id="12295" name="TextovéPole 7">
            <a:extLst>
              <a:ext uri="{FF2B5EF4-FFF2-40B4-BE49-F238E27FC236}">
                <a16:creationId xmlns:a16="http://schemas.microsoft.com/office/drawing/2014/main" id="{0DDE8A24-D399-438E-A8DC-E3FEF58A7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516563"/>
            <a:ext cx="2392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Buněčné jádro</a:t>
            </a:r>
          </a:p>
        </p:txBody>
      </p:sp>
      <p:sp>
        <p:nvSpPr>
          <p:cNvPr id="12296" name="TextovéPole 8">
            <a:extLst>
              <a:ext uri="{FF2B5EF4-FFF2-40B4-BE49-F238E27FC236}">
                <a16:creationId xmlns:a16="http://schemas.microsoft.com/office/drawing/2014/main" id="{07A15AB6-9CF2-4512-B541-08A270E7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229225"/>
            <a:ext cx="2319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Myelinová pochva</a:t>
            </a:r>
          </a:p>
        </p:txBody>
      </p:sp>
      <p:sp>
        <p:nvSpPr>
          <p:cNvPr id="12297" name="TextovéPole 10">
            <a:extLst>
              <a:ext uri="{FF2B5EF4-FFF2-40B4-BE49-F238E27FC236}">
                <a16:creationId xmlns:a16="http://schemas.microsoft.com/office/drawing/2014/main" id="{AF73EC2E-5344-4B53-9F75-3CD6C5C2E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076700"/>
            <a:ext cx="709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Axon</a:t>
            </a:r>
          </a:p>
        </p:txBody>
      </p:sp>
      <p:sp>
        <p:nvSpPr>
          <p:cNvPr id="12298" name="TextovéPole 12">
            <a:extLst>
              <a:ext uri="{FF2B5EF4-FFF2-40B4-BE49-F238E27FC236}">
                <a16:creationId xmlns:a16="http://schemas.microsoft.com/office/drawing/2014/main" id="{ACDD59A9-9501-4C62-B3B9-AFD88E937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357563"/>
            <a:ext cx="255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TextovéPole 13">
            <a:extLst>
              <a:ext uri="{FF2B5EF4-FFF2-40B4-BE49-F238E27FC236}">
                <a16:creationId xmlns:a16="http://schemas.microsoft.com/office/drawing/2014/main" id="{9299D0C6-1283-49E3-B106-7408B4CC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284538"/>
            <a:ext cx="221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Ranvierův zářez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9C98C3-2E62-DB48-90F7-D61131F5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NEURON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BDA6C55-8FAD-0245-B5EA-9E5AB3DF1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21" y="1825625"/>
            <a:ext cx="3207557" cy="4351338"/>
          </a:xfrm>
        </p:spPr>
      </p:pic>
    </p:spTree>
    <p:extLst>
      <p:ext uri="{BB962C8B-B14F-4D97-AF65-F5344CB8AC3E}">
        <p14:creationId xmlns:p14="http://schemas.microsoft.com/office/powerpoint/2010/main" val="414112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692D6-7452-4195-8D8E-AB4E4261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NEURON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C32E1C7-A65B-48C1-B2F9-74AF5EFF3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5734050" cy="3152775"/>
          </a:xfrm>
        </p:spPr>
      </p:pic>
    </p:spTree>
    <p:extLst>
      <p:ext uri="{BB962C8B-B14F-4D97-AF65-F5344CB8AC3E}">
        <p14:creationId xmlns:p14="http://schemas.microsoft.com/office/powerpoint/2010/main" val="69798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345AEA-632D-C143-BB26-4C00401A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Neurony – dělení podle počtu a podle uspořádání výběžků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BA205C2-455F-3945-8FA1-42371E942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11" y="1825625"/>
            <a:ext cx="7119378" cy="4351338"/>
          </a:xfrm>
        </p:spPr>
      </p:pic>
    </p:spTree>
    <p:extLst>
      <p:ext uri="{BB962C8B-B14F-4D97-AF65-F5344CB8AC3E}">
        <p14:creationId xmlns:p14="http://schemas.microsoft.com/office/powerpoint/2010/main" val="144004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FD6233-5594-DF46-93E7-85A882D7C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Dělení neuronů podle 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A7AC87-8348-EB44-91F4-12FA34A807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Senzitivní</a:t>
            </a:r>
          </a:p>
          <a:p>
            <a:r>
              <a:rPr lang="cs-CZ" dirty="0"/>
              <a:t>Motorické</a:t>
            </a:r>
          </a:p>
          <a:p>
            <a:r>
              <a:rPr lang="cs-CZ" dirty="0"/>
              <a:t>Internurony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55F9ED5D-4E24-744F-8511-C9EEE68159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76" y="1549944"/>
            <a:ext cx="2908300" cy="2908300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1CAE2675-EAC9-8243-947E-F1ED3ED0F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02" y="1549400"/>
            <a:ext cx="2857500" cy="1879600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79970569-D421-DB4B-811D-C86C041E6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0" y="4458244"/>
            <a:ext cx="1955800" cy="177800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6C1DE1EE-4E50-4749-96A2-DFBB96D5F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76" y="4458244"/>
            <a:ext cx="19431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015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2783</TotalTime>
  <Words>301</Words>
  <Application>Microsoft Office PowerPoint</Application>
  <PresentationFormat>Předvádění na obrazovce (4:3)</PresentationFormat>
  <Paragraphs>110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Motiv Office</vt:lpstr>
      <vt:lpstr>Nervová soustava</vt:lpstr>
      <vt:lpstr>Nervový systém</vt:lpstr>
      <vt:lpstr>Prezentace aplikace PowerPoint</vt:lpstr>
      <vt:lpstr>Prezentace aplikace PowerPoint</vt:lpstr>
      <vt:lpstr>NEURON</vt:lpstr>
      <vt:lpstr>NEURON</vt:lpstr>
      <vt:lpstr>NEURON</vt:lpstr>
      <vt:lpstr>Neurony – dělení podle počtu a podle uspořádání výběžků</vt:lpstr>
      <vt:lpstr>Dělení neuronů podle funkce</vt:lpstr>
      <vt:lpstr>Prezentace aplikace PowerPoint</vt:lpstr>
      <vt:lpstr>SYNAPSE</vt:lpstr>
      <vt:lpstr>Prezentace aplikace PowerPoint</vt:lpstr>
      <vt:lpstr>Synapse</vt:lpstr>
      <vt:lpstr>SYNAPSE</vt:lpstr>
      <vt:lpstr>Synapse</vt:lpstr>
      <vt:lpstr>SYNAPSE</vt:lpstr>
      <vt:lpstr>Prezentace aplikace PowerPoint</vt:lpstr>
      <vt:lpstr>Prezentace aplikace PowerPoint</vt:lpstr>
      <vt:lpstr>Synapse</vt:lpstr>
      <vt:lpstr>Prezentace aplikace PowerPoint</vt:lpstr>
      <vt:lpstr>Prezentace aplikace PowerPoint</vt:lpstr>
      <vt:lpstr>Klidový membránový potenciál</vt:lpstr>
      <vt:lpstr>Prezentace aplikace PowerPoint</vt:lpstr>
      <vt:lpstr>Akční membránový potenciál</vt:lpstr>
      <vt:lpstr>SYNAPSE</vt:lpstr>
      <vt:lpstr>ACETYLCHOLIN</vt:lpstr>
      <vt:lpstr>NORADRENALIN</vt:lpstr>
      <vt:lpstr>DOPAMIN</vt:lpstr>
      <vt:lpstr>SEROTONIN</vt:lpstr>
      <vt:lpstr>SYNAPSE</vt:lpstr>
      <vt:lpstr>NOBELOVA CENA - 1906</vt:lpstr>
      <vt:lpstr>Nervosvalové spojení</vt:lpstr>
      <vt:lpstr>Nervosvalové spojení</vt:lpstr>
      <vt:lpstr>Botulotoxin, clostridium botulinum</vt:lpstr>
      <vt:lpstr>Charles Scott Sherington  (1857-1952)</vt:lpstr>
      <vt:lpstr>Neuroglie</vt:lpstr>
      <vt:lpstr>Neuroglie</vt:lpstr>
      <vt:lpstr>Reflexy</vt:lpstr>
      <vt:lpstr>Ivan Petrovič Pavlov (1849-1936)</vt:lpstr>
      <vt:lpstr>Reflexy</vt:lpstr>
      <vt:lpstr>Klasické podmiňování</vt:lpstr>
      <vt:lpstr>Reflexní oblouk</vt:lpstr>
      <vt:lpstr>Reflexní oblouk</vt:lpstr>
      <vt:lpstr>TYPY REFLEXŮ </vt:lpstr>
      <vt:lpstr>Děkuji za pozornost</vt:lpstr>
    </vt:vector>
  </TitlesOfParts>
  <Company>FNOL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tvlambul</dc:creator>
  <cp:lastModifiedBy>Veronika Klášterecká</cp:lastModifiedBy>
  <cp:revision>389</cp:revision>
  <dcterms:created xsi:type="dcterms:W3CDTF">2012-01-17T08:41:27Z</dcterms:created>
  <dcterms:modified xsi:type="dcterms:W3CDTF">2022-10-17T07:31:00Z</dcterms:modified>
</cp:coreProperties>
</file>