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Tahoma"/>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Tahoma-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Tahoma-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797938cf7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797938cf7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797938cf7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797938cf7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797938cf7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797938cf7c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797938cf7c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797938cf7c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797938cf7c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797938cf7c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797938cf7c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797938cf7c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797938cf7c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797938cf7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797938cf7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797938cf7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797938cf7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797938cf7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797938cf7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797938cf7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797938cf7c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797938cf7c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797938cf7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797938cf7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797938cf7c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797938cf7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797938cf7c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797938cf7c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797938cf7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797938cf7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797938cf7c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797938cf7c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797938cf7c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797938cf7c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797938cf7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797938cf7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797938cf7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797938cf7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797938cf7c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797938cf7c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797938cf7c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797938cf7c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797938cf7c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797938cf7c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797938cf7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797938cf7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797938cf7c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797938cf7c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797938cf7c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797938cf7c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797938cf7c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797938cf7c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797938cf7c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797938cf7c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797938cf7c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797938cf7c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797938cf7c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797938cf7c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797938cf7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797938cf7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797938cf7c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797938cf7c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797938cf7c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797938cf7c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797938cf7c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797938cf7c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797938cf7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797938cf7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797938cf7c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797938cf7c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797938cf7c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797938cf7c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797938cf7c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797938cf7c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797938cf7c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797938cf7c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797938cf7c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797938cf7c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797938cf7c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797938cf7c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797938cf7c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797938cf7c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797938cf7c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797938cf7c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797938cf7c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797938cf7c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797938cf7c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797938cf7c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797938cf7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797938cf7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797938cf7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797938cf7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797938cf7c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797938cf7c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797938cf7c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797938cf7c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797938cf7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797938cf7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youtube.com/watch?v=BXHWN9yn47Q" TargetMode="External"/><Relationship Id="rId4" Type="http://schemas.openxmlformats.org/officeDocument/2006/relationships/image" Target="../media/image8.jpg"/><Relationship Id="rId5" Type="http://schemas.openxmlformats.org/officeDocument/2006/relationships/hyperlink" Target="http://www.youtube.com/watch?v=nE-LCrNXwug" TargetMode="External"/><Relationship Id="rId6"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youtube.com/watch?v=wYYoJVifvjQ" TargetMode="Externa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hyperlink" Target="http://www.youtube.com/watch?v=5mDbF1zHHjw" TargetMode="External"/><Relationship Id="rId5"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youtube.com/watch?v=1u6d1CX7o9c" TargetMode="External"/><Relationship Id="rId4" Type="http://schemas.openxmlformats.org/officeDocument/2006/relationships/image" Target="../media/image24.jpg"/><Relationship Id="rId5"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youtube.com/watch?v=a60SpND-LkI" TargetMode="Externa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www.youtube.com/watch?v=nmSEtrn_T5A" TargetMode="Externa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youtube.com/watch?v=tzEvxFG2tL0" TargetMode="External"/><Relationship Id="rId4" Type="http://schemas.openxmlformats.org/officeDocument/2006/relationships/image" Target="../media/image20.jpg"/><Relationship Id="rId5" Type="http://schemas.openxmlformats.org/officeDocument/2006/relationships/hyperlink" Target="http://www.youtube.com/watch?v=Ji3aGaD83_s" TargetMode="External"/><Relationship Id="rId6"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www.youtube.com/watch?v=g0mk8IUDRKk" TargetMode="Externa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www.youtube.com/watch?v=j77QUMPTnE0" TargetMode="External"/><Relationship Id="rId4" Type="http://schemas.openxmlformats.org/officeDocument/2006/relationships/image" Target="../media/image28.jpg"/><Relationship Id="rId5" Type="http://schemas.openxmlformats.org/officeDocument/2006/relationships/hyperlink" Target="http://www.youtube.com/watch?v=vKhgHOFCamU" TargetMode="External"/><Relationship Id="rId6"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youtube.com/watch?v=JHzsgeudQ1I" TargetMode="Externa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www.youtube.com/watch?v=LnlnDxo_nk4" TargetMode="External"/><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www.fsps.muni.cz/impact/vysetrovaci-metody-1/" TargetMode="External"/><Relationship Id="rId4" Type="http://schemas.openxmlformats.org/officeDocument/2006/relationships/hyperlink" Target="https://www.physio-pedia.com/hom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YjzF1lwvB2g" TargetMode="Externa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kkNnc6ssbP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Funkční testy - Aspekce, Dynamické PS</a:t>
            </a:r>
            <a:endParaRPr sz="2500"/>
          </a:p>
        </p:txBody>
      </p:sp>
      <p:sp>
        <p:nvSpPr>
          <p:cNvPr id="129" name="Google Shape;129;p20"/>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400"/>
              <a:t>bp4803 Kineziologie, algeziologie a odvozené techniky diagnostiky a terapie 1</a:t>
            </a:r>
            <a:endParaRPr sz="1400"/>
          </a:p>
          <a:p>
            <a:pPr indent="0" lvl="0" marL="0" rtl="0" algn="l">
              <a:spcBef>
                <a:spcPts val="0"/>
              </a:spcBef>
              <a:spcAft>
                <a:spcPts val="0"/>
              </a:spcAft>
              <a:buNone/>
            </a:pPr>
            <a:r>
              <a:rPr lang="sk" sz="1400"/>
              <a:t>Mgr. Zuzana Kršáková</a:t>
            </a:r>
            <a:endParaRPr sz="1400"/>
          </a:p>
          <a:p>
            <a:pPr indent="0" lvl="0" marL="0" rtl="0" algn="l">
              <a:spcBef>
                <a:spcPts val="0"/>
              </a:spcBef>
              <a:spcAft>
                <a:spcPts val="0"/>
              </a:spcAft>
              <a:buNone/>
            </a:pPr>
            <a:r>
              <a:t/>
            </a:r>
            <a:endParaRPr/>
          </a:p>
        </p:txBody>
      </p:sp>
      <p:pic>
        <p:nvPicPr>
          <p:cNvPr id="130" name="Google Shape;130;p20"/>
          <p:cNvPicPr preferRelativeResize="0"/>
          <p:nvPr>
            <p:ph idx="2" type="pic"/>
          </p:nvPr>
        </p:nvPicPr>
        <p:blipFill rotWithShape="1">
          <a:blip r:embed="rId3">
            <a:alphaModFix/>
          </a:blip>
          <a:srcRect b="8437" l="0" r="0" t="8429"/>
          <a:stretch/>
        </p:blipFill>
        <p:spPr>
          <a:xfrm>
            <a:off x="4572000" y="0"/>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Extenze v kyčelním kloubu</a:t>
            </a:r>
            <a:endParaRPr/>
          </a:p>
        </p:txBody>
      </p:sp>
      <p:sp>
        <p:nvSpPr>
          <p:cNvPr id="182" name="Google Shape;182;p29"/>
          <p:cNvSpPr txBox="1"/>
          <p:nvPr>
            <p:ph idx="1" type="body"/>
          </p:nvPr>
        </p:nvSpPr>
        <p:spPr>
          <a:xfrm>
            <a:off x="540000" y="1246577"/>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sledujeme </a:t>
            </a:r>
            <a:r>
              <a:rPr b="1" lang="sk" sz="1400"/>
              <a:t>timing zapojení</a:t>
            </a:r>
            <a:r>
              <a:rPr lang="sk" sz="1400"/>
              <a:t> a </a:t>
            </a:r>
            <a:r>
              <a:rPr b="1" lang="sk" sz="1400"/>
              <a:t>stupeň aktivace m. gluteus maximus, ischiokrurálních svalů (hamstringy), PV svalů páteře</a:t>
            </a:r>
            <a:endParaRPr b="1" sz="1400"/>
          </a:p>
          <a:p>
            <a:pPr indent="-317500" lvl="0" marL="457200" rtl="0" algn="l">
              <a:spcBef>
                <a:spcPts val="0"/>
              </a:spcBef>
              <a:spcAft>
                <a:spcPts val="0"/>
              </a:spcAft>
              <a:buSzPts val="1400"/>
              <a:buChar char="●"/>
            </a:pPr>
            <a:r>
              <a:rPr b="1" lang="sk" sz="1400"/>
              <a:t>průběh testu: </a:t>
            </a:r>
            <a:r>
              <a:rPr lang="sk" sz="1400"/>
              <a:t>pacient leží na břiše, hlava opřená o čelo, HKK volně podél těla, chodidla přes okraj lehátka, vyšetřovaný provede pomalou extenzi v kyčelním kloubu, snaží se nadzvednou DK od lehátka, kolenní kloub v nulové postavení (0°extenze), lze vyšetřovat i s flexí KOK 90°</a:t>
            </a:r>
            <a:endParaRPr sz="1400"/>
          </a:p>
          <a:p>
            <a:pPr indent="-317500" lvl="0" marL="457200" rtl="0" algn="l">
              <a:spcBef>
                <a:spcPts val="0"/>
              </a:spcBef>
              <a:spcAft>
                <a:spcPts val="0"/>
              </a:spcAft>
              <a:buSzPts val="1400"/>
              <a:buChar char="●"/>
            </a:pPr>
            <a:r>
              <a:rPr b="1" lang="sk" sz="1400"/>
              <a:t>správné provedení dle Jandy:</a:t>
            </a:r>
            <a:r>
              <a:rPr lang="sk" sz="1400"/>
              <a:t> jako první je aktivace m.gluteus maximus, poté ischiokrurální svaly, kontralaterální PV svaly Lp, homolaterální PV svaly Lp, aktivita PV se šíří do segmentů hrudní páteře</a:t>
            </a:r>
            <a:endParaRPr sz="1400"/>
          </a:p>
          <a:p>
            <a:pPr indent="-317500" lvl="0" marL="457200" rtl="0" algn="l">
              <a:spcBef>
                <a:spcPts val="0"/>
              </a:spcBef>
              <a:spcAft>
                <a:spcPts val="0"/>
              </a:spcAft>
              <a:buSzPts val="1400"/>
              <a:buChar char="●"/>
            </a:pPr>
            <a:r>
              <a:rPr b="1" lang="sk" sz="1400"/>
              <a:t>nejčastější chyby dle Jandy:</a:t>
            </a:r>
            <a:r>
              <a:rPr lang="sk" sz="1400"/>
              <a:t> aktivace ischiokrurálních svalů před m. gluteus maximus, souhyb kyčle do ZR a ABD, anteverze pánve, prvotní zapojení PV Lp či Thp, hyperaktivita svalů okolo pletence ramenního</a:t>
            </a:r>
            <a:endParaRPr sz="1400"/>
          </a:p>
          <a:p>
            <a:pPr indent="-317500" lvl="0" marL="457200" rtl="0" algn="l">
              <a:spcBef>
                <a:spcPts val="0"/>
              </a:spcBef>
              <a:spcAft>
                <a:spcPts val="0"/>
              </a:spcAft>
              <a:buSzPts val="1400"/>
              <a:buChar char="●"/>
            </a:pPr>
            <a:r>
              <a:rPr b="1" lang="sk" sz="1400"/>
              <a:t>diskutabilní -</a:t>
            </a:r>
            <a:r>
              <a:rPr lang="sk" sz="1400"/>
              <a:t> z hlediska kineziologie dochází při extenzi KYK k aktivaci m. gluteus maximus pouze pokud je pohyb prováděn z větší flexe v KYK (např. chůze do schodů), jinak jsou agonistou pohybu především hamstringy</a:t>
            </a:r>
            <a:endParaRPr sz="1400"/>
          </a:p>
          <a:p>
            <a:pPr indent="0" lvl="0" marL="0" rtl="0" algn="l">
              <a:spcBef>
                <a:spcPts val="0"/>
              </a:spcBef>
              <a:spcAft>
                <a:spcPts val="0"/>
              </a:spcAft>
              <a:buNone/>
            </a:pPr>
            <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v kyčelním kloubu</a:t>
            </a:r>
            <a:endParaRPr/>
          </a:p>
        </p:txBody>
      </p:sp>
      <p:sp>
        <p:nvSpPr>
          <p:cNvPr id="188" name="Google Shape;188;p30"/>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Char char="●"/>
            </a:pPr>
            <a:r>
              <a:rPr b="1" lang="sk" sz="1300"/>
              <a:t>sledujeme timing zapojení abduktorů </a:t>
            </a:r>
            <a:r>
              <a:rPr lang="sk" sz="1300"/>
              <a:t>(m. gluteus medius/minimus), m. tensor fasciae latae, m. iliopsoas, m. quadriceps femoris (především rectus femoris), m. quadratus lumborum, svalů břišních a zádových</a:t>
            </a:r>
            <a:endParaRPr sz="1300"/>
          </a:p>
          <a:p>
            <a:pPr indent="-311150" lvl="0" marL="457200" rtl="0" algn="l">
              <a:spcBef>
                <a:spcPts val="0"/>
              </a:spcBef>
              <a:spcAft>
                <a:spcPts val="0"/>
              </a:spcAft>
              <a:buSzPts val="1300"/>
              <a:buChar char="●"/>
            </a:pPr>
            <a:r>
              <a:rPr b="1" lang="sk" sz="1300"/>
              <a:t>provedení: </a:t>
            </a:r>
            <a:r>
              <a:rPr lang="sk" sz="1300"/>
              <a:t>pacient leži na boku, extendované DKK, provádí abdukci DK čistě ve frontální rovině, sledujeme poměr aktivace mezi m. gluteus medius a tensor fasciae latae (měl by být 1:1 nebo vyšší aktivita m. gluteus medius)</a:t>
            </a:r>
            <a:endParaRPr sz="1300"/>
          </a:p>
          <a:p>
            <a:pPr indent="-311150" lvl="0" marL="457200" rtl="0" algn="l">
              <a:spcBef>
                <a:spcPts val="0"/>
              </a:spcBef>
              <a:spcAft>
                <a:spcPts val="0"/>
              </a:spcAft>
              <a:buSzPts val="1300"/>
              <a:buChar char="●"/>
            </a:pPr>
            <a:r>
              <a:rPr b="1" lang="sk" sz="1300"/>
              <a:t>správné provedení: </a:t>
            </a:r>
            <a:r>
              <a:rPr lang="sk" sz="1300"/>
              <a:t>abdukce čistě ve frontální rovině, bez vytáčení DK do zevní rotace, bez souhybu pánve</a:t>
            </a:r>
            <a:endParaRPr sz="1300"/>
          </a:p>
          <a:p>
            <a:pPr indent="-311150" lvl="0" marL="457200" rtl="0" algn="l">
              <a:spcBef>
                <a:spcPts val="0"/>
              </a:spcBef>
              <a:spcAft>
                <a:spcPts val="0"/>
              </a:spcAft>
              <a:buSzPts val="1300"/>
              <a:buChar char="●"/>
            </a:pPr>
            <a:r>
              <a:rPr b="1" lang="sk" sz="1300"/>
              <a:t>nejčastější chyby:</a:t>
            </a:r>
            <a:endParaRPr b="1" sz="1300"/>
          </a:p>
          <a:p>
            <a:pPr indent="-311150" lvl="0" marL="457200" rtl="0" algn="l">
              <a:spcBef>
                <a:spcPts val="0"/>
              </a:spcBef>
              <a:spcAft>
                <a:spcPts val="0"/>
              </a:spcAft>
              <a:buSzPts val="1300"/>
              <a:buChar char="●"/>
            </a:pPr>
            <a:r>
              <a:rPr lang="sk" sz="1300"/>
              <a:t>útlum m. gluteus medius, převaha m. tensor fasciae latae, m. iliopsoas, m. rectus femoris = není čistá abdukce, souhyb do zevní rotace a flexe kyčle, tzv. tenzorová abdukce</a:t>
            </a:r>
            <a:endParaRPr sz="1300"/>
          </a:p>
          <a:p>
            <a:pPr indent="-311150" lvl="0" marL="457200" rtl="0" algn="l">
              <a:spcBef>
                <a:spcPts val="0"/>
              </a:spcBef>
              <a:spcAft>
                <a:spcPts val="0"/>
              </a:spcAft>
              <a:buSzPts val="1300"/>
              <a:buChar char="●"/>
            </a:pPr>
            <a:r>
              <a:rPr lang="sk" sz="1300"/>
              <a:t> převaha m. quadratus lumborum a svalů zad, pohyb začíná elevací pánve na straně testované DK, m. gluteus medius a minimus jsou v útlumu, abdukce většinou pokračuje tenzorovým mechanismem</a:t>
            </a:r>
            <a:endParaRPr sz="1300"/>
          </a:p>
          <a:p>
            <a:pPr indent="0" lvl="0" marL="0" rtl="0" algn="l">
              <a:spcBef>
                <a:spcPts val="0"/>
              </a:spcBef>
              <a:spcAft>
                <a:spcPts val="0"/>
              </a:spcAft>
              <a:buNone/>
            </a:pPr>
            <a:r>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trupu</a:t>
            </a:r>
            <a:endParaRPr/>
          </a:p>
        </p:txBody>
      </p:sp>
      <p:sp>
        <p:nvSpPr>
          <p:cNvPr id="194" name="Google Shape;194;p31"/>
          <p:cNvSpPr txBox="1"/>
          <p:nvPr>
            <p:ph idx="1" type="body"/>
          </p:nvPr>
        </p:nvSpPr>
        <p:spPr>
          <a:xfrm>
            <a:off x="540000" y="101925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testujeme interakci mezi břišními svaly a flexory kyčelního kloubu, flexe jednotlivých segmentů páteře má být prováděna bez souhybu pánve</a:t>
            </a:r>
            <a:endParaRPr sz="1800"/>
          </a:p>
          <a:p>
            <a:pPr indent="-342900" lvl="0" marL="457200" rtl="0" algn="l">
              <a:spcBef>
                <a:spcPts val="0"/>
              </a:spcBef>
              <a:spcAft>
                <a:spcPts val="0"/>
              </a:spcAft>
              <a:buSzPts val="1800"/>
              <a:buChar char="●"/>
            </a:pPr>
            <a:r>
              <a:rPr b="1" lang="sk" sz="1800"/>
              <a:t>Provedení: </a:t>
            </a:r>
            <a:r>
              <a:rPr lang="sk" sz="1800"/>
              <a:t>pacient leží na zádech, vyzveme ho, aby se postupně zvedal z lehu do sedu</a:t>
            </a:r>
            <a:endParaRPr sz="1800"/>
          </a:p>
          <a:p>
            <a:pPr indent="-342900" lvl="0" marL="457200" rtl="0" algn="l">
              <a:spcBef>
                <a:spcPts val="0"/>
              </a:spcBef>
              <a:spcAft>
                <a:spcPts val="0"/>
              </a:spcAft>
              <a:buSzPts val="1800"/>
              <a:buChar char="●"/>
            </a:pPr>
            <a:r>
              <a:rPr b="1" lang="sk" sz="1800"/>
              <a:t>správné provedení: </a:t>
            </a:r>
            <a:r>
              <a:rPr lang="sk" sz="1800"/>
              <a:t>při flexi krku se rovnoměrně aktivují břišní svaly, hrudník zůstává v kaudálním postavení, DKK v extenze, hlezna v plantární flexi</a:t>
            </a:r>
            <a:endParaRPr sz="1800"/>
          </a:p>
          <a:p>
            <a:pPr indent="-342900" lvl="0" marL="457200" rtl="0" algn="l">
              <a:spcBef>
                <a:spcPts val="0"/>
              </a:spcBef>
              <a:spcAft>
                <a:spcPts val="0"/>
              </a:spcAft>
              <a:buSzPts val="1800"/>
              <a:buChar char="●"/>
            </a:pPr>
            <a:r>
              <a:rPr b="1" lang="sk" sz="1800"/>
              <a:t>nejčastější chyby: </a:t>
            </a:r>
            <a:r>
              <a:rPr lang="sk" sz="1800"/>
              <a:t>laterální pohyb žeber a vyklenutí laterální skupiny břišních svalů, vyklenutí v oblasti m. rectus abdominis - diastáza, nádechové postavení hrudníku, souhyb pánve do anteverze/retroverze, flexe kyčlí/kolen</a:t>
            </a:r>
            <a:endParaRPr sz="1800"/>
          </a:p>
          <a:p>
            <a:pPr indent="0" lvl="0" marL="0" rtl="0" algn="l">
              <a:spcBef>
                <a:spcPts val="0"/>
              </a:spcBef>
              <a:spcAft>
                <a:spcPts val="0"/>
              </a:spcAft>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hlavy</a:t>
            </a:r>
            <a:endParaRPr/>
          </a:p>
        </p:txBody>
      </p:sp>
      <p:sp>
        <p:nvSpPr>
          <p:cNvPr id="200" name="Google Shape;200;p32"/>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sledujeme provedení flexe Cp</a:t>
            </a:r>
            <a:endParaRPr sz="1900"/>
          </a:p>
          <a:p>
            <a:pPr indent="-349250" lvl="0" marL="457200" rtl="0" algn="l">
              <a:spcBef>
                <a:spcPts val="0"/>
              </a:spcBef>
              <a:spcAft>
                <a:spcPts val="0"/>
              </a:spcAft>
              <a:buSzPts val="1900"/>
              <a:buChar char="●"/>
            </a:pPr>
            <a:r>
              <a:rPr b="1" lang="sk" sz="1900"/>
              <a:t>provedení: </a:t>
            </a:r>
            <a:r>
              <a:rPr lang="sk" sz="1900"/>
              <a:t>pacient leží na zádech, vyzveme ho, aby udělal flexi hlavy, sledujeme, jakým způsobem byl pohyb veden a zpojení jednotlivých svalů</a:t>
            </a:r>
            <a:endParaRPr sz="1900"/>
          </a:p>
          <a:p>
            <a:pPr indent="-349250" lvl="0" marL="457200" rtl="0" algn="l">
              <a:spcBef>
                <a:spcPts val="0"/>
              </a:spcBef>
              <a:spcAft>
                <a:spcPts val="0"/>
              </a:spcAft>
              <a:buSzPts val="1900"/>
              <a:buChar char="●"/>
            </a:pPr>
            <a:r>
              <a:rPr b="1" lang="sk" sz="1900"/>
              <a:t>správné provedení: </a:t>
            </a:r>
            <a:r>
              <a:rPr lang="sk" sz="1900"/>
              <a:t>plynulá obloukovitá flexe, aktivace hlubokých flexorů šíje, hlavně mm. scalenii</a:t>
            </a:r>
            <a:endParaRPr sz="1900"/>
          </a:p>
          <a:p>
            <a:pPr indent="-349250" lvl="0" marL="457200" rtl="0" algn="l">
              <a:spcBef>
                <a:spcPts val="0"/>
              </a:spcBef>
              <a:spcAft>
                <a:spcPts val="0"/>
              </a:spcAft>
              <a:buSzPts val="1900"/>
              <a:buChar char="●"/>
            </a:pPr>
            <a:r>
              <a:rPr b="1" lang="sk" sz="1900"/>
              <a:t>nejčastější chyby: </a:t>
            </a:r>
            <a:r>
              <a:rPr lang="sk" sz="1900"/>
              <a:t>flexe probíhá předsunem hlavy - převaha m. sternocleidomastoideus, pokud rotace - jednostranné přetížení m. SCM, protrakce ramenních kloubů, kranializace hrudníku, diastáza, laterální vyklenutí žeber</a:t>
            </a:r>
            <a:endParaRPr sz="1900"/>
          </a:p>
          <a:p>
            <a:pPr indent="0" lvl="0" marL="0" rtl="0" algn="l">
              <a:spcBef>
                <a:spcPts val="0"/>
              </a:spcBef>
              <a:spcAft>
                <a:spcPts val="0"/>
              </a:spcAft>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Klik</a:t>
            </a:r>
            <a:endParaRPr/>
          </a:p>
        </p:txBody>
      </p:sp>
      <p:sp>
        <p:nvSpPr>
          <p:cNvPr id="206" name="Google Shape;206;p33"/>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sledujeme aktivaci stabilizátorů lopatky (zejméne m. serratus anterior) a pletence ramenního</a:t>
            </a:r>
            <a:endParaRPr sz="1700"/>
          </a:p>
          <a:p>
            <a:pPr indent="-336550" lvl="0" marL="457200" rtl="0" algn="l">
              <a:spcBef>
                <a:spcPts val="0"/>
              </a:spcBef>
              <a:spcAft>
                <a:spcPts val="0"/>
              </a:spcAft>
              <a:buSzPts val="1700"/>
              <a:buChar char="●"/>
            </a:pPr>
            <a:r>
              <a:rPr b="1" lang="sk" sz="1700"/>
              <a:t>provedení: </a:t>
            </a:r>
            <a:r>
              <a:rPr lang="sk" sz="1700"/>
              <a:t>vyšetřovaný leží na břiše, čelo na podložce, dlaně mírně před rameny, zvedá se pomalu do vzporu, musí být stabilizována páteř - nesmí být výrazná lordotizace Lp nebo kyfotizace Thp, po dosažení vzporu se vrací zpět do polohy vleže, lze provádět s oporou kolen o podložku nebo v těžší variantě např. u sportovců, pozorujeme zejména fixaci lopatek</a:t>
            </a:r>
            <a:endParaRPr sz="1700"/>
          </a:p>
          <a:p>
            <a:pPr indent="-336550" lvl="0" marL="457200" rtl="0" algn="l">
              <a:spcBef>
                <a:spcPts val="0"/>
              </a:spcBef>
              <a:spcAft>
                <a:spcPts val="0"/>
              </a:spcAft>
              <a:buSzPts val="1700"/>
              <a:buChar char="●"/>
            </a:pPr>
            <a:r>
              <a:rPr b="1" lang="sk" sz="1700"/>
              <a:t>nejčastější chyby:</a:t>
            </a:r>
            <a:r>
              <a:rPr lang="sk" sz="1700"/>
              <a:t> elevace ramenních pletenců - převaha horních fixátorů, scapula alata – prominence med. okrajů lopatek nebo prominence dolního úhlu - insuficience dolních fixátorů, hyperlordoza Lp, hyperkyfoza Thp, záklon hlavy, předsun hlavy</a:t>
            </a:r>
            <a:endParaRPr sz="1700"/>
          </a:p>
          <a:p>
            <a:pPr indent="0" lvl="0" marL="0" rtl="0" algn="l">
              <a:spcBef>
                <a:spcPts val="0"/>
              </a:spcBef>
              <a:spcAft>
                <a:spcPts val="0"/>
              </a:spcAft>
              <a:buNone/>
            </a:pPr>
            <a:r>
              <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000"/>
              <a:t>Vybrané dynamické testy posturální stabilizace a reaktibility trupu</a:t>
            </a:r>
            <a:endParaRPr sz="2000"/>
          </a:p>
        </p:txBody>
      </p:sp>
      <p:sp>
        <p:nvSpPr>
          <p:cNvPr id="212" name="Google Shape;212;p34"/>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Každému pohybu končetin předchází stabilizace trupu</a:t>
            </a:r>
            <a:endParaRPr sz="2000"/>
          </a:p>
          <a:p>
            <a:pPr indent="-355600" lvl="0" marL="457200" rtl="0" algn="l">
              <a:spcBef>
                <a:spcPts val="0"/>
              </a:spcBef>
              <a:spcAft>
                <a:spcPts val="0"/>
              </a:spcAft>
              <a:buSzPts val="2000"/>
              <a:buChar char="●"/>
            </a:pPr>
            <a:r>
              <a:rPr lang="sk" sz="2000"/>
              <a:t>často zmiňovaný pojem - hluboký stabilizační systém (páteře) - HSS(P) - svaly patřící do HSS jsou mm. multifidi, bránice, m. transversus abdominis a svaly pánevního dny</a:t>
            </a:r>
            <a:endParaRPr sz="2000"/>
          </a:p>
          <a:p>
            <a:pPr indent="-355600" lvl="0" marL="457200" rtl="0" algn="l">
              <a:spcBef>
                <a:spcPts val="0"/>
              </a:spcBef>
              <a:spcAft>
                <a:spcPts val="0"/>
              </a:spcAft>
              <a:buSzPts val="2000"/>
              <a:buChar char="●"/>
            </a:pPr>
            <a:r>
              <a:rPr lang="sk" sz="2000"/>
              <a:t>ve skutečnosti je důležitá vyvážená aktivace všech svalů trupu, oblasti pánve i krku, ne pouze výše zmíněných!</a:t>
            </a:r>
            <a:endParaRPr sz="2000"/>
          </a:p>
          <a:p>
            <a:pPr indent="-355600" lvl="0" marL="457200" rtl="0" algn="l">
              <a:spcBef>
                <a:spcPts val="0"/>
              </a:spcBef>
              <a:spcAft>
                <a:spcPts val="0"/>
              </a:spcAft>
              <a:buSzPts val="2000"/>
              <a:buChar char="●"/>
            </a:pPr>
            <a:r>
              <a:rPr b="1" lang="sk" sz="2000"/>
              <a:t>ideální stav </a:t>
            </a:r>
            <a:r>
              <a:rPr lang="sk" sz="2000"/>
              <a:t>= ústní dno, bránice a pánevní dno jsou paralelně nad sebou a to i v průběhu pohybu - neutrální postavení pánve, kaudální postavení hrudníku, napřímení páteře (zejména Thp)</a:t>
            </a:r>
            <a:endParaRPr sz="2000"/>
          </a:p>
          <a:p>
            <a:pPr indent="0" lvl="0" marL="0" rtl="0" algn="l">
              <a:spcBef>
                <a:spcPts val="0"/>
              </a:spcBef>
              <a:spcAft>
                <a:spcPts val="0"/>
              </a:spcAft>
              <a:buNone/>
            </a:pPr>
            <a:r>
              <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5"/>
          <p:cNvPicPr preferRelativeResize="0"/>
          <p:nvPr/>
        </p:nvPicPr>
        <p:blipFill>
          <a:blip r:embed="rId3">
            <a:alphaModFix/>
          </a:blip>
          <a:stretch>
            <a:fillRect/>
          </a:stretch>
        </p:blipFill>
        <p:spPr>
          <a:xfrm>
            <a:off x="737776" y="168088"/>
            <a:ext cx="7292902" cy="4807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sz="2000"/>
              <a:t>Vybrané dynamické testy posturální stabilizace a reaktibility trupu</a:t>
            </a:r>
            <a:endParaRPr sz="2000"/>
          </a:p>
          <a:p>
            <a:pPr indent="0" lvl="0" marL="0" rtl="0" algn="l">
              <a:spcBef>
                <a:spcPts val="0"/>
              </a:spcBef>
              <a:spcAft>
                <a:spcPts val="0"/>
              </a:spcAft>
              <a:buNone/>
            </a:pPr>
            <a:r>
              <a:t/>
            </a:r>
            <a:endParaRPr/>
          </a:p>
        </p:txBody>
      </p:sp>
      <p:sp>
        <p:nvSpPr>
          <p:cNvPr id="223" name="Google Shape;223;p36"/>
          <p:cNvSpPr txBox="1"/>
          <p:nvPr>
            <p:ph idx="1" type="body"/>
          </p:nvPr>
        </p:nvSpPr>
        <p:spPr>
          <a:xfrm>
            <a:off x="540000" y="101925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b="1" lang="sk" sz="1500"/>
              <a:t>významná role bránice - </a:t>
            </a:r>
            <a:r>
              <a:rPr lang="sk" sz="1500"/>
              <a:t>bránice není pouze hlavní </a:t>
            </a:r>
            <a:r>
              <a:rPr b="1" lang="sk" sz="1500"/>
              <a:t>nádechový sval,</a:t>
            </a:r>
            <a:r>
              <a:rPr lang="sk" sz="1500"/>
              <a:t> ale má také funkci </a:t>
            </a:r>
            <a:r>
              <a:rPr b="1" lang="sk" sz="1500"/>
              <a:t>svěračovou</a:t>
            </a:r>
            <a:r>
              <a:rPr lang="sk" sz="1500"/>
              <a:t> (svěrač jícnu - brání refluxu) a významnou funkci </a:t>
            </a:r>
            <a:r>
              <a:rPr b="1" lang="sk" sz="1500"/>
              <a:t>posturální. </a:t>
            </a:r>
            <a:r>
              <a:rPr lang="sk" sz="1500"/>
              <a:t>Funkce se vzájemně prolínají, pro její správnou stabilizační funkci je důležité vzájemné postavení hrudníku a pánve!</a:t>
            </a:r>
            <a:endParaRPr sz="1500"/>
          </a:p>
          <a:p>
            <a:pPr indent="-323850" lvl="0" marL="457200" rtl="0" algn="l">
              <a:spcBef>
                <a:spcPts val="0"/>
              </a:spcBef>
              <a:spcAft>
                <a:spcPts val="0"/>
              </a:spcAft>
              <a:buSzPts val="1500"/>
              <a:buChar char="●"/>
            </a:pPr>
            <a:r>
              <a:rPr lang="sk" sz="1500"/>
              <a:t>Během stabilizace páteře a trupu se první aktivují hluboké extenzory, při větších silových nárocích se přidávají povrchové svaly zad. Jejich funkci vyvažují svaly </a:t>
            </a:r>
            <a:r>
              <a:rPr b="1" lang="sk" sz="1500"/>
              <a:t>ventrálně - hluboké flexory krku, </a:t>
            </a:r>
            <a:r>
              <a:rPr lang="sk" sz="1500"/>
              <a:t>velmi důležitá je souhra mezi bránicí, břišními svaly a svaly pánevního dna</a:t>
            </a:r>
            <a:endParaRPr sz="1500"/>
          </a:p>
          <a:p>
            <a:pPr indent="-323850" lvl="0" marL="457200" rtl="0" algn="l">
              <a:spcBef>
                <a:spcPts val="0"/>
              </a:spcBef>
              <a:spcAft>
                <a:spcPts val="0"/>
              </a:spcAft>
              <a:buSzPts val="1500"/>
              <a:buChar char="●"/>
            </a:pPr>
            <a:r>
              <a:rPr b="1" lang="sk" sz="1500"/>
              <a:t>zpevnění trupu:</a:t>
            </a:r>
            <a:r>
              <a:rPr lang="sk" sz="1500"/>
              <a:t> oploštění bránice nezávisle na dechovém stereotypu -&gt; tlak na obsah břišní dutiny -&gt; izometrická aktivita břišních svalů zajišťuje kaudální postavení hrudníku, musí být vyvážena s aktivitou prsních svalů -&gt; aktivita pánevního dna (v podstatě reflexně, jelikož se obsah břišní dutiny tlačí dolů) -&gt; zvýšení nitrobřišního tlaku -&gt; břišní dutina a dolní hrudní apertura se rozšiřují -&gt; stabilizace Lp nitrobřišním tlakem a napřímením (tah úponu bránice na tělech obratlů)</a:t>
            </a:r>
            <a:endParaRPr sz="1500"/>
          </a:p>
          <a:p>
            <a:pPr indent="0" lvl="0" marL="0" rtl="0" algn="l">
              <a:spcBef>
                <a:spcPts val="0"/>
              </a:spcBef>
              <a:spcAft>
                <a:spcPts val="0"/>
              </a:spcAft>
              <a:buNone/>
            </a:pPr>
            <a:r>
              <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7"/>
          <p:cNvPicPr preferRelativeResize="0"/>
          <p:nvPr/>
        </p:nvPicPr>
        <p:blipFill>
          <a:blip r:embed="rId3">
            <a:alphaModFix/>
          </a:blip>
          <a:stretch>
            <a:fillRect/>
          </a:stretch>
        </p:blipFill>
        <p:spPr>
          <a:xfrm>
            <a:off x="1597975" y="814363"/>
            <a:ext cx="5600024" cy="3514774"/>
          </a:xfrm>
          <a:prstGeom prst="rect">
            <a:avLst/>
          </a:prstGeom>
          <a:noFill/>
          <a:ln>
            <a:noFill/>
          </a:ln>
        </p:spPr>
      </p:pic>
      <p:sp>
        <p:nvSpPr>
          <p:cNvPr id="229" name="Google Shape;229;p37"/>
          <p:cNvSpPr txBox="1"/>
          <p:nvPr/>
        </p:nvSpPr>
        <p:spPr>
          <a:xfrm>
            <a:off x="2846325" y="4389500"/>
            <a:ext cx="4045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t>KOLÁŘ, Pavel, 2009. Rehabilitace v klinické praxi. Praha: Galén. ISBN 978-80-7262-657-1.</a:t>
            </a:r>
            <a:endParaRPr sz="1200"/>
          </a:p>
          <a:p>
            <a:pPr indent="0" lvl="0" marL="0" rtl="0" algn="l">
              <a:spcBef>
                <a:spcPts val="0"/>
              </a:spcBef>
              <a:spcAft>
                <a:spcPts val="0"/>
              </a:spcAft>
              <a:buNone/>
            </a:pPr>
            <a:r>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testování dle DNS</a:t>
            </a:r>
            <a:endParaRPr/>
          </a:p>
        </p:txBody>
      </p:sp>
      <p:sp>
        <p:nvSpPr>
          <p:cNvPr id="235" name="Google Shape;235;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Char char="●"/>
            </a:pPr>
            <a:r>
              <a:rPr b="1" lang="sk" sz="1300"/>
              <a:t>DNS - dynamická neuromuskulární stabilizace – </a:t>
            </a:r>
            <a:r>
              <a:rPr lang="sk" sz="1300"/>
              <a:t>diagnostický a terapeutický koncept založený prof. PaedDr. Pavlem Kolářem, Ph.D., založen na principech vývojové kineziologie a centrálních mechanismů řízení pohybu</a:t>
            </a:r>
            <a:endParaRPr sz="1300"/>
          </a:p>
          <a:p>
            <a:pPr indent="-311150" lvl="0" marL="457200" rtl="0" algn="l">
              <a:spcBef>
                <a:spcPts val="0"/>
              </a:spcBef>
              <a:spcAft>
                <a:spcPts val="0"/>
              </a:spcAft>
              <a:buSzPts val="1300"/>
              <a:buChar char="●"/>
            </a:pPr>
            <a:r>
              <a:rPr lang="sk" sz="1300"/>
              <a:t>Základem testování je posouzení </a:t>
            </a:r>
            <a:r>
              <a:rPr b="1" lang="sk" sz="1300"/>
              <a:t>svalové souhry zajišťující stabilizaci páteře, pánve a trupu jako základního rámu pohybu končetin. </a:t>
            </a:r>
            <a:r>
              <a:rPr lang="sk" sz="1300"/>
              <a:t>Snažíme se rozpoznat klíčovou oblast nedostatečnosti stabilizační funkce svalů, testujeme v otevřeném i uzavřeném kinematickém řetězci, některé pozice využíváme pro terapii.</a:t>
            </a:r>
            <a:endParaRPr sz="1300"/>
          </a:p>
          <a:p>
            <a:pPr indent="0" lvl="0" marL="0" rtl="0" algn="l">
              <a:spcBef>
                <a:spcPts val="0"/>
              </a:spcBef>
              <a:spcAft>
                <a:spcPts val="0"/>
              </a:spcAft>
              <a:buNone/>
            </a:pPr>
            <a:r>
              <a:rPr b="1" lang="sk" sz="1300"/>
              <a:t>Testujeme:</a:t>
            </a:r>
            <a:endParaRPr b="1" sz="1300"/>
          </a:p>
          <a:p>
            <a:pPr indent="-311150" lvl="0" marL="457200" rtl="0" algn="l">
              <a:spcBef>
                <a:spcPts val="0"/>
              </a:spcBef>
              <a:spcAft>
                <a:spcPts val="0"/>
              </a:spcAft>
              <a:buSzPts val="1300"/>
              <a:buChar char="●"/>
            </a:pPr>
            <a:r>
              <a:rPr lang="sk" sz="1300"/>
              <a:t>schopnost udržet segment v neutrálním postavení</a:t>
            </a:r>
            <a:endParaRPr sz="1300"/>
          </a:p>
          <a:p>
            <a:pPr indent="-311150" lvl="0" marL="457200" rtl="0" algn="l">
              <a:spcBef>
                <a:spcPts val="0"/>
              </a:spcBef>
              <a:spcAft>
                <a:spcPts val="0"/>
              </a:spcAft>
              <a:buSzPts val="1300"/>
              <a:buChar char="●"/>
            </a:pPr>
            <a:r>
              <a:rPr lang="sk" sz="1300"/>
              <a:t>vyváženost svalové aktivity mezi hlubokými/povrchovými svaly</a:t>
            </a:r>
            <a:endParaRPr sz="1300"/>
          </a:p>
          <a:p>
            <a:pPr indent="-311150" lvl="0" marL="457200" rtl="0" algn="l">
              <a:spcBef>
                <a:spcPts val="0"/>
              </a:spcBef>
              <a:spcAft>
                <a:spcPts val="0"/>
              </a:spcAft>
              <a:buSzPts val="1300"/>
              <a:buChar char="●"/>
            </a:pPr>
            <a:r>
              <a:rPr lang="sk" sz="1300"/>
              <a:t>symetrii a asymterii zapojení svalů</a:t>
            </a:r>
            <a:endParaRPr sz="1300"/>
          </a:p>
          <a:p>
            <a:pPr indent="-311150" lvl="0" marL="457200" rtl="0" algn="l">
              <a:spcBef>
                <a:spcPts val="0"/>
              </a:spcBef>
              <a:spcAft>
                <a:spcPts val="0"/>
              </a:spcAft>
              <a:buSzPts val="1300"/>
              <a:buChar char="●"/>
            </a:pPr>
            <a:r>
              <a:rPr lang="sk" sz="1300"/>
              <a:t>kompenzační mechanismy</a:t>
            </a:r>
            <a:endParaRPr sz="1300"/>
          </a:p>
          <a:p>
            <a:pPr indent="-311150" lvl="0" marL="457200" rtl="0" algn="l">
              <a:spcBef>
                <a:spcPts val="0"/>
              </a:spcBef>
              <a:spcAft>
                <a:spcPts val="0"/>
              </a:spcAft>
              <a:buSzPts val="1300"/>
              <a:buChar char="●"/>
            </a:pPr>
            <a:r>
              <a:rPr lang="sk" sz="1300"/>
              <a:t>schopnost souhry stabilizační a respirační funkce</a:t>
            </a:r>
            <a:endParaRPr sz="1300"/>
          </a:p>
          <a:p>
            <a:pPr indent="-311150" lvl="0" marL="457200" rtl="0" algn="l">
              <a:spcBef>
                <a:spcPts val="0"/>
              </a:spcBef>
              <a:spcAft>
                <a:spcPts val="0"/>
              </a:spcAft>
              <a:buSzPts val="1300"/>
              <a:buChar char="●"/>
            </a:pPr>
            <a:r>
              <a:rPr lang="sk" sz="1300"/>
              <a:t>šíření svalové aktivity do celého systému</a:t>
            </a:r>
            <a:endParaRPr sz="1300"/>
          </a:p>
          <a:p>
            <a:pPr indent="0" lvl="0" marL="0" rtl="0" algn="l">
              <a:spcBef>
                <a:spcPts val="0"/>
              </a:spcBef>
              <a:spcAft>
                <a:spcPts val="0"/>
              </a:spcAft>
              <a:buNone/>
            </a:pPr>
            <a:r>
              <a:t/>
            </a:r>
            <a:endParaRPr sz="1300"/>
          </a:p>
        </p:txBody>
      </p:sp>
      <p:pic>
        <p:nvPicPr>
          <p:cNvPr id="236" name="Google Shape;236;p38"/>
          <p:cNvPicPr preferRelativeResize="0"/>
          <p:nvPr/>
        </p:nvPicPr>
        <p:blipFill>
          <a:blip r:embed="rId3">
            <a:alphaModFix/>
          </a:blip>
          <a:stretch>
            <a:fillRect/>
          </a:stretch>
        </p:blipFill>
        <p:spPr>
          <a:xfrm>
            <a:off x="5862150" y="2887575"/>
            <a:ext cx="3281850" cy="2255925"/>
          </a:xfrm>
          <a:prstGeom prst="rect">
            <a:avLst/>
          </a:prstGeom>
          <a:noFill/>
          <a:ln>
            <a:noFill/>
          </a:ln>
        </p:spPr>
      </p:pic>
      <p:sp>
        <p:nvSpPr>
          <p:cNvPr id="237" name="Google Shape;237;p38"/>
          <p:cNvSpPr txBox="1"/>
          <p:nvPr/>
        </p:nvSpPr>
        <p:spPr>
          <a:xfrm>
            <a:off x="4315650" y="4804800"/>
            <a:ext cx="154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t>https://www.dns-cz.com</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Pohybové stereotypy dle Jandy</a:t>
            </a:r>
            <a:endParaRPr/>
          </a:p>
        </p:txBody>
      </p:sp>
      <p:sp>
        <p:nvSpPr>
          <p:cNvPr id="136" name="Google Shape;136;p2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sk" sz="1700"/>
              <a:t>pohybový stereotyp </a:t>
            </a:r>
            <a:r>
              <a:rPr lang="sk" sz="1700"/>
              <a:t>= způsob provádění určitých pohybů, charakteristické pro jedince (chůze, pohyby denních činností, pracovní pohyby…)</a:t>
            </a:r>
            <a:endParaRPr sz="1700"/>
          </a:p>
          <a:p>
            <a:pPr indent="-336550" lvl="0" marL="457200" rtl="0" algn="l">
              <a:spcBef>
                <a:spcPts val="0"/>
              </a:spcBef>
              <a:spcAft>
                <a:spcPts val="0"/>
              </a:spcAft>
              <a:buSzPts val="1700"/>
              <a:buChar char="●"/>
            </a:pPr>
            <a:r>
              <a:rPr lang="sk" sz="1700"/>
              <a:t>hodnotí </a:t>
            </a:r>
            <a:r>
              <a:rPr b="1" lang="sk" sz="1700"/>
              <a:t>timing </a:t>
            </a:r>
            <a:r>
              <a:rPr lang="sk" sz="1700"/>
              <a:t>zapojení jednotlivých svalů do pohybu, stupeň jejich </a:t>
            </a:r>
            <a:r>
              <a:rPr b="1" lang="sk" sz="1700"/>
              <a:t>aktivace</a:t>
            </a:r>
            <a:r>
              <a:rPr lang="sk" sz="1700"/>
              <a:t> a vzájemnou </a:t>
            </a:r>
            <a:r>
              <a:rPr b="1" lang="sk" sz="1700"/>
              <a:t>koordinaci, </a:t>
            </a:r>
            <a:r>
              <a:rPr lang="sk" sz="1700"/>
              <a:t>hodnotí i svaly ve vzdálených segmentech</a:t>
            </a:r>
            <a:endParaRPr sz="1700"/>
          </a:p>
          <a:p>
            <a:pPr indent="-336550" lvl="0" marL="457200" rtl="0" algn="l">
              <a:spcBef>
                <a:spcPts val="0"/>
              </a:spcBef>
              <a:spcAft>
                <a:spcPts val="0"/>
              </a:spcAft>
              <a:buSzPts val="1700"/>
              <a:buChar char="●"/>
            </a:pPr>
            <a:r>
              <a:rPr lang="sk" sz="1700"/>
              <a:t>již překonané, ale některé se běžně používají a mohou být zdrojem důležitých informací</a:t>
            </a:r>
            <a:endParaRPr sz="1700"/>
          </a:p>
          <a:p>
            <a:pPr indent="-336550" lvl="0" marL="457200" rtl="0" algn="l">
              <a:spcBef>
                <a:spcPts val="0"/>
              </a:spcBef>
              <a:spcAft>
                <a:spcPts val="0"/>
              </a:spcAft>
              <a:buSzPts val="1700"/>
              <a:buChar char="●"/>
            </a:pPr>
            <a:r>
              <a:rPr b="1" lang="sk" sz="1700"/>
              <a:t>zásady vyšetření:</a:t>
            </a:r>
            <a:r>
              <a:rPr lang="sk" sz="1700"/>
              <a:t> pohyb musí být prováděn pomalu, bez korekce (tzn. tak, jak je pacient zvyklý), pacienta se v průběhu vyšetření nedotýkáme (dotyk působí facilitačně), pokud nevhodné provedení nekorigovaného stereotypu -&gt; pokusíme se pohyb zkorigovat a zjišťujeme, jak je daný patologický stereotyp fixován, zda vyšetřovaný zvládne stereotyp změnit a jak rychle</a:t>
            </a:r>
            <a:endParaRPr sz="1700"/>
          </a:p>
          <a:p>
            <a:pPr indent="0" lvl="0" marL="457200" rtl="0" algn="l">
              <a:spcBef>
                <a:spcPts val="0"/>
              </a:spcBef>
              <a:spcAft>
                <a:spcPts val="0"/>
              </a:spcAft>
              <a:buNone/>
            </a:pPr>
            <a:r>
              <a:t/>
            </a: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000"/>
              <a:t>N</a:t>
            </a:r>
            <a:r>
              <a:rPr lang="sk" sz="2000"/>
              <a:t>ejčastější indikátory u nedostatečně stabilizační fce svalů trupu</a:t>
            </a:r>
            <a:endParaRPr sz="2000"/>
          </a:p>
        </p:txBody>
      </p:sp>
      <p:sp>
        <p:nvSpPr>
          <p:cNvPr id="243" name="Google Shape;243;p39"/>
          <p:cNvSpPr txBox="1"/>
          <p:nvPr>
            <p:ph idx="1" type="body"/>
          </p:nvPr>
        </p:nvSpPr>
        <p:spPr>
          <a:xfrm>
            <a:off x="539550" y="1019250"/>
            <a:ext cx="50073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inspirační postavení hrudníku</a:t>
            </a:r>
            <a:endParaRPr sz="1500"/>
          </a:p>
          <a:p>
            <a:pPr indent="-323850" lvl="0" marL="457200" rtl="0" algn="l">
              <a:spcBef>
                <a:spcPts val="0"/>
              </a:spcBef>
              <a:spcAft>
                <a:spcPts val="0"/>
              </a:spcAft>
              <a:buSzPts val="1500"/>
              <a:buChar char="●"/>
            </a:pPr>
            <a:r>
              <a:rPr lang="sk" sz="1500"/>
              <a:t>anteverze pánve</a:t>
            </a:r>
            <a:endParaRPr sz="1500"/>
          </a:p>
          <a:p>
            <a:pPr indent="-323850" lvl="0" marL="457200" rtl="0" algn="l">
              <a:spcBef>
                <a:spcPts val="0"/>
              </a:spcBef>
              <a:spcAft>
                <a:spcPts val="0"/>
              </a:spcAft>
              <a:buSzPts val="1500"/>
              <a:buChar char="●"/>
            </a:pPr>
            <a:r>
              <a:rPr lang="sk" sz="1500"/>
              <a:t>chybný stereotyp dýchání</a:t>
            </a:r>
            <a:endParaRPr sz="1500"/>
          </a:p>
          <a:p>
            <a:pPr indent="-323850" lvl="0" marL="457200" rtl="0" algn="l">
              <a:spcBef>
                <a:spcPts val="0"/>
              </a:spcBef>
              <a:spcAft>
                <a:spcPts val="0"/>
              </a:spcAft>
              <a:buSzPts val="1500"/>
              <a:buChar char="●"/>
            </a:pPr>
            <a:r>
              <a:rPr lang="sk" sz="1500"/>
              <a:t>neschopnost napřímení (zejména Thp)</a:t>
            </a:r>
            <a:endParaRPr sz="1500"/>
          </a:p>
          <a:p>
            <a:pPr indent="-323850" lvl="0" marL="457200" rtl="0" algn="l">
              <a:spcBef>
                <a:spcPts val="0"/>
              </a:spcBef>
              <a:spcAft>
                <a:spcPts val="0"/>
              </a:spcAft>
              <a:buSzPts val="1500"/>
              <a:buChar char="●"/>
            </a:pPr>
            <a:r>
              <a:rPr lang="sk" sz="1500"/>
              <a:t>převaha aktivity horní porce m. rectus abdominis a m. obliqus externus abd.</a:t>
            </a:r>
            <a:endParaRPr sz="1500"/>
          </a:p>
          <a:p>
            <a:pPr indent="-323850" lvl="0" marL="457200" rtl="0" algn="l">
              <a:spcBef>
                <a:spcPts val="0"/>
              </a:spcBef>
              <a:spcAft>
                <a:spcPts val="0"/>
              </a:spcAft>
              <a:buSzPts val="1500"/>
              <a:buChar char="●"/>
            </a:pPr>
            <a:r>
              <a:rPr lang="sk" sz="1500"/>
              <a:t>migrace pupku (nejčastěji kraniálně)</a:t>
            </a:r>
            <a:endParaRPr sz="1500"/>
          </a:p>
          <a:p>
            <a:pPr indent="-323850" lvl="0" marL="457200" rtl="0" algn="l">
              <a:spcBef>
                <a:spcPts val="0"/>
              </a:spcBef>
              <a:spcAft>
                <a:spcPts val="0"/>
              </a:spcAft>
              <a:buSzPts val="1500"/>
              <a:buChar char="●"/>
            </a:pPr>
            <a:r>
              <a:rPr lang="sk" sz="1500"/>
              <a:t>konkavity (propadliny) v tříslech, neschopnost je vyplnit</a:t>
            </a:r>
            <a:endParaRPr sz="1500"/>
          </a:p>
          <a:p>
            <a:pPr indent="-323850" lvl="0" marL="457200" rtl="0" algn="l">
              <a:spcBef>
                <a:spcPts val="0"/>
              </a:spcBef>
              <a:spcAft>
                <a:spcPts val="0"/>
              </a:spcAft>
              <a:buSzPts val="1500"/>
              <a:buChar char="●"/>
            </a:pPr>
            <a:r>
              <a:rPr lang="sk" sz="1500"/>
              <a:t>diastáza břišní</a:t>
            </a:r>
            <a:endParaRPr sz="1500"/>
          </a:p>
          <a:p>
            <a:pPr indent="-323850" lvl="0" marL="457200" rtl="0" algn="l">
              <a:spcBef>
                <a:spcPts val="0"/>
              </a:spcBef>
              <a:spcAft>
                <a:spcPts val="0"/>
              </a:spcAft>
              <a:buSzPts val="1500"/>
              <a:buChar char="●"/>
            </a:pPr>
            <a:r>
              <a:rPr lang="sk" sz="1500"/>
              <a:t>hypertonus PV svalů</a:t>
            </a:r>
            <a:endParaRPr sz="1500"/>
          </a:p>
          <a:p>
            <a:pPr indent="-323850" lvl="0" marL="457200" rtl="0" algn="l">
              <a:spcBef>
                <a:spcPts val="0"/>
              </a:spcBef>
              <a:spcAft>
                <a:spcPts val="0"/>
              </a:spcAft>
              <a:buSzPts val="1500"/>
              <a:buChar char="●"/>
            </a:pPr>
            <a:r>
              <a:rPr lang="sk" sz="1500"/>
              <a:t>porucha izolovaného pohybu, porucha relaxace</a:t>
            </a:r>
            <a:endParaRPr sz="1500"/>
          </a:p>
          <a:p>
            <a:pPr indent="-323850" lvl="0" marL="457200" rtl="0" algn="l">
              <a:spcBef>
                <a:spcPts val="0"/>
              </a:spcBef>
              <a:spcAft>
                <a:spcPts val="0"/>
              </a:spcAft>
              <a:buSzPts val="1500"/>
              <a:buChar char="●"/>
            </a:pPr>
            <a:r>
              <a:rPr lang="sk" sz="1500"/>
              <a:t>lateralizace spodních žeber v leže na zádech</a:t>
            </a:r>
            <a:endParaRPr sz="1500"/>
          </a:p>
          <a:p>
            <a:pPr indent="-323850" lvl="0" marL="457200" rtl="0" algn="l">
              <a:spcBef>
                <a:spcPts val="0"/>
              </a:spcBef>
              <a:spcAft>
                <a:spcPts val="0"/>
              </a:spcAft>
              <a:buSzPts val="1500"/>
              <a:buChar char="●"/>
            </a:pPr>
            <a:r>
              <a:rPr lang="sk" sz="1500"/>
              <a:t>konkavity v oblasti zevních rotátorů a abd kyčlí</a:t>
            </a:r>
            <a:endParaRPr sz="1500"/>
          </a:p>
          <a:p>
            <a:pPr indent="0" lvl="0" marL="457200" rtl="0" algn="l">
              <a:spcBef>
                <a:spcPts val="0"/>
              </a:spcBef>
              <a:spcAft>
                <a:spcPts val="0"/>
              </a:spcAft>
              <a:buNone/>
            </a:pPr>
            <a:r>
              <a:t/>
            </a:r>
            <a:endParaRPr sz="1500"/>
          </a:p>
        </p:txBody>
      </p:sp>
      <p:pic>
        <p:nvPicPr>
          <p:cNvPr id="244" name="Google Shape;244;p39"/>
          <p:cNvPicPr preferRelativeResize="0"/>
          <p:nvPr/>
        </p:nvPicPr>
        <p:blipFill>
          <a:blip r:embed="rId3">
            <a:alphaModFix/>
          </a:blip>
          <a:stretch>
            <a:fillRect/>
          </a:stretch>
        </p:blipFill>
        <p:spPr>
          <a:xfrm>
            <a:off x="5705999" y="1019250"/>
            <a:ext cx="2898899" cy="2148251"/>
          </a:xfrm>
          <a:prstGeom prst="rect">
            <a:avLst/>
          </a:prstGeom>
          <a:noFill/>
          <a:ln>
            <a:noFill/>
          </a:ln>
        </p:spPr>
      </p:pic>
      <p:sp>
        <p:nvSpPr>
          <p:cNvPr id="245" name="Google Shape;245;p39"/>
          <p:cNvSpPr txBox="1"/>
          <p:nvPr/>
        </p:nvSpPr>
        <p:spPr>
          <a:xfrm>
            <a:off x="5706000" y="32497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http://coretraining.cz/2014/09/posturalni-dysfunkce-a-rigidita-hrudniku-aneb-jak-je-to-skutecne-s-branicnim-dychanim/</a:t>
            </a:r>
            <a:endParaRPr sz="800"/>
          </a:p>
        </p:txBody>
      </p:sp>
      <p:pic>
        <p:nvPicPr>
          <p:cNvPr id="246" name="Google Shape;246;p39"/>
          <p:cNvPicPr preferRelativeResize="0"/>
          <p:nvPr/>
        </p:nvPicPr>
        <p:blipFill>
          <a:blip r:embed="rId4">
            <a:alphaModFix/>
          </a:blip>
          <a:stretch>
            <a:fillRect/>
          </a:stretch>
        </p:blipFill>
        <p:spPr>
          <a:xfrm>
            <a:off x="5706000" y="3896199"/>
            <a:ext cx="1564626" cy="1171650"/>
          </a:xfrm>
          <a:prstGeom prst="rect">
            <a:avLst/>
          </a:prstGeom>
          <a:noFill/>
          <a:ln>
            <a:noFill/>
          </a:ln>
        </p:spPr>
      </p:pic>
      <p:sp>
        <p:nvSpPr>
          <p:cNvPr id="247" name="Google Shape;247;p39"/>
          <p:cNvSpPr txBox="1"/>
          <p:nvPr/>
        </p:nvSpPr>
        <p:spPr>
          <a:xfrm>
            <a:off x="5706000" y="35575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https://m.facebook.com/kacahufeislova/posts/2482021615459221/</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testy dle DNS</a:t>
            </a:r>
            <a:endParaRPr/>
          </a:p>
        </p:txBody>
      </p:sp>
      <p:sp>
        <p:nvSpPr>
          <p:cNvPr id="253" name="Google Shape;253;p40"/>
          <p:cNvSpPr txBox="1"/>
          <p:nvPr>
            <p:ph idx="1" type="body"/>
          </p:nvPr>
        </p:nvSpPr>
        <p:spPr>
          <a:xfrm>
            <a:off x="540000" y="117935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brániční test</a:t>
            </a:r>
            <a:endParaRPr/>
          </a:p>
          <a:p>
            <a:pPr indent="-361950" lvl="0" marL="457200" rtl="0" algn="l">
              <a:spcBef>
                <a:spcPts val="0"/>
              </a:spcBef>
              <a:spcAft>
                <a:spcPts val="0"/>
              </a:spcAft>
              <a:buSzPts val="2100"/>
              <a:buChar char="●"/>
            </a:pPr>
            <a:r>
              <a:rPr lang="sk"/>
              <a:t>test nitrobřišního tlaku v sedě/leže</a:t>
            </a:r>
            <a:endParaRPr/>
          </a:p>
          <a:p>
            <a:pPr indent="-361950" lvl="0" marL="457200" rtl="0" algn="l">
              <a:spcBef>
                <a:spcPts val="0"/>
              </a:spcBef>
              <a:spcAft>
                <a:spcPts val="0"/>
              </a:spcAft>
              <a:buSzPts val="2100"/>
              <a:buChar char="●"/>
            </a:pPr>
            <a:r>
              <a:rPr lang="sk"/>
              <a:t>test flexe hlavy a trupu</a:t>
            </a:r>
            <a:endParaRPr/>
          </a:p>
          <a:p>
            <a:pPr indent="-361950" lvl="0" marL="457200" rtl="0" algn="l">
              <a:spcBef>
                <a:spcPts val="0"/>
              </a:spcBef>
              <a:spcAft>
                <a:spcPts val="0"/>
              </a:spcAft>
              <a:buSzPts val="2100"/>
              <a:buChar char="●"/>
            </a:pPr>
            <a:r>
              <a:rPr lang="sk"/>
              <a:t>test elevace paží</a:t>
            </a:r>
            <a:endParaRPr/>
          </a:p>
          <a:p>
            <a:pPr indent="-361950" lvl="0" marL="457200" rtl="0" algn="l">
              <a:spcBef>
                <a:spcPts val="0"/>
              </a:spcBef>
              <a:spcAft>
                <a:spcPts val="0"/>
              </a:spcAft>
              <a:buSzPts val="2100"/>
              <a:buChar char="●"/>
            </a:pPr>
            <a:r>
              <a:rPr lang="sk"/>
              <a:t>test extenze</a:t>
            </a:r>
            <a:endParaRPr/>
          </a:p>
          <a:p>
            <a:pPr indent="-361950" lvl="0" marL="457200" rtl="0" algn="l">
              <a:spcBef>
                <a:spcPts val="0"/>
              </a:spcBef>
              <a:spcAft>
                <a:spcPts val="0"/>
              </a:spcAft>
              <a:buSzPts val="2100"/>
              <a:buChar char="●"/>
            </a:pPr>
            <a:r>
              <a:rPr lang="sk"/>
              <a:t>test v poloze na 4</a:t>
            </a:r>
            <a:endParaRPr/>
          </a:p>
          <a:p>
            <a:pPr indent="-361950" lvl="0" marL="457200" rtl="0" algn="l">
              <a:spcBef>
                <a:spcPts val="0"/>
              </a:spcBef>
              <a:spcAft>
                <a:spcPts val="0"/>
              </a:spcAft>
              <a:buSzPts val="2100"/>
              <a:buChar char="●"/>
            </a:pPr>
            <a:r>
              <a:rPr lang="sk"/>
              <a:t>test přechodu z kleku do 6mm</a:t>
            </a:r>
            <a:endParaRPr/>
          </a:p>
          <a:p>
            <a:pPr indent="-361950" lvl="0" marL="457200" rtl="0" algn="l">
              <a:spcBef>
                <a:spcPts val="0"/>
              </a:spcBef>
              <a:spcAft>
                <a:spcPts val="0"/>
              </a:spcAft>
              <a:buSzPts val="2100"/>
              <a:buChar char="●"/>
            </a:pPr>
            <a:r>
              <a:rPr lang="sk"/>
              <a:t>test medvěd</a:t>
            </a:r>
            <a:endParaRPr/>
          </a:p>
          <a:p>
            <a:pPr indent="-361950" lvl="0" marL="457200" rtl="0" algn="l">
              <a:spcBef>
                <a:spcPts val="0"/>
              </a:spcBef>
              <a:spcAft>
                <a:spcPts val="0"/>
              </a:spcAft>
              <a:buSzPts val="2100"/>
              <a:buChar char="●"/>
            </a:pPr>
            <a:r>
              <a:rPr lang="sk"/>
              <a:t>test hlubokého dřepu</a:t>
            </a:r>
            <a:endParaRPr/>
          </a:p>
          <a:p>
            <a:pPr indent="0" lvl="0" marL="0" rtl="0" algn="l">
              <a:spcBef>
                <a:spcPts val="0"/>
              </a:spcBef>
              <a:spcAft>
                <a:spcPts val="0"/>
              </a:spcAft>
              <a:buNone/>
            </a:pPr>
            <a:r>
              <a:t/>
            </a:r>
            <a:endParaRPr/>
          </a:p>
        </p:txBody>
      </p:sp>
      <p:pic>
        <p:nvPicPr>
          <p:cNvPr id="254" name="Google Shape;254;p40"/>
          <p:cNvPicPr preferRelativeResize="0"/>
          <p:nvPr/>
        </p:nvPicPr>
        <p:blipFill>
          <a:blip r:embed="rId3">
            <a:alphaModFix/>
          </a:blip>
          <a:stretch>
            <a:fillRect/>
          </a:stretch>
        </p:blipFill>
        <p:spPr>
          <a:xfrm>
            <a:off x="5429704" y="540000"/>
            <a:ext cx="3175200" cy="1871600"/>
          </a:xfrm>
          <a:prstGeom prst="rect">
            <a:avLst/>
          </a:prstGeom>
          <a:noFill/>
          <a:ln>
            <a:noFill/>
          </a:ln>
        </p:spPr>
      </p:pic>
      <p:sp>
        <p:nvSpPr>
          <p:cNvPr id="255" name="Google Shape;255;p40"/>
          <p:cNvSpPr txBox="1"/>
          <p:nvPr/>
        </p:nvSpPr>
        <p:spPr>
          <a:xfrm>
            <a:off x="5604900" y="23562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https://docplayer.cz/106137061-Dynamicka-neuromuskularni-stabilizace.html</a:t>
            </a:r>
            <a:endParaRPr sz="800"/>
          </a:p>
        </p:txBody>
      </p:sp>
      <p:pic>
        <p:nvPicPr>
          <p:cNvPr id="256" name="Google Shape;256;p40"/>
          <p:cNvPicPr preferRelativeResize="0"/>
          <p:nvPr/>
        </p:nvPicPr>
        <p:blipFill>
          <a:blip r:embed="rId4">
            <a:alphaModFix/>
          </a:blip>
          <a:stretch>
            <a:fillRect/>
          </a:stretch>
        </p:blipFill>
        <p:spPr>
          <a:xfrm>
            <a:off x="6096931" y="2703188"/>
            <a:ext cx="2015951" cy="2391011"/>
          </a:xfrm>
          <a:prstGeom prst="rect">
            <a:avLst/>
          </a:prstGeom>
          <a:noFill/>
          <a:ln>
            <a:noFill/>
          </a:ln>
        </p:spPr>
      </p:pic>
      <p:sp>
        <p:nvSpPr>
          <p:cNvPr id="257" name="Google Shape;257;p40"/>
          <p:cNvSpPr txBox="1"/>
          <p:nvPr/>
        </p:nvSpPr>
        <p:spPr>
          <a:xfrm>
            <a:off x="4482350" y="4481900"/>
            <a:ext cx="1557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https://www.trener-j.cz/album/cviceni-doma/cviceni-medved-kolar-dns-jpg1/</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stabilizace dle DNS</a:t>
            </a:r>
            <a:endParaRPr/>
          </a:p>
        </p:txBody>
      </p:sp>
      <p:pic>
        <p:nvPicPr>
          <p:cNvPr descr="Tyto originální animace DNS demonstrují ideální vzorec posturální stabilizace, funkční centrace kloubů a poruchy často pozorované v klinické a sportovní praxi. Fyziologické a patologické respirační a posturální funkce bránice v koordinaci s ostatními svaly integrovaného stabilizačního systému jsou znázorněny ve snadno srozumitelné animaci. Všechny animace obsahují podrobný komentář v češtině. Tyto série animací mají celkem 19 minut a poskytují studentům DNS optimální a narušené posturální vzorce a mohou také sloužit jako užitečný nástroj k vysvětlení posturálních témat pacientům a sportovním klientům.&#10;Kompletní video najdete zde:&#10;https://www.rehabps.com/REHABILITATION/Video-On-Line.html&#10;&#10;Chcete se stát DNS certifikovaným instruktorem, terapeutem nebo trenérem? Přihlaste se na nás kurz na:&#10;https://www.rehabps.cz/rehab/co_cz.php&#10;&#10;#dns #rehabps.cz #pragueschool" id="263" name="Google Shape;263;p41" title="3D animace DNS stabilizačních postupů">
            <a:hlinkClick r:id="rId3"/>
          </p:cNvPr>
          <p:cNvPicPr preferRelativeResize="0"/>
          <p:nvPr/>
        </p:nvPicPr>
        <p:blipFill>
          <a:blip r:embed="rId4">
            <a:alphaModFix/>
          </a:blip>
          <a:stretch>
            <a:fillRect/>
          </a:stretch>
        </p:blipFill>
        <p:spPr>
          <a:xfrm>
            <a:off x="540000" y="1113250"/>
            <a:ext cx="4572000" cy="3429000"/>
          </a:xfrm>
          <a:prstGeom prst="rect">
            <a:avLst/>
          </a:prstGeom>
          <a:noFill/>
          <a:ln>
            <a:noFill/>
          </a:ln>
        </p:spPr>
      </p:pic>
      <p:pic>
        <p:nvPicPr>
          <p:cNvPr descr="For more content like this, check out our online video library:&#10;https://www.rehabps.com/REHABILITATION/Video-On-Line.html&#10;&#10;Interested in DNS courses to become a certified trainer, practitioner, or instructor? Check out our worldwide hands-on courses at:&#10;https://www.rehabps.cz/rehab/co.php&#10;&#10;#dns #rehabps.com #pragueschool" id="264" name="Google Shape;264;p41" title="Training optimal sagittal stabilization in prone position">
            <a:hlinkClick r:id="rId5"/>
          </p:cNvPr>
          <p:cNvPicPr preferRelativeResize="0"/>
          <p:nvPr/>
        </p:nvPicPr>
        <p:blipFill>
          <a:blip r:embed="rId6">
            <a:alphaModFix/>
          </a:blip>
          <a:stretch>
            <a:fillRect/>
          </a:stretch>
        </p:blipFill>
        <p:spPr>
          <a:xfrm>
            <a:off x="5253200" y="1113250"/>
            <a:ext cx="3727200" cy="279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Dynamická stabilizace dle DNS</a:t>
            </a:r>
            <a:endParaRPr/>
          </a:p>
        </p:txBody>
      </p:sp>
      <p:pic>
        <p:nvPicPr>
          <p:cNvPr descr="This video demonstrates basic DNS principles applied in DNS functional assessment and treatment following developemtnal kinesiology aspects.&#10;&#10;The Prague School and Dynamic Neuromuscular Stabilization:&#10;https://www.rehabps.com/REHABILITATION/CZHome.html&#10;&#10;#dns #rehabps.com #pragueschool" id="270" name="Google Shape;270;p42" title="DNS Rehabilitation Prague School   www.rehabps.com">
            <a:hlinkClick r:id="rId3"/>
          </p:cNvPr>
          <p:cNvPicPr preferRelativeResize="0"/>
          <p:nvPr/>
        </p:nvPicPr>
        <p:blipFill>
          <a:blip r:embed="rId4">
            <a:alphaModFix/>
          </a:blip>
          <a:stretch>
            <a:fillRect/>
          </a:stretch>
        </p:blipFill>
        <p:spPr>
          <a:xfrm>
            <a:off x="2505625"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chůze</a:t>
            </a:r>
            <a:endParaRPr/>
          </a:p>
        </p:txBody>
      </p:sp>
      <p:sp>
        <p:nvSpPr>
          <p:cNvPr id="276" name="Google Shape;276;p4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základní lokomoční stereotyp, </a:t>
            </a:r>
            <a:r>
              <a:rPr lang="sk" sz="1400"/>
              <a:t>komplexní pohybová funkce, </a:t>
            </a:r>
            <a:r>
              <a:rPr b="1" lang="sk" sz="1400"/>
              <a:t>v podstatě řízený pád - </a:t>
            </a:r>
            <a:r>
              <a:rPr lang="sk" sz="1400"/>
              <a:t>počátek vychýlení těžiště ze stabilní pozice a následně </a:t>
            </a:r>
            <a:r>
              <a:rPr b="1" lang="sk" sz="1400"/>
              <a:t>udržení rytmickým pohybem DKK směrem vpřed </a:t>
            </a:r>
            <a:r>
              <a:rPr lang="sk" sz="1400"/>
              <a:t>tak, aby bylo zabráněno pádu</a:t>
            </a:r>
            <a:endParaRPr sz="1400"/>
          </a:p>
          <a:p>
            <a:pPr indent="-317500" lvl="0" marL="457200" rtl="0" algn="l">
              <a:spcBef>
                <a:spcPts val="0"/>
              </a:spcBef>
              <a:spcAft>
                <a:spcPts val="0"/>
              </a:spcAft>
              <a:buSzPts val="1400"/>
              <a:buChar char="●"/>
            </a:pPr>
            <a:r>
              <a:rPr b="1" lang="sk" sz="1400"/>
              <a:t>bipedální lokomoce (po 2 končetinách), </a:t>
            </a:r>
            <a:r>
              <a:rPr lang="sk" sz="1400"/>
              <a:t>vyžaduje udržení vzpřímené polohy těla a stabilizaci za dynamických podmínek zajištěnou antigravitačními svaly řízenými z CNS</a:t>
            </a:r>
            <a:endParaRPr sz="1400"/>
          </a:p>
          <a:p>
            <a:pPr indent="-317500" lvl="0" marL="457200" rtl="0" algn="l">
              <a:spcBef>
                <a:spcPts val="0"/>
              </a:spcBef>
              <a:spcAft>
                <a:spcPts val="0"/>
              </a:spcAft>
              <a:buSzPts val="1400"/>
              <a:buChar char="●"/>
            </a:pPr>
            <a:r>
              <a:rPr lang="sk" sz="1400"/>
              <a:t>provedení chůze je velmi individuální i přes společný fylogenetický základ dále budovaný v průběhu ontogeneze (vývoj jedince)</a:t>
            </a:r>
            <a:endParaRPr sz="1400"/>
          </a:p>
          <a:p>
            <a:pPr indent="-317500" lvl="0" marL="457200" rtl="0" algn="l">
              <a:spcBef>
                <a:spcPts val="0"/>
              </a:spcBef>
              <a:spcAft>
                <a:spcPts val="0"/>
              </a:spcAft>
              <a:buSzPts val="1400"/>
              <a:buChar char="●"/>
            </a:pPr>
            <a:r>
              <a:rPr b="1" lang="sk" sz="1400"/>
              <a:t>základní jednotka = </a:t>
            </a:r>
            <a:r>
              <a:rPr lang="sk" sz="1400"/>
              <a:t>krokový cyklus - jedná se o dvojkrok, začíná dotykem paty jedné DK a končí opětovným dotykem paty této DK, střídá se fáze dvojí opory (moment, kdy jsou obě DKK položeny - začátek a konec krok. cyklu) a jednooporová (1DK se opírá, druhá vykonává pohyb vpřed, střed krokového cyklu)</a:t>
            </a:r>
            <a:endParaRPr sz="1400"/>
          </a:p>
          <a:p>
            <a:pPr indent="-317500" lvl="0" marL="457200" rtl="0" algn="l">
              <a:spcBef>
                <a:spcPts val="0"/>
              </a:spcBef>
              <a:spcAft>
                <a:spcPts val="0"/>
              </a:spcAft>
              <a:buSzPts val="1400"/>
              <a:buChar char="●"/>
            </a:pPr>
            <a:r>
              <a:rPr b="1" lang="sk" sz="1400"/>
              <a:t>Krok. cyklus - </a:t>
            </a:r>
            <a:r>
              <a:rPr lang="sk" sz="1400"/>
              <a:t>stojná fáze (60%) a švihová fáze (40%)</a:t>
            </a:r>
            <a:endParaRPr sz="1400"/>
          </a:p>
          <a:p>
            <a:pPr indent="-317500" lvl="0" marL="457200" rtl="0" algn="l">
              <a:spcBef>
                <a:spcPts val="0"/>
              </a:spcBef>
              <a:spcAft>
                <a:spcPts val="0"/>
              </a:spcAft>
              <a:buSzPts val="1400"/>
              <a:buChar char="●"/>
            </a:pPr>
            <a:r>
              <a:rPr lang="sk" sz="1400"/>
              <a:t>krok - vzdálenost mezi místy dopadu pravé a levé paty</a:t>
            </a:r>
            <a:endParaRPr sz="1400"/>
          </a:p>
          <a:p>
            <a:pPr indent="0" lvl="0" marL="0" rtl="0" algn="l">
              <a:spcBef>
                <a:spcPts val="0"/>
              </a:spcBef>
              <a:spcAft>
                <a:spcPts val="0"/>
              </a:spcAft>
              <a:buNone/>
            </a:pPr>
            <a:r>
              <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chůze</a:t>
            </a:r>
            <a:endParaRPr/>
          </a:p>
        </p:txBody>
      </p:sp>
      <p:pic>
        <p:nvPicPr>
          <p:cNvPr id="282" name="Google Shape;282;p44"/>
          <p:cNvPicPr preferRelativeResize="0"/>
          <p:nvPr/>
        </p:nvPicPr>
        <p:blipFill>
          <a:blip r:embed="rId3">
            <a:alphaModFix/>
          </a:blip>
          <a:stretch>
            <a:fillRect/>
          </a:stretch>
        </p:blipFill>
        <p:spPr>
          <a:xfrm>
            <a:off x="0" y="3315974"/>
            <a:ext cx="5708277" cy="1827525"/>
          </a:xfrm>
          <a:prstGeom prst="rect">
            <a:avLst/>
          </a:prstGeom>
          <a:noFill/>
          <a:ln>
            <a:noFill/>
          </a:ln>
        </p:spPr>
      </p:pic>
      <p:sp>
        <p:nvSpPr>
          <p:cNvPr id="283" name="Google Shape;283;p44"/>
          <p:cNvSpPr txBox="1"/>
          <p:nvPr/>
        </p:nvSpPr>
        <p:spPr>
          <a:xfrm>
            <a:off x="4684075"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https://digilib.k.utb.cz/bitstream/handle/10563/43763/sulovská_2018_teze.pdf?sequence=4&amp;isAllowed=y</a:t>
            </a:r>
            <a:endParaRPr sz="800"/>
          </a:p>
        </p:txBody>
      </p:sp>
      <p:pic>
        <p:nvPicPr>
          <p:cNvPr descr="Whilst studying the gait cycle at university I noticed there was no easy explanation and almost no videos on this topic, so here's my contribution." id="284" name="Google Shape;284;p44" title="Gait Analysis and the Gait Cycle">
            <a:hlinkClick r:id="rId4"/>
          </p:cNvPr>
          <p:cNvPicPr preferRelativeResize="0"/>
          <p:nvPr/>
        </p:nvPicPr>
        <p:blipFill>
          <a:blip r:embed="rId5">
            <a:alphaModFix/>
          </a:blip>
          <a:stretch>
            <a:fillRect/>
          </a:stretch>
        </p:blipFill>
        <p:spPr>
          <a:xfrm>
            <a:off x="4638279" y="3"/>
            <a:ext cx="4505722" cy="337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Krokový cyklus</a:t>
            </a:r>
            <a:endParaRPr/>
          </a:p>
        </p:txBody>
      </p:sp>
      <p:sp>
        <p:nvSpPr>
          <p:cNvPr id="290" name="Google Shape;290;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Krokový cyklus dle Perry, 1992 (Vaghana, 1992)</a:t>
            </a:r>
            <a:endParaRPr sz="1900"/>
          </a:p>
          <a:p>
            <a:pPr indent="-349250" lvl="0" marL="457200" rtl="0" algn="l">
              <a:spcBef>
                <a:spcPts val="0"/>
              </a:spcBef>
              <a:spcAft>
                <a:spcPts val="0"/>
              </a:spcAft>
              <a:buSzPts val="1900"/>
              <a:buChar char="●"/>
            </a:pPr>
            <a:r>
              <a:rPr b="1" lang="sk" sz="1900"/>
              <a:t>stojná fáze</a:t>
            </a:r>
            <a:r>
              <a:rPr lang="sk" sz="1900"/>
              <a:t> (60%)</a:t>
            </a:r>
            <a:endParaRPr sz="1900"/>
          </a:p>
          <a:p>
            <a:pPr indent="-349250" lvl="0" marL="457200" rtl="0" algn="l">
              <a:spcBef>
                <a:spcPts val="0"/>
              </a:spcBef>
              <a:spcAft>
                <a:spcPts val="0"/>
              </a:spcAft>
              <a:buSzPts val="1900"/>
              <a:buChar char="●"/>
            </a:pPr>
            <a:r>
              <a:rPr b="1" lang="sk" sz="1900"/>
              <a:t>počáteční kontakt/initial contact (heel strike) </a:t>
            </a:r>
            <a:r>
              <a:rPr lang="sk" sz="1900"/>
              <a:t>-&gt; reakce na zatížení/ </a:t>
            </a:r>
            <a:r>
              <a:rPr b="1" lang="sk" sz="1900"/>
              <a:t>loading response (foot flat) </a:t>
            </a:r>
            <a:r>
              <a:rPr lang="sk" sz="1900"/>
              <a:t>-&gt; střed stojné fáze/ midstance -&gt; konečný stoj/terminal stance (heel off) -&gt;</a:t>
            </a:r>
            <a:endParaRPr sz="1900"/>
          </a:p>
          <a:p>
            <a:pPr indent="-349250" lvl="0" marL="457200" rtl="0" algn="l">
              <a:spcBef>
                <a:spcPts val="0"/>
              </a:spcBef>
              <a:spcAft>
                <a:spcPts val="0"/>
              </a:spcAft>
              <a:buSzPts val="1900"/>
              <a:buChar char="●"/>
            </a:pPr>
            <a:r>
              <a:rPr b="1" lang="sk" sz="1900"/>
              <a:t>švihová fáze </a:t>
            </a:r>
            <a:r>
              <a:rPr lang="sk" sz="1900"/>
              <a:t>(40%)</a:t>
            </a:r>
            <a:endParaRPr sz="1900"/>
          </a:p>
          <a:p>
            <a:pPr indent="-349250" lvl="0" marL="457200" rtl="0" algn="l">
              <a:spcBef>
                <a:spcPts val="0"/>
              </a:spcBef>
              <a:spcAft>
                <a:spcPts val="0"/>
              </a:spcAft>
              <a:buSzPts val="1900"/>
              <a:buChar char="●"/>
            </a:pPr>
            <a:r>
              <a:rPr b="1" lang="sk" sz="1900"/>
              <a:t>předšvihová fáze/preswing phase (toe off) </a:t>
            </a:r>
            <a:r>
              <a:rPr lang="sk" sz="1900"/>
              <a:t>-&gt; počáteční švih/ initial swing (acceleration)-&gt; střed švihové fáze/midswing -&gt; konečný švih/terminal swing (deceleration)</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Krokový cyklus</a:t>
            </a:r>
            <a:endParaRPr/>
          </a:p>
        </p:txBody>
      </p:sp>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In this video, Andreas talks about the basics of the gait cycle and what to look for in a basic physiotherapeutic gait analysis&#10;Useful Links Below:&#10;Nijmegen Gait: http://www.ncbi.nlm.nih.gov/pmc/articles/PMC555760/pdf/1471-2474-6-17.pdf&#10;Scheme: https://www.physiotutors.com/wp-content/uploads/2016/01/Gait-Phases.pdf&#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id="296" name="Google Shape;296;p46" title="Gait Cycle &amp; Gait Analysis">
            <a:hlinkClick r:id="rId3"/>
          </p:cNvPr>
          <p:cNvPicPr preferRelativeResize="0"/>
          <p:nvPr/>
        </p:nvPicPr>
        <p:blipFill>
          <a:blip r:embed="rId4">
            <a:alphaModFix/>
          </a:blip>
          <a:stretch>
            <a:fillRect/>
          </a:stretch>
        </p:blipFill>
        <p:spPr>
          <a:xfrm>
            <a:off x="1810175" y="2367175"/>
            <a:ext cx="3568675" cy="2676500"/>
          </a:xfrm>
          <a:prstGeom prst="rect">
            <a:avLst/>
          </a:prstGeom>
          <a:noFill/>
          <a:ln>
            <a:noFill/>
          </a:ln>
        </p:spPr>
      </p:pic>
      <p:pic>
        <p:nvPicPr>
          <p:cNvPr id="297" name="Google Shape;297;p46"/>
          <p:cNvPicPr preferRelativeResize="0"/>
          <p:nvPr/>
        </p:nvPicPr>
        <p:blipFill>
          <a:blip r:embed="rId5">
            <a:alphaModFix/>
          </a:blip>
          <a:stretch>
            <a:fillRect/>
          </a:stretch>
        </p:blipFill>
        <p:spPr>
          <a:xfrm>
            <a:off x="3406600" y="0"/>
            <a:ext cx="5737400" cy="236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Stojná fáze</a:t>
            </a:r>
            <a:endParaRPr/>
          </a:p>
        </p:txBody>
      </p:sp>
      <p:sp>
        <p:nvSpPr>
          <p:cNvPr id="303" name="Google Shape;303;p47"/>
          <p:cNvSpPr txBox="1"/>
          <p:nvPr>
            <p:ph idx="1" type="body"/>
          </p:nvPr>
        </p:nvSpPr>
        <p:spPr>
          <a:xfrm>
            <a:off x="540000" y="1269000"/>
            <a:ext cx="53760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t>začíná </a:t>
            </a:r>
            <a:r>
              <a:rPr b="1" lang="sk" sz="1200"/>
              <a:t>dotykem paty, </a:t>
            </a:r>
            <a:r>
              <a:rPr lang="sk" sz="1200"/>
              <a:t>první kontakt laterální výběžek patní kosti, postupně se kontakt nohy rozšiřuje z paty na celou plantu, navazuje postupně odvíjení planty - plantární flexe hlezna, končí odrazem od palce a poté se stává švihovou</a:t>
            </a:r>
            <a:endParaRPr sz="1200"/>
          </a:p>
          <a:p>
            <a:pPr indent="-304800" lvl="0" marL="457200" rtl="0" algn="l">
              <a:spcBef>
                <a:spcPts val="0"/>
              </a:spcBef>
              <a:spcAft>
                <a:spcPts val="0"/>
              </a:spcAft>
              <a:buSzPts val="1200"/>
              <a:buChar char="●"/>
            </a:pPr>
            <a:r>
              <a:rPr lang="sk" sz="1200"/>
              <a:t>hlezenní kloub je na počátku v dorzální flexi nebo neutrální poloze, postupně dochází pasivně k plantární flexi až do úplného zatížení plosky a následně se dále odvíjí až do </a:t>
            </a:r>
            <a:r>
              <a:rPr b="1" lang="sk" sz="1200"/>
              <a:t>aktivního odrazu o palec</a:t>
            </a:r>
            <a:endParaRPr b="1" sz="1200"/>
          </a:p>
          <a:p>
            <a:pPr indent="-304800" lvl="0" marL="457200" rtl="0" algn="l">
              <a:spcBef>
                <a:spcPts val="0"/>
              </a:spcBef>
              <a:spcAft>
                <a:spcPts val="0"/>
              </a:spcAft>
              <a:buSzPts val="1200"/>
              <a:buChar char="●"/>
            </a:pPr>
            <a:r>
              <a:rPr lang="sk" sz="1200"/>
              <a:t>kolenní kloub je před dopadem v extenzi, při dotyku paty je v mírné flexi, při odvíjení planty dochází k extenzi kolenního kloubu</a:t>
            </a:r>
            <a:endParaRPr sz="1200"/>
          </a:p>
          <a:p>
            <a:pPr indent="-304800" lvl="0" marL="457200" rtl="0" algn="l">
              <a:spcBef>
                <a:spcPts val="0"/>
              </a:spcBef>
              <a:spcAft>
                <a:spcPts val="0"/>
              </a:spcAft>
              <a:buSzPts val="1200"/>
              <a:buChar char="●"/>
            </a:pPr>
            <a:r>
              <a:rPr lang="sk" sz="1200"/>
              <a:t>v kyčelním kloubu postupně pohyb z flexe do extenze (začíná krátce před dotykem paty), při doteku paty je kyčelní kloub v mírné ZR, která se ke konci fáze mění ve VR</a:t>
            </a:r>
            <a:endParaRPr sz="1200"/>
          </a:p>
          <a:p>
            <a:pPr indent="-304800" lvl="0" marL="457200" rtl="0" algn="l">
              <a:spcBef>
                <a:spcPts val="0"/>
              </a:spcBef>
              <a:spcAft>
                <a:spcPts val="0"/>
              </a:spcAft>
              <a:buSzPts val="1200"/>
              <a:buChar char="●"/>
            </a:pPr>
            <a:r>
              <a:rPr lang="sk" sz="1200"/>
              <a:t>pánev rotuje na stranu opěrné DK</a:t>
            </a:r>
            <a:endParaRPr sz="1200"/>
          </a:p>
          <a:p>
            <a:pPr indent="-304800" lvl="0" marL="457200" rtl="0" algn="l">
              <a:spcBef>
                <a:spcPts val="0"/>
              </a:spcBef>
              <a:spcAft>
                <a:spcPts val="0"/>
              </a:spcAft>
              <a:buSzPts val="1200"/>
              <a:buChar char="●"/>
            </a:pPr>
            <a:r>
              <a:rPr lang="sk" sz="1200"/>
              <a:t>horní končetiny se pohybují opačně než DKK</a:t>
            </a:r>
            <a:endParaRPr sz="1200"/>
          </a:p>
          <a:p>
            <a:pPr indent="0" lvl="0" marL="0" rtl="0" algn="l">
              <a:spcBef>
                <a:spcPts val="0"/>
              </a:spcBef>
              <a:spcAft>
                <a:spcPts val="0"/>
              </a:spcAft>
              <a:buNone/>
            </a:pPr>
            <a:r>
              <a:t/>
            </a:r>
            <a:endParaRPr sz="1200"/>
          </a:p>
        </p:txBody>
      </p:sp>
      <p:pic>
        <p:nvPicPr>
          <p:cNvPr id="304" name="Google Shape;304;p47"/>
          <p:cNvPicPr preferRelativeResize="0"/>
          <p:nvPr/>
        </p:nvPicPr>
        <p:blipFill>
          <a:blip r:embed="rId3">
            <a:alphaModFix/>
          </a:blip>
          <a:stretch>
            <a:fillRect/>
          </a:stretch>
        </p:blipFill>
        <p:spPr>
          <a:xfrm>
            <a:off x="5916003" y="1269000"/>
            <a:ext cx="3093676" cy="2225174"/>
          </a:xfrm>
          <a:prstGeom prst="rect">
            <a:avLst/>
          </a:prstGeom>
          <a:noFill/>
          <a:ln>
            <a:noFill/>
          </a:ln>
        </p:spPr>
      </p:pic>
      <p:sp>
        <p:nvSpPr>
          <p:cNvPr id="305" name="Google Shape;305;p47"/>
          <p:cNvSpPr txBox="1"/>
          <p:nvPr/>
        </p:nvSpPr>
        <p:spPr>
          <a:xfrm>
            <a:off x="5962838" y="34941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https://www.researchgate.net/figure/Stages-of-the-gait-cycle-viewed-from-the-side-The-tip-toe-is-part-of-the-stance-phase_fig1_317078252</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Švihová fáze</a:t>
            </a:r>
            <a:endParaRPr/>
          </a:p>
        </p:txBody>
      </p:sp>
      <p:sp>
        <p:nvSpPr>
          <p:cNvPr id="311" name="Google Shape;311;p48"/>
          <p:cNvSpPr txBox="1"/>
          <p:nvPr>
            <p:ph idx="1" type="body"/>
          </p:nvPr>
        </p:nvSpPr>
        <p:spPr>
          <a:xfrm>
            <a:off x="539550" y="1113250"/>
            <a:ext cx="57132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náročná pro udržení vodorovné polohy pánve </a:t>
            </a:r>
            <a:r>
              <a:rPr lang="sk" sz="1400"/>
              <a:t>- poklesnutí na straně švihové zabraňuje aktivita abduktorů opěrné DK (zejména m. gluteus medius a minimus) a aktivita m. quadratus lumborum a m. iliopsoas na straně švihové DK</a:t>
            </a:r>
            <a:endParaRPr sz="1400"/>
          </a:p>
          <a:p>
            <a:pPr indent="-317500" lvl="0" marL="457200" rtl="0" algn="l">
              <a:spcBef>
                <a:spcPts val="0"/>
              </a:spcBef>
              <a:spcAft>
                <a:spcPts val="0"/>
              </a:spcAft>
              <a:buSzPts val="1400"/>
              <a:buChar char="●"/>
            </a:pPr>
            <a:r>
              <a:rPr lang="sk" sz="1400"/>
              <a:t>během chůze dochází k rotaci pánve na stranu opěrné DK, ramenní pletence pohyb v opačném směru = torzní pohyby páteře, vrchol je cca Th7-Th8</a:t>
            </a:r>
            <a:endParaRPr sz="1400"/>
          </a:p>
          <a:p>
            <a:pPr indent="-317500" lvl="0" marL="457200" rtl="0" algn="l">
              <a:spcBef>
                <a:spcPts val="0"/>
              </a:spcBef>
              <a:spcAft>
                <a:spcPts val="0"/>
              </a:spcAft>
              <a:buSzPts val="1400"/>
              <a:buChar char="●"/>
            </a:pPr>
            <a:r>
              <a:rPr lang="sk" sz="1400"/>
              <a:t>horní končetiny se pohybují opačně než DKK</a:t>
            </a:r>
            <a:endParaRPr sz="1400"/>
          </a:p>
          <a:p>
            <a:pPr indent="-317500" lvl="0" marL="457200" rtl="0" algn="l">
              <a:spcBef>
                <a:spcPts val="0"/>
              </a:spcBef>
              <a:spcAft>
                <a:spcPts val="0"/>
              </a:spcAft>
              <a:buSzPts val="1400"/>
              <a:buChar char="●"/>
            </a:pPr>
            <a:r>
              <a:rPr lang="sk" sz="1400"/>
              <a:t>kyčelní kloub švihové DK v mírné ZR, flexi, zpočátku spíše addukce, která přechází v abdukci (výraznější při delším kroku)</a:t>
            </a:r>
            <a:endParaRPr sz="1400"/>
          </a:p>
          <a:p>
            <a:pPr indent="-317500" lvl="0" marL="457200" rtl="0" algn="l">
              <a:spcBef>
                <a:spcPts val="0"/>
              </a:spcBef>
              <a:spcAft>
                <a:spcPts val="0"/>
              </a:spcAft>
              <a:buSzPts val="1400"/>
              <a:buChar char="●"/>
            </a:pPr>
            <a:r>
              <a:rPr lang="sk" sz="1400"/>
              <a:t>kolenní kloub z flexe do extenze</a:t>
            </a:r>
            <a:endParaRPr sz="1400"/>
          </a:p>
          <a:p>
            <a:pPr indent="-317500" lvl="0" marL="457200" rtl="0" algn="l">
              <a:spcBef>
                <a:spcPts val="0"/>
              </a:spcBef>
              <a:spcAft>
                <a:spcPts val="0"/>
              </a:spcAft>
              <a:buSzPts val="1400"/>
              <a:buChar char="●"/>
            </a:pPr>
            <a:r>
              <a:rPr lang="sk" sz="1400"/>
              <a:t>hlezno pohyb do dorzální flexe, lehká everze</a:t>
            </a:r>
            <a:endParaRPr sz="1400"/>
          </a:p>
          <a:p>
            <a:pPr indent="0" lvl="0" marL="0" rtl="0" algn="l">
              <a:spcBef>
                <a:spcPts val="0"/>
              </a:spcBef>
              <a:spcAft>
                <a:spcPts val="0"/>
              </a:spcAft>
              <a:buNone/>
            </a:pPr>
            <a:r>
              <a:t/>
            </a:r>
            <a:endParaRPr sz="1400"/>
          </a:p>
        </p:txBody>
      </p:sp>
      <p:pic>
        <p:nvPicPr>
          <p:cNvPr id="312" name="Google Shape;312;p48"/>
          <p:cNvPicPr preferRelativeResize="0"/>
          <p:nvPr/>
        </p:nvPicPr>
        <p:blipFill>
          <a:blip r:embed="rId3">
            <a:alphaModFix/>
          </a:blip>
          <a:stretch>
            <a:fillRect/>
          </a:stretch>
        </p:blipFill>
        <p:spPr>
          <a:xfrm>
            <a:off x="6382750" y="1113250"/>
            <a:ext cx="2586449" cy="2409093"/>
          </a:xfrm>
          <a:prstGeom prst="rect">
            <a:avLst/>
          </a:prstGeom>
          <a:noFill/>
          <a:ln>
            <a:noFill/>
          </a:ln>
        </p:spPr>
      </p:pic>
      <p:sp>
        <p:nvSpPr>
          <p:cNvPr id="313" name="Google Shape;313;p48"/>
          <p:cNvSpPr txBox="1"/>
          <p:nvPr/>
        </p:nvSpPr>
        <p:spPr>
          <a:xfrm>
            <a:off x="6382675" y="3522350"/>
            <a:ext cx="2586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https://www.researchgate.net/figure/Stages-of-the-gait-cycle-viewed-from-the-side-The-tip-toe-is-part-of-the-stance-phase_fig1_317078252</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Pohybové stereotypy dle Jandy</a:t>
            </a:r>
            <a:endParaRPr/>
          </a:p>
        </p:txBody>
      </p:sp>
      <p:sp>
        <p:nvSpPr>
          <p:cNvPr id="142" name="Google Shape;142;p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sk" sz="2200"/>
              <a:t>6 základních testů</a:t>
            </a:r>
            <a:endParaRPr sz="2200"/>
          </a:p>
          <a:p>
            <a:pPr indent="-368300" lvl="0" marL="457200" rtl="0" algn="l">
              <a:spcBef>
                <a:spcPts val="0"/>
              </a:spcBef>
              <a:spcAft>
                <a:spcPts val="0"/>
              </a:spcAft>
              <a:buSzPts val="2200"/>
              <a:buChar char="●"/>
            </a:pPr>
            <a:r>
              <a:rPr lang="sk" sz="2200"/>
              <a:t>extenze v kyčelním kloubu (zanožení v leže na břiše)</a:t>
            </a:r>
            <a:endParaRPr sz="2200"/>
          </a:p>
          <a:p>
            <a:pPr indent="-368300" lvl="0" marL="457200" rtl="0" algn="l">
              <a:spcBef>
                <a:spcPts val="0"/>
              </a:spcBef>
              <a:spcAft>
                <a:spcPts val="0"/>
              </a:spcAft>
              <a:buSzPts val="2200"/>
              <a:buChar char="●"/>
            </a:pPr>
            <a:r>
              <a:rPr lang="sk" sz="2200"/>
              <a:t>abdukce v kyčelním kloubu (unožení na boku)</a:t>
            </a:r>
            <a:endParaRPr sz="2200"/>
          </a:p>
          <a:p>
            <a:pPr indent="-368300" lvl="0" marL="457200" rtl="0" algn="l">
              <a:spcBef>
                <a:spcPts val="0"/>
              </a:spcBef>
              <a:spcAft>
                <a:spcPts val="0"/>
              </a:spcAft>
              <a:buSzPts val="2200"/>
              <a:buChar char="●"/>
            </a:pPr>
            <a:r>
              <a:rPr lang="sk" sz="2200"/>
              <a:t>flexe trupu (posazování z lehu do sedu)</a:t>
            </a:r>
            <a:endParaRPr sz="2200"/>
          </a:p>
          <a:p>
            <a:pPr indent="-368300" lvl="0" marL="457200" rtl="0" algn="l">
              <a:spcBef>
                <a:spcPts val="0"/>
              </a:spcBef>
              <a:spcAft>
                <a:spcPts val="0"/>
              </a:spcAft>
              <a:buSzPts val="2200"/>
              <a:buChar char="●"/>
            </a:pPr>
            <a:r>
              <a:rPr lang="sk" sz="2200"/>
              <a:t>flexe hlavy vleže na zádech</a:t>
            </a:r>
            <a:endParaRPr sz="2200"/>
          </a:p>
          <a:p>
            <a:pPr indent="-368300" lvl="0" marL="457200" rtl="0" algn="l">
              <a:spcBef>
                <a:spcPts val="0"/>
              </a:spcBef>
              <a:spcAft>
                <a:spcPts val="0"/>
              </a:spcAft>
              <a:buSzPts val="2200"/>
              <a:buChar char="●"/>
            </a:pPr>
            <a:r>
              <a:rPr lang="sk" sz="2200"/>
              <a:t>abdukce v ramenním kloubu (upažení vsedě)</a:t>
            </a:r>
            <a:endParaRPr sz="2200"/>
          </a:p>
          <a:p>
            <a:pPr indent="-368300" lvl="0" marL="457200" rtl="0" algn="l">
              <a:spcBef>
                <a:spcPts val="0"/>
              </a:spcBef>
              <a:spcAft>
                <a:spcPts val="0"/>
              </a:spcAft>
              <a:buSzPts val="2200"/>
              <a:buChar char="●"/>
            </a:pPr>
            <a:r>
              <a:rPr lang="sk" sz="2200"/>
              <a:t>klik</a:t>
            </a:r>
            <a:endParaRPr sz="2200"/>
          </a:p>
          <a:p>
            <a:pPr indent="0" lvl="0" marL="0" rtl="0" algn="l">
              <a:spcBef>
                <a:spcPts val="0"/>
              </a:spcBef>
              <a:spcAft>
                <a:spcPts val="0"/>
              </a:spcAft>
              <a:buNone/>
            </a:pPr>
            <a:r>
              <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chůze - aspekce</a:t>
            </a:r>
            <a:endParaRPr/>
          </a:p>
        </p:txBody>
      </p:sp>
      <p:sp>
        <p:nvSpPr>
          <p:cNvPr id="319" name="Google Shape;319;p49"/>
          <p:cNvSpPr txBox="1"/>
          <p:nvPr>
            <p:ph idx="1" type="body"/>
          </p:nvPr>
        </p:nvSpPr>
        <p:spPr>
          <a:xfrm>
            <a:off x="540000" y="1158075"/>
            <a:ext cx="82677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nejjednodušší, kvalitativní hodnocení chůze, ovšem často obtížně proveditelné - nedostatek prostoru, nepřirozenost chůze během aspekce</a:t>
            </a:r>
            <a:endParaRPr sz="1400"/>
          </a:p>
          <a:p>
            <a:pPr indent="-317500" lvl="0" marL="457200" rtl="0" algn="l">
              <a:lnSpc>
                <a:spcPct val="150000"/>
              </a:lnSpc>
              <a:spcBef>
                <a:spcPts val="0"/>
              </a:spcBef>
              <a:spcAft>
                <a:spcPts val="0"/>
              </a:spcAft>
              <a:buSzPts val="1400"/>
              <a:buChar char="●"/>
            </a:pPr>
            <a:r>
              <a:rPr lang="sk" sz="1400"/>
              <a:t>pacient při vyšetření bos, ve spodním prádle, pozorujeme ze všech stran, postupujeme ideálně systematicky (zespodu - nahoru nebo opačně), snažíme si všímat jednotlivých fází krokového cyklu</a:t>
            </a:r>
            <a:endParaRPr sz="1400"/>
          </a:p>
          <a:p>
            <a:pPr indent="-317500" lvl="0" marL="457200" rtl="0" algn="l">
              <a:lnSpc>
                <a:spcPct val="150000"/>
              </a:lnSpc>
              <a:spcBef>
                <a:spcPts val="0"/>
              </a:spcBef>
              <a:spcAft>
                <a:spcPts val="0"/>
              </a:spcAft>
              <a:buSzPts val="1400"/>
              <a:buChar char="●"/>
            </a:pPr>
            <a:r>
              <a:rPr b="1" lang="sk" sz="1400"/>
              <a:t>vyšetřujeme chůzi klasickou i různé modifikace, </a:t>
            </a:r>
            <a:r>
              <a:rPr lang="sk" sz="1400"/>
              <a:t>kde lze lépe odhalit případné patologie</a:t>
            </a:r>
            <a:endParaRPr sz="1400"/>
          </a:p>
          <a:p>
            <a:pPr indent="-317500" lvl="0" marL="457200" rtl="0" algn="l">
              <a:lnSpc>
                <a:spcPct val="150000"/>
              </a:lnSpc>
              <a:spcBef>
                <a:spcPts val="0"/>
              </a:spcBef>
              <a:spcAft>
                <a:spcPts val="0"/>
              </a:spcAft>
              <a:buSzPts val="1400"/>
              <a:buChar char="●"/>
            </a:pPr>
            <a:r>
              <a:rPr b="1" lang="sk" sz="1400"/>
              <a:t>chůze o zúžené bázi/tandemová</a:t>
            </a:r>
            <a:r>
              <a:rPr lang="sk" sz="1400"/>
              <a:t> - nap., po čáře, odhalí poruchy rovnováhy</a:t>
            </a:r>
            <a:endParaRPr sz="1400"/>
          </a:p>
          <a:p>
            <a:pPr indent="-317500" lvl="0" marL="457200" rtl="0" algn="l">
              <a:lnSpc>
                <a:spcPct val="150000"/>
              </a:lnSpc>
              <a:spcBef>
                <a:spcPts val="0"/>
              </a:spcBef>
              <a:spcAft>
                <a:spcPts val="0"/>
              </a:spcAft>
              <a:buSzPts val="1400"/>
              <a:buChar char="●"/>
            </a:pPr>
            <a:r>
              <a:rPr b="1" lang="sk" sz="1400"/>
              <a:t>chůze po měkkém povrchu</a:t>
            </a:r>
            <a:r>
              <a:rPr lang="sk" sz="1400"/>
              <a:t> - informuje o kvalitě propriocepce (hluboké čití - polohocit/pohybocit)</a:t>
            </a:r>
            <a:endParaRPr sz="1400"/>
          </a:p>
          <a:p>
            <a:pPr indent="-317500" lvl="0" marL="457200" rtl="0" algn="l">
              <a:lnSpc>
                <a:spcPct val="150000"/>
              </a:lnSpc>
              <a:spcBef>
                <a:spcPts val="0"/>
              </a:spcBef>
              <a:spcAft>
                <a:spcPts val="0"/>
              </a:spcAft>
              <a:buSzPts val="1400"/>
              <a:buChar char="●"/>
            </a:pPr>
            <a:r>
              <a:rPr b="1" lang="sk" sz="1400"/>
              <a:t>chůze pozpátku</a:t>
            </a:r>
            <a:r>
              <a:rPr lang="sk" sz="1400"/>
              <a:t> - ukáže omezení extenze kyčle</a:t>
            </a:r>
            <a:endParaRPr sz="1400"/>
          </a:p>
          <a:p>
            <a:pPr indent="-317500" lvl="0" marL="457200" rtl="0" algn="l">
              <a:lnSpc>
                <a:spcPct val="150000"/>
              </a:lnSpc>
              <a:spcBef>
                <a:spcPts val="0"/>
              </a:spcBef>
              <a:spcAft>
                <a:spcPts val="0"/>
              </a:spcAft>
              <a:buSzPts val="1400"/>
              <a:buChar char="●"/>
            </a:pPr>
            <a:r>
              <a:rPr b="1" lang="sk" sz="1400"/>
              <a:t>chůze do strany, noha přes nohu</a:t>
            </a:r>
            <a:r>
              <a:rPr lang="sk" sz="1400"/>
              <a:t> - ukáže schopnost koordinace pohybu, propojení hemisfér</a:t>
            </a:r>
            <a:endParaRPr sz="1400"/>
          </a:p>
          <a:p>
            <a:pPr indent="-317500" lvl="0" marL="457200" rtl="0" algn="l">
              <a:lnSpc>
                <a:spcPct val="150000"/>
              </a:lnSpc>
              <a:spcBef>
                <a:spcPts val="0"/>
              </a:spcBef>
              <a:spcAft>
                <a:spcPts val="0"/>
              </a:spcAft>
              <a:buSzPts val="1400"/>
              <a:buChar char="●"/>
            </a:pPr>
            <a:r>
              <a:rPr b="1" lang="sk" sz="1400"/>
              <a:t>chůze po špičkách/patách</a:t>
            </a:r>
            <a:r>
              <a:rPr lang="sk" sz="1400"/>
              <a:t> - odhalí možné parézy nervů DKK, zkrat šlach, nestabilitu</a:t>
            </a:r>
            <a:endParaRPr sz="1400"/>
          </a:p>
          <a:p>
            <a:pPr indent="-317500" lvl="0" marL="457200" rtl="0" algn="l">
              <a:lnSpc>
                <a:spcPct val="150000"/>
              </a:lnSpc>
              <a:spcBef>
                <a:spcPts val="0"/>
              </a:spcBef>
              <a:spcAft>
                <a:spcPts val="0"/>
              </a:spcAft>
              <a:buSzPts val="1400"/>
              <a:buChar char="●"/>
            </a:pPr>
            <a:r>
              <a:rPr b="1" lang="sk" sz="1400"/>
              <a:t>chůze s elevací HKK</a:t>
            </a:r>
            <a:r>
              <a:rPr lang="sk" sz="1400"/>
              <a:t> - prokáže laterální nestabilitu pánve (oslabení abd. kyčlí)</a:t>
            </a:r>
            <a:endParaRPr sz="1400"/>
          </a:p>
          <a:p>
            <a:pPr indent="0" lvl="0" marL="0" rtl="0" algn="l">
              <a:lnSpc>
                <a:spcPct val="150000"/>
              </a:lnSpc>
              <a:spcBef>
                <a:spcPts val="0"/>
              </a:spcBef>
              <a:spcAft>
                <a:spcPts val="0"/>
              </a:spcAft>
              <a:buNone/>
            </a:pPr>
            <a:r>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chůze - aspekce</a:t>
            </a:r>
            <a:endParaRPr/>
          </a:p>
        </p:txBody>
      </p:sp>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325" name="Google Shape;325;p50" title="Vyšetření chůze">
            <a:hlinkClick r:id="rId3"/>
          </p:cNvPr>
          <p:cNvPicPr preferRelativeResize="0"/>
          <p:nvPr/>
        </p:nvPicPr>
        <p:blipFill>
          <a:blip r:embed="rId4">
            <a:alphaModFix/>
          </a:blip>
          <a:stretch>
            <a:fillRect/>
          </a:stretch>
        </p:blipFill>
        <p:spPr>
          <a:xfrm>
            <a:off x="2147025"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chůze - aspekce</a:t>
            </a:r>
            <a:endParaRPr/>
          </a:p>
        </p:txBody>
      </p:sp>
      <p:sp>
        <p:nvSpPr>
          <p:cNvPr id="331" name="Google Shape;331;p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b="1" lang="sk" sz="1500"/>
              <a:t>chůze se současným kognitivním úkolem</a:t>
            </a:r>
            <a:r>
              <a:rPr lang="sk" sz="1500"/>
              <a:t> (např. odčítat 7 od 100, zpěv, odpovídání na otázky, recitování básně…) - při odvedení pozornosti chůze přirozenější, může odhalit předtím nezjištěné odchylky, schopnost kombinace motorických a kognitivních funkcí</a:t>
            </a:r>
            <a:endParaRPr sz="1500"/>
          </a:p>
          <a:p>
            <a:pPr indent="-323850" lvl="0" marL="457200" rtl="0" algn="l">
              <a:spcBef>
                <a:spcPts val="0"/>
              </a:spcBef>
              <a:spcAft>
                <a:spcPts val="0"/>
              </a:spcAft>
              <a:buSzPts val="1500"/>
              <a:buChar char="●"/>
            </a:pPr>
            <a:r>
              <a:rPr b="1" lang="sk" sz="1500"/>
              <a:t>chůze vyšší rychlostí </a:t>
            </a:r>
            <a:r>
              <a:rPr lang="sk" sz="1500"/>
              <a:t>- lépe odhalí odchylky ve stereotypu chůze</a:t>
            </a:r>
            <a:endParaRPr sz="1500"/>
          </a:p>
          <a:p>
            <a:pPr indent="-323850" lvl="0" marL="457200" rtl="0" algn="l">
              <a:spcBef>
                <a:spcPts val="0"/>
              </a:spcBef>
              <a:spcAft>
                <a:spcPts val="0"/>
              </a:spcAft>
              <a:buSzPts val="1500"/>
              <a:buChar char="●"/>
            </a:pPr>
            <a:r>
              <a:rPr b="1" lang="sk" sz="1500"/>
              <a:t>chůze s použitím vnější opory</a:t>
            </a:r>
            <a:r>
              <a:rPr lang="sk" sz="1500"/>
              <a:t> - ortéza/bandáž/ortopedická obuc/okomoční pomůcky (berle, chodítko) - hodnocení změny kvality chůže při použití pomůcky</a:t>
            </a:r>
            <a:endParaRPr sz="1500"/>
          </a:p>
          <a:p>
            <a:pPr indent="-323850" lvl="0" marL="457200" rtl="0" algn="l">
              <a:spcBef>
                <a:spcPts val="0"/>
              </a:spcBef>
              <a:spcAft>
                <a:spcPts val="0"/>
              </a:spcAft>
              <a:buSzPts val="1500"/>
              <a:buChar char="●"/>
            </a:pPr>
            <a:r>
              <a:rPr b="1" lang="sk" sz="1500"/>
              <a:t>chůze přes překážky</a:t>
            </a:r>
            <a:r>
              <a:rPr lang="sk" sz="1500"/>
              <a:t> - může odhalit nestabilitu, neurologické poruchy (např. parkinsonovu chorobu)</a:t>
            </a:r>
            <a:endParaRPr sz="1500"/>
          </a:p>
          <a:p>
            <a:pPr indent="-323850" lvl="0" marL="457200" rtl="0" algn="l">
              <a:spcBef>
                <a:spcPts val="0"/>
              </a:spcBef>
              <a:spcAft>
                <a:spcPts val="0"/>
              </a:spcAft>
              <a:buSzPts val="1500"/>
              <a:buChar char="●"/>
            </a:pPr>
            <a:r>
              <a:rPr b="1" lang="sk" sz="1500"/>
              <a:t>chůze se změny směry/otočkou</a:t>
            </a:r>
            <a:r>
              <a:rPr lang="sk" sz="1500"/>
              <a:t> - odhalí poruchy rovnováhy a koordinace, neurologické obtíže</a:t>
            </a:r>
            <a:endParaRPr sz="1500"/>
          </a:p>
          <a:p>
            <a:pPr indent="-323850" lvl="0" marL="457200" rtl="0" algn="l">
              <a:spcBef>
                <a:spcPts val="0"/>
              </a:spcBef>
              <a:spcAft>
                <a:spcPts val="0"/>
              </a:spcAft>
              <a:buSzPts val="1500"/>
              <a:buChar char="●"/>
            </a:pPr>
            <a:r>
              <a:rPr b="1" lang="sk" sz="1500"/>
              <a:t>chůze se zavřenýma očima</a:t>
            </a:r>
            <a:r>
              <a:rPr lang="sk" sz="1500"/>
              <a:t> - zde dbáme na dodržení bezpečnosti, odhalení poruch rovnováhy v důsledku zhoršení propriocepce/vestibulární poruchy</a:t>
            </a:r>
            <a:endParaRPr sz="1500"/>
          </a:p>
          <a:p>
            <a:pPr indent="0" lvl="0" marL="0" rtl="0" algn="l">
              <a:spcBef>
                <a:spcPts val="0"/>
              </a:spcBef>
              <a:spcAft>
                <a:spcPts val="0"/>
              </a:spcAft>
              <a:buNone/>
            </a:pPr>
            <a:r>
              <a:t/>
            </a:r>
            <a:endParaRPr sz="1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U chůze hodnotíme:</a:t>
            </a:r>
            <a:endParaRPr/>
          </a:p>
        </p:txBody>
      </p:sp>
      <p:sp>
        <p:nvSpPr>
          <p:cNvPr id="337" name="Google Shape;337;p52"/>
          <p:cNvSpPr txBox="1"/>
          <p:nvPr>
            <p:ph idx="1" type="body"/>
          </p:nvPr>
        </p:nvSpPr>
        <p:spPr>
          <a:xfrm>
            <a:off x="539550" y="101925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b="1" lang="sk" sz="1500"/>
              <a:t>kvalitu došlapu </a:t>
            </a:r>
            <a:r>
              <a:rPr lang="sk" sz="1500"/>
              <a:t>(včetně hlasitosti dopadu)</a:t>
            </a:r>
            <a:endParaRPr sz="1500"/>
          </a:p>
          <a:p>
            <a:pPr indent="-323850" lvl="0" marL="457200" rtl="0" algn="l">
              <a:spcBef>
                <a:spcPts val="0"/>
              </a:spcBef>
              <a:spcAft>
                <a:spcPts val="0"/>
              </a:spcAft>
              <a:buSzPts val="1500"/>
              <a:buChar char="●"/>
            </a:pPr>
            <a:r>
              <a:rPr b="1" lang="sk" sz="1500"/>
              <a:t>odvíjení nohy, dynamiku nožní klenby</a:t>
            </a:r>
            <a:endParaRPr b="1" sz="1500"/>
          </a:p>
          <a:p>
            <a:pPr indent="-323850" lvl="0" marL="457200" rtl="0" algn="l">
              <a:spcBef>
                <a:spcPts val="0"/>
              </a:spcBef>
              <a:spcAft>
                <a:spcPts val="0"/>
              </a:spcAft>
              <a:buSzPts val="1500"/>
              <a:buChar char="●"/>
            </a:pPr>
            <a:r>
              <a:rPr b="1" lang="sk" sz="1500"/>
              <a:t>symetrii, délku, šířku kroku</a:t>
            </a:r>
            <a:endParaRPr b="1" sz="1500"/>
          </a:p>
          <a:p>
            <a:pPr indent="-323850" lvl="0" marL="457200" rtl="0" algn="l">
              <a:spcBef>
                <a:spcPts val="0"/>
              </a:spcBef>
              <a:spcAft>
                <a:spcPts val="0"/>
              </a:spcAft>
              <a:buSzPts val="1500"/>
              <a:buChar char="●"/>
            </a:pPr>
            <a:r>
              <a:rPr b="1" lang="sk" sz="1500"/>
              <a:t>Pohyb jednotlivých kloubů DKK</a:t>
            </a:r>
            <a:r>
              <a:rPr lang="sk" sz="1500"/>
              <a:t> – hyperextenze kolenního kloubu při stoji/dopadu, dostatečná extenze kyčelního kloubu (pokud není - způsobeno například zkratem flexorů kyčle a oslabením m. gluteus maximus, nedostatečným rozsahem kyčelního kloubu, kompenzace nedostatečné extenze hyperlordozou Lp a anteverzí pánve), stabilizace hlezenních kloubů</a:t>
            </a:r>
            <a:endParaRPr sz="1500"/>
          </a:p>
          <a:p>
            <a:pPr indent="-323850" lvl="0" marL="457200" rtl="0" algn="l">
              <a:spcBef>
                <a:spcPts val="0"/>
              </a:spcBef>
              <a:spcAft>
                <a:spcPts val="0"/>
              </a:spcAft>
              <a:buSzPts val="1500"/>
              <a:buChar char="●"/>
            </a:pPr>
            <a:r>
              <a:rPr b="1" lang="sk" sz="1500"/>
              <a:t>pohyb páteře </a:t>
            </a:r>
            <a:r>
              <a:rPr lang="sk" sz="1500"/>
              <a:t>(lehké torzní/rotační pohyby, nechceme výraznou lordotizaci/kyfotizaci, lateroflexi) - lateroflexe může kompenzovat oslabení abduktorů kyčelního kloubu, lordotizace dolní Thp je známkou nedostatečné stabilizace trupu (koaktivace břišní muskulatury/bránice/pánevního dna/malých svalů páteře) s výsledným přetížením PV svalů</a:t>
            </a:r>
            <a:endParaRPr sz="1500"/>
          </a:p>
          <a:p>
            <a:pPr indent="0" lvl="0" marL="0" rtl="0" algn="l">
              <a:spcBef>
                <a:spcPts val="0"/>
              </a:spcBef>
              <a:spcAft>
                <a:spcPts val="0"/>
              </a:spcAft>
              <a:buNone/>
            </a:pPr>
            <a:r>
              <a:t/>
            </a:r>
            <a:endParaRPr sz="1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U chůze hodnotíme:</a:t>
            </a:r>
            <a:endParaRPr/>
          </a:p>
        </p:txBody>
      </p:sp>
      <p:sp>
        <p:nvSpPr>
          <p:cNvPr id="343" name="Google Shape;343;p53"/>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Pohyb pánve </a:t>
            </a:r>
            <a:r>
              <a:rPr lang="sk" sz="1800"/>
              <a:t>(lehká rotace na stranu opěrné DK) - nechceme laterální posun nebo sešikmení, pokles je známka oslabení abduktorů kyčle/zkrat adduktorů stojné DK, fyziologický je pokles do cca 5°, pokud naopak zvednutí na straně švihové DK – zkrat m. quadratus lumborum na straně švih. DK)</a:t>
            </a:r>
            <a:endParaRPr sz="1800"/>
          </a:p>
          <a:p>
            <a:pPr indent="-342900" lvl="0" marL="457200" rtl="0" algn="l">
              <a:spcBef>
                <a:spcPts val="0"/>
              </a:spcBef>
              <a:spcAft>
                <a:spcPts val="0"/>
              </a:spcAft>
              <a:buSzPts val="1800"/>
              <a:buChar char="●"/>
            </a:pPr>
            <a:r>
              <a:rPr b="1" lang="sk" sz="1800"/>
              <a:t>postavení LS a ThL přechodů</a:t>
            </a:r>
            <a:endParaRPr b="1" sz="1800"/>
          </a:p>
          <a:p>
            <a:pPr indent="-342900" lvl="0" marL="457200" rtl="0" algn="l">
              <a:spcBef>
                <a:spcPts val="0"/>
              </a:spcBef>
              <a:spcAft>
                <a:spcPts val="0"/>
              </a:spcAft>
              <a:buSzPts val="1800"/>
              <a:buChar char="●"/>
            </a:pPr>
            <a:r>
              <a:rPr b="1" lang="sk" sz="1800"/>
              <a:t>rovnoměrné zapojení břišních svalů</a:t>
            </a:r>
            <a:endParaRPr b="1" sz="1800"/>
          </a:p>
          <a:p>
            <a:pPr indent="-342900" lvl="0" marL="457200" rtl="0" algn="l">
              <a:spcBef>
                <a:spcPts val="0"/>
              </a:spcBef>
              <a:spcAft>
                <a:spcPts val="0"/>
              </a:spcAft>
              <a:buSzPts val="1800"/>
              <a:buChar char="●"/>
            </a:pPr>
            <a:r>
              <a:rPr b="1" lang="sk" sz="1800"/>
              <a:t>postavení ramenních pletenců,</a:t>
            </a:r>
            <a:r>
              <a:rPr lang="sk" sz="1800"/>
              <a:t> pohyb HKK opačný oproti DKK</a:t>
            </a:r>
            <a:endParaRPr sz="1800"/>
          </a:p>
          <a:p>
            <a:pPr indent="-342900" lvl="0" marL="457200" rtl="0" algn="l">
              <a:spcBef>
                <a:spcPts val="0"/>
              </a:spcBef>
              <a:spcAft>
                <a:spcPts val="0"/>
              </a:spcAft>
              <a:buSzPts val="1800"/>
              <a:buChar char="●"/>
            </a:pPr>
            <a:r>
              <a:rPr b="1" lang="sk" sz="1800"/>
              <a:t>pohyby hlavy</a:t>
            </a:r>
            <a:endParaRPr b="1" sz="1800"/>
          </a:p>
          <a:p>
            <a:pPr indent="-342900" lvl="0" marL="457200" rtl="0" algn="l">
              <a:spcBef>
                <a:spcPts val="0"/>
              </a:spcBef>
              <a:spcAft>
                <a:spcPts val="0"/>
              </a:spcAft>
              <a:buSzPts val="1800"/>
              <a:buChar char="●"/>
            </a:pPr>
            <a:r>
              <a:rPr b="1" lang="sk" sz="1800"/>
              <a:t>rovnováhu</a:t>
            </a:r>
            <a:endParaRPr b="1" sz="1800"/>
          </a:p>
          <a:p>
            <a:pPr indent="-342900" lvl="0" marL="457200" rtl="0" algn="l">
              <a:spcBef>
                <a:spcPts val="0"/>
              </a:spcBef>
              <a:spcAft>
                <a:spcPts val="0"/>
              </a:spcAft>
              <a:buSzPts val="1800"/>
              <a:buChar char="●"/>
            </a:pPr>
            <a:r>
              <a:rPr b="1" lang="sk" sz="1800"/>
              <a:t>energetickou náročnost</a:t>
            </a:r>
            <a:endParaRPr b="1" sz="1800"/>
          </a:p>
          <a:p>
            <a:pPr indent="0" lvl="0" marL="0" rtl="0" algn="l">
              <a:spcBef>
                <a:spcPts val="0"/>
              </a:spcBef>
              <a:spcAft>
                <a:spcPts val="0"/>
              </a:spcAft>
              <a:buNone/>
            </a:pPr>
            <a:r>
              <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Typy chůze dle Jandy:</a:t>
            </a:r>
            <a:endParaRPr/>
          </a:p>
        </p:txBody>
      </p:sp>
      <p:sp>
        <p:nvSpPr>
          <p:cNvPr id="349" name="Google Shape;349;p54"/>
          <p:cNvSpPr txBox="1"/>
          <p:nvPr>
            <p:ph idx="1" type="body"/>
          </p:nvPr>
        </p:nvSpPr>
        <p:spPr>
          <a:xfrm>
            <a:off x="540000" y="1190577"/>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b="1" lang="sk" sz="1900"/>
              <a:t>Kyčelní</a:t>
            </a:r>
            <a:r>
              <a:rPr lang="sk" sz="1900"/>
              <a:t> - těžkopádný typ chůze, dominují flexory kyčelního kloubu (přetížené až zkrácené), malý odvin chodidla, oslabení gluteálního svalstva</a:t>
            </a:r>
            <a:endParaRPr sz="1900"/>
          </a:p>
          <a:p>
            <a:pPr indent="-349250" lvl="0" marL="457200" rtl="0" algn="l">
              <a:spcBef>
                <a:spcPts val="0"/>
              </a:spcBef>
              <a:spcAft>
                <a:spcPts val="0"/>
              </a:spcAft>
              <a:buSzPts val="1900"/>
              <a:buChar char="●"/>
            </a:pPr>
            <a:r>
              <a:rPr b="1" lang="sk" sz="1900"/>
              <a:t>Akrální</a:t>
            </a:r>
            <a:r>
              <a:rPr lang="sk" sz="1900"/>
              <a:t> - výrazné odvíjení chodidla, zvětšena plantarní flexe, nejvíce se zapojuje m. triceps surae a flexory prstců, minimální pohyb kyčelních kloubů, výrazný posun těžiště vertikálně při chůzi</a:t>
            </a:r>
            <a:endParaRPr sz="1900"/>
          </a:p>
          <a:p>
            <a:pPr indent="-349250" lvl="0" marL="457200" rtl="0" algn="l">
              <a:spcBef>
                <a:spcPts val="0"/>
              </a:spcBef>
              <a:spcAft>
                <a:spcPts val="0"/>
              </a:spcAft>
              <a:buSzPts val="1900"/>
              <a:buChar char="●"/>
            </a:pPr>
            <a:r>
              <a:rPr b="1" lang="sk" sz="1900"/>
              <a:t>Peroneální </a:t>
            </a:r>
            <a:r>
              <a:rPr lang="sk" sz="1900"/>
              <a:t>- výraznější flexe kolenních kloubů, vnitřní rotace v kyčlích, everze nohy</a:t>
            </a:r>
            <a:endParaRPr sz="1900"/>
          </a:p>
          <a:p>
            <a:pPr indent="-349250" lvl="0" marL="457200" rtl="0" algn="l">
              <a:spcBef>
                <a:spcPts val="0"/>
              </a:spcBef>
              <a:spcAft>
                <a:spcPts val="0"/>
              </a:spcAft>
              <a:buSzPts val="1900"/>
              <a:buChar char="●"/>
            </a:pPr>
            <a:r>
              <a:rPr lang="sk" sz="1900"/>
              <a:t>pouze orientační, je velká variabilita anatomicko-morfologických struktur jedince</a:t>
            </a:r>
            <a:endParaRPr sz="1900"/>
          </a:p>
          <a:p>
            <a:pPr indent="0" lvl="0" marL="0" rtl="0" algn="l">
              <a:spcBef>
                <a:spcPts val="0"/>
              </a:spcBef>
              <a:spcAft>
                <a:spcPts val="0"/>
              </a:spcAft>
              <a:buNone/>
            </a:pPr>
            <a:r>
              <a:t/>
            </a:r>
            <a:endParaRPr sz="2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patologické chůze</a:t>
            </a:r>
            <a:endParaRPr/>
          </a:p>
        </p:txBody>
      </p:sp>
      <p:sp>
        <p:nvSpPr>
          <p:cNvPr id="355" name="Google Shape;355;p55"/>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kohoutí/peroneální (stepáž)</a:t>
            </a:r>
            <a:r>
              <a:rPr lang="sk" sz="1800"/>
              <a:t> - u poruše n. peroneus - pacient nesvede dorzální flexi hlezna, kompenzuje zvednutím kolene, noha “plácne” na podložku</a:t>
            </a:r>
            <a:endParaRPr sz="1800"/>
          </a:p>
          <a:p>
            <a:pPr indent="-342900" lvl="0" marL="457200" rtl="0" algn="l">
              <a:spcBef>
                <a:spcPts val="0"/>
              </a:spcBef>
              <a:spcAft>
                <a:spcPts val="0"/>
              </a:spcAft>
              <a:buSzPts val="1800"/>
              <a:buChar char="●"/>
            </a:pPr>
            <a:r>
              <a:rPr b="1" lang="sk" sz="1800"/>
              <a:t>parkinsonická </a:t>
            </a:r>
            <a:r>
              <a:rPr lang="sk" sz="1800"/>
              <a:t>- šouravá, velmi krátký krok, téměř nezvedne DKK od podložky, semiflexe trupu i HKK, problém s iniciací pohybu, překonáváním překážek, otáčením, přítomnost freezingů (zamrznutí), ztráty rovnováhy</a:t>
            </a:r>
            <a:endParaRPr sz="1800"/>
          </a:p>
          <a:p>
            <a:pPr indent="-342900" lvl="0" marL="457200" rtl="0" algn="l">
              <a:spcBef>
                <a:spcPts val="0"/>
              </a:spcBef>
              <a:spcAft>
                <a:spcPts val="0"/>
              </a:spcAft>
              <a:buSzPts val="1800"/>
              <a:buChar char="●"/>
            </a:pPr>
            <a:r>
              <a:rPr b="1" lang="sk" sz="1800"/>
              <a:t>hyperkinetická</a:t>
            </a:r>
            <a:r>
              <a:rPr lang="sk" sz="1800"/>
              <a:t> - mimovolní pohyby</a:t>
            </a:r>
            <a:endParaRPr sz="1800"/>
          </a:p>
          <a:p>
            <a:pPr indent="-342900" lvl="0" marL="457200" rtl="0" algn="l">
              <a:spcBef>
                <a:spcPts val="0"/>
              </a:spcBef>
              <a:spcAft>
                <a:spcPts val="0"/>
              </a:spcAft>
              <a:buSzPts val="1800"/>
              <a:buChar char="●"/>
            </a:pPr>
            <a:r>
              <a:rPr b="1" lang="sk" sz="1800"/>
              <a:t>antalgická/klaudikace</a:t>
            </a:r>
            <a:r>
              <a:rPr lang="sk" sz="1800"/>
              <a:t> - kulhání, napadání na jednu DK, asymetrická délka i trvání kroku</a:t>
            </a:r>
            <a:endParaRPr sz="1800"/>
          </a:p>
          <a:p>
            <a:pPr indent="-342900" lvl="0" marL="457200" rtl="0" algn="l">
              <a:spcBef>
                <a:spcPts val="0"/>
              </a:spcBef>
              <a:spcAft>
                <a:spcPts val="0"/>
              </a:spcAft>
              <a:buSzPts val="1800"/>
              <a:buChar char="●"/>
            </a:pPr>
            <a:r>
              <a:rPr b="1" lang="sk" sz="1800"/>
              <a:t>vestibulární</a:t>
            </a:r>
            <a:r>
              <a:rPr lang="sk" sz="1800"/>
              <a:t> - odchylky od přímého směru, často na jednu stranu, porucha vestibulárního aparátu </a:t>
            </a:r>
            <a:endParaRPr sz="1800"/>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patologické chůze</a:t>
            </a:r>
            <a:endParaRPr/>
          </a:p>
        </p:txBody>
      </p:sp>
      <p:sp>
        <p:nvSpPr>
          <p:cNvPr id="361" name="Google Shape;361;p56"/>
          <p:cNvSpPr txBox="1"/>
          <p:nvPr>
            <p:ph idx="1" type="body"/>
          </p:nvPr>
        </p:nvSpPr>
        <p:spPr>
          <a:xfrm>
            <a:off x="539550" y="1068427"/>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kachní chůze/kolébavá/Trendelenburgova</a:t>
            </a:r>
            <a:r>
              <a:rPr lang="sk" sz="1800"/>
              <a:t> - vychýlení trupu laterálně, pokles pánve na straně švihové DK = pozitivní Trendelenburgův jev, často u myopatií</a:t>
            </a:r>
            <a:endParaRPr sz="1800"/>
          </a:p>
          <a:p>
            <a:pPr indent="-342900" lvl="0" marL="457200" rtl="0" algn="l">
              <a:spcBef>
                <a:spcPts val="0"/>
              </a:spcBef>
              <a:spcAft>
                <a:spcPts val="0"/>
              </a:spcAft>
              <a:buSzPts val="1800"/>
              <a:buChar char="●"/>
            </a:pPr>
            <a:r>
              <a:rPr b="1" lang="sk" sz="1800"/>
              <a:t>ataktická</a:t>
            </a:r>
            <a:r>
              <a:rPr lang="sk" sz="1800"/>
              <a:t> - porušena vaslová koordinace, nestabilita, ztráta rovnováhy, </a:t>
            </a:r>
            <a:r>
              <a:rPr b="1" lang="sk" sz="1800"/>
              <a:t>široká báze</a:t>
            </a:r>
            <a:r>
              <a:rPr lang="sk" sz="1800"/>
              <a:t> - z důvody poruchy mozešku, tabes dorsales (připomíná opileckou)</a:t>
            </a:r>
            <a:endParaRPr sz="1800"/>
          </a:p>
          <a:p>
            <a:pPr indent="-342900" lvl="0" marL="457200" rtl="0" algn="l">
              <a:spcBef>
                <a:spcPts val="0"/>
              </a:spcBef>
              <a:spcAft>
                <a:spcPts val="0"/>
              </a:spcAft>
              <a:buSzPts val="1800"/>
              <a:buChar char="●"/>
            </a:pPr>
            <a:r>
              <a:rPr b="1" lang="sk" sz="1800"/>
              <a:t>hemiparetická </a:t>
            </a:r>
            <a:r>
              <a:rPr lang="sk" sz="1800"/>
              <a:t>- cirkumdiční mechanismus, často Wernick Mannovo držení, typické pro CMP</a:t>
            </a:r>
            <a:endParaRPr sz="1800"/>
          </a:p>
          <a:p>
            <a:pPr indent="-342900" lvl="0" marL="457200" rtl="0" algn="l">
              <a:spcBef>
                <a:spcPts val="0"/>
              </a:spcBef>
              <a:spcAft>
                <a:spcPts val="0"/>
              </a:spcAft>
              <a:buSzPts val="1800"/>
              <a:buChar char="●"/>
            </a:pPr>
            <a:r>
              <a:rPr b="1" lang="sk" sz="1800"/>
              <a:t>Nůžkovitá</a:t>
            </a:r>
            <a:r>
              <a:rPr lang="sk" sz="1800"/>
              <a:t> - po špičkách, kolena od sebe, někdy je až překřižují, otáčení trupu okolo osy, typické pro DMO s projevy spastické diparézy/triparézy</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patologické chůze</a:t>
            </a:r>
            <a:endParaRPr/>
          </a:p>
        </p:txBody>
      </p:sp>
      <p:pic>
        <p:nvPicPr>
          <p:cNvPr descr="🩹 Dermatology Course:&#10;https://www.udemy.com/course/dermatologycourse&#10;&#10;📚 My Courses:&#10;https://www.udemy.com/user/ahmed-elalim-2&#10;&#10;📱 My Apps:&#10;https://play.google.com/store/apps/developer?id=Dr.+Ahmed+Elalem&#10;&#10;❤️ Patreon:&#10;https://www.patreon.com/USMLEpass&#10;&#10;📘 Copyright Licenses:&#10;https://docs.google.com/document/d/1IFTIlnCmLqOfzaSTa4pd9Br53MKtytSsfwymztqdj24/edit?usp=sharing" id="367" name="Google Shape;367;p57" title="Antalgic Gait, Trendelenburg Gait, and Waddling Gait">
            <a:hlinkClick r:id="rId3"/>
          </p:cNvPr>
          <p:cNvPicPr preferRelativeResize="0"/>
          <p:nvPr/>
        </p:nvPicPr>
        <p:blipFill>
          <a:blip r:embed="rId4">
            <a:alphaModFix/>
          </a:blip>
          <a:stretch>
            <a:fillRect/>
          </a:stretch>
        </p:blipFill>
        <p:spPr>
          <a:xfrm>
            <a:off x="2286000" y="11598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patologické chůze</a:t>
            </a:r>
            <a:endParaRPr/>
          </a:p>
        </p:txBody>
      </p:sp>
      <p:pic>
        <p:nvPicPr>
          <p:cNvPr descr="Subscribe for more lectures https://www.youtube.com/user/OrthopaedicPrinciple" id="373" name="Google Shape;373;p58" title="Pathological Gait and Analysis">
            <a:hlinkClick r:id="rId3"/>
          </p:cNvPr>
          <p:cNvPicPr preferRelativeResize="0"/>
          <p:nvPr/>
        </p:nvPicPr>
        <p:blipFill>
          <a:blip r:embed="rId4">
            <a:alphaModFix/>
          </a:blip>
          <a:stretch>
            <a:fillRect/>
          </a:stretch>
        </p:blipFill>
        <p:spPr>
          <a:xfrm>
            <a:off x="540000" y="1046000"/>
            <a:ext cx="3227500" cy="2420625"/>
          </a:xfrm>
          <a:prstGeom prst="rect">
            <a:avLst/>
          </a:prstGeom>
          <a:noFill/>
          <a:ln>
            <a:noFill/>
          </a:ln>
        </p:spPr>
      </p:pic>
      <p:pic>
        <p:nvPicPr>
          <p:cNvPr id="374" name="Google Shape;374;p58" title="Human Gait and Its Types">
            <a:hlinkClick r:id="rId5"/>
          </p:cNvPr>
          <p:cNvPicPr preferRelativeResize="0"/>
          <p:nvPr/>
        </p:nvPicPr>
        <p:blipFill>
          <a:blip r:embed="rId6">
            <a:alphaModFix/>
          </a:blip>
          <a:stretch>
            <a:fillRect/>
          </a:stretch>
        </p:blipFill>
        <p:spPr>
          <a:xfrm>
            <a:off x="3878975" y="10460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Stereotyp ABD v RK</a:t>
            </a:r>
            <a:endParaRPr/>
          </a:p>
        </p:txBody>
      </p:sp>
      <p:sp>
        <p:nvSpPr>
          <p:cNvPr id="148" name="Google Shape;148;p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testovací poloha: </a:t>
            </a:r>
            <a:r>
              <a:rPr lang="sk" sz="1400"/>
              <a:t>vzpřímený sed, dolní končetiny flektovány do 90°flexe v kyčelních i kolenních kloubech, chodidla spočívají celou svou plochou na podložce, HKK volně podél těla, testuje se jednostranně - testovaná HK je v 90°flexe v loketním kloubu, střední postavení mezi supinací a pronací; popř. můžeme testovat ve stoje, s nataženou HK, oboustranně (obě HKK zároveň)</a:t>
            </a:r>
            <a:endParaRPr sz="1400"/>
          </a:p>
          <a:p>
            <a:pPr indent="-317500" lvl="0" marL="457200" rtl="0" algn="l">
              <a:spcBef>
                <a:spcPts val="0"/>
              </a:spcBef>
              <a:spcAft>
                <a:spcPts val="0"/>
              </a:spcAft>
              <a:buSzPts val="1400"/>
              <a:buChar char="●"/>
            </a:pPr>
            <a:r>
              <a:rPr b="1" lang="sk" sz="1400"/>
              <a:t>provedení testu: </a:t>
            </a:r>
            <a:r>
              <a:rPr lang="sk" sz="1400"/>
              <a:t>vyšetřovaný pomalu provede max. abdukci v ramenním kloubu, terapeut sleduje souhru svalovcýh skupin: m. deltoideus, horní vlákna trapézu, dolní fixátory lopatky (dolní porce m. trapezius, dolní část m. serratus ant.), m. serratus anterior, stabilizační svaly trupu (m. quadratus lumborum), tzv. humeroskapulární rytmus</a:t>
            </a:r>
            <a:endParaRPr sz="1400"/>
          </a:p>
          <a:p>
            <a:pPr indent="-317500" lvl="0" marL="457200" rtl="0" algn="l">
              <a:spcBef>
                <a:spcPts val="0"/>
              </a:spcBef>
              <a:spcAft>
                <a:spcPts val="0"/>
              </a:spcAft>
              <a:buSzPts val="1400"/>
              <a:buChar char="●"/>
            </a:pPr>
            <a:r>
              <a:rPr b="1" lang="sk" sz="1400"/>
              <a:t>správné provedení:</a:t>
            </a:r>
            <a:r>
              <a:rPr lang="sk" sz="1400"/>
              <a:t> pohyb začíná m. supraspinatus, m. deltoideus, m.teres minor, nad 90°abd serratus anterior, trapezius (pohyb lopatky), 150-180° při jednostranné abd lehká leteroflexe trupu - m. quadratus lumborum, pro pohyb je nutná dobrá stabilizace lopatky, pohyb nad 90°je doprovázen ZR v ramenním kloubu</a:t>
            </a:r>
            <a:endParaRPr sz="1400"/>
          </a:p>
          <a:p>
            <a:pPr indent="0" lvl="0" marL="0" rtl="0" algn="l">
              <a:spcBef>
                <a:spcPts val="0"/>
              </a:spcBef>
              <a:spcAft>
                <a:spcPts val="0"/>
              </a:spcAft>
              <a:buNone/>
            </a:pPr>
            <a:r>
              <a:t/>
            </a:r>
            <a:endParaRPr sz="1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patologické chůze</a:t>
            </a:r>
            <a:endParaRPr/>
          </a:p>
        </p:txBody>
      </p:sp>
      <p:pic>
        <p:nvPicPr>
          <p:cNvPr descr="USMLE Step 2CK Podcasts - Listen on &#10;Spotify : http://spoti.fi/2WD5Lav&#10;Google Podcasts :http://bit.ly/2JdSeTQ &#10;💫&#10;🔹 Gait Including, weak quadriceps, Ataxic, choreiform, hemi paretic, festinate gait, slap gait, steppage gait, lurching gait.&#10;Thank you for watching, connect with me on:&#10;&#10;📸Instagram handle - https://www.instagram.com/drapurva_popat/&#10;📕Facebook : https://www.facebook.com/drapurvapopat&#10;😀Twitter : https://twitter.com/drapurvapopat&#10;&#10;&#10;👨‍⚕️ Who am I:&#10;My name's Dr Apurva Popat, a medical graduate from India. I have scored 261 on USMLE Step 1 Examination. Check regularly to know about my USMLE journey! I have been teaching medical sciences since my 1st year of medical school. You can expect Productivity tips, Medical concepts, Motivational videos, Latest medical trends and medical tutoring videos from my channel.&#10;&#10;My popular videos:&#10;Types of seizures : https://youtu.be/gUzTE_sG2eQ&#10;Types of GAIT : https://youtu.be/g0mk8IUDRKk&#10;How to manage Relationships and Studies : https://youtu.be/bIwKqoqFdRQ&#10;USMLE Step 1 Preparation webinar Live : https://youtu.be/-vNHFY2nRKM&#10;USMLE Step 1 -261 Journey : https://youtu.be/43TwkcCqEv8&#10;Medical Students and Ipad : https://youtu.be/mXmSS78NIdk&#10;&#10;My Youtube Recording Essentials : https://amzn.to/3aMDGUt&#10;&#10;Support me : https://paypal.me/drapurvapopat" id="380" name="Google Shape;380;p59" title="TYPES OF GAIT">
            <a:hlinkClick r:id="rId3"/>
          </p:cNvPr>
          <p:cNvPicPr preferRelativeResize="0"/>
          <p:nvPr/>
        </p:nvPicPr>
        <p:blipFill>
          <a:blip r:embed="rId4">
            <a:alphaModFix/>
          </a:blip>
          <a:stretch>
            <a:fillRect/>
          </a:stretch>
        </p:blipFill>
        <p:spPr>
          <a:xfrm>
            <a:off x="241600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Vyšetření chůze dle EBM (Evidence-Based Medicine)</a:t>
            </a:r>
            <a:endParaRPr sz="2500"/>
          </a:p>
        </p:txBody>
      </p:sp>
      <p:sp>
        <p:nvSpPr>
          <p:cNvPr id="386" name="Google Shape;386;p60"/>
          <p:cNvSpPr txBox="1"/>
          <p:nvPr>
            <p:ph idx="1" type="body"/>
          </p:nvPr>
        </p:nvSpPr>
        <p:spPr>
          <a:xfrm>
            <a:off x="539550" y="101925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EBM - evidence based medicine</a:t>
            </a:r>
            <a:r>
              <a:rPr lang="sk" sz="1800"/>
              <a:t> = medicína založená na důkazech, výběr léčebných postupů dle vědecky dokázaných medicínských poznatků, bereme v úvahu vlastní klinickou zkušenost, nejlepší a nejnovější vědecké poznatky v dané oblasti a preference, potřeby a přání pacienta</a:t>
            </a:r>
            <a:endParaRPr sz="1800"/>
          </a:p>
          <a:p>
            <a:pPr indent="-342900" lvl="0" marL="457200" rtl="0" algn="l">
              <a:spcBef>
                <a:spcPts val="0"/>
              </a:spcBef>
              <a:spcAft>
                <a:spcPts val="0"/>
              </a:spcAft>
              <a:buSzPts val="1800"/>
              <a:buChar char="●"/>
            </a:pPr>
            <a:r>
              <a:rPr b="1" lang="sk" sz="1800"/>
              <a:t>ve fyzioterapii často problém</a:t>
            </a:r>
            <a:r>
              <a:rPr lang="sk" sz="1800"/>
              <a:t> - ne vše se dá změřit, u mnoho postupů je účinnost zjištěna empiricky (na základě pozorování, pokusů, vysledované jako fungujících, bez “tvrdých” dat)</a:t>
            </a:r>
            <a:endParaRPr sz="1800"/>
          </a:p>
          <a:p>
            <a:pPr indent="-342900" lvl="0" marL="457200" rtl="0" algn="l">
              <a:spcBef>
                <a:spcPts val="0"/>
              </a:spcBef>
              <a:spcAft>
                <a:spcPts val="0"/>
              </a:spcAft>
              <a:buSzPts val="1800"/>
              <a:buChar char="●"/>
            </a:pPr>
            <a:r>
              <a:rPr b="1" lang="sk" sz="1800"/>
              <a:t>definovány klinické testy,</a:t>
            </a:r>
            <a:r>
              <a:rPr lang="sk" sz="1800"/>
              <a:t> pomocí kterých se dají posoudit různé parametry chůze. U některých jsou dána normativní data (= určité hodnoty, která jsou fyziologické, ještě v normě), některé jsou bez vyhodnocení a dají se využít např. pro hodnocení efektu před a po terapii</a:t>
            </a:r>
            <a:endParaRPr sz="1800"/>
          </a:p>
          <a:p>
            <a:pPr indent="0" lvl="0" marL="0" rtl="0" algn="l">
              <a:spcBef>
                <a:spcPts val="0"/>
              </a:spcBef>
              <a:spcAft>
                <a:spcPts val="0"/>
              </a:spcAft>
              <a:buNone/>
            </a:pPr>
            <a:r>
              <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klinických testů chůze</a:t>
            </a:r>
            <a:endParaRPr/>
          </a:p>
        </p:txBody>
      </p:sp>
      <p:sp>
        <p:nvSpPr>
          <p:cNvPr id="392" name="Google Shape;392;p61"/>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b="1" lang="sk" sz="1500"/>
              <a:t>TUG - Timed Up and Go test </a:t>
            </a:r>
            <a:r>
              <a:rPr lang="sk" sz="1500"/>
              <a:t>- krátký, jednoduchý, hodnotí stabilitu</a:t>
            </a:r>
            <a:endParaRPr sz="1500"/>
          </a:p>
          <a:p>
            <a:pPr indent="-323850" lvl="0" marL="457200" rtl="0" algn="l">
              <a:spcBef>
                <a:spcPts val="0"/>
              </a:spcBef>
              <a:spcAft>
                <a:spcPts val="0"/>
              </a:spcAft>
              <a:buSzPts val="1500"/>
              <a:buChar char="●"/>
            </a:pPr>
            <a:r>
              <a:rPr b="1" lang="sk" sz="1500"/>
              <a:t>provedení: </a:t>
            </a:r>
            <a:r>
              <a:rPr lang="sk" sz="1500"/>
              <a:t>pacient sedí, na vyzvání se postaví ze sedu, ujde 3 metry, otočí se, jde zpět a posadí se, po celou dobu se měří čas, vše se opakuje 3x a z hodnot se dělá průměr</a:t>
            </a:r>
            <a:endParaRPr sz="1500"/>
          </a:p>
          <a:p>
            <a:pPr indent="-323850" lvl="0" marL="457200" rtl="0" algn="l">
              <a:spcBef>
                <a:spcPts val="0"/>
              </a:spcBef>
              <a:spcAft>
                <a:spcPts val="0"/>
              </a:spcAft>
              <a:buSzPts val="1500"/>
              <a:buChar char="●"/>
            </a:pPr>
            <a:r>
              <a:rPr b="1" lang="sk" sz="1500"/>
              <a:t>vyhodnocení: </a:t>
            </a:r>
            <a:r>
              <a:rPr lang="sk" sz="1500"/>
              <a:t>pokud je čas nad 12s - je vyšší riziko pádu (existuje tabulka s časy pro jednotlivé klinické stavy)</a:t>
            </a:r>
            <a:endParaRPr sz="1500"/>
          </a:p>
          <a:p>
            <a:pPr indent="-323850" lvl="0" marL="457200" rtl="0" algn="l">
              <a:spcBef>
                <a:spcPts val="0"/>
              </a:spcBef>
              <a:spcAft>
                <a:spcPts val="0"/>
              </a:spcAft>
              <a:buSzPts val="1500"/>
              <a:buChar char="●"/>
            </a:pPr>
            <a:r>
              <a:rPr lang="sk" sz="1500"/>
              <a:t>používá se u neurologických on., starších pacientů, spinálních on. </a:t>
            </a:r>
            <a:endParaRPr sz="1500"/>
          </a:p>
          <a:p>
            <a:pPr indent="-323850" lvl="0" marL="457200" rtl="0" algn="l">
              <a:spcBef>
                <a:spcPts val="0"/>
              </a:spcBef>
              <a:spcAft>
                <a:spcPts val="0"/>
              </a:spcAft>
              <a:buSzPts val="1500"/>
              <a:buChar char="●"/>
            </a:pPr>
            <a:r>
              <a:rPr b="1" lang="sk" sz="1500"/>
              <a:t>10MWT - 10 Metre Walk Test </a:t>
            </a:r>
            <a:r>
              <a:rPr lang="sk" sz="1500"/>
              <a:t>- testuje rychlostní parametry chůze na vzdálenost 10m</a:t>
            </a:r>
            <a:endParaRPr sz="1500"/>
          </a:p>
          <a:p>
            <a:pPr indent="-323850" lvl="0" marL="457200" rtl="0" algn="l">
              <a:spcBef>
                <a:spcPts val="0"/>
              </a:spcBef>
              <a:spcAft>
                <a:spcPts val="0"/>
              </a:spcAft>
              <a:buSzPts val="1500"/>
              <a:buChar char="●"/>
            </a:pPr>
            <a:r>
              <a:rPr b="1" lang="sk" sz="1500"/>
              <a:t>provedení:</a:t>
            </a:r>
            <a:r>
              <a:rPr lang="sk" sz="1500"/>
              <a:t> pacient má 2 pokusy pohodlným tempem ujít 10m, poté 3 pokusy ujít úsek co nejrychleji, ale bezpečně!, na stopkách se hodnotí čas, za který pacient urazí úsek mezi 2.-8.m </a:t>
            </a:r>
            <a:endParaRPr sz="1500"/>
          </a:p>
          <a:p>
            <a:pPr indent="-323850" lvl="0" marL="457200" rtl="0" algn="l">
              <a:spcBef>
                <a:spcPts val="0"/>
              </a:spcBef>
              <a:spcAft>
                <a:spcPts val="0"/>
              </a:spcAft>
              <a:buSzPts val="1500"/>
              <a:buChar char="●"/>
            </a:pPr>
            <a:r>
              <a:rPr b="1" lang="sk" sz="1500"/>
              <a:t>vyhodnocení: </a:t>
            </a:r>
            <a:r>
              <a:rPr lang="sk" sz="1500"/>
              <a:t>z obou časů se udělá průměr, nemá normativní data = hodnotíme efekt před a po, jsou určené průměrné rychlosti chůze dle věkových kategorií</a:t>
            </a:r>
            <a:endParaRPr sz="1500"/>
          </a:p>
          <a:p>
            <a:pPr indent="-323850" lvl="0" marL="457200" rtl="0" algn="l">
              <a:spcBef>
                <a:spcPts val="0"/>
              </a:spcBef>
              <a:spcAft>
                <a:spcPts val="0"/>
              </a:spcAft>
              <a:buSzPts val="1500"/>
              <a:buChar char="●"/>
            </a:pPr>
            <a:r>
              <a:rPr lang="sk" sz="1500"/>
              <a:t>používá se u neurologických on., fraktur DKK, amputací </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klinických testů chůze</a:t>
            </a:r>
            <a:endParaRPr/>
          </a:p>
        </p:txBody>
      </p:sp>
      <p:pic>
        <p:nvPicPr>
          <p:cNvPr descr="The purpose of the Timed Up and Go Test is to assess the mobility, balance, walking ability and fall risk in older adults.  The TUG Test measures the time it takes an individual to stand up from a standard armchair.  Walk a distance of 3 meters or about 10 feet, turn around, walk back to the chair and sit down.&#10;" id="398" name="Google Shape;398;p62" title="Timed Up &amp; Go Test">
            <a:hlinkClick r:id="rId3"/>
          </p:cNvPr>
          <p:cNvPicPr preferRelativeResize="0"/>
          <p:nvPr/>
        </p:nvPicPr>
        <p:blipFill>
          <a:blip r:embed="rId4">
            <a:alphaModFix/>
          </a:blip>
          <a:stretch>
            <a:fillRect/>
          </a:stretch>
        </p:blipFill>
        <p:spPr>
          <a:xfrm>
            <a:off x="540000" y="1042325"/>
            <a:ext cx="4572000" cy="3429000"/>
          </a:xfrm>
          <a:prstGeom prst="rect">
            <a:avLst/>
          </a:prstGeom>
          <a:noFill/>
          <a:ln>
            <a:noFill/>
          </a:ln>
        </p:spPr>
      </p:pic>
      <p:pic>
        <p:nvPicPr>
          <p:cNvPr descr="The 10MWT is a performance based measure that assess short duration walking speed. It has been used in a variety of populations including stroke, Parkinson's disease, general neurologic movement disorders and SCI.&#10;&#10;Want to learn even more about the 10MWT? See our webpage!&#10;https://scireproject.com/outcome/10-meter-walking-test/&#10;&#10;Follow us on Twitter, Facebook, and LinkedIn and check out our website!&#10;SCIRE Professional&#10;https://scireproject.com&#10;https://twitter.com/SCIREProject&#10;SCIRE Community&#10;https://community.scireproject.com&#10;https://twitter.com/SCIRECommunity&#10;https://www.facebook.com/SCIRECommunity&#10;https://linkedin.com/company/SCIRECommunity" id="399" name="Google Shape;399;p62" title="SCIREproject.com - 10 Meter Walk Test">
            <a:hlinkClick r:id="rId5"/>
          </p:cNvPr>
          <p:cNvPicPr preferRelativeResize="0"/>
          <p:nvPr/>
        </p:nvPicPr>
        <p:blipFill>
          <a:blip r:embed="rId6">
            <a:alphaModFix/>
          </a:blip>
          <a:stretch>
            <a:fillRect/>
          </a:stretch>
        </p:blipFill>
        <p:spPr>
          <a:xfrm>
            <a:off x="5264400" y="1031100"/>
            <a:ext cx="3727200" cy="279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klinických testů chůze</a:t>
            </a:r>
            <a:endParaRPr/>
          </a:p>
        </p:txBody>
      </p:sp>
      <p:sp>
        <p:nvSpPr>
          <p:cNvPr id="405" name="Google Shape;405;p63"/>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6MWT - 6 Minute Walk Test</a:t>
            </a:r>
            <a:r>
              <a:rPr lang="sk" sz="1400"/>
              <a:t> - hodnotí aerobní vytrvalost a kapacitu při chůzi</a:t>
            </a:r>
            <a:endParaRPr sz="1400"/>
          </a:p>
          <a:p>
            <a:pPr indent="-317500" lvl="0" marL="457200" rtl="0" algn="l">
              <a:spcBef>
                <a:spcPts val="0"/>
              </a:spcBef>
              <a:spcAft>
                <a:spcPts val="0"/>
              </a:spcAft>
              <a:buSzPts val="1400"/>
              <a:buChar char="●"/>
            </a:pPr>
            <a:r>
              <a:rPr b="1" lang="sk" sz="1400"/>
              <a:t>provedení: </a:t>
            </a:r>
            <a:r>
              <a:rPr lang="sk" sz="1400"/>
              <a:t>pacient má pulzní oxymetr (měří saturaci kyslíkem), hodnotí se vzdálenost, kterou pacient zvládne ujít za 6 minut, je vytyčen 30m úsek a místa, kde se pacient má otáčet, hodnotí se 2 rychlosti - pohodlné tempo a nejvyšší možné tempo, pacient může odpočívat, zastavit v průběhu (měříme kdy a na jak dlouho), testovanému se hlásí každou minutu zbývající čas, nijak ho nepodporujeme (pouze říct “vedete si dobře” nebo “pokračujte” u hlášení zbývajícího času), v průběhu se hodnotí subjektivní námaha a dušnost (Borgova škála), krevní tlak, srdeční frekvence, saturace (pokud klesne pod 88, zaznamenáváme vzdálenost, ve které se stalo)</a:t>
            </a:r>
            <a:endParaRPr sz="1400"/>
          </a:p>
          <a:p>
            <a:pPr indent="-317500" lvl="0" marL="457200" rtl="0" algn="l">
              <a:spcBef>
                <a:spcPts val="0"/>
              </a:spcBef>
              <a:spcAft>
                <a:spcPts val="0"/>
              </a:spcAft>
              <a:buSzPts val="1400"/>
              <a:buChar char="●"/>
            </a:pPr>
            <a:r>
              <a:rPr lang="sk" sz="1400"/>
              <a:t>Ideálně se opakuje alespoň 3x, po 45 minutách, aby se ukázalo, zda výsledek opravdu odpovídá pacientově kondici, porovnáváme před a po terapii, možné díky němu odhalit poruchy nervosvalového přenosu nebo nutnost kyslíkové suplementace</a:t>
            </a:r>
            <a:endParaRPr sz="1400"/>
          </a:p>
          <a:p>
            <a:pPr indent="-317500" lvl="0" marL="457200" rtl="0" algn="l">
              <a:spcBef>
                <a:spcPts val="0"/>
              </a:spcBef>
              <a:spcAft>
                <a:spcPts val="0"/>
              </a:spcAft>
              <a:buSzPts val="1400"/>
              <a:buChar char="●"/>
            </a:pPr>
            <a:r>
              <a:rPr lang="sk" sz="1400"/>
              <a:t>použití u rozličných diagnóz, nejčastěji kardiovaskulární on., plicní on., neurologické on.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sz="1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klinických testů chůze</a:t>
            </a:r>
            <a:endParaRPr/>
          </a:p>
        </p:txBody>
      </p:sp>
      <p:pic>
        <p:nvPicPr>
          <p:cNvPr id="411" name="Google Shape;411;p64" title="Six Minute Walk Test 2012">
            <a:hlinkClick r:id="rId3"/>
          </p:cNvPr>
          <p:cNvPicPr preferRelativeResize="0"/>
          <p:nvPr/>
        </p:nvPicPr>
        <p:blipFill>
          <a:blip r:embed="rId4">
            <a:alphaModFix/>
          </a:blip>
          <a:stretch>
            <a:fillRect/>
          </a:stretch>
        </p:blipFill>
        <p:spPr>
          <a:xfrm>
            <a:off x="228645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Přístrojové vyšetření chůze</a:t>
            </a:r>
            <a:endParaRPr/>
          </a:p>
        </p:txBody>
      </p:sp>
      <p:sp>
        <p:nvSpPr>
          <p:cNvPr id="417" name="Google Shape;417;p65"/>
          <p:cNvSpPr txBox="1"/>
          <p:nvPr>
            <p:ph idx="1" type="body"/>
          </p:nvPr>
        </p:nvSpPr>
        <p:spPr>
          <a:xfrm>
            <a:off x="540000" y="1269000"/>
            <a:ext cx="47493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b="1" lang="sk" sz="1900"/>
              <a:t>kinematická analýza 3D</a:t>
            </a:r>
            <a:r>
              <a:rPr lang="sk" sz="1900"/>
              <a:t> - pomocí kamer, hodnocení časoprostorových parametrů</a:t>
            </a:r>
            <a:endParaRPr sz="1900"/>
          </a:p>
          <a:p>
            <a:pPr indent="-349250" lvl="0" marL="457200" rtl="0" algn="l">
              <a:spcBef>
                <a:spcPts val="0"/>
              </a:spcBef>
              <a:spcAft>
                <a:spcPts val="0"/>
              </a:spcAft>
              <a:buSzPts val="1900"/>
              <a:buChar char="●"/>
            </a:pPr>
            <a:r>
              <a:rPr b="1" lang="sk" sz="1900"/>
              <a:t>měření pomocí silových/tlakových plošin</a:t>
            </a:r>
            <a:r>
              <a:rPr lang="sk" sz="1900"/>
              <a:t> (dynamická počítačová posturografie - balance master system)</a:t>
            </a:r>
            <a:endParaRPr sz="1900"/>
          </a:p>
          <a:p>
            <a:pPr indent="-349250" lvl="0" marL="457200" rtl="0" algn="l">
              <a:spcBef>
                <a:spcPts val="0"/>
              </a:spcBef>
              <a:spcAft>
                <a:spcPts val="0"/>
              </a:spcAft>
              <a:buSzPts val="1900"/>
              <a:buChar char="●"/>
            </a:pPr>
            <a:r>
              <a:rPr b="1" lang="sk" sz="1900"/>
              <a:t>chodící pásy se silovými plošinami </a:t>
            </a:r>
            <a:r>
              <a:rPr lang="sk" sz="1900"/>
              <a:t>(C-mill, Zebris; používají se i pro rehabilitaci chů</a:t>
            </a:r>
            <a:r>
              <a:rPr lang="sk" sz="1900"/>
              <a:t>ze)</a:t>
            </a:r>
            <a:endParaRPr sz="1900"/>
          </a:p>
          <a:p>
            <a:pPr indent="0" lvl="0" marL="0" rtl="0" algn="l">
              <a:spcBef>
                <a:spcPts val="0"/>
              </a:spcBef>
              <a:spcAft>
                <a:spcPts val="0"/>
              </a:spcAft>
              <a:buClr>
                <a:schemeClr val="dk1"/>
              </a:buClr>
              <a:buSzPts val="1100"/>
              <a:buFont typeface="Arial"/>
              <a:buNone/>
            </a:pPr>
            <a:r>
              <a:t/>
            </a:r>
            <a:endParaRPr sz="1900"/>
          </a:p>
          <a:p>
            <a:pPr indent="0" lvl="0" marL="0" rtl="0" algn="l">
              <a:spcBef>
                <a:spcPts val="0"/>
              </a:spcBef>
              <a:spcAft>
                <a:spcPts val="0"/>
              </a:spcAft>
              <a:buNone/>
            </a:pPr>
            <a:r>
              <a:t/>
            </a:r>
            <a:endParaRPr sz="1900"/>
          </a:p>
        </p:txBody>
      </p:sp>
      <p:pic>
        <p:nvPicPr>
          <p:cNvPr id="418" name="Google Shape;418;p65"/>
          <p:cNvPicPr preferRelativeResize="0"/>
          <p:nvPr/>
        </p:nvPicPr>
        <p:blipFill>
          <a:blip r:embed="rId3">
            <a:alphaModFix/>
          </a:blip>
          <a:stretch>
            <a:fillRect/>
          </a:stretch>
        </p:blipFill>
        <p:spPr>
          <a:xfrm>
            <a:off x="5340850" y="1269000"/>
            <a:ext cx="3549901" cy="2026422"/>
          </a:xfrm>
          <a:prstGeom prst="rect">
            <a:avLst/>
          </a:prstGeom>
          <a:noFill/>
          <a:ln>
            <a:noFill/>
          </a:ln>
        </p:spPr>
      </p:pic>
      <p:sp>
        <p:nvSpPr>
          <p:cNvPr id="419" name="Google Shape;419;p65"/>
          <p:cNvSpPr txBox="1"/>
          <p:nvPr/>
        </p:nvSpPr>
        <p:spPr>
          <a:xfrm>
            <a:off x="5615800" y="32954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https://www.hpcosmos.com/en/products/software-measuring-technology/zebris-visual-stimulation-17019065</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Ukázka - Zebris</a:t>
            </a:r>
            <a:endParaRPr/>
          </a:p>
        </p:txBody>
      </p:sp>
      <p:pic>
        <p:nvPicPr>
          <p:cNvPr descr=" " id="425" name="Google Shape;425;p66" title="Zebris Gait Analysis Platform">
            <a:hlinkClick r:id="rId3"/>
          </p:cNvPr>
          <p:cNvPicPr preferRelativeResize="0"/>
          <p:nvPr/>
        </p:nvPicPr>
        <p:blipFill>
          <a:blip r:embed="rId4">
            <a:alphaModFix/>
          </a:blip>
          <a:stretch>
            <a:fillRect/>
          </a:stretch>
        </p:blipFill>
        <p:spPr>
          <a:xfrm>
            <a:off x="242720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431" name="Google Shape;431;p67"/>
          <p:cNvSpPr txBox="1"/>
          <p:nvPr>
            <p:ph idx="1" type="body"/>
          </p:nvPr>
        </p:nvSpPr>
        <p:spPr>
          <a:xfrm>
            <a:off x="539550" y="1068427"/>
            <a:ext cx="8064900" cy="3105000"/>
          </a:xfrm>
          <a:prstGeom prst="rect">
            <a:avLst/>
          </a:prstGeom>
        </p:spPr>
        <p:txBody>
          <a:bodyPr anchorCtr="0" anchor="t" bIns="0" lIns="0" spcFirstLastPara="1" rIns="0" wrap="square" tIns="0">
            <a:noAutofit/>
          </a:bodyPr>
          <a:lstStyle/>
          <a:p>
            <a:pPr indent="-298450" lvl="0" marL="457200" rtl="0" algn="l">
              <a:spcBef>
                <a:spcPts val="0"/>
              </a:spcBef>
              <a:spcAft>
                <a:spcPts val="0"/>
              </a:spcAft>
              <a:buSzPts val="1100"/>
              <a:buChar char="●"/>
            </a:pPr>
            <a:r>
              <a:rPr lang="sk" sz="1100" u="sng">
                <a:solidFill>
                  <a:schemeClr val="hlink"/>
                </a:solidFill>
                <a:hlinkClick r:id="rId3"/>
              </a:rPr>
              <a:t>http://www.fsps.muni.cz/impact/vysetrovaci-metody-1/</a:t>
            </a:r>
            <a:r>
              <a:rPr lang="sk" sz="1100"/>
              <a:t> </a:t>
            </a:r>
            <a:endParaRPr sz="1100"/>
          </a:p>
          <a:p>
            <a:pPr indent="-298450" lvl="0" marL="457200" rtl="0" algn="l">
              <a:spcBef>
                <a:spcPts val="0"/>
              </a:spcBef>
              <a:spcAft>
                <a:spcPts val="0"/>
              </a:spcAft>
              <a:buSzPts val="1100"/>
              <a:buChar char="●"/>
            </a:pPr>
            <a:r>
              <a:rPr lang="sk" sz="1100"/>
              <a:t>KOLÁŘ, Pavel, 2009. Rehabilitace v klinické praxi. Praha: Galén. ISBN 978-80-7262-657-1.</a:t>
            </a:r>
            <a:endParaRPr sz="1100"/>
          </a:p>
          <a:p>
            <a:pPr indent="-298450" lvl="0" marL="457200" rtl="0" algn="l">
              <a:spcBef>
                <a:spcPts val="0"/>
              </a:spcBef>
              <a:spcAft>
                <a:spcPts val="0"/>
              </a:spcAft>
              <a:buSzPts val="1100"/>
              <a:buChar char="●"/>
            </a:pPr>
            <a:r>
              <a:rPr lang="sk" sz="1100"/>
              <a:t>VÉLE, František, 2006. Kineziologie: přehled klinické kineziologie a patokineziologie pro diagnostiku a terapii poruch pohybové soustavy.Vyd. 2., (V Tritonu 1.). Praha:Triton. ISBN 80-7254-837-9.</a:t>
            </a:r>
            <a:endParaRPr sz="1100"/>
          </a:p>
          <a:p>
            <a:pPr indent="-298450" lvl="0" marL="457200" rtl="0" algn="l">
              <a:spcBef>
                <a:spcPts val="0"/>
              </a:spcBef>
              <a:spcAft>
                <a:spcPts val="0"/>
              </a:spcAft>
              <a:buSzPts val="1100"/>
              <a:buChar char="●"/>
            </a:pPr>
            <a:r>
              <a:rPr lang="sk" sz="1100" u="sng">
                <a:solidFill>
                  <a:schemeClr val="hlink"/>
                </a:solidFill>
                <a:hlinkClick r:id="rId4"/>
              </a:rPr>
              <a:t>https://www.physio-pedia.com/home/</a:t>
            </a:r>
            <a:r>
              <a:rPr lang="sk" sz="1100"/>
              <a:t> </a:t>
            </a:r>
            <a:endParaRPr sz="1100"/>
          </a:p>
          <a:p>
            <a:pPr indent="-298450" lvl="0" marL="457200" rtl="0" algn="l">
              <a:spcBef>
                <a:spcPts val="0"/>
              </a:spcBef>
              <a:spcAft>
                <a:spcPts val="0"/>
              </a:spcAft>
              <a:buSzPts val="1100"/>
              <a:buChar char="●"/>
            </a:pPr>
            <a:r>
              <a:rPr lang="sk" sz="1100"/>
              <a:t>Bastlová P., Jurutková Z., Tomsová J., Zelená A. Výběr klinických testů pro fyzioterapeuty, 2015.</a:t>
            </a:r>
            <a:endParaRPr sz="1100"/>
          </a:p>
          <a:p>
            <a:pPr indent="-298450" lvl="0" marL="457200" rtl="0" algn="l">
              <a:spcBef>
                <a:spcPts val="0"/>
              </a:spcBef>
              <a:spcAft>
                <a:spcPts val="0"/>
              </a:spcAft>
              <a:buSzPts val="1100"/>
              <a:buChar char="●"/>
            </a:pPr>
            <a:r>
              <a:rPr lang="sk" sz="1100"/>
              <a:t>Kolářová B., Stacho J., Jiráčková M., Konečná P., Navrátilová L. Počítačové a robotické technologie v klinické rehabilitaci, 2019.</a:t>
            </a:r>
            <a:endParaRPr sz="1100"/>
          </a:p>
          <a:p>
            <a:pPr indent="-298450" lvl="0" marL="457200" rtl="0" algn="l">
              <a:spcBef>
                <a:spcPts val="0"/>
              </a:spcBef>
              <a:spcAft>
                <a:spcPts val="0"/>
              </a:spcAft>
              <a:buSzPts val="1100"/>
              <a:buChar char="●"/>
            </a:pPr>
            <a:r>
              <a:rPr lang="sk" sz="1100"/>
              <a:t>GROSS, Jeffrey M., Joseph FETTO a Elaine Rosen SUPNICK. Vyšetření pohybového aparátu. Translated by Martina Zemanová - Jan Vacek. Vyd. 1. Praha: Triton, 2005. 599 s. ISBN 8072547208.</a:t>
            </a:r>
            <a:endParaRPr sz="1100"/>
          </a:p>
          <a:p>
            <a:pPr indent="-298450" lvl="0" marL="457200" rtl="0" algn="l">
              <a:spcBef>
                <a:spcPts val="0"/>
              </a:spcBef>
              <a:spcAft>
                <a:spcPts val="0"/>
              </a:spcAft>
              <a:buSzPts val="1100"/>
              <a:buChar char="●"/>
            </a:pPr>
            <a:r>
              <a:rPr lang="sk" sz="1100"/>
              <a:t>HALADOVÁ, Eva. Vyšetřovací metody hybného systému. Vyd. 3., nezměn. Brno: Národní centrum ošetřovatelství a nelékařských zdravotnických oborů, 2010. 135 s</a:t>
            </a:r>
            <a:endParaRPr sz="1100"/>
          </a:p>
          <a:p>
            <a:pPr indent="-298450" lvl="0" marL="457200" rtl="0" algn="l">
              <a:spcBef>
                <a:spcPts val="0"/>
              </a:spcBef>
              <a:spcAft>
                <a:spcPts val="0"/>
              </a:spcAft>
              <a:buSzPts val="1100"/>
              <a:buChar char="●"/>
            </a:pPr>
            <a:r>
              <a:rPr lang="sk" sz="1100"/>
              <a:t>materiály kurzu DNS</a:t>
            </a:r>
            <a:endParaRPr sz="1100"/>
          </a:p>
          <a:p>
            <a:pPr indent="-298450" lvl="0" marL="457200" rtl="0" algn="l">
              <a:spcBef>
                <a:spcPts val="0"/>
              </a:spcBef>
              <a:spcAft>
                <a:spcPts val="0"/>
              </a:spcAft>
              <a:buSzPts val="1100"/>
              <a:buChar char="●"/>
            </a:pPr>
            <a:r>
              <a:rPr lang="sk" sz="1100"/>
              <a:t>GÚTH, A. 2004. Vyšetrovacie metodiky pre fyzioterapeutov. 2. vyd. Bratislava: LIEČREH GÚTH. ISBN 80-88932-13-0.</a:t>
            </a:r>
            <a:endParaRPr sz="1100"/>
          </a:p>
          <a:p>
            <a:pPr indent="-298450" lvl="0" marL="457200" rtl="0" algn="l">
              <a:spcBef>
                <a:spcPts val="0"/>
              </a:spcBef>
              <a:spcAft>
                <a:spcPts val="0"/>
              </a:spcAft>
              <a:buSzPts val="1100"/>
              <a:buChar char="●"/>
            </a:pPr>
            <a:r>
              <a:rPr lang="sk" sz="1100"/>
              <a:t>Kapandji, A. I. (1998). The physiology of the joints: Annotated diagrams of the mechanics of the human joints (5th ed.). Edinburgh: Churchill Livingstone. </a:t>
            </a:r>
            <a:endParaRPr sz="1100"/>
          </a:p>
          <a:p>
            <a:pPr indent="0" lvl="0" marL="0" rtl="0" algn="l">
              <a:spcBef>
                <a:spcPts val="0"/>
              </a:spcBef>
              <a:spcAft>
                <a:spcPts val="0"/>
              </a:spcAft>
              <a:buNone/>
            </a:pPr>
            <a:r>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437" name="Google Shape;437;p68"/>
          <p:cNvPicPr preferRelativeResize="0"/>
          <p:nvPr/>
        </p:nvPicPr>
        <p:blipFill>
          <a:blip r:embed="rId3">
            <a:alphaModFix/>
          </a:blip>
          <a:stretch>
            <a:fillRect/>
          </a:stretch>
        </p:blipFill>
        <p:spPr>
          <a:xfrm>
            <a:off x="521500" y="1019875"/>
            <a:ext cx="3462996" cy="3960000"/>
          </a:xfrm>
          <a:prstGeom prst="rect">
            <a:avLst/>
          </a:prstGeom>
          <a:noFill/>
          <a:ln>
            <a:noFill/>
          </a:ln>
        </p:spPr>
      </p:pic>
      <p:pic>
        <p:nvPicPr>
          <p:cNvPr id="438" name="Google Shape;438;p68"/>
          <p:cNvPicPr preferRelativeResize="0"/>
          <p:nvPr/>
        </p:nvPicPr>
        <p:blipFill rotWithShape="1">
          <a:blip r:embed="rId4">
            <a:alphaModFix/>
          </a:blip>
          <a:srcRect b="47404" l="39132" r="39121" t="17383"/>
          <a:stretch/>
        </p:blipFill>
        <p:spPr>
          <a:xfrm>
            <a:off x="4572000" y="345175"/>
            <a:ext cx="3912714" cy="396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4" title="Specifické vyšetřovací metody ramenního kloubu">
            <a:hlinkClick r:id="rId3"/>
          </p:cNvPr>
          <p:cNvPicPr preferRelativeResize="0"/>
          <p:nvPr/>
        </p:nvPicPr>
        <p:blipFill>
          <a:blip r:embed="rId4">
            <a:alphaModFix/>
          </a:blip>
          <a:stretch>
            <a:fillRect/>
          </a:stretch>
        </p:blipFill>
        <p:spPr>
          <a:xfrm>
            <a:off x="2180675" y="6566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Stereotyp ABD v RK</a:t>
            </a:r>
            <a:endParaRPr/>
          </a:p>
        </p:txBody>
      </p:sp>
      <p:sp>
        <p:nvSpPr>
          <p:cNvPr id="159" name="Google Shape;159;p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800"/>
              <a:t>nejčastější odchylky (chybné provedení):</a:t>
            </a:r>
            <a:endParaRPr b="1" sz="1800"/>
          </a:p>
          <a:p>
            <a:pPr indent="-342900" lvl="0" marL="457200" rtl="0" algn="l">
              <a:spcBef>
                <a:spcPts val="0"/>
              </a:spcBef>
              <a:spcAft>
                <a:spcPts val="0"/>
              </a:spcAft>
              <a:buSzPts val="1800"/>
              <a:buChar char="●"/>
            </a:pPr>
            <a:r>
              <a:rPr lang="sk" sz="1800"/>
              <a:t>Pohyb začíná elevací ram. pletence (aktivací horní porce m. trapezius a m. levator scapulae), nedostatečná stabilizace lopatky – rotuje dříve a více, než je norma (mezi 30-170° je poměr pohybu 2:1 GH kloub:lopatka, = každých 15°abdukce = 10°v glenohumerálním skloubení a 5°spoje lopatky - AC a SC kloub, rotace lopatky), prominence dolního úhlu nebo margo medialis (scapula alata, výrazný pohyb lopatky do abdukce</a:t>
            </a:r>
            <a:endParaRPr sz="1800"/>
          </a:p>
          <a:p>
            <a:pPr indent="-342900" lvl="0" marL="457200" rtl="0" algn="l">
              <a:spcBef>
                <a:spcPts val="0"/>
              </a:spcBef>
              <a:spcAft>
                <a:spcPts val="0"/>
              </a:spcAft>
              <a:buSzPts val="1800"/>
              <a:buChar char="●"/>
            </a:pPr>
            <a:r>
              <a:rPr lang="sk" sz="1800"/>
              <a:t>pohyb začíná lateroflexí trupu kontralaterálně (aktivace m. quadratus lumborum (aktivace m. Quadratus lumborum, poté pokračuje jako předchozí varianta, úklon trupu naznačuje horší stabilizaci páteře</a:t>
            </a:r>
            <a:endParaRPr sz="1800"/>
          </a:p>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ramenního kloubu</a:t>
            </a:r>
            <a:endParaRPr/>
          </a:p>
        </p:txBody>
      </p:sp>
      <p:sp>
        <p:nvSpPr>
          <p:cNvPr id="165" name="Google Shape;165;p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b="1" lang="sk" sz="1600"/>
              <a:t>popis humeroskapulárního rytmu: </a:t>
            </a:r>
            <a:r>
              <a:rPr lang="sk" sz="1600" u="sng">
                <a:solidFill>
                  <a:schemeClr val="hlink"/>
                </a:solidFill>
                <a:hlinkClick r:id="rId3"/>
              </a:rPr>
              <a:t>https://www.youtube.com/watch?v=kkNnc6ssbPI</a:t>
            </a:r>
            <a:r>
              <a:rPr lang="sk" sz="1600"/>
              <a:t> </a:t>
            </a:r>
            <a:endParaRPr sz="1600"/>
          </a:p>
          <a:p>
            <a:pPr indent="-330200" lvl="0" marL="457200" rtl="0" algn="l">
              <a:spcBef>
                <a:spcPts val="0"/>
              </a:spcBef>
              <a:spcAft>
                <a:spcPts val="0"/>
              </a:spcAft>
              <a:buSzPts val="1600"/>
              <a:buChar char="●"/>
            </a:pPr>
            <a:r>
              <a:rPr lang="sk" sz="1600"/>
              <a:t>vyšetření se dá spojit s vyšetřením tzv. </a:t>
            </a:r>
            <a:r>
              <a:rPr b="1" lang="sk" sz="1600"/>
              <a:t>bolestivého oblouku ramene</a:t>
            </a:r>
            <a:endParaRPr b="1" sz="1600"/>
          </a:p>
          <a:p>
            <a:pPr indent="-330200" lvl="0" marL="457200" rtl="0" algn="l">
              <a:spcBef>
                <a:spcPts val="0"/>
              </a:spcBef>
              <a:spcAft>
                <a:spcPts val="0"/>
              </a:spcAft>
              <a:buSzPts val="1600"/>
              <a:buChar char="●"/>
            </a:pPr>
            <a:r>
              <a:rPr lang="sk" sz="1600"/>
              <a:t>provádí se max. abdukce s nataženou HK, sledujeme </a:t>
            </a:r>
            <a:r>
              <a:rPr b="1" lang="sk" sz="1600"/>
              <a:t>bolestivost v průběhu pohybu</a:t>
            </a:r>
            <a:endParaRPr b="1" sz="1600"/>
          </a:p>
          <a:p>
            <a:pPr indent="-330200" lvl="0" marL="457200" rtl="0" algn="l">
              <a:spcBef>
                <a:spcPts val="0"/>
              </a:spcBef>
              <a:spcAft>
                <a:spcPts val="0"/>
              </a:spcAft>
              <a:buSzPts val="1600"/>
              <a:buChar char="●"/>
            </a:pPr>
            <a:r>
              <a:rPr b="1" lang="sk" sz="1600"/>
              <a:t>bolest do 30°abdukce</a:t>
            </a:r>
            <a:r>
              <a:rPr lang="sk" sz="1600"/>
              <a:t> - možnost poškozeného m. supraspinatus</a:t>
            </a:r>
            <a:endParaRPr sz="1600"/>
          </a:p>
          <a:p>
            <a:pPr indent="-330200" lvl="0" marL="457200" rtl="0" algn="l">
              <a:spcBef>
                <a:spcPts val="0"/>
              </a:spcBef>
              <a:spcAft>
                <a:spcPts val="0"/>
              </a:spcAft>
              <a:buSzPts val="1600"/>
              <a:buChar char="●"/>
            </a:pPr>
            <a:r>
              <a:rPr b="1" lang="sk" sz="1600"/>
              <a:t>bolest mezi 30-60°</a:t>
            </a:r>
            <a:r>
              <a:rPr lang="sk" sz="1600"/>
              <a:t> - postižení subakromiální burzy</a:t>
            </a:r>
            <a:endParaRPr sz="1600"/>
          </a:p>
          <a:p>
            <a:pPr indent="-330200" lvl="0" marL="457200" rtl="0" algn="l">
              <a:spcBef>
                <a:spcPts val="0"/>
              </a:spcBef>
              <a:spcAft>
                <a:spcPts val="0"/>
              </a:spcAft>
              <a:buSzPts val="1600"/>
              <a:buChar char="●"/>
            </a:pPr>
            <a:r>
              <a:rPr b="1" lang="sk" sz="1600"/>
              <a:t>bolest 60-120° </a:t>
            </a:r>
            <a:r>
              <a:rPr lang="sk" sz="1600"/>
              <a:t>- impingement syndrom, postižení rotátorové manžety (svaly, které se nejvíce podílejí na stabilizaci havice humeru do jamky cavitas glenoidalis - m. supraspinatus, m. infraspinatus, m. teres minor, m. subscapularis)</a:t>
            </a:r>
            <a:endParaRPr sz="1600"/>
          </a:p>
          <a:p>
            <a:pPr indent="-330200" lvl="0" marL="457200" rtl="0" algn="l">
              <a:spcBef>
                <a:spcPts val="0"/>
              </a:spcBef>
              <a:spcAft>
                <a:spcPts val="0"/>
              </a:spcAft>
              <a:buSzPts val="1600"/>
              <a:buChar char="●"/>
            </a:pPr>
            <a:r>
              <a:rPr b="1" lang="sk" sz="1600"/>
              <a:t>bolest v krajním rozsahu 180°</a:t>
            </a:r>
            <a:r>
              <a:rPr lang="sk" sz="1600"/>
              <a:t> - postižení AC kloubu, burzy</a:t>
            </a:r>
            <a:endParaRPr sz="1600"/>
          </a:p>
          <a:p>
            <a:pPr indent="0" lvl="0" marL="0" rtl="0" algn="l">
              <a:spcBef>
                <a:spcPts val="0"/>
              </a:spcBef>
              <a:spcAft>
                <a:spcPts val="0"/>
              </a:spcAft>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rotWithShape="1">
          <a:blip r:embed="rId3">
            <a:alphaModFix/>
          </a:blip>
          <a:srcRect b="22328" l="2229" r="31624" t="21627"/>
          <a:stretch/>
        </p:blipFill>
        <p:spPr>
          <a:xfrm>
            <a:off x="969300" y="574325"/>
            <a:ext cx="7205376" cy="3815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8"/>
          <p:cNvPicPr preferRelativeResize="0"/>
          <p:nvPr/>
        </p:nvPicPr>
        <p:blipFill>
          <a:blip r:embed="rId3">
            <a:alphaModFix/>
          </a:blip>
          <a:stretch>
            <a:fillRect/>
          </a:stretch>
        </p:blipFill>
        <p:spPr>
          <a:xfrm>
            <a:off x="152400" y="152400"/>
            <a:ext cx="4046915" cy="4838702"/>
          </a:xfrm>
          <a:prstGeom prst="rect">
            <a:avLst/>
          </a:prstGeom>
          <a:noFill/>
          <a:ln>
            <a:noFill/>
          </a:ln>
        </p:spPr>
      </p:pic>
      <p:pic>
        <p:nvPicPr>
          <p:cNvPr id="176" name="Google Shape;176;p28"/>
          <p:cNvPicPr preferRelativeResize="0"/>
          <p:nvPr/>
        </p:nvPicPr>
        <p:blipFill>
          <a:blip r:embed="rId4">
            <a:alphaModFix/>
          </a:blip>
          <a:stretch>
            <a:fillRect/>
          </a:stretch>
        </p:blipFill>
        <p:spPr>
          <a:xfrm>
            <a:off x="4351715" y="152400"/>
            <a:ext cx="4639885" cy="432601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