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Tahoma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Tahoma-bold.fntdata"/><Relationship Id="rId14" Type="http://schemas.openxmlformats.org/officeDocument/2006/relationships/slide" Target="slides/slide9.xml"/><Relationship Id="rId36" Type="http://schemas.openxmlformats.org/officeDocument/2006/relationships/font" Target="fonts/Tahoma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568856d9d7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568856d9d7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568856d9d7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568856d9d7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68856d9d7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68856d9d7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568856d9d7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568856d9d7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568856d9d7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568856d9d7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568856d9d7_2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568856d9d7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68856d9d7_2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568856d9d7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68856d9d7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68856d9d7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68ed8308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568ed8308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568ed8308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568ed8308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568ed8308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568ed8308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68856d9d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568856d9d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68ed8308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568ed8308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568ed8308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568ed8308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568ed8308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568ed8308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68ed8308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568ed8308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568ed8308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568ed8308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773e033e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773e033e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773e033e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773e033e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773e033e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5773e033e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773e033e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5773e033e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568ed8308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568ed8308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568856d9d7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568856d9d7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773e033e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5773e033e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568856d9d7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568856d9d7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68856d9d7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68856d9d7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68856d9d7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568856d9d7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68856d9d7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68856d9d7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68856d9d7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68856d9d7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568856d9d7_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568856d9d7_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1" showMasterSp="0">
  <p:cSld name="Rozdělovník (alternativní)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2" name="Google Shape;12;p2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rgbClr val="0000D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4" name="Google Shape;14;p2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>
  <p:cSld name="Pouze nadpi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3" name="Google Shape;83;p1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ky, text - dva sloupce">
  <p:cSld name="Obrázky, text - dva sloupc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9" name="Google Shape;89;p12"/>
          <p:cNvSpPr txBox="1"/>
          <p:nvPr>
            <p:ph idx="2" type="body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2"/>
          <p:cNvSpPr txBox="1"/>
          <p:nvPr>
            <p:ph idx="3" type="body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2"/>
          <p:cNvSpPr txBox="1"/>
          <p:nvPr>
            <p:ph idx="4" type="body"/>
          </p:nvPr>
        </p:nvSpPr>
        <p:spPr>
          <a:xfrm>
            <a:off x="4688458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2"/>
          <p:cNvSpPr txBox="1"/>
          <p:nvPr>
            <p:ph idx="5" type="body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1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>
            <p:ph idx="6" type="body"/>
          </p:nvPr>
        </p:nvSpPr>
        <p:spPr>
          <a:xfrm>
            <a:off x="468845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4" name="Google Shape;9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 - inverzní" showMasterSp="0">
  <p:cSld name="Úvodní snímek - inverzní">
    <p:bg>
      <p:bgPr>
        <a:solidFill>
          <a:srgbClr val="5AC8A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2" name="Google Shape;102;p1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zdělovník (alternativní) 2" showMasterSp="0">
  <p:cSld name="Rozdělovník (alternativní) 2">
    <p:bg>
      <p:bgPr>
        <a:solidFill>
          <a:srgbClr val="5AC8A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107" name="Google Shape;107;p15"/>
          <p:cNvSpPr txBox="1"/>
          <p:nvPr>
            <p:ph type="title"/>
          </p:nvPr>
        </p:nvSpPr>
        <p:spPr>
          <a:xfrm>
            <a:off x="298876" y="2175274"/>
            <a:ext cx="39348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1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5"/>
          <p:cNvSpPr txBox="1"/>
          <p:nvPr>
            <p:ph idx="11" type="ftr"/>
          </p:nvPr>
        </p:nvSpPr>
        <p:spPr>
          <a:xfrm>
            <a:off x="540000" y="4671000"/>
            <a:ext cx="36939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1886"/>
            <a:ext cx="1514518" cy="7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verzní s obrázkem">
  <p:cSld name="Inverzní s obrázkem">
    <p:bg>
      <p:bgPr>
        <a:solidFill>
          <a:srgbClr val="5AC8AF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>
            <p:ph idx="2" type="pic"/>
          </p:nvPr>
        </p:nvSpPr>
        <p:spPr>
          <a:xfrm>
            <a:off x="0" y="1"/>
            <a:ext cx="9144000" cy="4381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540000" y="4530596"/>
            <a:ext cx="64170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185"/>
            <a:ext cx="849358" cy="44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PORT slide">
  <p:cSld name="MUNI SPORT slide">
    <p:bg>
      <p:bgPr>
        <a:solidFill>
          <a:srgbClr val="5AC8A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9508" y="1510650"/>
            <a:ext cx="4024985" cy="212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NI slide">
  <p:cSld name="MUNI slide">
    <p:bg>
      <p:bgPr>
        <a:solidFill>
          <a:schemeClr val="dk2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38217" y="1724200"/>
            <a:ext cx="6543763" cy="1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2" name="Google Shape;122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>
  <p:cSld name="Nadpis a obsah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>
  <p:cSld name="Úvodní sníme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298876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298876" y="3087302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b="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499" y="310500"/>
            <a:ext cx="1514518" cy="79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obsah">
  <p:cSld name="Nadpis, podnadpis a obsah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porovnání">
  <p:cSld name="Nadpis a porovnání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porovnání">
  <p:cSld name="Nadpis, podnadpis a porovnání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2" type="body"/>
          </p:nvPr>
        </p:nvSpPr>
        <p:spPr>
          <a:xfrm>
            <a:off x="4688458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3" type="body"/>
          </p:nvPr>
        </p:nvSpPr>
        <p:spPr>
          <a:xfrm>
            <a:off x="54000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4" type="body"/>
          </p:nvPr>
        </p:nvSpPr>
        <p:spPr>
          <a:xfrm>
            <a:off x="4688460" y="1276129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extem">
  <p:cSld name="Obrázek s textem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5510801" y="1947634"/>
            <a:ext cx="3094200" cy="24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b="0" sz="15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/>
          <p:nvPr>
            <p:ph idx="2" type="pic"/>
          </p:nvPr>
        </p:nvSpPr>
        <p:spPr>
          <a:xfrm>
            <a:off x="547132" y="1248966"/>
            <a:ext cx="4655700" cy="3105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8"/>
          <p:cNvSpPr txBox="1"/>
          <p:nvPr>
            <p:ph idx="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, podnadpis a tři sloupce">
  <p:cSld name="Nadpis, podnadpis a tři sloupc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idx="1" type="body"/>
          </p:nvPr>
        </p:nvSpPr>
        <p:spPr>
          <a:xfrm>
            <a:off x="3330000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3" type="body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4" type="body"/>
          </p:nvPr>
        </p:nvSpPr>
        <p:spPr>
          <a:xfrm>
            <a:off x="61209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sz="11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5" type="body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"/>
          <p:cNvSpPr txBox="1"/>
          <p:nvPr>
            <p:ph idx="6" type="body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7" type="body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b="0" sz="8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8" type="body"/>
          </p:nvPr>
        </p:nvSpPr>
        <p:spPr>
          <a:xfrm>
            <a:off x="539999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9" type="body"/>
          </p:nvPr>
        </p:nvSpPr>
        <p:spPr>
          <a:xfrm>
            <a:off x="6120001" y="1269002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>
            <p:ph idx="13" type="body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0" sz="15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74" name="Google Shape;7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obsah">
  <p:cSld name="Pouze obsah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78" name="Google Shape;78;p10"/>
          <p:cNvSpPr txBox="1"/>
          <p:nvPr>
            <p:ph idx="1" type="body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60958" y="4536000"/>
            <a:ext cx="849357" cy="4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1" type="ftr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2" type="sldNum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800" u="none" cap="none" strike="noStrik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9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01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fasciacongress.org/congress/fascia-glossary-of-terms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is.muni.cz/el/1451/podzim2011/bp1138/um/Vysetrovaci_metody_III.pdf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type="title"/>
          </p:nvPr>
        </p:nvSpPr>
        <p:spPr>
          <a:xfrm>
            <a:off x="298876" y="1581099"/>
            <a:ext cx="3934800" cy="87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Vazy a hypermobilita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Fascie</a:t>
            </a:r>
            <a:endParaRPr/>
          </a:p>
        </p:txBody>
      </p:sp>
      <p:sp>
        <p:nvSpPr>
          <p:cNvPr id="129" name="Google Shape;129;p20"/>
          <p:cNvSpPr txBox="1"/>
          <p:nvPr>
            <p:ph idx="1" type="subTitle"/>
          </p:nvPr>
        </p:nvSpPr>
        <p:spPr>
          <a:xfrm>
            <a:off x="298876" y="3087302"/>
            <a:ext cx="39348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k" sz="1400">
                <a:solidFill>
                  <a:schemeClr val="dk2"/>
                </a:solidFill>
              </a:rPr>
              <a:t>bp4803 Kineziologie, algeziologie a odvozené techniky diagnostiky a terapie 1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sk" sz="1400">
                <a:solidFill>
                  <a:schemeClr val="dk2"/>
                </a:solidFill>
              </a:rPr>
              <a:t>Mgr. Zuzana Kršáková</a:t>
            </a:r>
            <a:endParaRPr/>
          </a:p>
        </p:txBody>
      </p:sp>
      <p:pic>
        <p:nvPicPr>
          <p:cNvPr id="130" name="Google Shape;130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777" l="0" r="0" t="777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Stupně poranění vazů</a:t>
            </a:r>
            <a:endParaRPr/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sk" sz="1000"/>
              <a:t>Vazy jsou špatně cévně zásobeny, a proto se poměrně obtížně hojí.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sk" sz="1000"/>
              <a:t>Při stanovení stupně jejich poškození lze poměrně dobře využít skutečnosti, že vazy jsou inervovány.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000"/>
              <a:t>Totální/celková ruptura vazů (stupeň III):</a:t>
            </a:r>
            <a:endParaRPr b="1"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sk" sz="1000"/>
              <a:t>Dochází ke kompletnímu přerušení celistvosti vazu, a proto při jeho pasivním protažení vyvoláme pouze minimální bolest (absence tahového zatížení při porušení kontinuity vazu, zabraňující provokaci bolesti). Dochází k významnému poškození kloubního pouzdra a tudíž k rozvoji krevního výronu (promodrávání v místě poranění). Může dojít i k poškození chrupavek a rozvoje celkové nestability kloubu.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000"/>
              <a:t>Částečná ruptura vazů (stupeň I a II)</a:t>
            </a:r>
            <a:endParaRPr b="1"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sk" sz="1000"/>
              <a:t>Struktura vazu je narušena, ale vaz není úplně přerušen. Pacient pocítí např. při špatném došlapu rupnutí. V tomto případě dochází k poškození i kloubního pouzdra, které je protkáno cévami a  projeví se rozvojem krevního výronu (promodrávání v místě poranění). U parciální ruptury vyvoláme pasivním protažením poškozeného vazu prudkou bolest (z důvodu dráždění nociceptorů a zachované inervaci při tahovém zatížení). 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sk" sz="1000"/>
              <a:t>Tento paradoxní vzorec bolesti (menší bolest při těžším poranění vazu) může být důležitým diagnostickým nástrojem nedávno porušeného vazu.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sk" sz="1000"/>
              <a:t>U distenze vazu (stupeň I), </a:t>
            </a:r>
            <a:r>
              <a:rPr lang="sk" sz="1000"/>
              <a:t>kdy není porušená struktura ani pevnost vazu, ale dochází k mikroskopickým trhlinkám hojícími se jízvou. Postupně se rozvíjí otok v místě porušení vazu a okolí, bolestivost se může rozvinout až několik hodin po úraze, až po vzniku otoku. U distenze se ale neobjeví krevní výron (je známkou těžšího poškození vazu)! </a:t>
            </a:r>
            <a:r>
              <a:rPr b="1" lang="sk" sz="1000"/>
              <a:t>POZOR NA NEPŘIMĚŘENÉ A PŘEDČASNÉ SPORTOVNÍ ZATĚŽOVÁNÍ VAZU PO DISTENZI – může se rozvinout chronická instabilita!!!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Stupně poranění vazů</a:t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Distenze vazů </a:t>
            </a:r>
            <a:r>
              <a:rPr lang="sk" sz="1500"/>
              <a:t>se bezprostředně léčí PRICE (protection, rest, ice, compression, elevation) metodou, zatěžování při fixaci elastickým obinadlem s odlehčením od 4. dne po poranění, u absence krevního výronu není nutné provádět  RTG vyšetření. Jsou obvykle podávány analgetika.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Parciální ruptura </a:t>
            </a:r>
            <a:r>
              <a:rPr lang="sk" sz="1500"/>
              <a:t>se bezprostředně léčí PRICE metodou, dále po převozu k lékaři, se provede RTG vyšetření k odhalení případného poškození kostí či další zobrazovací metody (UZ, MRI) pro zobrazení měkkých tkání. V rámci konzervativní terapie je vhodné nasazení sádrové fixace na 4 týdny, aby došlo ke zhojení vazů.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Totální ruptura </a:t>
            </a:r>
            <a:r>
              <a:rPr lang="sk" sz="1500"/>
              <a:t>se bezprostředně léčí PRICE metodou, dále po převozu k lékaři, se provede RTG vyšetření k odhalení případného poškození kostí či další zobrazovací metody (UZ, MRI) pro zobrazení měkkých tkání. Jde-li o celkovou rupturu vazů, měly by být urgentně operačně sešity s následnou fixací. Není-li úraz odoperován, je nutná sádrová fixace na 6 týdnů.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Stupně poranění vazů</a:t>
            </a:r>
            <a:endParaRPr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PRICE vs. </a:t>
            </a:r>
            <a:r>
              <a:rPr b="1" lang="sk"/>
              <a:t>PEACE AND LOVE</a:t>
            </a:r>
            <a:endParaRPr b="1"/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447" y="0"/>
            <a:ext cx="44505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5102675" y="4328225"/>
            <a:ext cx="363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https://blogs.bmj.com/bjsm/2019/04/26/soft-tissue-injuries-simply-need-peace-love/</a:t>
            </a:r>
            <a:endParaRPr sz="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Stupně poranění vazů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00" y="989125"/>
            <a:ext cx="7490476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2960150" y="4759325"/>
            <a:ext cx="477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https://www.healmybones.com/articles/arthroscopy/ligament-injury.php</a:t>
            </a:r>
            <a:endParaRPr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Hypermobilita</a:t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500"/>
              <a:t>Hypermobilita </a:t>
            </a:r>
            <a:r>
              <a:rPr lang="sk" sz="1500"/>
              <a:t>= zvětšený rozsah kloubní pohyblivosti nad běžnou fyziologickou normu (v aktivním i pasivním pohybu)</a:t>
            </a:r>
            <a:endParaRPr sz="1500"/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k" sz="1500"/>
              <a:t>DRUHY HYPERMOBILITY </a:t>
            </a:r>
            <a:endParaRPr b="1" sz="1500"/>
          </a:p>
          <a:p>
            <a:pPr indent="-323850" lvl="0" marL="45720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Kompenzační H (lokální, patologická) - </a:t>
            </a:r>
            <a:r>
              <a:rPr lang="sk" sz="1500"/>
              <a:t>jako kompenzace omezení rozsahu pohybu v jiné části těla či kloubu (blokády páteře)</a:t>
            </a:r>
            <a:endParaRPr sz="1500"/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sk" sz="1500"/>
              <a:t>2. H při neurologickém onemocnění při postižení: </a:t>
            </a:r>
            <a:r>
              <a:rPr lang="sk" sz="1500"/>
              <a:t>mozečku, periferní paréze neboli chabé obrně (částečná ztráta pohybu v dané oblasti), hypotonii (svalová slabost/ochablost), ADHD (porucha pozornosti s hyperaktivitou), Downově SY (porucha 21 chromozomu), oligofrenii nebo mentální retardací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Hypermobilita</a:t>
            </a:r>
            <a:endParaRPr/>
          </a:p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H při klinicky patologických stavech</a:t>
            </a:r>
            <a:endParaRPr b="1"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Marfanův SY (genetická porucha pojivové tkáně způsobená genetickou mutací)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1400"/>
              <a:t>Ehlers Danlosův SY (onemocnění pojivové tkáně)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Konstituční H - </a:t>
            </a:r>
            <a:r>
              <a:rPr lang="sk" sz="1400"/>
              <a:t>příčina neznámá, nejspíše nedostatečné množství mezenchymu, projevuje se povolenými vazy a podpůrné vazivové tkáně svalů (u všech kloubů).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Laxicita =</a:t>
            </a:r>
            <a:r>
              <a:rPr lang="sk" sz="1400"/>
              <a:t> povolené vazy způsobují zvětšený rozsah kloubní pohyblivosti a kloubní nestabilitu, výhradně ženy (až 40%), progrese u mladých dívek, postupem věku se zmenšuje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Lokální patologická (posttraumatická) H - </a:t>
            </a:r>
            <a:r>
              <a:rPr lang="sk" sz="1400"/>
              <a:t>při poškození pasivních stabilizátorů určitého tělního segmentu (kloubní pouzdra, vazy)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H v důsledku sportu, zaměstnání - </a:t>
            </a:r>
            <a:r>
              <a:rPr lang="sk" sz="1400"/>
              <a:t>sporty založené na abnormálním zvětšování pohybu v kloubech, vysoká frekvence tréninků, absence snížení SS a sval. tonu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Hypermobilita</a:t>
            </a:r>
            <a:endParaRPr/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5300" y="254325"/>
            <a:ext cx="4942731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5"/>
          <p:cNvSpPr txBox="1"/>
          <p:nvPr/>
        </p:nvSpPr>
        <p:spPr>
          <a:xfrm>
            <a:off x="4188275" y="4261750"/>
            <a:ext cx="368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https://www.researchgate.net/figure/Some-orthopedic-features-of-JHS-EDS-HT-A-Active-joint-hypermobility-at-the-fingers-B_fig3_235620197</a:t>
            </a:r>
            <a:endParaRPr sz="800"/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300" y="1199050"/>
            <a:ext cx="2695575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/>
          <p:cNvSpPr txBox="1"/>
          <p:nvPr/>
        </p:nvSpPr>
        <p:spPr>
          <a:xfrm>
            <a:off x="430375" y="37832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https://therapiesforkids.com.au/benign-hypermobility-joint-syndrome/</a:t>
            </a:r>
            <a:endParaRPr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Zkoušky h</a:t>
            </a:r>
            <a:r>
              <a:rPr lang="sk"/>
              <a:t>ypermobility dle Jandy</a:t>
            </a:r>
            <a:endParaRPr/>
          </a:p>
        </p:txBody>
      </p:sp>
      <p:sp>
        <p:nvSpPr>
          <p:cNvPr id="239" name="Google Shape;239;p3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rotace hlavy (sed, stoj) - </a:t>
            </a:r>
            <a:r>
              <a:rPr lang="sk" sz="1400"/>
              <a:t>na obě strany, norma 80st., hyperm. přes 90 st., srovnat symetrii obou stran</a:t>
            </a:r>
            <a:endParaRPr sz="1400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šály (sed, stoj) - </a:t>
            </a:r>
            <a:r>
              <a:rPr lang="sk" sz="1400"/>
              <a:t>obejmout paží šíji, norma - loket dosáhne osy těla, prsty na trny obratlů, hyperm.- měření vzdálenosti, o kt. prsty přesáhnou osu těla, srovnat obě strany (nedominantní K má většinou větší rozsah pohybu)</a:t>
            </a:r>
            <a:endParaRPr sz="1400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zapažených paží (sed, stoj) - </a:t>
            </a:r>
            <a:r>
              <a:rPr lang="sk" sz="1400"/>
              <a:t>snaží se dotknout prsty obou rukou při zapažení, norma - dotkne se špičkami prstů, hyperm.- překryje prsty celé, nebo dlaně, někdy dosáhne až na zápěstí (bez větší lordotizace Th a L páteře), při zkrácení se nedotkne</a:t>
            </a:r>
            <a:endParaRPr sz="1400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založených paží (sed, leh) - </a:t>
            </a:r>
            <a:r>
              <a:rPr lang="sk" sz="1400"/>
              <a:t>založí paže překřížením v zátylí, norma- dosáhne špičkami prstů na acromion lopatky druhé strany, hyperm.- překryje dlaní část nebo celou lopatku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Zkoušky hypermobility dle Jandy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extendovaných loktů (sed, stoj) - </a:t>
            </a:r>
            <a:r>
              <a:rPr lang="sk" sz="1400"/>
              <a:t>při Fl. v ramen. kloubech max. Fl. v loktech přitiskne předloktí po celé ploše k sobě a snaží se je natáhnout aniž oddaluje předloktí, norma- Ext. Loktů při úhlu 110 st. mezi předloktím a pažní kostí, hyperm.- úhel se zvětšuje</a:t>
            </a:r>
            <a:endParaRPr sz="1400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sepjatých rukou - </a:t>
            </a:r>
            <a:r>
              <a:rPr lang="sk" sz="1400"/>
              <a:t>přitiskne dlaně k sobě, provádí Ext. zápěstí zvedáním loktů, nesmí dlaně od sebe oddálit, norma- 90 st. zápěstí, předloktí, hyperm.- úhel menší jak 90 st.</a:t>
            </a:r>
            <a:endParaRPr sz="1400"/>
          </a:p>
          <a:p>
            <a:pPr indent="-3175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sepjatých prstů - </a:t>
            </a:r>
            <a:r>
              <a:rPr lang="sk" sz="1400"/>
              <a:t>prsty přitiskne pevně k sobě, zápěstí drží v prodloužení osy předloktí, pak provádí Hyperext. prstů, posunuje ruce distálně , zápěstí musí zůstat v prodloužení předloktí, norma- 80 st. svírají dlaně mezi sebou, hyperm. - úhel se zvětšuje, při zkrácení zmenšuje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sk" sz="1400"/>
              <a:t>Zkouška předklonu - </a:t>
            </a:r>
            <a:r>
              <a:rPr lang="sk" sz="1400"/>
              <a:t>předklon bez pokrčení kolen, sledujeme způsob provedení (pánev, oblouk celé páteře), norma- dotyk špiček prstů o podlahu, hyperm.- celé prsty, dlaň (negativní Thomayer, pozitivní T. o kolik cm se nedotkne)          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Zkoušky hypermobility dle Jandy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b="1" lang="sk" sz="2000"/>
              <a:t>Zkouška úklonu </a:t>
            </a:r>
            <a:r>
              <a:rPr lang="sk" sz="2000"/>
              <a:t>- stoj spojný, úklon, sune HK po laterální ploše stehna (nezvedat rameno, posuzovat pánev laterálně), norma- kolmice z axily prochází intergluteální rýhou, hyperm.- úklon se zvětšuje, kolmice na kontralaterální straně, zkrácení- úklon se zmenšuje, kolmice na homolaterální straně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sk" sz="2000"/>
              <a:t>Zkouška posazení na paty </a:t>
            </a:r>
            <a:r>
              <a:rPr lang="sk" sz="2000"/>
              <a:t>- posadí se vkleče na paty, norma- hýždě jsou pod myšlenou spojnicí mezi patami, hyperm.- hýždě na podložce, zkrácení- hýždě nad pomyslnou spojnicí pat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Vazivo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Obaluje a drží naše orgány, obaluje svalová vlákna, vytváří šlachy a chrupavky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Tvoří spojitou síť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Jsou v něm nervová zakončení – má určitou řídící funkci a reaguje na zevní vlivy stažením, zkrácením, ztuhnutím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Navzájem propojená 3D síť – model TENSEGRITY (určitá část sítě změní vlivem určité noxy svou délku, dojde k deformaci celé sítě)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Díky své propojenosti přenáší vazivová tkáň poruchu v jedné oblasti do jiné 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Zkoušky hypermobility dle Jandy</a:t>
            </a:r>
            <a:endParaRPr/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75" y="1226000"/>
            <a:ext cx="4467225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025" y="1031100"/>
            <a:ext cx="4219575" cy="316669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9"/>
          <p:cNvSpPr txBox="1"/>
          <p:nvPr/>
        </p:nvSpPr>
        <p:spPr>
          <a:xfrm>
            <a:off x="1353550" y="419780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chemeClr val="dk1"/>
                </a:solidFill>
              </a:rPr>
              <a:t>https://cs.iliveok.com/health/hypermobility-u-deti_129716i15937.html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60" name="Google Shape;260;p39"/>
          <p:cNvSpPr txBox="1"/>
          <p:nvPr/>
        </p:nvSpPr>
        <p:spPr>
          <a:xfrm>
            <a:off x="5604900" y="397607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>
                <a:solidFill>
                  <a:schemeClr val="dk1"/>
                </a:solidFill>
              </a:rPr>
              <a:t>http://coretraining.cz/2015/06/hypermobilita-a-nekontrolovane-pohybove-rozsahy-skryta-hrozba/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Beighton Score</a:t>
            </a:r>
            <a:endParaRPr/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1100"/>
            <a:ext cx="5686153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0953" y="1031100"/>
            <a:ext cx="3000647" cy="2045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Fascie - stavba a význam</a:t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202124"/>
                </a:solidFill>
                <a:highlight>
                  <a:srgbClr val="FFFFFF"/>
                </a:highlight>
              </a:rPr>
              <a:t>Fascie je obal, vrstva nebo jakékoliv jiné, od sebe oddelitelné seskupení pojivové tkáně, které se tvoří pod kůží, aby připevnilo, uzavřelo a oddělilo svaly a další vnitřní orgány (Fascia Congress. Fascia glossary of terms. Available: </a:t>
            </a:r>
            <a:r>
              <a:rPr lang="sk" sz="1800" u="sng">
                <a:solidFill>
                  <a:srgbClr val="0000D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https://fasciacongress.org/congress/fascia-glossary-of-terms/</a:t>
            </a:r>
            <a:r>
              <a:rPr lang="sk" sz="1800">
                <a:solidFill>
                  <a:srgbClr val="202124"/>
                </a:solidFill>
                <a:highlight>
                  <a:srgbClr val="FFFFFF"/>
                </a:highlight>
              </a:rPr>
              <a:t>. </a:t>
            </a:r>
            <a:r>
              <a:rPr lang="sk" sz="1800">
                <a:solidFill>
                  <a:srgbClr val="202124"/>
                </a:solidFill>
              </a:rPr>
              <a:t>Accessed April, 25, 2019.</a:t>
            </a:r>
            <a:endParaRPr sz="1800">
              <a:solidFill>
                <a:srgbClr val="202124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b="1" lang="sk" sz="1800">
                <a:solidFill>
                  <a:srgbClr val="202124"/>
                </a:solidFill>
              </a:rPr>
              <a:t>Fascie</a:t>
            </a:r>
            <a:r>
              <a:rPr lang="sk" sz="1800">
                <a:solidFill>
                  <a:srgbClr val="202124"/>
                </a:solidFill>
              </a:rPr>
              <a:t> zahrnuje široké spektrum anatomických objektů, jako např. (tuková tkáň, viscera, neurovaskulární obaly, svalovú aponeurosu, hlub. a povrch. fascii, kloubní pouzdro, ligamenta, šlachy, membrány, meningy, periost, septa, a všechny intra a intermuskulární spojení (endo-peri-epimysium).</a:t>
            </a:r>
            <a:endParaRPr sz="18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Fascie - rozdělení</a:t>
            </a:r>
            <a:endParaRPr/>
          </a:p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540000" y="1269000"/>
            <a:ext cx="4180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600">
                <a:solidFill>
                  <a:srgbClr val="000000"/>
                </a:solidFill>
              </a:rPr>
              <a:t>Povrchová fascie (fascia superficialis):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Podkožní vazivová tkáň s množstvím tukových buněk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Metabolická aktivita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“Klouzání” pokožky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Termoregulace</a:t>
            </a:r>
            <a:endParaRPr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600"/>
              <a:buChar char="●"/>
            </a:pPr>
            <a:r>
              <a:rPr lang="sk" sz="1600">
                <a:solidFill>
                  <a:srgbClr val="000000"/>
                </a:solidFill>
              </a:rPr>
              <a:t>Průchod nervů, krevních a lymfatických cév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80" name="Google Shape;2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300" y="1269000"/>
            <a:ext cx="3982876" cy="217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Fascie - rozdělení</a:t>
            </a:r>
            <a:endParaRPr/>
          </a:p>
        </p:txBody>
      </p:sp>
      <p:sp>
        <p:nvSpPr>
          <p:cNvPr id="286" name="Google Shape;286;p43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Vyplňuje prostor kolem kosterních svalových buněk (endomysium), svalových fasciklů (perimysium) a sv. břišek (epimysium)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 Obsahuje vysoký podíl </a:t>
            </a:r>
            <a:r>
              <a:rPr b="1" lang="sk" sz="1800">
                <a:solidFill>
                  <a:srgbClr val="000000"/>
                </a:solidFill>
              </a:rPr>
              <a:t>kyseliny hyaluronové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Obsahuje paralelní longitudinální kolagenové shluky i elastinu (síla/odolnost i pružnost)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HA (i fasciacyty) se nachází mezi hlubokou fascií a svalem, zabezpečuje klouzání (lubrikaci) mezi těmito strukturami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Fascie</a:t>
            </a:r>
            <a:endParaRPr/>
          </a:p>
        </p:txBody>
      </p:sp>
      <p:pic>
        <p:nvPicPr>
          <p:cNvPr id="292" name="Google Shape;2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00" y="1000000"/>
            <a:ext cx="7503974" cy="375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Možnosti terapie - Fascie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540000" y="1269000"/>
            <a:ext cx="5191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000">
                <a:solidFill>
                  <a:srgbClr val="000000"/>
                </a:solidFill>
              </a:rPr>
              <a:t>Povrchová fascie: </a:t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000"/>
              <a:buChar char="●"/>
            </a:pPr>
            <a:r>
              <a:rPr b="1" lang="sk" sz="2000">
                <a:solidFill>
                  <a:srgbClr val="000000"/>
                </a:solidFill>
              </a:rPr>
              <a:t>Pod povrchem kůže </a:t>
            </a:r>
            <a:r>
              <a:rPr lang="sk" sz="2000">
                <a:solidFill>
                  <a:srgbClr val="000000"/>
                </a:solidFill>
              </a:rPr>
              <a:t>- masáž lehkým tlakem a větším povrchem, postupné vyčkání v bariéře (restrukturalizace tkáně, rozrušení adhezí)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000"/>
              <a:buChar char="●"/>
            </a:pPr>
            <a:r>
              <a:rPr lang="sk" sz="2000">
                <a:solidFill>
                  <a:srgbClr val="000000"/>
                </a:solidFill>
              </a:rPr>
              <a:t>Souvisí s dysfunkcí lymfatického systému, žilní drenáže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2000"/>
              <a:buChar char="●"/>
            </a:pPr>
            <a:r>
              <a:rPr lang="sk" sz="2000">
                <a:solidFill>
                  <a:srgbClr val="000000"/>
                </a:solidFill>
              </a:rPr>
              <a:t>Porucha propriocepce, koordinace, stability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950" y="1269000"/>
            <a:ext cx="3108000" cy="23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5"/>
          <p:cNvSpPr txBox="1"/>
          <p:nvPr/>
        </p:nvSpPr>
        <p:spPr>
          <a:xfrm>
            <a:off x="5898950" y="3635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https://www.youtube.com/watch?v=tRA5neILvdI&amp;ab_channel=easyhumanatomy</a:t>
            </a:r>
            <a:endParaRPr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/>
              <a:t>Možnosti terapie - Fascie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6"/>
          <p:cNvSpPr txBox="1"/>
          <p:nvPr>
            <p:ph idx="1" type="body"/>
          </p:nvPr>
        </p:nvSpPr>
        <p:spPr>
          <a:xfrm>
            <a:off x="540000" y="1269000"/>
            <a:ext cx="4587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800">
                <a:solidFill>
                  <a:srgbClr val="000000"/>
                </a:solidFill>
              </a:rPr>
              <a:t>Hluboká fascie:</a:t>
            </a:r>
            <a:endParaRPr b="1"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Myofasciální bolest, křeče (epimysium)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Generování dostatečného tlaku (menší povrch, více do hloubky - manuální frikce (loket, prsty)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1800"/>
              <a:buChar char="●"/>
            </a:pPr>
            <a:r>
              <a:rPr lang="sk" sz="1800">
                <a:solidFill>
                  <a:srgbClr val="000000"/>
                </a:solidFill>
              </a:rPr>
              <a:t>Obnova lubrikace, klouzání jednotlivých vrstev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7900" y="1112849"/>
            <a:ext cx="3779032" cy="31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6"/>
          <p:cNvSpPr txBox="1"/>
          <p:nvPr/>
        </p:nvSpPr>
        <p:spPr>
          <a:xfrm>
            <a:off x="5627463" y="3985075"/>
            <a:ext cx="3816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https://fearfullywonderfullymade.life/fascial-manipulation-stecco-fm/</a:t>
            </a:r>
            <a:endParaRPr sz="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5050" y="152400"/>
            <a:ext cx="2241575" cy="4439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7"/>
          <p:cNvSpPr txBox="1"/>
          <p:nvPr/>
        </p:nvSpPr>
        <p:spPr>
          <a:xfrm>
            <a:off x="2955825" y="45437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http://www.fascialfitness.net.au/articles/aspects-of-fascial-anatomy-relevant-to-bodywork/</a:t>
            </a:r>
            <a:endParaRPr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</a:t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540000" y="116845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1150" lvl="0" marL="45720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GROSS, Jeffrey M., Joseph FETTO a Elaine Rosen SUPNICK. </a:t>
            </a:r>
            <a:r>
              <a:rPr i="1" lang="sk" sz="1300"/>
              <a:t>Vyšetření pohybového aparátu</a:t>
            </a:r>
            <a:r>
              <a:rPr lang="sk" sz="1300"/>
              <a:t>. Translated by Martina Zemanová - Jan Vacek. Vyd. 1. Praha: Triton, 2005. 599 s. ISBN 8072547208.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HALADOVÁ, Eva a Ludmila NECHVÁTALOVÁ. </a:t>
            </a:r>
            <a:r>
              <a:rPr i="1" lang="sk" sz="1300"/>
              <a:t>Vyšetřovací metody hybného systému</a:t>
            </a:r>
            <a:r>
              <a:rPr lang="sk" sz="1300"/>
              <a:t>. Vyd. 2. nezm. Brno: Národní centrum ošetřovatelství a nelékařských zdravotnických oborů, 2005. 135 s. ISBN 8070133937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JANDA, Vladimír. </a:t>
            </a:r>
            <a:r>
              <a:rPr i="1" lang="sk" sz="1300"/>
              <a:t>Svalové funkční testy</a:t>
            </a:r>
            <a:r>
              <a:rPr lang="sk" sz="1300"/>
              <a:t>. Grada Publishing as, 2004.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KOLÁŘ, Pavel; MÁČEK, Miloš. </a:t>
            </a:r>
            <a:r>
              <a:rPr i="1" lang="sk" sz="1300"/>
              <a:t>Základy klinické rehabilitace</a:t>
            </a:r>
            <a:r>
              <a:rPr lang="sk" sz="1300"/>
              <a:t>. Galén, 2015.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Lewit, K. (2003). Manipulační léčba. 5. vyd. Praha: Sdělovací technika, 2003. 411 s.</a:t>
            </a:r>
            <a:endParaRPr sz="1300"/>
          </a:p>
          <a:p>
            <a:pPr indent="-31115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>
                <a:highlight>
                  <a:schemeClr val="lt1"/>
                </a:highlight>
              </a:rPr>
              <a:t>Myers, T. W. (2020). </a:t>
            </a:r>
            <a:r>
              <a:rPr i="1" lang="sk" sz="1300">
                <a:highlight>
                  <a:schemeClr val="lt1"/>
                </a:highlight>
              </a:rPr>
              <a:t>Anatomy trains e-book: Myofascial meridians for manual therapists and movement professionals</a:t>
            </a:r>
            <a:r>
              <a:rPr lang="sk" sz="1300">
                <a:highlight>
                  <a:schemeClr val="lt1"/>
                </a:highlight>
              </a:rPr>
              <a:t>. Elsevier Health Sciences.</a:t>
            </a:r>
            <a:endParaRPr sz="1300">
              <a:highlight>
                <a:schemeClr val="lt1"/>
              </a:highlight>
            </a:endParaRPr>
          </a:p>
          <a:p>
            <a:pPr indent="-311150" lvl="0" marL="457200" rtl="0" algn="l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>
                <a:highlight>
                  <a:schemeClr val="lt1"/>
                </a:highlight>
              </a:rPr>
              <a:t>Pratt, R. L. (2021). Hyaluronan and the fascial frontier. </a:t>
            </a:r>
            <a:r>
              <a:rPr i="1" lang="sk" sz="1300">
                <a:highlight>
                  <a:schemeClr val="lt1"/>
                </a:highlight>
              </a:rPr>
              <a:t>International Journal of Molecular Sciences</a:t>
            </a:r>
            <a:r>
              <a:rPr lang="sk" sz="1300">
                <a:highlight>
                  <a:schemeClr val="lt1"/>
                </a:highlight>
              </a:rPr>
              <a:t>, </a:t>
            </a:r>
            <a:r>
              <a:rPr i="1" lang="sk" sz="1300">
                <a:highlight>
                  <a:schemeClr val="lt1"/>
                </a:highlight>
              </a:rPr>
              <a:t>22</a:t>
            </a:r>
            <a:r>
              <a:rPr lang="sk" sz="1300">
                <a:highlight>
                  <a:schemeClr val="lt1"/>
                </a:highlight>
              </a:rPr>
              <a:t>(13), 6845.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 u="sng">
                <a:hlinkClick r:id="rId3"/>
              </a:rPr>
              <a:t>https://is.muni.cz/el/1451/podzim2011/bp1138/um/Vysetrovaci_metody_III.pdf</a:t>
            </a:r>
            <a:r>
              <a:rPr lang="sk" sz="1300"/>
              <a:t>  </a:t>
            </a:r>
            <a:endParaRPr sz="1300"/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sk" sz="1300"/>
              <a:t>http://www.ortopedie-traumatologie.cz/Poskozeni-vazu-hlezna-lig-fibulotalarae-et-lig-fibulokalkaneare</a:t>
            </a:r>
            <a:endParaRPr sz="13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Vazivo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31100"/>
            <a:ext cx="8839199" cy="318727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1910450" y="4218375"/>
            <a:ext cx="5783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" sz="850">
                <a:solidFill>
                  <a:schemeClr val="dk1"/>
                </a:solidFill>
              </a:rPr>
              <a:t>https://absolutehealthperformance.com.au/myofascial-meridians-soft-tissue-massage/</a:t>
            </a:r>
            <a:endParaRPr sz="8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Děkuji za pozornost!</a:t>
            </a:r>
            <a:endParaRPr/>
          </a:p>
        </p:txBody>
      </p:sp>
      <p:pic>
        <p:nvPicPr>
          <p:cNvPr id="326" name="Google Shape;32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675" y="1012300"/>
            <a:ext cx="2642646" cy="3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Tensegrity model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825" y="989100"/>
            <a:ext cx="5054076" cy="36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2456275" y="4634775"/>
            <a:ext cx="4041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https://www.archdaily.com/893555/tensegrity-structures-what-they-are-and-what-they-can-be</a:t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Typy vaziva</a:t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540000" y="1269000"/>
            <a:ext cx="54642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mezenchym, rosolovité vazivo (embryonální tkáň)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Kolagenní vazivo (fibrilární – řídké) a fibrózní (tuhé)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500"/>
              <a:t>Mezi fibrózní vazivo patří: 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Škára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Kůže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Vazy (ligamenta)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Fascie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Periost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Šlachy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0575" y="0"/>
            <a:ext cx="3063426" cy="44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/>
          <p:nvPr/>
        </p:nvSpPr>
        <p:spPr>
          <a:xfrm>
            <a:off x="2393100" y="0"/>
            <a:ext cx="3611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https://radiopaedia.org/cases/lateral-collateral-ankle-ligaments-grays-illustration</a:t>
            </a:r>
            <a:endParaRPr sz="800"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674" y="1844025"/>
            <a:ext cx="1953899" cy="252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3558450" y="44307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800"/>
              <a:t>https://orthoinfo.aaos.org/en/diseases--conditions/patellar-tendon-tear/</a:t>
            </a:r>
            <a:endParaRPr sz="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Typy vaziva</a:t>
            </a:r>
            <a:endParaRPr/>
          </a:p>
        </p:txBody>
      </p:sp>
      <p:sp>
        <p:nvSpPr>
          <p:cNvPr id="166" name="Google Shape;166;p25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50"/>
              <a:t>Mezi elastické vazivo patří: 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sk" sz="1650"/>
              <a:t>Lig. flavum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50"/>
              <a:buChar char="●"/>
            </a:pPr>
            <a:r>
              <a:rPr lang="sk" sz="1650"/>
              <a:t>Lig. nuchae</a:t>
            </a:r>
            <a:endParaRPr sz="1650"/>
          </a:p>
          <a:p>
            <a:pPr indent="0" lvl="0" marL="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50"/>
              <a:t>Dále rozeznáváme: 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sk" sz="1650"/>
              <a:t>Retikulární vazivo (kostní dřeň, lymfatická tkáň,</a:t>
            </a:r>
            <a:endParaRPr sz="1650"/>
          </a:p>
          <a:p>
            <a:pPr indent="0" lvl="0" marL="0" rtl="0" algn="l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" sz="1650"/>
              <a:t>slezina…)</a:t>
            </a:r>
            <a:endParaRPr sz="1650"/>
          </a:p>
          <a:p>
            <a:pPr indent="-33337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50"/>
              <a:buChar char="●"/>
            </a:pPr>
            <a:r>
              <a:rPr lang="sk" sz="1650"/>
              <a:t>Tukové vazivo (bílá a hnědá tuková tkáň)</a:t>
            </a:r>
            <a:endParaRPr sz="16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772" y="252700"/>
            <a:ext cx="2983151" cy="397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Vazy (ligamenta)</a:t>
            </a:r>
            <a:endParaRPr/>
          </a:p>
        </p:txBody>
      </p:sp>
      <p:sp>
        <p:nvSpPr>
          <p:cNvPr id="173" name="Google Shape;173;p26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Statické stabilizátory kloubů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Umožňují vzájemné připojení kostí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Ligamenta obsahují kolagenní fibrily a různé množství elastických fibril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Pokud převažuje množství kolagenních fibril, toto vazivo je pevné v tahu (kolagen I – odolný vůči tahu, kolagen II – odolný vůči tlaku (chrupavka), kolagen III – převážně výskyt v embryonálním období, či vznik z fibroblastů v proliferační fáze hojení, kde jsou z něho diferencovaná specializovaná vlákna kolagenu I či II)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Pokud převažuje množství elastických fibril, toto vazivo je pružnější (základní složky jsou elastin a fibrilin, převaha pouze v lig. flavum a ligg. Interspinalia).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Lig. flavum je díky elastinu velice pružné a může být protaženo, ale nedokáže odolávat velkému tahovému zatížení.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sk" sz="1400"/>
              <a:t>Přední zkřížený vaz kolene (LCA) naopak neobsahuje téměř žádná elastická vlákna, a proto může při malém prodloužení odolávat zatížení v tahu. To ho předurčuje k významné stabilizační roli v kolenním kloubu.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Vazy (ligamenta)</a:t>
            </a:r>
            <a:endParaRPr/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Snopce kolagenních vláken probíhají paralelně ve směru působení tahu (značná pevnost vazů při zatížení).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Při připojení vazu, nebo tkáně kloubního pouzdra ke kosti, dochází v postupný přechod z kolagenních vláken na vazivovou chrupavku, zvápenatělou vrstvu chrupavky a konečně kost.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Určení místa poškození daného vazu závisí na čase, po který byla tato struktura zatěžována.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Odolávají lépe pomalé zátěži, než rychlému přetížení. Proto vede příliš prudké zatížení (akutní) k poškození uvnitř vazů. Chronické přetěžování naproti tomu způsobí lézi poblíž úponu vazu na kostěný povrch.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Vazy (ligamenta)</a:t>
            </a:r>
            <a:endParaRPr/>
          </a:p>
        </p:txBody>
      </p:sp>
      <p:sp>
        <p:nvSpPr>
          <p:cNvPr id="185" name="Google Shape;185;p28"/>
          <p:cNvSpPr txBox="1"/>
          <p:nvPr>
            <p:ph idx="1" type="body"/>
          </p:nvPr>
        </p:nvSpPr>
        <p:spPr>
          <a:xfrm>
            <a:off x="540000" y="1269002"/>
            <a:ext cx="8064900" cy="31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sk" sz="1800"/>
              <a:t>Omezují pohyblivost </a:t>
            </a:r>
            <a:r>
              <a:rPr lang="sk" sz="1800"/>
              <a:t>a zároveň fungují jako </a:t>
            </a:r>
            <a:r>
              <a:rPr b="1" lang="sk" sz="1800"/>
              <a:t>„vodiče“ kostí při pohybu. </a:t>
            </a:r>
            <a:endParaRPr b="1"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Nejvíce uvolněné bývají vazy v polovině rozsahu pohybu kloubu.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Přetržení vazu vede k velké nestabilitě kloubu a zvýšenému namáhání kloubních ploch, protože pouzdro synoviálního kloubu je ve skutečnosti slabou vazivovou strukturou. Následkem mohou být předčasné degenerativní změny v kloubu.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 sz="1800"/>
              <a:t>Opačným případem je sekundární posttraumatická fibróza, která výrazně snižuje fyziologickou „ochablost“ kloubního pouzdra a způsobuje naopak omezení rozsahu pohybu v kloubu (např. posttraumatická adhezivní kapsulitida ramenního kloubu)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