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77b368c8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77b368c8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77b368c82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77b368c8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77b368c8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77b368c8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77b368c8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77b368c8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77b368c8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77b368c8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77b368c8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77b368c8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77b368c8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77b368c8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77b368c8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577b368c8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77b368c8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77b368c8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77b368c82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77b368c8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77b368c8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77b368c8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77b368c82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77b368c8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77b368c8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77b368c8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77b368c8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77b368c8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77b368c8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77b368c8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77b368c82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77b368c8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77b368c8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77b368c8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77b368c8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77b368c8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ky, text - dva sloupce">
  <p:cSld name="Obrázky, text - dva sloupc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53999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539999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3" type="body"/>
          </p:nvPr>
        </p:nvSpPr>
        <p:spPr>
          <a:xfrm>
            <a:off x="540543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1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4" type="body"/>
          </p:nvPr>
        </p:nvSpPr>
        <p:spPr>
          <a:xfrm>
            <a:off x="4688458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5" type="body"/>
          </p:nvPr>
        </p:nvSpPr>
        <p:spPr>
          <a:xfrm>
            <a:off x="4689002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1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6" type="body"/>
          </p:nvPr>
        </p:nvSpPr>
        <p:spPr>
          <a:xfrm>
            <a:off x="468845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1" showMasterSp="0">
  <p:cSld name="Rozdělovník (alternativní) 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subTitle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6" name="Google Shape;96;p13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- inverzní" showMasterSp="0">
  <p:cSld name="Úvodní snímek - inverzní">
    <p:bg>
      <p:bgPr>
        <a:solidFill>
          <a:srgbClr val="5AC8A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2" name="Google Shape;102;p14"/>
          <p:cNvSpPr txBox="1"/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2" showMasterSp="0">
  <p:cSld name="Rozdělovník (alternativní) 2">
    <p:bg>
      <p:bgPr>
        <a:solidFill>
          <a:srgbClr val="5AC8A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9" name="Google Shape;109;p1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zní s obrázkem">
  <p:cSld name="Inverzní s obrázkem">
    <p:bg>
      <p:bgPr>
        <a:solidFill>
          <a:srgbClr val="5AC8A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>
            <p:ph idx="2" type="pic"/>
          </p:nvPr>
        </p:nvSpPr>
        <p:spPr>
          <a:xfrm>
            <a:off x="0" y="1"/>
            <a:ext cx="9144000" cy="4381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540000" y="4530596"/>
            <a:ext cx="6417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185"/>
            <a:ext cx="849358" cy="44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PORT slide">
  <p:cSld name="MUNI SPORT slide">
    <p:bg>
      <p:bgPr>
        <a:solidFill>
          <a:srgbClr val="5AC8A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9508" y="1510650"/>
            <a:ext cx="4024985" cy="21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8217" y="1724200"/>
            <a:ext cx="6543763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9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obsah">
  <p:cSld name="Nadpis, podnadpis a obsah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porovnání">
  <p:cSld name="Nadpis a porovnání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4000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8846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43">
          <p15:clr>
            <a:srgbClr val="FBAE40"/>
          </p15:clr>
        </p15:guide>
        <p15:guide id="2" pos="54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porovnání">
  <p:cSld name="Nadpis, podnadpis a porovnání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540544" y="972001"/>
            <a:ext cx="3915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88458" y="967886"/>
            <a:ext cx="3915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54000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8846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extem">
  <p:cSld name="Obrázek s textem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510801" y="1947634"/>
            <a:ext cx="30942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b="0" sz="15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547132" y="1248966"/>
            <a:ext cx="4655700" cy="3105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tři sloupce">
  <p:cSld name="Nadpis, podnadpis a tři sloupc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330000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539999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33300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4" type="body"/>
          </p:nvPr>
        </p:nvSpPr>
        <p:spPr>
          <a:xfrm>
            <a:off x="61209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5" type="body"/>
          </p:nvPr>
        </p:nvSpPr>
        <p:spPr>
          <a:xfrm>
            <a:off x="540544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6" type="body"/>
          </p:nvPr>
        </p:nvSpPr>
        <p:spPr>
          <a:xfrm>
            <a:off x="3330356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7" type="body"/>
          </p:nvPr>
        </p:nvSpPr>
        <p:spPr>
          <a:xfrm>
            <a:off x="6121077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8" type="body"/>
          </p:nvPr>
        </p:nvSpPr>
        <p:spPr>
          <a:xfrm>
            <a:off x="539999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9" type="body"/>
          </p:nvPr>
        </p:nvSpPr>
        <p:spPr>
          <a:xfrm>
            <a:off x="6120001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3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8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obsah">
  <p:cSld name="Pouze obsah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540000" y="519113"/>
            <a:ext cx="80649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2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>
  <p:cSld name="Pouze nadpi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539100" y="1404000"/>
            <a:ext cx="80649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1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5.png"/><Relationship Id="rId13" Type="http://schemas.openxmlformats.org/officeDocument/2006/relationships/image" Target="../media/image29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5" Type="http://schemas.openxmlformats.org/officeDocument/2006/relationships/image" Target="../media/image31.png"/><Relationship Id="rId1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hyperlink" Target="http://www.youtube.com/watch?v=H8ftgeABTzI" TargetMode="External"/><Relationship Id="rId5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hyperlink" Target="https://www.fsps.muni.cz/impact/fyzikalni-terapie-2/proces-hojeni/" TargetMode="External"/><Relationship Id="rId5" Type="http://schemas.openxmlformats.org/officeDocument/2006/relationships/hyperlink" Target="https://vos.palestra.cz/skripta/kineziologie/7a4a1.htm" TargetMode="External"/><Relationship Id="rId6" Type="http://schemas.openxmlformats.org/officeDocument/2006/relationships/hyperlink" Target="https://www.physio-pedia.com" TargetMode="External"/><Relationship Id="rId7" Type="http://schemas.openxmlformats.org/officeDocument/2006/relationships/hyperlink" Target="https://www.fsps.muni.cz/impact/vysetrovaci-metody-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78601" y="2329824"/>
            <a:ext cx="3934800" cy="8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Jizva</a:t>
            </a:r>
            <a:endParaRPr/>
          </a:p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278601" y="2895602"/>
            <a:ext cx="3934800" cy="5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/>
              <a:t>bp4803 Kineziologie, algeziologie a odvozené techniky diagnostiky a terapie 1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/>
              <a:t>Mgr. Zuzana Kršáková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/>
              <a:t>Aktivní jizva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Lokální změny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Zvýšení viskozity kůže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Snížení elasticity kůže (ztvrdnutí jizvy)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Zhoršená posunlivost jednotlivých vrstev měkkých tkání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Globální změny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Snížení rozsahu hybnosti v segmentu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Vznik reflexních změn, zřetězení fční poruchy pohybového aparátu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Poruchy vegetativního NS - změny potivosti, barvy kůže, apod…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Vznik často pooperačně, po traumatech, popáleninách, svalových rupturách, poranění vnitřních orgánů, některé jizvy jsou pouze v hloubce (poranění při laparoskop. operaci, porodní traumata...)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Velmi často může být aktivní jizva již starší - vzniklá dávno v minulosti po operaci/úraze, může být řadu let asymptomatická a za určitých podmínek se stát aktivní, stáří jizvy tedy není tak důležité!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539550" y="732151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Příklady přenesených bolestí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Aktivní jizva po břišních a gyn. op. - bolesti v kříží, omezení extenze Lp, bolesti hlavy, Cp, ramenních kloubů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Po op. hrudníku - změny dechového stereotypu, blokády žeber, bolesti hrudníku a Cp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Aktivní jizvy v oblasti DK - změny stereotypu chůze, omezení rozsahu pohybu jednotlivých kloubů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219" y="3099944"/>
            <a:ext cx="3889875" cy="17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50" y="4908624"/>
            <a:ext cx="3269625" cy="2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3900" y="3099950"/>
            <a:ext cx="2671281" cy="17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9075" y="4890219"/>
            <a:ext cx="2183912" cy="2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5175" y="3099950"/>
            <a:ext cx="2671275" cy="178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6200" y="4880775"/>
            <a:ext cx="2537019" cy="2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Hodnocení jizvy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sk" sz="1800">
                <a:latin typeface="Calibri"/>
                <a:ea typeface="Calibri"/>
                <a:cs typeface="Calibri"/>
                <a:sym typeface="Calibri"/>
              </a:rPr>
              <a:t>Zajímá nás: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typ jizvy, stáří, lokalizace, kontura, změny barvy a pigmentace, jak u pacienta probíhá hojení jizev celkově, bolest/ svědění/pálení či jiné změny citlivosti v oblasti jizvy (snížení nebo zvýšení), edém/lymfedém, infekce, fční omezení v důsledku jizvy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Vancouver Scar Scale - hodnotí: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Pigmentaci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Pružnost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Výšku jizvy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Vaskularitu (barvu) jizvy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Bolest a svědění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600" y="2822875"/>
            <a:ext cx="5363900" cy="16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Terapie jizvy</a:t>
            </a:r>
            <a:endParaRPr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Jizvu ošetřujeme co nejdřív, vždy až po odstranění sterilního krytí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Jizvy v oblasti břicha lze ošetřovat i dříve (přiložení rukou plošně a lehkým tlakem, prodýchání do oblasti jizvy, zejména při změnách polohy)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První týdny se vyhýbáme delšímu kontaktu s vodou – pouze jemně osprchovat, dobře vysušit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6-8 týdnů trvá zhojení jizvy do pevnosti na cca 30-40% max. pevnosti = nutné šetrné ošetření, nepřetěžovat oblast jizvy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Po zhojení rány, vypadnutí strupů a vytažení stehů - promazávání jizvy (neparfemované krémy, oleje na jizvu, modrá indulona, nesolené sádlo...), jizva by neměla vyschnout, strupy cíleně neodstraňujeme!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Jizvu do jejího zhojení chráníme před slunečním zářením (cca 3 měsíce)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Manuálně ošetřujeme nejlépe na sucho (před namazáním), ideálně 3-6 měsíců po vzniku jizvy, 1-2x denně, 5-15 minut; starší aktivní jizvy ošetřujeme i po letech - vždy přístup individuálně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Terapie jizvy</a:t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sk" sz="1700">
                <a:latin typeface="Calibri"/>
                <a:ea typeface="Calibri"/>
                <a:cs typeface="Calibri"/>
                <a:sym typeface="Calibri"/>
              </a:rPr>
              <a:t>Měkké techniky - stejně jako u ošetření měkkých tkání čekáme na release fenomén (fenomén tání):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Ošetření okolních tkání - plošné kruhy v oblasti nad/pod jizvou, míčkování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Ošetření po vrstvách - kůže/podkoží, poté hlouběji - kroužení vedle jizvy i v jizvě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C/S hmaty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Protažení jizvy v její délce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"Nadzvednutí" jizvy (štípání)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sk" sz="1700">
                <a:latin typeface="Calibri"/>
                <a:ea typeface="Calibri"/>
                <a:cs typeface="Calibri"/>
                <a:sym typeface="Calibri"/>
              </a:rPr>
              <a:t>NIKDY neroztahujeme okraje jizvy od sebe, naopak!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U starších jizev špatně posunlivých vůči spodině možno využít např. baňkování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Flossband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Otužování jizvy - zvykání si na mechanické a termické podněty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Laser (podpora hojení - dodání energie tkáním v energetickém deficitu)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Kinesiotaping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sk" sz="1700">
                <a:latin typeface="Calibri"/>
                <a:ea typeface="Calibri"/>
                <a:cs typeface="Calibri"/>
                <a:sym typeface="Calibri"/>
              </a:rPr>
              <a:t>Možná aplikace produktů na bází silikonu – gely, náplasti...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Terapie jizvy</a:t>
            </a:r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113252"/>
            <a:ext cx="3074525" cy="19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2650" y="3104353"/>
            <a:ext cx="2498449" cy="2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1750" y="242450"/>
            <a:ext cx="2583151" cy="257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7750" y="2821126"/>
            <a:ext cx="2498365" cy="2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000" y="3359300"/>
            <a:ext cx="3074525" cy="173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1250" y="4758955"/>
            <a:ext cx="258328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1125" y="247875"/>
            <a:ext cx="2420625" cy="16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01125" y="1978625"/>
            <a:ext cx="2626625" cy="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12900" y="3104350"/>
            <a:ext cx="2677351" cy="19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17000" y="4783478"/>
            <a:ext cx="2209125" cy="2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01125" y="2439725"/>
            <a:ext cx="2511776" cy="24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65213" y="4909504"/>
            <a:ext cx="2498450" cy="26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Péče o jizvu po císařském řezu</a:t>
            </a:r>
            <a:endParaRPr/>
          </a:p>
        </p:txBody>
      </p:sp>
      <p:pic>
        <p:nvPicPr>
          <p:cNvPr descr="Císařský řez - z latinského sectio caesarea - je porodnická operace, během které vytáhne lékař novorozence chirurgicky z děložní dutiny otevřením břišní stěny. &#10;&#10;Císařský řez je velmi starou operací, kterou znali zřejmě již staří Egypťané. První císařský řez v historii, při němž přežila současně matka i dítě, byl pravděpodobně proveden roku 1337 v Praze. &#10;&#10;Dnes přichází na svět císařským řezem asi čtvrtina dětí a jedná se pravděpodobně o nejčastější operaci dutiny břišní. &#10;&#10;Jak se ale starat o jizvu po této operaci, aby maminka byla co nejdřív aktivní a fit? Jak si pomoci, když jizva bolí? Když potřebujete zakašlat nebo kýchnout? Čím jizvu mazat? Jak ji masírovat? &#10;&#10;V Porodnici Fakultní nemocnice Ostrava radí a pomáhá zkušená fyzioterapeutka Mgr. Marika Bajerová.  A nyní se o své tipy podělí i s vámi! Za lékařské informace děkujeme našemu skvělému porodníkovi MUDr. Richardovi Špačkovi. &#10;&#10;#cisarskyrez #porod #porodnice #porodniceFNO #fajnafakultka" id="259" name="Google Shape;259;p35" title="Péče o jizvu po císařském řezu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4588" y="1035325"/>
            <a:ext cx="5134825" cy="38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Zdroje:</a:t>
            </a:r>
            <a:endParaRPr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https://www.fsps.muni.cz/impact/fyzikalni-terapie-2/proces-hojeni/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https://vos.palestra.cz/skripta/kineziologie/7a4a1.htm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https://www.physio-pedia.com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https://www.fsps.muni.cz/impact/vysetrovaci-metody-1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Děkuji za pozornost!</a:t>
            </a:r>
            <a:endParaRPr/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738" y="984350"/>
            <a:ext cx="5241419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2395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07640"/>
            <a:ext cx="9144002" cy="11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7325"/>
            <a:ext cx="5152151" cy="22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0" y="48357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800">
                <a:solidFill>
                  <a:schemeClr val="lt1"/>
                </a:solidFill>
              </a:rPr>
              <a:t>https://fyzioterapie.utvs.cvut.cz/document/show/id/272/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Jizva - rozdělení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540000" y="1113250"/>
            <a:ext cx="4092600" cy="32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sk" sz="1500"/>
              <a:t>Liší se histologickou stavbou i vlastnostmi od zdravé i poraněné tkáně</a:t>
            </a:r>
            <a:endParaRPr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k" sz="1500"/>
              <a:t>Je tzv. regenerát - méně hodnotná tkáň vyplňující předchozí defekt</a:t>
            </a:r>
            <a:endParaRPr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k" sz="1500"/>
              <a:t>Morfologie jizvy je závislá na způsobu hojení rány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k" sz="1500"/>
              <a:t>Rozdělení:</a:t>
            </a:r>
            <a:endParaRPr b="1" sz="1500"/>
          </a:p>
          <a:p>
            <a:pPr indent="-3238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-"/>
            </a:pPr>
            <a:r>
              <a:rPr lang="sk" sz="1500"/>
              <a:t>Dle hloubky postižení:</a:t>
            </a:r>
            <a:endParaRPr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k" sz="1500"/>
              <a:t>Povrchová jizva (kůže-podkoží)</a:t>
            </a:r>
            <a:endParaRPr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k" sz="1500"/>
              <a:t>Hluboká jizva (zasahuje hlouběji - fascie/sval/šlachy...)</a:t>
            </a:r>
            <a:endParaRPr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sk" sz="1500"/>
              <a:t>Dle časového korelátu:</a:t>
            </a:r>
            <a:endParaRPr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sk" sz="1500"/>
              <a:t>Akutní</a:t>
            </a:r>
            <a:endParaRPr b="1"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sk" sz="1500"/>
              <a:t>Subakutní</a:t>
            </a:r>
            <a:endParaRPr b="1" sz="1500"/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sk" sz="1500"/>
              <a:t>Chronická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5" name="Google Shape;14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979150"/>
            <a:ext cx="7556249" cy="36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>
            <p:ph type="title"/>
          </p:nvPr>
        </p:nvSpPr>
        <p:spPr>
          <a:xfrm>
            <a:off x="540000" y="44475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Jizva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399" y="4765575"/>
            <a:ext cx="4490112" cy="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Jizva - rozdělení</a:t>
            </a:r>
            <a:endParaRPr/>
          </a:p>
        </p:txBody>
      </p:sp>
      <p:pic>
        <p:nvPicPr>
          <p:cNvPr id="159" name="Google Shape;15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Dle klinického nálezu: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k" sz="1800" u="sng">
                <a:latin typeface="Calibri"/>
                <a:ea typeface="Calibri"/>
                <a:cs typeface="Calibri"/>
                <a:sym typeface="Calibri"/>
              </a:rPr>
              <a:t>Normálně zhojená</a:t>
            </a: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 - jemná, pevná, bledě růžová, nepřesahuje úroveň kůže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k" sz="1800" u="sng">
                <a:latin typeface="Calibri"/>
                <a:ea typeface="Calibri"/>
                <a:cs typeface="Calibri"/>
                <a:sym typeface="Calibri"/>
              </a:rPr>
              <a:t>Patologická</a:t>
            </a: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 - atrofická, hypertrofická nebo keloidní - odchylka od typického hojení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sk" sz="1800">
                <a:latin typeface="Calibri"/>
                <a:ea typeface="Calibri"/>
                <a:cs typeface="Calibri"/>
                <a:sym typeface="Calibri"/>
              </a:rPr>
              <a:t>Atrofická jizva </a:t>
            </a: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- křehká, bledá, snížená mechanická a teplotní odolnost, v oblasti původního traumatu, vznik - snížená produkce kolagenu a redukce ukládání matrix při poruše rovnováhy mezi anabolickými a katabolickými procesy hojení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sk" sz="1800">
                <a:latin typeface="Calibri"/>
                <a:ea typeface="Calibri"/>
                <a:cs typeface="Calibri"/>
                <a:sym typeface="Calibri"/>
              </a:rPr>
              <a:t>Hypertrofická jizva</a:t>
            </a: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 - vypouklá, růžově červená, vyvýšená nad okolí kůže, ztluštělá, v oblasti původního traumatu, následek porušení mezi katabol. a anabol. ději ve prospěch anabolických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sk" sz="1800">
                <a:latin typeface="Calibri"/>
                <a:ea typeface="Calibri"/>
                <a:cs typeface="Calibri"/>
                <a:sym typeface="Calibri"/>
              </a:rPr>
              <a:t>Keloidní jizva (keloid)</a:t>
            </a:r>
            <a:r>
              <a:rPr lang="sk" sz="1800">
                <a:latin typeface="Calibri"/>
                <a:ea typeface="Calibri"/>
                <a:cs typeface="Calibri"/>
                <a:sym typeface="Calibri"/>
              </a:rPr>
              <a:t> - vypouklá, nachově červená, svědivá, výrazně vyvýšena oproti okolí, často zasahuje mimo původní oblast traumatu, často nepříjemně pálí/svědí/bolí, kosmetický problém, vzniká při abnormální depozici kolagenu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Jizva - rozdělení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775" y="540000"/>
            <a:ext cx="29719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2213" y="4168500"/>
            <a:ext cx="2495475" cy="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13" y="1775125"/>
            <a:ext cx="3049601" cy="25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088" y="4389475"/>
            <a:ext cx="2495481" cy="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1899" y="1775126"/>
            <a:ext cx="3330075" cy="21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6919" y="3965072"/>
            <a:ext cx="2160025" cy="28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Význam jizvy pro pohybový aparát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sk" sz="2000">
                <a:latin typeface="Calibri"/>
                <a:ea typeface="Calibri"/>
                <a:cs typeface="Calibri"/>
                <a:sym typeface="Calibri"/>
              </a:rPr>
              <a:t>Pro měkké tkáně je důležitá jejich </a:t>
            </a:r>
            <a:r>
              <a:rPr b="1" lang="sk" sz="2000">
                <a:latin typeface="Calibri"/>
                <a:ea typeface="Calibri"/>
                <a:cs typeface="Calibri"/>
                <a:sym typeface="Calibri"/>
              </a:rPr>
              <a:t>protažitelnost a vzájemná pohyblivost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sk" sz="2000">
                <a:latin typeface="Calibri"/>
                <a:ea typeface="Calibri"/>
                <a:cs typeface="Calibri"/>
                <a:sym typeface="Calibri"/>
              </a:rPr>
              <a:t>Pokud neplatí, může časem dojít ke vzniku bolesti a k funkčním změnám v daném pohybovém segmentu i na vzdálených místech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sk" sz="2000">
                <a:latin typeface="Calibri"/>
                <a:ea typeface="Calibri"/>
                <a:cs typeface="Calibri"/>
                <a:sym typeface="Calibri"/>
              </a:rPr>
              <a:t>Aktivní jizva může být jedna z příčin funkčních poruch pohybového aparátu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sk" sz="2000">
                <a:latin typeface="Calibri"/>
                <a:ea typeface="Calibri"/>
                <a:cs typeface="Calibri"/>
                <a:sym typeface="Calibri"/>
              </a:rPr>
              <a:t>Není rozhodující, zda je jizva atrofická/keloid/hypertrofická, ale jaká je její lokalizace (oblast fascie, v blízkosti kloubu...) a zda je bolestivá, protažitelná a posunlivá ve všech vrstvách měkkých tkání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sk" sz="2000">
                <a:latin typeface="Calibri"/>
                <a:ea typeface="Calibri"/>
                <a:cs typeface="Calibri"/>
                <a:sym typeface="Calibri"/>
              </a:rPr>
              <a:t>Jizva protažitelná do všech směrů, volně se pohybující oproti jednotlivým vrstvám, palpačně nebolestivá = </a:t>
            </a:r>
            <a:r>
              <a:rPr b="1" lang="sk" sz="2000">
                <a:latin typeface="Calibri"/>
                <a:ea typeface="Calibri"/>
                <a:cs typeface="Calibri"/>
                <a:sym typeface="Calibri"/>
              </a:rPr>
              <a:t>asymptomatická,</a:t>
            </a:r>
            <a:r>
              <a:rPr lang="sk" sz="2000">
                <a:latin typeface="Calibri"/>
                <a:ea typeface="Calibri"/>
                <a:cs typeface="Calibri"/>
                <a:sym typeface="Calibri"/>
              </a:rPr>
              <a:t> představuje spíše kosmetický problém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Bolestivá jizva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sk" sz="2600">
                <a:latin typeface="Calibri"/>
                <a:ea typeface="Calibri"/>
                <a:cs typeface="Calibri"/>
                <a:sym typeface="Calibri"/>
              </a:rPr>
              <a:t>Při protrahovaném hojení, přetrvávajícím zánětu, chronickém přetížení oblasti jizvy -&gt; uvolňování histaminu, interleukinů typu 1 a 6, prostaglandinů a jiných mediátorů -&gt; vasodilatace kapilár -&gt; rozvoj edému v podkoží + podráždění nociceptorů (receptorů bolesti) -&gt; snížení prahu bolesti a vznik primární hyperestezie (= zvýšena přecitlivělost v oblasti jizvy) = </a:t>
            </a:r>
            <a:r>
              <a:rPr b="1" lang="sk" sz="2600">
                <a:latin typeface="Calibri"/>
                <a:ea typeface="Calibri"/>
                <a:cs typeface="Calibri"/>
                <a:sym typeface="Calibri"/>
              </a:rPr>
              <a:t>BOLEST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sk" sz="2600">
                <a:latin typeface="Calibri"/>
                <a:ea typeface="Calibri"/>
                <a:cs typeface="Calibri"/>
                <a:sym typeface="Calibri"/>
              </a:rPr>
              <a:t>Snížená tolerance termických a mechanických podnětů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19" l="0" r="0" t="27819"/>
          <a:stretch/>
        </p:blipFill>
        <p:spPr>
          <a:xfrm>
            <a:off x="46326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Aktivní jizva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Přecitlivělá, bolestivá, špatně protažitelná a posunlivá vůči jednotlivým vrstvám měkkých tkání, palpačně citlivá (často bolestivé body), přítomnost reflexních změn v okolí (HAZ, hypertonus, triggerpointy, fční blokády kloubů), někdy vznik edému (otok) či lymfedému (lymfatický otok)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U hlubokých jizev je špatná posunlivost i vůči kosti, v dutině břišní při palpaci bolestivá resistence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Omezená posunlivosti a protažitelnosti měkkých tkání v okolí jizvy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k">
                <a:latin typeface="Calibri"/>
                <a:ea typeface="Calibri"/>
                <a:cs typeface="Calibri"/>
                <a:sym typeface="Calibri"/>
              </a:rPr>
              <a:t>-&gt; následný vznik fční blokády v daném segmentu -&gt; změnou pohyblivosti kloubu pak vzniká asymetrie svalového napětí mezi antagonistickými skupinami svalů -&gt; šíření do vzdálených míst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