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Roboto"/>
      <p:regular r:id="rId59"/>
      <p:bold r:id="rId60"/>
      <p:italic r:id="rId61"/>
      <p:boldItalic r:id="rId62"/>
    </p:embeddedFont>
    <p:embeddedFont>
      <p:font typeface="Tahoma"/>
      <p:regular r:id="rId63"/>
      <p:bold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boldItalic.fntdata"/><Relationship Id="rId61" Type="http://schemas.openxmlformats.org/officeDocument/2006/relationships/font" Target="fonts/Roboto-italic.fntdata"/><Relationship Id="rId20" Type="http://schemas.openxmlformats.org/officeDocument/2006/relationships/slide" Target="slides/slide15.xml"/><Relationship Id="rId64" Type="http://schemas.openxmlformats.org/officeDocument/2006/relationships/font" Target="fonts/Tahoma-bold.fntdata"/><Relationship Id="rId63" Type="http://schemas.openxmlformats.org/officeDocument/2006/relationships/font" Target="fonts/Tahoma-regular.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Roboto-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Roboto-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ikiskripta.eu/w/Osteogenesis_imperfecta#cite_note-Andrews-1" TargetMode="External"/><Relationship Id="rId3" Type="http://schemas.openxmlformats.org/officeDocument/2006/relationships/hyperlink" Target="https://www.wikiskripta.eu/w/Kost" TargetMode="External"/><Relationship Id="rId4" Type="http://schemas.openxmlformats.org/officeDocument/2006/relationships/hyperlink" Target="https://www.wikiskripta.eu/w/Oko" TargetMode="External"/><Relationship Id="rId5" Type="http://schemas.openxmlformats.org/officeDocument/2006/relationships/hyperlink" Target="https://www.wikiskripta.eu/w/Hernie" TargetMode="External"/><Relationship Id="rId6" Type="http://schemas.openxmlformats.org/officeDocument/2006/relationships/hyperlink" Target="https://www.wikiskripta.eu/w/Osteogenesis_imperfecta#cite_note-Dungl-2" TargetMode="External"/><Relationship Id="rId7" Type="http://schemas.openxmlformats.org/officeDocument/2006/relationships/hyperlink" Target="https://www.wikiskripta.eu/w/Kolagen"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70bf5a4193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170bf5a4193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70bf5a4193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70bf5a4193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170bf5a4193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170bf5a4193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70bf5a4193_0_2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70bf5a4193_0_2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t>bone-lining cells (kost lemující buňky): </a:t>
            </a:r>
            <a:r>
              <a:rPr lang="sk" sz="1200">
                <a:solidFill>
                  <a:srgbClr val="202124"/>
                </a:solidFill>
                <a:highlight>
                  <a:srgbClr val="FFFFFF"/>
                </a:highlight>
              </a:rPr>
              <a:t>vyvíjejí se z osteoblastů a nacházejí se na rozhraní kosti – vytvářejí ochrannou vrstvu. Komunikují mezi sebou a s osteocyty a ovlivňují proces aktivace remodelace kosti.</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170bf5a4193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170bf5a4193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050">
                <a:solidFill>
                  <a:srgbClr val="4D5156"/>
                </a:solidFill>
                <a:highlight>
                  <a:srgbClr val="FFFFFF"/>
                </a:highlight>
              </a:rPr>
              <a:t>MAP kinázy jsou enzymy ze skupiny kináz, které se účastní širokého spektra buněčných pochodů, jako je regulace exprese genů, mitóza, buněčná diferenciace a proliferace, ale i programovaná buněčná smrt.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170bf5a4193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170bf5a4193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170bf5a4193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170bf5a4193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70bf5a4193_0_2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70bf5a4193_0_2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170bf5a4193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170bf5a4193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170bf5a4193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170bf5a4193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70bf5a4193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70bf5a4193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70bf5a4193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170bf5a4193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70bf5a4193_0_2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70bf5a4193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170bf5a4193_0_2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170bf5a4193_0_2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70bf5a4193_0_2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170bf5a4193_0_2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70bf5a4193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70bf5a4193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70bf5a4193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70bf5a4193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a:solidFill>
                  <a:srgbClr val="212529"/>
                </a:solidFill>
                <a:highlight>
                  <a:srgbClr val="FFFFFF"/>
                </a:highlight>
                <a:latin typeface="Roboto"/>
                <a:ea typeface="Roboto"/>
                <a:cs typeface="Roboto"/>
                <a:sym typeface="Roboto"/>
              </a:rPr>
              <a:t>Osteogenesis imperfecta (</a:t>
            </a:r>
            <a:r>
              <a:rPr i="1" lang="sk">
                <a:solidFill>
                  <a:srgbClr val="212529"/>
                </a:solidFill>
                <a:highlight>
                  <a:srgbClr val="FFFFFF"/>
                </a:highlight>
                <a:latin typeface="Roboto"/>
                <a:ea typeface="Roboto"/>
                <a:cs typeface="Roboto"/>
                <a:sym typeface="Roboto"/>
              </a:rPr>
              <a:t>osteopsathyrosis, fragilitas ossium</a:t>
            </a:r>
            <a:r>
              <a:rPr lang="sk">
                <a:solidFill>
                  <a:srgbClr val="212529"/>
                </a:solidFill>
                <a:highlight>
                  <a:srgbClr val="FFFFFF"/>
                </a:highlight>
                <a:latin typeface="Roboto"/>
                <a:ea typeface="Roboto"/>
                <a:cs typeface="Roboto"/>
                <a:sym typeface="Roboto"/>
              </a:rPr>
              <a:t>, angl. též </a:t>
            </a:r>
            <a:r>
              <a:rPr i="1" lang="sk">
                <a:solidFill>
                  <a:srgbClr val="212529"/>
                </a:solidFill>
                <a:highlight>
                  <a:srgbClr val="FFFFFF"/>
                </a:highlight>
                <a:latin typeface="Roboto"/>
                <a:ea typeface="Roboto"/>
                <a:cs typeface="Roboto"/>
                <a:sym typeface="Roboto"/>
              </a:rPr>
              <a:t>Brittle Bone Disease</a:t>
            </a:r>
            <a:r>
              <a:rPr lang="sk">
                <a:solidFill>
                  <a:srgbClr val="212529"/>
                </a:solidFill>
                <a:highlight>
                  <a:srgbClr val="FFFFFF"/>
                </a:highlight>
                <a:latin typeface="Roboto"/>
                <a:ea typeface="Roboto"/>
                <a:cs typeface="Roboto"/>
                <a:sym typeface="Roboto"/>
              </a:rPr>
              <a:t> či </a:t>
            </a:r>
            <a:r>
              <a:rPr i="1" lang="sk">
                <a:solidFill>
                  <a:srgbClr val="212529"/>
                </a:solidFill>
                <a:highlight>
                  <a:srgbClr val="FFFFFF"/>
                </a:highlight>
                <a:latin typeface="Roboto"/>
                <a:ea typeface="Roboto"/>
                <a:cs typeface="Roboto"/>
                <a:sym typeface="Roboto"/>
              </a:rPr>
              <a:t>Lobstein syndrome</a:t>
            </a:r>
            <a:r>
              <a:rPr lang="sk" sz="750">
                <a:solidFill>
                  <a:srgbClr val="007BFF"/>
                </a:solidFill>
                <a:highlight>
                  <a:srgbClr val="FFFFFF"/>
                </a:highlight>
                <a:uFill>
                  <a:noFill/>
                </a:uFill>
                <a:latin typeface="Roboto"/>
                <a:ea typeface="Roboto"/>
                <a:cs typeface="Roboto"/>
                <a:sym typeface="Roboto"/>
                <a:hlinkClick r:id="rId2">
                  <a:extLst>
                    <a:ext uri="{A12FA001-AC4F-418D-AE19-62706E023703}">
                      <ahyp:hlinkClr val="tx"/>
                    </a:ext>
                  </a:extLst>
                </a:hlinkClick>
              </a:rPr>
              <a:t>[1]</a:t>
            </a:r>
            <a:r>
              <a:rPr lang="sk">
                <a:solidFill>
                  <a:srgbClr val="212529"/>
                </a:solidFill>
                <a:highlight>
                  <a:srgbClr val="FFFFFF"/>
                </a:highlight>
                <a:latin typeface="Roboto"/>
                <a:ea typeface="Roboto"/>
                <a:cs typeface="Roboto"/>
                <a:sym typeface="Roboto"/>
              </a:rPr>
              <a:t>) je dědičné onemocnění pojivové tkáně, jehož základním projevem je </a:t>
            </a:r>
            <a:r>
              <a:rPr i="1" lang="sk">
                <a:solidFill>
                  <a:srgbClr val="212529"/>
                </a:solidFill>
                <a:highlight>
                  <a:srgbClr val="FFFFFF"/>
                </a:highlight>
                <a:latin typeface="Roboto"/>
                <a:ea typeface="Roboto"/>
                <a:cs typeface="Roboto"/>
                <a:sym typeface="Roboto"/>
              </a:rPr>
              <a:t>křehkost </a:t>
            </a:r>
            <a:r>
              <a:rPr i="1" lang="sk">
                <a:solidFill>
                  <a:srgbClr val="007BFF"/>
                </a:solidFill>
                <a:highlight>
                  <a:srgbClr val="FFFFFF"/>
                </a:highlight>
                <a:uFill>
                  <a:noFill/>
                </a:uFill>
                <a:latin typeface="Roboto"/>
                <a:ea typeface="Roboto"/>
                <a:cs typeface="Roboto"/>
                <a:sym typeface="Roboto"/>
                <a:hlinkClick r:id="rId3">
                  <a:extLst>
                    <a:ext uri="{A12FA001-AC4F-418D-AE19-62706E023703}">
                      <ahyp:hlinkClr val="tx"/>
                    </a:ext>
                  </a:extLst>
                </a:hlinkClick>
              </a:rPr>
              <a:t>kostí</a:t>
            </a:r>
            <a:r>
              <a:rPr lang="sk">
                <a:solidFill>
                  <a:srgbClr val="212529"/>
                </a:solidFill>
                <a:highlight>
                  <a:srgbClr val="FFFFFF"/>
                </a:highlight>
                <a:latin typeface="Roboto"/>
                <a:ea typeface="Roboto"/>
                <a:cs typeface="Roboto"/>
                <a:sym typeface="Roboto"/>
              </a:rPr>
              <a:t>, která vede ke zlomeninám dlouhých kostí. Dále se jedná o kostní deformity, modré </a:t>
            </a:r>
            <a:r>
              <a:rPr lang="sk">
                <a:solidFill>
                  <a:srgbClr val="007BFF"/>
                </a:solidFill>
                <a:highlight>
                  <a:srgbClr val="FFFFFF"/>
                </a:highlight>
                <a:uFill>
                  <a:noFill/>
                </a:uFill>
                <a:latin typeface="Roboto"/>
                <a:ea typeface="Roboto"/>
                <a:cs typeface="Roboto"/>
                <a:sym typeface="Roboto"/>
                <a:hlinkClick r:id="rId4">
                  <a:extLst>
                    <a:ext uri="{A12FA001-AC4F-418D-AE19-62706E023703}">
                      <ahyp:hlinkClr val="tx"/>
                    </a:ext>
                  </a:extLst>
                </a:hlinkClick>
              </a:rPr>
              <a:t>skléry</a:t>
            </a:r>
            <a:r>
              <a:rPr lang="sk">
                <a:solidFill>
                  <a:srgbClr val="212529"/>
                </a:solidFill>
                <a:highlight>
                  <a:srgbClr val="FFFFFF"/>
                </a:highlight>
                <a:latin typeface="Roboto"/>
                <a:ea typeface="Roboto"/>
                <a:cs typeface="Roboto"/>
                <a:sym typeface="Roboto"/>
              </a:rPr>
              <a:t>, ztrátu sluchu, lomivost zubů, případně i generalizovaná ligamentosní laxicita, </a:t>
            </a:r>
            <a:r>
              <a:rPr lang="sk">
                <a:solidFill>
                  <a:srgbClr val="007BFF"/>
                </a:solidFill>
                <a:highlight>
                  <a:srgbClr val="FFFFFF"/>
                </a:highlight>
                <a:uFill>
                  <a:noFill/>
                </a:uFill>
                <a:latin typeface="Roboto"/>
                <a:ea typeface="Roboto"/>
                <a:cs typeface="Roboto"/>
                <a:sym typeface="Roboto"/>
                <a:hlinkClick r:id="rId5">
                  <a:extLst>
                    <a:ext uri="{A12FA001-AC4F-418D-AE19-62706E023703}">
                      <ahyp:hlinkClr val="tx"/>
                    </a:ext>
                  </a:extLst>
                </a:hlinkClick>
              </a:rPr>
              <a:t>hernie</a:t>
            </a:r>
            <a:r>
              <a:rPr lang="sk">
                <a:solidFill>
                  <a:srgbClr val="212529"/>
                </a:solidFill>
                <a:highlight>
                  <a:srgbClr val="FFFFFF"/>
                </a:highlight>
                <a:latin typeface="Roboto"/>
                <a:ea typeface="Roboto"/>
                <a:cs typeface="Roboto"/>
                <a:sym typeface="Roboto"/>
              </a:rPr>
              <a:t> a snadné zhmoždění, excesivní pocení.</a:t>
            </a:r>
            <a:r>
              <a:rPr lang="sk" sz="750">
                <a:solidFill>
                  <a:srgbClr val="007BFF"/>
                </a:solidFill>
                <a:highlight>
                  <a:srgbClr val="FFFFFF"/>
                </a:highlight>
                <a:uFill>
                  <a:noFill/>
                </a:uFill>
                <a:latin typeface="Roboto"/>
                <a:ea typeface="Roboto"/>
                <a:cs typeface="Roboto"/>
                <a:sym typeface="Roboto"/>
                <a:hlinkClick r:id="rId6">
                  <a:extLst>
                    <a:ext uri="{A12FA001-AC4F-418D-AE19-62706E023703}">
                      <ahyp:hlinkClr val="tx"/>
                    </a:ext>
                  </a:extLst>
                </a:hlinkClick>
              </a:rPr>
              <a:t>[2]</a:t>
            </a:r>
            <a:r>
              <a:rPr lang="sk">
                <a:solidFill>
                  <a:srgbClr val="212529"/>
                </a:solidFill>
                <a:highlight>
                  <a:srgbClr val="FFFFFF"/>
                </a:highlight>
                <a:latin typeface="Roboto"/>
                <a:ea typeface="Roboto"/>
                <a:cs typeface="Roboto"/>
                <a:sym typeface="Roboto"/>
              </a:rPr>
              <a:t> U většiny jedinců k této poruše dochází defektem </a:t>
            </a:r>
            <a:r>
              <a:rPr lang="sk">
                <a:solidFill>
                  <a:srgbClr val="007BFF"/>
                </a:solidFill>
                <a:highlight>
                  <a:srgbClr val="FFFFFF"/>
                </a:highlight>
                <a:uFill>
                  <a:noFill/>
                </a:uFill>
                <a:latin typeface="Roboto"/>
                <a:ea typeface="Roboto"/>
                <a:cs typeface="Roboto"/>
                <a:sym typeface="Roboto"/>
                <a:hlinkClick r:id="rId7">
                  <a:extLst>
                    <a:ext uri="{A12FA001-AC4F-418D-AE19-62706E023703}">
                      <ahyp:hlinkClr val="tx"/>
                    </a:ext>
                  </a:extLst>
                </a:hlinkClick>
              </a:rPr>
              <a:t>kolagenu</a:t>
            </a:r>
            <a:r>
              <a:rPr lang="sk">
                <a:solidFill>
                  <a:srgbClr val="212529"/>
                </a:solidFill>
                <a:highlight>
                  <a:srgbClr val="FFFFFF"/>
                </a:highlight>
                <a:latin typeface="Roboto"/>
                <a:ea typeface="Roboto"/>
                <a:cs typeface="Roboto"/>
                <a:sym typeface="Roboto"/>
              </a:rPr>
              <a:t> typu I.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70bf5a4193_0_3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70bf5a4193_0_3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170bf5a4193_0_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170bf5a4193_0_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70bf5a4193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70bf5a4193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70bf5a4193_0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70bf5a4193_0_3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70bf5a4193_0_3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170bf5a4193_0_3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70bf5a4193_0_1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70bf5a4193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70bf5a4193_0_3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170bf5a4193_0_3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70bf5a4193_0_3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170bf5a4193_0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70bf5a4193_0_3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170bf5a4193_0_3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70bf5a4193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170bf5a4193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70bf5a4193_0_4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70bf5a4193_0_4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70bf5a4193_0_4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70bf5a4193_0_4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70bf5a4193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70bf5a4193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70bf5a4193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170bf5a4193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70bf5a4193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70bf5a4193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170bf5a4193_0_4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 name="Google Shape;396;g170bf5a4193_0_4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170bf5a4193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170bf5a4193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1" lang="sk" sz="1200">
                <a:solidFill>
                  <a:srgbClr val="202124"/>
                </a:solidFill>
                <a:highlight>
                  <a:srgbClr val="FFFFFF"/>
                </a:highlight>
              </a:rPr>
              <a:t>Hydroxyapatit</a:t>
            </a:r>
            <a:r>
              <a:rPr lang="sk" sz="1200">
                <a:solidFill>
                  <a:srgbClr val="202124"/>
                </a:solidFill>
                <a:highlight>
                  <a:srgbClr val="FFFFFF"/>
                </a:highlight>
              </a:rPr>
              <a:t> je minerál, který představuje hlavní neorganickou složku tvrdých zubních tkání. Je obsažen v zubní sklovině, dentinu i zubním cementu. V těchto tkáních je v různém zastoupení, což určuje jejich výslednou tvrdost. Zubní sklovina kryjící povrch korunek zubů je jím tvořena téměř v celém svém objemu.</a:t>
            </a:r>
            <a:endParaRPr sz="1200">
              <a:solidFill>
                <a:srgbClr val="202124"/>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170bf5a4193_0_4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170bf5a4193_0_4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170bf5a4193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170bf5a4193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70bf5a4193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70bf5a4193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150">
                <a:solidFill>
                  <a:schemeClr val="dk1"/>
                </a:solidFill>
                <a:highlight>
                  <a:srgbClr val="FFFFFF"/>
                </a:highlight>
              </a:rPr>
              <a:t>Jedním z hlavních anatomických faktorů, které predisponují vznik únavové zlomeniny, je morfologie chodidla. U osob s výrazným obloukem klenby nožní (pes cavus) dochází k menší absorpci nárazů při dopadu chodidla na podložku, čímž dojde k vyššímu zatížení bércové a stehenní kosti (a zvyšuje riziko rozvoje únavové zlomeniny takové kosti).  U osob s oploštěním chodidla (pes planus) dochází naopak k absorpci nárazů zejména v oblasti chodidla, čímž více trpí na zlomeniny metatarsů.</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70bf5a4193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170bf5a4193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70bf5a4193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170bf5a4193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70bf5a4193_0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170bf5a4193_0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170bf5a4193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170bf5a4193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170bf5a4193_0_5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4" name="Google Shape;454;g170bf5a4193_0_5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sk">
                <a:solidFill>
                  <a:srgbClr val="5C5C5C"/>
                </a:solidFill>
                <a:highlight>
                  <a:srgbClr val="FFFFFF"/>
                </a:highlight>
              </a:rPr>
              <a:t>Jak již bylo zmíněno, jedná se o</a:t>
            </a:r>
            <a:r>
              <a:rPr b="1" lang="sk">
                <a:solidFill>
                  <a:srgbClr val="5C5C5C"/>
                </a:solidFill>
                <a:highlight>
                  <a:srgbClr val="FFFFFF"/>
                </a:highlight>
              </a:rPr>
              <a:t> stav trvale nezhojené zlomeniny</a:t>
            </a:r>
            <a:r>
              <a:rPr lang="sk">
                <a:solidFill>
                  <a:srgbClr val="5C5C5C"/>
                </a:solidFill>
                <a:highlight>
                  <a:srgbClr val="FFFFFF"/>
                </a:highlight>
              </a:rPr>
              <a:t>. Prostor mezi jednotlivými fragmenty je vyplněn vazivovou tkání, ta však dále neosifikuje. Pokud se konce kostí dále ztlušťují až do podoby “sloní nohy”, hovoříme o hypertrofické pseudoartróze. V důsledku infekce či nedostatečného krevního zásobení mohou však konce i odumírat, zmenšovat se. Mluvíme pak o typu atrofickém.</a:t>
            </a:r>
            <a:endParaRPr>
              <a:solidFill>
                <a:srgbClr val="5C5C5C"/>
              </a:solidFill>
              <a:highlight>
                <a:srgbClr val="FFFFFF"/>
              </a:highlight>
            </a:endParaRPr>
          </a:p>
          <a:p>
            <a:pPr indent="0" lvl="0" marL="0" rtl="0" algn="l">
              <a:spcBef>
                <a:spcPts val="0"/>
              </a:spcBef>
              <a:spcAft>
                <a:spcPts val="0"/>
              </a:spcAft>
              <a:buClr>
                <a:schemeClr val="dk1"/>
              </a:buClr>
              <a:buSzPts val="1100"/>
              <a:buFont typeface="Arial"/>
              <a:buNone/>
            </a:pPr>
            <a:r>
              <a:rPr lang="sk">
                <a:solidFill>
                  <a:srgbClr val="5C5C5C"/>
                </a:solidFill>
                <a:highlight>
                  <a:srgbClr val="FFFFFF"/>
                </a:highlight>
              </a:rPr>
              <a:t>Je důležité zmínit, že jakmile jednou vznikne tento stav, pak je jen minimální šance samovolného zhojení zlomeniny.</a:t>
            </a:r>
            <a:endParaRPr>
              <a:solidFill>
                <a:srgbClr val="5C5C5C"/>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70bf5a4193_0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70bf5a4193_0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70bf5a4193_0_5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70bf5a4193_0_5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70bf5a4193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70bf5a4193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70bf5a4193_0_5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70bf5a4193_0_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70bf5a4193_0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70bf5a4193_0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70bf5a4193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70bf5a4193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170bf5a4193_0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9" name="Google Shape;499;g170bf5a4193_0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170bf5a4193_0_1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170bf5a4193_0_1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170bf5a4193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170bf5a4193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sk" sz="1050">
                <a:solidFill>
                  <a:srgbClr val="4D5156"/>
                </a:solidFill>
                <a:highlight>
                  <a:srgbClr val="FFFFFF"/>
                </a:highlight>
              </a:rPr>
              <a:t>Kompozitní materiál, nebo zkráceně kompozit, je obecně vzato materiál ze dvou nebo více substancí s rozdílnými vlastnostmi, které dohromady dávají výslednému výrobku nové vlastnosti, které nemá sama o sobě žádná z jeho součástí.</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70bf5a4193_0_1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70bf5a4193_0_1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170bf5a4193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170bf5a4193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showMasterSp="0">
  <p:cSld name="Úvodní snímek">
    <p:spTree>
      <p:nvGrpSpPr>
        <p:cNvPr id="10" name="Shape 10"/>
        <p:cNvGrpSpPr/>
        <p:nvPr/>
      </p:nvGrpSpPr>
      <p:grpSpPr>
        <a:xfrm>
          <a:off x="0" y="0"/>
          <a:ext cx="0" cy="0"/>
          <a:chOff x="0" y="0"/>
          <a:chExt cx="0" cy="0"/>
        </a:xfrm>
      </p:grpSpPr>
      <p:sp>
        <p:nvSpPr>
          <p:cNvPr id="11" name="Google Shape;11;p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 name="Google Shape;12;p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13" name="Google Shape;13;p2"/>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dk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5" name="Google Shape;15;p2"/>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ky, text - dva sloupce">
  <p:cSld name="Obrázky, text - dva sloupce">
    <p:spTree>
      <p:nvGrpSpPr>
        <p:cNvPr id="78" name="Shape 78"/>
        <p:cNvGrpSpPr/>
        <p:nvPr/>
      </p:nvGrpSpPr>
      <p:grpSpPr>
        <a:xfrm>
          <a:off x="0" y="0"/>
          <a:ext cx="0" cy="0"/>
          <a:chOff x="0" y="0"/>
          <a:chExt cx="0" cy="0"/>
        </a:xfrm>
      </p:grpSpPr>
      <p:sp>
        <p:nvSpPr>
          <p:cNvPr id="79" name="Google Shape;79;p11"/>
          <p:cNvSpPr txBox="1"/>
          <p:nvPr>
            <p:ph idx="1" type="body"/>
          </p:nvPr>
        </p:nvSpPr>
        <p:spPr>
          <a:xfrm>
            <a:off x="539998" y="539035"/>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0" name="Google Shape;80;p1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1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2" name="Google Shape;82;p11"/>
          <p:cNvSpPr txBox="1"/>
          <p:nvPr>
            <p:ph idx="2" type="body"/>
          </p:nvPr>
        </p:nvSpPr>
        <p:spPr>
          <a:xfrm>
            <a:off x="53999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3" name="Google Shape;83;p11"/>
          <p:cNvSpPr txBox="1"/>
          <p:nvPr>
            <p:ph idx="3" type="body"/>
          </p:nvPr>
        </p:nvSpPr>
        <p:spPr>
          <a:xfrm>
            <a:off x="540543"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25"/>
              <a:buFont typeface="Arial"/>
              <a:buNone/>
              <a:defRPr b="1" sz="825"/>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4" name="Google Shape;84;p11"/>
          <p:cNvSpPr txBox="1"/>
          <p:nvPr>
            <p:ph idx="4" type="body"/>
          </p:nvPr>
        </p:nvSpPr>
        <p:spPr>
          <a:xfrm>
            <a:off x="4688459" y="3375000"/>
            <a:ext cx="3915000" cy="9990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5" name="Google Shape;85;p11"/>
          <p:cNvSpPr txBox="1"/>
          <p:nvPr>
            <p:ph idx="5" type="body"/>
          </p:nvPr>
        </p:nvSpPr>
        <p:spPr>
          <a:xfrm>
            <a:off x="4689002" y="3051000"/>
            <a:ext cx="3915000" cy="2700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0"/>
              </a:spcBef>
              <a:spcAft>
                <a:spcPts val="0"/>
              </a:spcAft>
              <a:buSzPts val="825"/>
              <a:buFont typeface="Arial"/>
              <a:buNone/>
              <a:defRPr b="1" sz="825"/>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86" name="Google Shape;86;p11"/>
          <p:cNvSpPr txBox="1"/>
          <p:nvPr>
            <p:ph idx="6" type="body"/>
          </p:nvPr>
        </p:nvSpPr>
        <p:spPr>
          <a:xfrm>
            <a:off x="4688459" y="539035"/>
            <a:ext cx="3915000" cy="24030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87" name="Google Shape;87;p11"/>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p:cSld name="Prázdný">
    <p:spTree>
      <p:nvGrpSpPr>
        <p:cNvPr id="88" name="Shape 88"/>
        <p:cNvGrpSpPr/>
        <p:nvPr/>
      </p:nvGrpSpPr>
      <p:grpSpPr>
        <a:xfrm>
          <a:off x="0" y="0"/>
          <a:ext cx="0" cy="0"/>
          <a:chOff x="0" y="0"/>
          <a:chExt cx="0" cy="0"/>
        </a:xfrm>
      </p:grpSpPr>
      <p:sp>
        <p:nvSpPr>
          <p:cNvPr id="89" name="Google Shape;89;p12"/>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12"/>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pic>
        <p:nvPicPr>
          <p:cNvPr id="91" name="Google Shape;91;p12"/>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1" showMasterSp="0">
  <p:cSld name="Rozdělovník (alternativní) 1">
    <p:spTree>
      <p:nvGrpSpPr>
        <p:cNvPr id="92" name="Shape 92"/>
        <p:cNvGrpSpPr/>
        <p:nvPr/>
      </p:nvGrpSpPr>
      <p:grpSpPr>
        <a:xfrm>
          <a:off x="0" y="0"/>
          <a:ext cx="0" cy="0"/>
          <a:chOff x="0" y="0"/>
          <a:chExt cx="0" cy="0"/>
        </a:xfrm>
      </p:grpSpPr>
      <p:sp>
        <p:nvSpPr>
          <p:cNvPr id="93" name="Google Shape;93;p1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94" name="Google Shape;94;p13"/>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rgbClr val="0000D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13"/>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rgbClr val="0000DC"/>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96" name="Google Shape;96;p13"/>
          <p:cNvSpPr/>
          <p:nvPr>
            <p:ph idx="2" type="pic"/>
          </p:nvPr>
        </p:nvSpPr>
        <p:spPr>
          <a:xfrm>
            <a:off x="4572000" y="1"/>
            <a:ext cx="4572000" cy="5143500"/>
          </a:xfrm>
          <a:prstGeom prst="rect">
            <a:avLst/>
          </a:prstGeom>
          <a:noFill/>
          <a:ln>
            <a:noFill/>
          </a:ln>
        </p:spPr>
      </p:sp>
      <p:sp>
        <p:nvSpPr>
          <p:cNvPr id="97" name="Google Shape;97;p13"/>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98" name="Google Shape;98;p13"/>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 inverzní" showMasterSp="0">
  <p:cSld name="Úvodní snímek - inverzní">
    <p:bg>
      <p:bgPr>
        <a:solidFill>
          <a:srgbClr val="5AC8AF"/>
        </a:solidFill>
      </p:bgPr>
    </p:bg>
    <p:spTree>
      <p:nvGrpSpPr>
        <p:cNvPr id="99" name="Shape 99"/>
        <p:cNvGrpSpPr/>
        <p:nvPr/>
      </p:nvGrpSpPr>
      <p:grpSpPr>
        <a:xfrm>
          <a:off x="0" y="0"/>
          <a:ext cx="0" cy="0"/>
          <a:chOff x="0" y="0"/>
          <a:chExt cx="0" cy="0"/>
        </a:xfrm>
      </p:grpSpPr>
      <p:sp>
        <p:nvSpPr>
          <p:cNvPr id="100" name="Google Shape;100;p1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2" name="Google Shape;102;p14"/>
          <p:cNvSpPr txBox="1"/>
          <p:nvPr>
            <p:ph type="title"/>
          </p:nvPr>
        </p:nvSpPr>
        <p:spPr>
          <a:xfrm>
            <a:off x="298877" y="2175274"/>
            <a:ext cx="85212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14"/>
          <p:cNvSpPr txBox="1"/>
          <p:nvPr>
            <p:ph idx="1" type="subTitle"/>
          </p:nvPr>
        </p:nvSpPr>
        <p:spPr>
          <a:xfrm>
            <a:off x="298877" y="3087302"/>
            <a:ext cx="85212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pic>
        <p:nvPicPr>
          <p:cNvPr id="104" name="Google Shape;104;p14"/>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guide id="3" orient="horz" pos="191">
          <p15:clr>
            <a:srgbClr val="FBAE40"/>
          </p15:clr>
        </p15:guide>
        <p15:guide id="4" pos="115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ozdělovník (alternativní) 2" showMasterSp="0">
  <p:cSld name="Rozdělovník (alternativní) 2">
    <p:bg>
      <p:bgPr>
        <a:solidFill>
          <a:srgbClr val="5AC8AF"/>
        </a:solidFill>
      </p:bgPr>
    </p:bg>
    <p:spTree>
      <p:nvGrpSpPr>
        <p:cNvPr id="105" name="Shape 105"/>
        <p:cNvGrpSpPr/>
        <p:nvPr/>
      </p:nvGrpSpPr>
      <p:grpSpPr>
        <a:xfrm>
          <a:off x="0" y="0"/>
          <a:ext cx="0" cy="0"/>
          <a:chOff x="0" y="0"/>
          <a:chExt cx="0" cy="0"/>
        </a:xfrm>
      </p:grpSpPr>
      <p:sp>
        <p:nvSpPr>
          <p:cNvPr id="106" name="Google Shape;106;p1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lt1"/>
                </a:solidFill>
                <a:latin typeface="Arial"/>
                <a:ea typeface="Arial"/>
                <a:cs typeface="Arial"/>
                <a:sym typeface="Arial"/>
              </a:defRPr>
            </a:lvl1pPr>
            <a:lvl2pPr indent="0" lvl="1" marL="0" algn="l">
              <a:spcBef>
                <a:spcPts val="0"/>
              </a:spcBef>
              <a:spcAft>
                <a:spcPts val="0"/>
              </a:spcAft>
              <a:buNone/>
              <a:defRPr b="0" i="0" sz="900" u="none" cap="none" strike="noStrike">
                <a:solidFill>
                  <a:schemeClr val="lt1"/>
                </a:solidFill>
                <a:latin typeface="Arial"/>
                <a:ea typeface="Arial"/>
                <a:cs typeface="Arial"/>
                <a:sym typeface="Arial"/>
              </a:defRPr>
            </a:lvl2pPr>
            <a:lvl3pPr indent="0" lvl="2" marL="0" algn="l">
              <a:spcBef>
                <a:spcPts val="0"/>
              </a:spcBef>
              <a:spcAft>
                <a:spcPts val="0"/>
              </a:spcAft>
              <a:buNone/>
              <a:defRPr b="0" i="0" sz="900" u="none" cap="none" strike="noStrike">
                <a:solidFill>
                  <a:schemeClr val="lt1"/>
                </a:solidFill>
                <a:latin typeface="Arial"/>
                <a:ea typeface="Arial"/>
                <a:cs typeface="Arial"/>
                <a:sym typeface="Arial"/>
              </a:defRPr>
            </a:lvl3pPr>
            <a:lvl4pPr indent="0" lvl="3" marL="0" algn="l">
              <a:spcBef>
                <a:spcPts val="0"/>
              </a:spcBef>
              <a:spcAft>
                <a:spcPts val="0"/>
              </a:spcAft>
              <a:buNone/>
              <a:defRPr b="0" i="0" sz="900" u="none" cap="none" strike="noStrike">
                <a:solidFill>
                  <a:schemeClr val="lt1"/>
                </a:solidFill>
                <a:latin typeface="Arial"/>
                <a:ea typeface="Arial"/>
                <a:cs typeface="Arial"/>
                <a:sym typeface="Arial"/>
              </a:defRPr>
            </a:lvl4pPr>
            <a:lvl5pPr indent="0" lvl="4" marL="0" algn="l">
              <a:spcBef>
                <a:spcPts val="0"/>
              </a:spcBef>
              <a:spcAft>
                <a:spcPts val="0"/>
              </a:spcAft>
              <a:buNone/>
              <a:defRPr b="0" i="0" sz="900" u="none" cap="none" strike="noStrike">
                <a:solidFill>
                  <a:schemeClr val="lt1"/>
                </a:solidFill>
                <a:latin typeface="Arial"/>
                <a:ea typeface="Arial"/>
                <a:cs typeface="Arial"/>
                <a:sym typeface="Arial"/>
              </a:defRPr>
            </a:lvl5pPr>
            <a:lvl6pPr indent="0" lvl="5" marL="0" algn="l">
              <a:spcBef>
                <a:spcPts val="0"/>
              </a:spcBef>
              <a:spcAft>
                <a:spcPts val="0"/>
              </a:spcAft>
              <a:buNone/>
              <a:defRPr b="0" i="0" sz="900" u="none" cap="none" strike="noStrike">
                <a:solidFill>
                  <a:schemeClr val="lt1"/>
                </a:solidFill>
                <a:latin typeface="Arial"/>
                <a:ea typeface="Arial"/>
                <a:cs typeface="Arial"/>
                <a:sym typeface="Arial"/>
              </a:defRPr>
            </a:lvl6pPr>
            <a:lvl7pPr indent="0" lvl="6" marL="0" algn="l">
              <a:spcBef>
                <a:spcPts val="0"/>
              </a:spcBef>
              <a:spcAft>
                <a:spcPts val="0"/>
              </a:spcAft>
              <a:buNone/>
              <a:defRPr b="0" i="0" sz="900" u="none" cap="none" strike="noStrike">
                <a:solidFill>
                  <a:schemeClr val="lt1"/>
                </a:solidFill>
                <a:latin typeface="Arial"/>
                <a:ea typeface="Arial"/>
                <a:cs typeface="Arial"/>
                <a:sym typeface="Arial"/>
              </a:defRPr>
            </a:lvl7pPr>
            <a:lvl8pPr indent="0" lvl="7" marL="0" algn="l">
              <a:spcBef>
                <a:spcPts val="0"/>
              </a:spcBef>
              <a:spcAft>
                <a:spcPts val="0"/>
              </a:spcAft>
              <a:buNone/>
              <a:defRPr b="0" i="0" sz="900" u="none" cap="none" strike="noStrike">
                <a:solidFill>
                  <a:schemeClr val="lt1"/>
                </a:solidFill>
                <a:latin typeface="Arial"/>
                <a:ea typeface="Arial"/>
                <a:cs typeface="Arial"/>
                <a:sym typeface="Arial"/>
              </a:defRPr>
            </a:lvl8pPr>
            <a:lvl9pPr indent="0" lvl="8" marL="0" algn="l">
              <a:spcBef>
                <a:spcPts val="0"/>
              </a:spcBef>
              <a:spcAft>
                <a:spcPts val="0"/>
              </a:spcAft>
              <a:buNone/>
              <a:defRPr b="0" i="0" sz="9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07" name="Google Shape;107;p15"/>
          <p:cNvSpPr txBox="1"/>
          <p:nvPr>
            <p:ph type="title"/>
          </p:nvPr>
        </p:nvSpPr>
        <p:spPr>
          <a:xfrm>
            <a:off x="298876" y="2175274"/>
            <a:ext cx="3934800" cy="87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sz="330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8" name="Google Shape;108;p15"/>
          <p:cNvSpPr txBox="1"/>
          <p:nvPr>
            <p:ph idx="1" type="subTitle"/>
          </p:nvPr>
        </p:nvSpPr>
        <p:spPr>
          <a:xfrm>
            <a:off x="298876" y="3087302"/>
            <a:ext cx="3934800" cy="523800"/>
          </a:xfrm>
          <a:prstGeom prst="rect">
            <a:avLst/>
          </a:prstGeom>
          <a:noFill/>
          <a:ln>
            <a:noFill/>
          </a:ln>
        </p:spPr>
        <p:txBody>
          <a:bodyPr anchorCtr="0" anchor="t" bIns="0" lIns="0" spcFirstLastPara="1" rIns="0" wrap="square" tIns="0">
            <a:noAutofit/>
          </a:bodyPr>
          <a:lstStyle>
            <a:lvl1pPr lvl="0" algn="l">
              <a:lnSpc>
                <a:spcPct val="114000"/>
              </a:lnSpc>
              <a:spcBef>
                <a:spcPts val="0"/>
              </a:spcBef>
              <a:spcAft>
                <a:spcPts val="0"/>
              </a:spcAft>
              <a:buSzPts val="1800"/>
              <a:buFont typeface="Arial"/>
              <a:buNone/>
              <a:defRPr b="0" sz="1800">
                <a:solidFill>
                  <a:schemeClr val="lt1"/>
                </a:solidFill>
                <a:latin typeface="Arial"/>
                <a:ea typeface="Arial"/>
                <a:cs typeface="Arial"/>
                <a:sym typeface="Arial"/>
              </a:defRPr>
            </a:lvl1pPr>
            <a:lvl2pPr lvl="1" algn="ctr">
              <a:lnSpc>
                <a:spcPct val="90000"/>
              </a:lnSpc>
              <a:spcBef>
                <a:spcPts val="0"/>
              </a:spcBef>
              <a:spcAft>
                <a:spcPts val="0"/>
              </a:spcAft>
              <a:buSzPts val="1500"/>
              <a:buFont typeface="Arial"/>
              <a:buNone/>
              <a:defRPr sz="1500"/>
            </a:lvl2pPr>
            <a:lvl3pPr lvl="2" algn="ctr">
              <a:lnSpc>
                <a:spcPct val="100000"/>
              </a:lnSpc>
              <a:spcBef>
                <a:spcPts val="0"/>
              </a:spcBef>
              <a:spcAft>
                <a:spcPts val="0"/>
              </a:spcAft>
              <a:buSzPts val="1080"/>
              <a:buFont typeface="Arial"/>
              <a:buNone/>
              <a:defRPr sz="1350"/>
            </a:lvl3pPr>
            <a:lvl4pPr lvl="3" algn="ctr">
              <a:lnSpc>
                <a:spcPct val="112500"/>
              </a:lnSpc>
              <a:spcBef>
                <a:spcPts val="0"/>
              </a:spcBef>
              <a:spcAft>
                <a:spcPts val="0"/>
              </a:spcAft>
              <a:buSzPts val="1080"/>
              <a:buFont typeface="Arial"/>
              <a:buNone/>
              <a:defRPr sz="1200"/>
            </a:lvl4pPr>
            <a:lvl5pPr lvl="4" algn="ctr">
              <a:lnSpc>
                <a:spcPct val="112500"/>
              </a:lnSpc>
              <a:spcBef>
                <a:spcPts val="0"/>
              </a:spcBef>
              <a:spcAft>
                <a:spcPts val="0"/>
              </a:spcAft>
              <a:buSzPts val="1200"/>
              <a:buFont typeface="Arial"/>
              <a:buNone/>
              <a:defRPr sz="1200"/>
            </a:lvl5pPr>
            <a:lvl6pPr lvl="5" algn="ctr">
              <a:spcBef>
                <a:spcPts val="240"/>
              </a:spcBef>
              <a:spcAft>
                <a:spcPts val="0"/>
              </a:spcAft>
              <a:buSzPts val="1200"/>
              <a:buNone/>
              <a:defRPr sz="1200"/>
            </a:lvl6pPr>
            <a:lvl7pPr lvl="6" algn="ctr">
              <a:lnSpc>
                <a:spcPct val="112500"/>
              </a:lnSpc>
              <a:spcBef>
                <a:spcPts val="0"/>
              </a:spcBef>
              <a:spcAft>
                <a:spcPts val="0"/>
              </a:spcAft>
              <a:buSzPts val="1200"/>
              <a:buNone/>
              <a:defRPr sz="1200"/>
            </a:lvl7pPr>
            <a:lvl8pPr lvl="7" algn="ctr">
              <a:lnSpc>
                <a:spcPct val="112500"/>
              </a:lnSpc>
              <a:spcBef>
                <a:spcPts val="0"/>
              </a:spcBef>
              <a:spcAft>
                <a:spcPts val="0"/>
              </a:spcAft>
              <a:buSzPts val="1200"/>
              <a:buNone/>
              <a:defRPr sz="1200"/>
            </a:lvl8pPr>
            <a:lvl9pPr lvl="8" algn="ctr">
              <a:lnSpc>
                <a:spcPct val="112500"/>
              </a:lnSpc>
              <a:spcBef>
                <a:spcPts val="0"/>
              </a:spcBef>
              <a:spcAft>
                <a:spcPts val="0"/>
              </a:spcAft>
              <a:buSzPts val="1200"/>
              <a:buNone/>
              <a:defRPr sz="1200"/>
            </a:lvl9pPr>
          </a:lstStyle>
          <a:p/>
        </p:txBody>
      </p:sp>
      <p:sp>
        <p:nvSpPr>
          <p:cNvPr id="109" name="Google Shape;109;p15"/>
          <p:cNvSpPr/>
          <p:nvPr>
            <p:ph idx="2" type="pic"/>
          </p:nvPr>
        </p:nvSpPr>
        <p:spPr>
          <a:xfrm>
            <a:off x="4572000" y="1"/>
            <a:ext cx="4572000" cy="5143500"/>
          </a:xfrm>
          <a:prstGeom prst="rect">
            <a:avLst/>
          </a:prstGeom>
          <a:noFill/>
          <a:ln>
            <a:noFill/>
          </a:ln>
        </p:spPr>
      </p:sp>
      <p:sp>
        <p:nvSpPr>
          <p:cNvPr id="110" name="Google Shape;110;p15"/>
          <p:cNvSpPr txBox="1"/>
          <p:nvPr>
            <p:ph idx="11" type="ftr"/>
          </p:nvPr>
        </p:nvSpPr>
        <p:spPr>
          <a:xfrm>
            <a:off x="540000" y="4671000"/>
            <a:ext cx="36939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111" name="Google Shape;111;p15"/>
          <p:cNvPicPr preferRelativeResize="0"/>
          <p:nvPr/>
        </p:nvPicPr>
        <p:blipFill rotWithShape="1">
          <a:blip r:embed="rId2">
            <a:alphaModFix/>
          </a:blip>
          <a:srcRect b="0" l="0" r="0" t="0"/>
          <a:stretch/>
        </p:blipFill>
        <p:spPr>
          <a:xfrm>
            <a:off x="309600" y="310500"/>
            <a:ext cx="1520099" cy="799363"/>
          </a:xfrm>
          <a:prstGeom prst="rect">
            <a:avLst/>
          </a:prstGeom>
          <a:noFill/>
          <a:ln>
            <a:noFill/>
          </a:ln>
        </p:spPr>
      </p:pic>
    </p:spTree>
  </p:cSld>
  <p:clrMapOvr>
    <a:masterClrMapping/>
  </p:clrMapOvr>
  <p:extLst>
    <p:ext uri="{DCECCB84-F9BA-43D5-87BE-67443E8EF086}">
      <p15:sldGuideLst>
        <p15:guide id="1" orient="horz" pos="1824">
          <p15:clr>
            <a:srgbClr val="FBAE40"/>
          </p15:clr>
        </p15:guide>
        <p15:guide id="2" pos="17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verzní s obrázkem">
  <p:cSld name="Inverzní s obrázkem">
    <p:bg>
      <p:bgPr>
        <a:solidFill>
          <a:srgbClr val="5AC8AF"/>
        </a:solidFill>
      </p:bgPr>
    </p:bg>
    <p:spTree>
      <p:nvGrpSpPr>
        <p:cNvPr id="112" name="Shape 112"/>
        <p:cNvGrpSpPr/>
        <p:nvPr/>
      </p:nvGrpSpPr>
      <p:grpSpPr>
        <a:xfrm>
          <a:off x="0" y="0"/>
          <a:ext cx="0" cy="0"/>
          <a:chOff x="0" y="0"/>
          <a:chExt cx="0" cy="0"/>
        </a:xfrm>
      </p:grpSpPr>
      <p:sp>
        <p:nvSpPr>
          <p:cNvPr id="113" name="Google Shape;113;p16"/>
          <p:cNvSpPr/>
          <p:nvPr>
            <p:ph idx="2" type="pic"/>
          </p:nvPr>
        </p:nvSpPr>
        <p:spPr>
          <a:xfrm>
            <a:off x="0" y="1"/>
            <a:ext cx="9144000" cy="4381500"/>
          </a:xfrm>
          <a:prstGeom prst="rect">
            <a:avLst/>
          </a:prstGeom>
          <a:noFill/>
          <a:ln>
            <a:noFill/>
          </a:ln>
        </p:spPr>
      </p:sp>
      <p:sp>
        <p:nvSpPr>
          <p:cNvPr id="114" name="Google Shape;114;p16"/>
          <p:cNvSpPr txBox="1"/>
          <p:nvPr>
            <p:ph idx="1" type="body"/>
          </p:nvPr>
        </p:nvSpPr>
        <p:spPr>
          <a:xfrm>
            <a:off x="540000" y="4530597"/>
            <a:ext cx="6417000" cy="3831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lt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115" name="Google Shape;115;p16"/>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pos="5556">
          <p15:clr>
            <a:srgbClr val="FBAE40"/>
          </p15:clr>
        </p15:guide>
        <p15:guide id="2" orient="horz" pos="315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PORT slide">
  <p:cSld name="MUNI SPORT slide">
    <p:bg>
      <p:bgPr>
        <a:solidFill>
          <a:srgbClr val="5AC8AF"/>
        </a:solidFill>
      </p:bgPr>
    </p:bg>
    <p:spTree>
      <p:nvGrpSpPr>
        <p:cNvPr id="116" name="Shape 116"/>
        <p:cNvGrpSpPr/>
        <p:nvPr/>
      </p:nvGrpSpPr>
      <p:grpSpPr>
        <a:xfrm>
          <a:off x="0" y="0"/>
          <a:ext cx="0" cy="0"/>
          <a:chOff x="0" y="0"/>
          <a:chExt cx="0" cy="0"/>
        </a:xfrm>
      </p:grpSpPr>
      <p:pic>
        <p:nvPicPr>
          <p:cNvPr id="117" name="Google Shape;117;p17"/>
          <p:cNvPicPr preferRelativeResize="0"/>
          <p:nvPr/>
        </p:nvPicPr>
        <p:blipFill rotWithShape="1">
          <a:blip r:embed="rId2">
            <a:alphaModFix/>
          </a:blip>
          <a:srcRect b="0" l="0" r="0" t="0"/>
          <a:stretch/>
        </p:blipFill>
        <p:spPr>
          <a:xfrm>
            <a:off x="1877400" y="1509009"/>
            <a:ext cx="4041901" cy="2125481"/>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NI slide">
  <p:cSld name="MUNI slide">
    <p:bg>
      <p:bgPr>
        <a:solidFill>
          <a:schemeClr val="dk2"/>
        </a:solidFill>
      </p:bgPr>
    </p:bg>
    <p:spTree>
      <p:nvGrpSpPr>
        <p:cNvPr id="118" name="Shape 118"/>
        <p:cNvGrpSpPr/>
        <p:nvPr/>
      </p:nvGrpSpPr>
      <p:grpSpPr>
        <a:xfrm>
          <a:off x="0" y="0"/>
          <a:ext cx="0" cy="0"/>
          <a:chOff x="0" y="0"/>
          <a:chExt cx="0" cy="0"/>
        </a:xfrm>
      </p:grpSpPr>
      <p:pic>
        <p:nvPicPr>
          <p:cNvPr id="119" name="Google Shape;119;p18"/>
          <p:cNvPicPr preferRelativeResize="0"/>
          <p:nvPr/>
        </p:nvPicPr>
        <p:blipFill rotWithShape="1">
          <a:blip r:embed="rId2">
            <a:alphaModFix/>
          </a:blip>
          <a:srcRect b="0" l="0" r="0" t="0"/>
          <a:stretch/>
        </p:blipFill>
        <p:spPr>
          <a:xfrm>
            <a:off x="1881017" y="2048504"/>
            <a:ext cx="4036473" cy="104649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0" name="Shape 120"/>
        <p:cNvGrpSpPr/>
        <p:nvPr/>
      </p:nvGrpSpPr>
      <p:grpSpPr>
        <a:xfrm>
          <a:off x="0" y="0"/>
          <a:ext cx="0" cy="0"/>
          <a:chOff x="0" y="0"/>
          <a:chExt cx="0" cy="0"/>
        </a:xfrm>
      </p:grpSpPr>
      <p:sp>
        <p:nvSpPr>
          <p:cNvPr id="121" name="Google Shape;121;p19"/>
          <p:cNvSpPr txBox="1"/>
          <p:nvPr>
            <p:ph type="ctrTitle"/>
          </p:nvPr>
        </p:nvSpPr>
        <p:spPr>
          <a:xfrm>
            <a:off x="311708" y="744575"/>
            <a:ext cx="8520600" cy="2052600"/>
          </a:xfrm>
          <a:prstGeom prst="rect">
            <a:avLst/>
          </a:prstGeom>
        </p:spPr>
        <p:txBody>
          <a:bodyPr anchorCtr="0" anchor="b" bIns="0" lIns="0" spcFirstLastPara="1" rIns="0" wrap="square" tIns="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22" name="Google Shape;122;p19"/>
          <p:cNvSpPr txBox="1"/>
          <p:nvPr>
            <p:ph idx="1" type="subTitle"/>
          </p:nvPr>
        </p:nvSpPr>
        <p:spPr>
          <a:xfrm>
            <a:off x="311700" y="2834125"/>
            <a:ext cx="8520600" cy="7926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36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9"/>
          <p:cNvSpPr txBox="1"/>
          <p:nvPr>
            <p:ph idx="12" type="sldNum"/>
          </p:nvPr>
        </p:nvSpPr>
        <p:spPr>
          <a:xfrm>
            <a:off x="8472458" y="4663217"/>
            <a:ext cx="548700" cy="393600"/>
          </a:xfrm>
          <a:prstGeom prst="rect">
            <a:avLst/>
          </a:prstGeom>
        </p:spPr>
        <p:txBody>
          <a:bodyPr anchorCtr="0" anchor="ctr" bIns="0" lIns="0" spcFirstLastPara="1" rIns="0" wrap="square" tIns="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sk"/>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p:cSld name="Nadpis a obsah">
    <p:spTree>
      <p:nvGrpSpPr>
        <p:cNvPr id="16" name="Shape 16"/>
        <p:cNvGrpSpPr/>
        <p:nvPr/>
      </p:nvGrpSpPr>
      <p:grpSpPr>
        <a:xfrm>
          <a:off x="0" y="0"/>
          <a:ext cx="0" cy="0"/>
          <a:chOff x="0" y="0"/>
          <a:chExt cx="0" cy="0"/>
        </a:xfrm>
      </p:grpSpPr>
      <p:sp>
        <p:nvSpPr>
          <p:cNvPr id="17" name="Google Shape;17;p3"/>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3"/>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19" name="Google Shape;19;p3"/>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21" name="Google Shape;21;p3"/>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998">
          <p15:clr>
            <a:srgbClr val="FBAE40"/>
          </p15:clr>
        </p15:guide>
        <p15:guide id="2" pos="32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obsah">
  <p:cSld name="Nadpis, podnadpis a obsah">
    <p:spTree>
      <p:nvGrpSpPr>
        <p:cNvPr id="22" name="Shape 22"/>
        <p:cNvGrpSpPr/>
        <p:nvPr/>
      </p:nvGrpSpPr>
      <p:grpSpPr>
        <a:xfrm>
          <a:off x="0" y="0"/>
          <a:ext cx="0" cy="0"/>
          <a:chOff x="0" y="0"/>
          <a:chExt cx="0" cy="0"/>
        </a:xfrm>
      </p:grpSpPr>
      <p:sp>
        <p:nvSpPr>
          <p:cNvPr id="23" name="Google Shape;23;p4"/>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sz="9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4"/>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25" name="Google Shape;25;p4"/>
          <p:cNvSpPr txBox="1"/>
          <p:nvPr>
            <p:ph idx="1"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26" name="Google Shape;26;p4"/>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2" type="body"/>
          </p:nvPr>
        </p:nvSpPr>
        <p:spPr>
          <a:xfrm>
            <a:off x="540000" y="1269002"/>
            <a:ext cx="80649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28" name="Google Shape;28;p4"/>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porovnání">
  <p:cSld name="Nadpis a porovnání">
    <p:spTree>
      <p:nvGrpSpPr>
        <p:cNvPr id="29" name="Shape 29"/>
        <p:cNvGrpSpPr/>
        <p:nvPr/>
      </p:nvGrpSpPr>
      <p:grpSpPr>
        <a:xfrm>
          <a:off x="0" y="0"/>
          <a:ext cx="0" cy="0"/>
          <a:chOff x="0" y="0"/>
          <a:chExt cx="0" cy="0"/>
        </a:xfrm>
      </p:grpSpPr>
      <p:sp>
        <p:nvSpPr>
          <p:cNvPr id="30" name="Google Shape;30;p5"/>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2" name="Google Shape;32;p5"/>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34" name="Google Shape;34;p5"/>
          <p:cNvSpPr txBox="1"/>
          <p:nvPr>
            <p:ph idx="2"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35" name="Google Shape;35;p5"/>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743">
          <p15:clr>
            <a:srgbClr val="FBAE40"/>
          </p15:clr>
        </p15:guide>
        <p15:guide id="2" pos="543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porovnání">
  <p:cSld name="Nadpis, podnadpis a porovnání">
    <p:spTree>
      <p:nvGrpSpPr>
        <p:cNvPr id="36" name="Shape 36"/>
        <p:cNvGrpSpPr/>
        <p:nvPr/>
      </p:nvGrpSpPr>
      <p:grpSpPr>
        <a:xfrm>
          <a:off x="0" y="0"/>
          <a:ext cx="0" cy="0"/>
          <a:chOff x="0" y="0"/>
          <a:chExt cx="0" cy="0"/>
        </a:xfrm>
      </p:grpSpPr>
      <p:sp>
        <p:nvSpPr>
          <p:cNvPr id="37" name="Google Shape;37;p6"/>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39" name="Google Shape;39;p6"/>
          <p:cNvSpPr txBox="1"/>
          <p:nvPr>
            <p:ph idx="1" type="body"/>
          </p:nvPr>
        </p:nvSpPr>
        <p:spPr>
          <a:xfrm>
            <a:off x="540544" y="972001"/>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0" name="Google Shape;40;p6"/>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
          <p:cNvSpPr txBox="1"/>
          <p:nvPr>
            <p:ph idx="2" type="body"/>
          </p:nvPr>
        </p:nvSpPr>
        <p:spPr>
          <a:xfrm>
            <a:off x="4688459" y="967886"/>
            <a:ext cx="3915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2" name="Google Shape;42;p6"/>
          <p:cNvSpPr txBox="1"/>
          <p:nvPr>
            <p:ph idx="3" type="body"/>
          </p:nvPr>
        </p:nvSpPr>
        <p:spPr>
          <a:xfrm>
            <a:off x="54000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43" name="Google Shape;43;p6"/>
          <p:cNvSpPr txBox="1"/>
          <p:nvPr>
            <p:ph idx="4" type="body"/>
          </p:nvPr>
        </p:nvSpPr>
        <p:spPr>
          <a:xfrm>
            <a:off x="4688460" y="1276129"/>
            <a:ext cx="3915000" cy="3105000"/>
          </a:xfrm>
          <a:prstGeom prst="rect">
            <a:avLst/>
          </a:prstGeom>
          <a:noFill/>
          <a:ln>
            <a:noFill/>
          </a:ln>
        </p:spPr>
        <p:txBody>
          <a:bodyPr anchorCtr="0" anchor="t" bIns="0" lIns="0" spcFirstLastPara="1" rIns="0" wrap="square" tIns="0">
            <a:noAutofit/>
          </a:bodyPr>
          <a:lstStyle>
            <a:lvl1pPr indent="-361950" lvl="0" marL="457200" algn="l">
              <a:lnSpc>
                <a:spcPct val="128571"/>
              </a:lnSpc>
              <a:spcBef>
                <a:spcPts val="0"/>
              </a:spcBef>
              <a:spcAft>
                <a:spcPts val="0"/>
              </a:spcAft>
              <a:buClr>
                <a:schemeClr val="dk2"/>
              </a:buClr>
              <a:buSzPts val="2100"/>
              <a:buFont typeface="Arial"/>
              <a:buChar char="̶"/>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44" name="Google Shape;44;p6"/>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2165">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extem">
  <p:cSld name="Obrázek s textem">
    <p:spTree>
      <p:nvGrpSpPr>
        <p:cNvPr id="45" name="Shape 45"/>
        <p:cNvGrpSpPr/>
        <p:nvPr/>
      </p:nvGrpSpPr>
      <p:grpSpPr>
        <a:xfrm>
          <a:off x="0" y="0"/>
          <a:ext cx="0" cy="0"/>
          <a:chOff x="0" y="0"/>
          <a:chExt cx="0" cy="0"/>
        </a:xfrm>
      </p:grpSpPr>
      <p:sp>
        <p:nvSpPr>
          <p:cNvPr id="46" name="Google Shape;46;p7"/>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a:lvl1pPr>
            <a:lvl2pPr indent="0" lvl="1" marL="0" algn="l">
              <a:spcBef>
                <a:spcPts val="0"/>
              </a:spcBef>
              <a:spcAft>
                <a:spcPts val="0"/>
              </a:spcAft>
              <a:buNone/>
              <a:defRPr/>
            </a:lvl2pPr>
            <a:lvl3pPr indent="0" lvl="2" marL="0" algn="l">
              <a:spcBef>
                <a:spcPts val="0"/>
              </a:spcBef>
              <a:spcAft>
                <a:spcPts val="0"/>
              </a:spcAft>
              <a:buNone/>
              <a:defRPr/>
            </a:lvl3pPr>
            <a:lvl4pPr indent="0" lvl="3" marL="0" algn="l">
              <a:spcBef>
                <a:spcPts val="0"/>
              </a:spcBef>
              <a:spcAft>
                <a:spcPts val="0"/>
              </a:spcAft>
              <a:buNone/>
              <a:defRPr/>
            </a:lvl4pPr>
            <a:lvl5pPr indent="0" lvl="4" marL="0" algn="l">
              <a:spcBef>
                <a:spcPts val="0"/>
              </a:spcBef>
              <a:spcAft>
                <a:spcPts val="0"/>
              </a:spcAft>
              <a:buNone/>
              <a:defRPr/>
            </a:lvl5pPr>
            <a:lvl6pPr indent="0" lvl="5" marL="0" algn="l">
              <a:spcBef>
                <a:spcPts val="0"/>
              </a:spcBef>
              <a:spcAft>
                <a:spcPts val="0"/>
              </a:spcAft>
              <a:buNone/>
              <a:defRPr/>
            </a:lvl6pPr>
            <a:lvl7pPr indent="0" lvl="6" marL="0" algn="l">
              <a:spcBef>
                <a:spcPts val="0"/>
              </a:spcBef>
              <a:spcAft>
                <a:spcPts val="0"/>
              </a:spcAft>
              <a:buNone/>
              <a:defRPr/>
            </a:lvl7pPr>
            <a:lvl8pPr indent="0" lvl="7" marL="0" algn="l">
              <a:spcBef>
                <a:spcPts val="0"/>
              </a:spcBef>
              <a:spcAft>
                <a:spcPts val="0"/>
              </a:spcAft>
              <a:buNone/>
              <a:defRPr/>
            </a:lvl8pPr>
            <a:lvl9pPr indent="0" lvl="8" marL="0" algn="l">
              <a:spcBef>
                <a:spcPts val="0"/>
              </a:spcBef>
              <a:spcAft>
                <a:spcPts val="0"/>
              </a:spcAft>
              <a:buNone/>
              <a:defRPr/>
            </a:lvl9pPr>
          </a:lstStyle>
          <a:p>
            <a:pPr indent="0" lvl="0" marL="0" rtl="0" algn="l">
              <a:spcBef>
                <a:spcPts val="0"/>
              </a:spcBef>
              <a:spcAft>
                <a:spcPts val="0"/>
              </a:spcAft>
              <a:buNone/>
            </a:pPr>
            <a:fld id="{00000000-1234-1234-1234-123412341234}" type="slidenum">
              <a:rPr lang="sk"/>
              <a:t>‹#›</a:t>
            </a:fld>
            <a:endParaRPr/>
          </a:p>
        </p:txBody>
      </p:sp>
      <p:sp>
        <p:nvSpPr>
          <p:cNvPr id="49" name="Google Shape;49;p7"/>
          <p:cNvSpPr txBox="1"/>
          <p:nvPr>
            <p:ph idx="1" type="body"/>
          </p:nvPr>
        </p:nvSpPr>
        <p:spPr>
          <a:xfrm>
            <a:off x="5510802" y="1947635"/>
            <a:ext cx="3094200" cy="2406300"/>
          </a:xfrm>
          <a:prstGeom prst="rect">
            <a:avLst/>
          </a:prstGeom>
          <a:noFill/>
          <a:ln>
            <a:noFill/>
          </a:ln>
        </p:spPr>
        <p:txBody>
          <a:bodyPr anchorCtr="0" anchor="t" bIns="0" lIns="0" spcFirstLastPara="1" rIns="0" wrap="square" tIns="0">
            <a:noAutofit/>
          </a:bodyPr>
          <a:lstStyle>
            <a:lvl1pPr indent="-323850" lvl="0" marL="457200" algn="l">
              <a:lnSpc>
                <a:spcPct val="180000"/>
              </a:lnSpc>
              <a:spcBef>
                <a:spcPts val="0"/>
              </a:spcBef>
              <a:spcAft>
                <a:spcPts val="0"/>
              </a:spcAft>
              <a:buClr>
                <a:schemeClr val="dk2"/>
              </a:buClr>
              <a:buSzPts val="1500"/>
              <a:buFont typeface="Arial"/>
              <a:buChar char="̶"/>
              <a:defRPr b="0" sz="150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0" name="Google Shape;50;p7"/>
          <p:cNvSpPr/>
          <p:nvPr>
            <p:ph idx="2" type="pic"/>
          </p:nvPr>
        </p:nvSpPr>
        <p:spPr>
          <a:xfrm>
            <a:off x="547132" y="1248966"/>
            <a:ext cx="4655700" cy="3105000"/>
          </a:xfrm>
          <a:prstGeom prst="rect">
            <a:avLst/>
          </a:prstGeom>
          <a:noFill/>
          <a:ln>
            <a:noFill/>
          </a:ln>
        </p:spPr>
      </p:sp>
      <p:sp>
        <p:nvSpPr>
          <p:cNvPr id="51" name="Google Shape;51;p7"/>
          <p:cNvSpPr txBox="1"/>
          <p:nvPr>
            <p:ph idx="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52" name="Google Shape;52;p7"/>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podnadpis a tři sloupce">
  <p:cSld name="Nadpis, podnadpis a tři sloupce">
    <p:spTree>
      <p:nvGrpSpPr>
        <p:cNvPr id="53" name="Shape 53"/>
        <p:cNvGrpSpPr/>
        <p:nvPr/>
      </p:nvGrpSpPr>
      <p:grpSpPr>
        <a:xfrm>
          <a:off x="0" y="0"/>
          <a:ext cx="0" cy="0"/>
          <a:chOff x="0" y="0"/>
          <a:chExt cx="0" cy="0"/>
        </a:xfrm>
      </p:grpSpPr>
      <p:sp>
        <p:nvSpPr>
          <p:cNvPr id="54" name="Google Shape;54;p8"/>
          <p:cNvSpPr txBox="1"/>
          <p:nvPr>
            <p:ph idx="1" type="body"/>
          </p:nvPr>
        </p:nvSpPr>
        <p:spPr>
          <a:xfrm>
            <a:off x="333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5" name="Google Shape;55;p8"/>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57" name="Google Shape;57;p8"/>
          <p:cNvSpPr txBox="1"/>
          <p:nvPr>
            <p:ph idx="2" type="body"/>
          </p:nvPr>
        </p:nvSpPr>
        <p:spPr>
          <a:xfrm>
            <a:off x="539999"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8" name="Google Shape;58;p8"/>
          <p:cNvSpPr txBox="1"/>
          <p:nvPr>
            <p:ph idx="3" type="body"/>
          </p:nvPr>
        </p:nvSpPr>
        <p:spPr>
          <a:xfrm>
            <a:off x="33300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59" name="Google Shape;59;p8"/>
          <p:cNvSpPr txBox="1"/>
          <p:nvPr>
            <p:ph idx="4" type="body"/>
          </p:nvPr>
        </p:nvSpPr>
        <p:spPr>
          <a:xfrm>
            <a:off x="6120900" y="3310703"/>
            <a:ext cx="2484000" cy="1070700"/>
          </a:xfrm>
          <a:prstGeom prst="rect">
            <a:avLst/>
          </a:prstGeom>
          <a:noFill/>
          <a:ln>
            <a:noFill/>
          </a:ln>
        </p:spPr>
        <p:txBody>
          <a:bodyPr anchorCtr="0" anchor="t" bIns="0" lIns="0" spcFirstLastPara="1" rIns="0" wrap="square" tIns="0">
            <a:noAutofit/>
          </a:bodyPr>
          <a:lstStyle>
            <a:lvl1pPr indent="-228600" lvl="0" marL="457200" algn="l">
              <a:lnSpc>
                <a:spcPct val="120000"/>
              </a:lnSpc>
              <a:spcBef>
                <a:spcPts val="0"/>
              </a:spcBef>
              <a:spcAft>
                <a:spcPts val="0"/>
              </a:spcAft>
              <a:buSzPts val="1125"/>
              <a:buFont typeface="Arial"/>
              <a:buNone/>
              <a:defRPr b="0" sz="1125">
                <a:solidFill>
                  <a:schemeClr val="dk1"/>
                </a:solidFill>
              </a:defRPr>
            </a:lvl1pPr>
            <a:lvl2pPr indent="-228600" lvl="1" marL="914400" algn="l">
              <a:lnSpc>
                <a:spcPct val="120000"/>
              </a:lnSpc>
              <a:spcBef>
                <a:spcPts val="0"/>
              </a:spcBef>
              <a:spcAft>
                <a:spcPts val="0"/>
              </a:spcAft>
              <a:buSzPts val="1125"/>
              <a:buFont typeface="Arial"/>
              <a:buNone/>
              <a:defRPr u="none"/>
            </a:lvl2pPr>
            <a:lvl3pPr indent="-228600" lvl="2" marL="1371600" algn="l">
              <a:lnSpc>
                <a:spcPct val="120000"/>
              </a:lnSpc>
              <a:spcBef>
                <a:spcPts val="0"/>
              </a:spcBef>
              <a:spcAft>
                <a:spcPts val="0"/>
              </a:spcAft>
              <a:buSzPts val="900"/>
              <a:buFont typeface="Arial"/>
              <a:buNone/>
              <a:defRPr>
                <a:latin typeface="Arial"/>
                <a:ea typeface="Arial"/>
                <a:cs typeface="Arial"/>
                <a:sym typeface="Arial"/>
              </a:defRPr>
            </a:lvl3pPr>
            <a:lvl4pPr indent="-228600" lvl="3" marL="1828800" algn="l">
              <a:lnSpc>
                <a:spcPct val="120000"/>
              </a:lnSpc>
              <a:spcBef>
                <a:spcPts val="0"/>
              </a:spcBef>
              <a:spcAft>
                <a:spcPts val="0"/>
              </a:spcAft>
              <a:buSzPts val="1013"/>
              <a:buFont typeface="Arial"/>
              <a:buNone/>
              <a:defRPr/>
            </a:lvl4pPr>
            <a:lvl5pPr indent="-228600" lvl="4" marL="2286000" algn="l">
              <a:lnSpc>
                <a:spcPct val="120000"/>
              </a:lnSpc>
              <a:spcBef>
                <a:spcPts val="0"/>
              </a:spcBef>
              <a:spcAft>
                <a:spcPts val="0"/>
              </a:spcAft>
              <a:buSzPts val="1125"/>
              <a:buFont typeface="Arial"/>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0" name="Google Shape;60;p8"/>
          <p:cNvSpPr txBox="1"/>
          <p:nvPr>
            <p:ph idx="5" type="body"/>
          </p:nvPr>
        </p:nvSpPr>
        <p:spPr>
          <a:xfrm>
            <a:off x="540544"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1" name="Google Shape;61;p8"/>
          <p:cNvSpPr txBox="1"/>
          <p:nvPr>
            <p:ph idx="6" type="body"/>
          </p:nvPr>
        </p:nvSpPr>
        <p:spPr>
          <a:xfrm>
            <a:off x="333035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2" name="Google Shape;62;p8"/>
          <p:cNvSpPr txBox="1"/>
          <p:nvPr>
            <p:ph idx="7" type="body"/>
          </p:nvPr>
        </p:nvSpPr>
        <p:spPr>
          <a:xfrm>
            <a:off x="6121077" y="3018852"/>
            <a:ext cx="2483700" cy="162000"/>
          </a:xfrm>
          <a:prstGeom prst="rect">
            <a:avLst/>
          </a:prstGeom>
          <a:noFill/>
          <a:ln>
            <a:noFill/>
          </a:ln>
        </p:spPr>
        <p:txBody>
          <a:bodyPr anchorCtr="0" anchor="ctr" bIns="0" lIns="0" spcFirstLastPara="1" rIns="0" wrap="square" tIns="0">
            <a:noAutofit/>
          </a:bodyPr>
          <a:lstStyle>
            <a:lvl1pPr indent="-228600" lvl="0" marL="457200" algn="l">
              <a:lnSpc>
                <a:spcPct val="110000"/>
              </a:lnSpc>
              <a:spcBef>
                <a:spcPts val="0"/>
              </a:spcBef>
              <a:spcAft>
                <a:spcPts val="0"/>
              </a:spcAft>
              <a:buSzPts val="750"/>
              <a:buFont typeface="Arial"/>
              <a:buNone/>
              <a:defRPr b="0" sz="750"/>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3" name="Google Shape;63;p8"/>
          <p:cNvSpPr txBox="1"/>
          <p:nvPr>
            <p:ph idx="8" type="body"/>
          </p:nvPr>
        </p:nvSpPr>
        <p:spPr>
          <a:xfrm>
            <a:off x="540000"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4" name="Google Shape;64;p8"/>
          <p:cNvSpPr txBox="1"/>
          <p:nvPr>
            <p:ph idx="9" type="body"/>
          </p:nvPr>
        </p:nvSpPr>
        <p:spPr>
          <a:xfrm>
            <a:off x="6120001" y="1269002"/>
            <a:ext cx="2483700" cy="1673100"/>
          </a:xfrm>
          <a:prstGeom prst="rect">
            <a:avLst/>
          </a:prstGeom>
          <a:noFill/>
          <a:ln>
            <a:noFill/>
          </a:ln>
        </p:spPr>
        <p:txBody>
          <a:bodyPr anchorCtr="0" anchor="t" bIns="0" lIns="0" spcFirstLastPara="1" rIns="0" wrap="square" tIns="0">
            <a:noAutofit/>
          </a:bodyPr>
          <a:lstStyle>
            <a:lvl1pPr indent="-228600" lvl="0" marL="457200" algn="l">
              <a:lnSpc>
                <a:spcPct val="114000"/>
              </a:lnSpc>
              <a:spcBef>
                <a:spcPts val="0"/>
              </a:spcBef>
              <a:spcAft>
                <a:spcPts val="0"/>
              </a:spcAft>
              <a:buSzPts val="2100"/>
              <a:buFont typeface="Arial"/>
              <a:buNone/>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5" name="Google Shape;65;p8"/>
          <p:cNvSpPr txBox="1"/>
          <p:nvPr>
            <p:ph idx="13" type="body"/>
          </p:nvPr>
        </p:nvSpPr>
        <p:spPr>
          <a:xfrm>
            <a:off x="540544" y="972001"/>
            <a:ext cx="8064000" cy="2037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500"/>
              <a:buFont typeface="Arial"/>
              <a:buNone/>
              <a:defRPr b="0" sz="1500">
                <a:solidFill>
                  <a:schemeClr val="dk2"/>
                </a:solidFill>
              </a:defRPr>
            </a:lvl1pPr>
            <a:lvl2pPr indent="-228600" lvl="1" marL="914400" algn="l">
              <a:lnSpc>
                <a:spcPct val="75000"/>
              </a:lnSpc>
              <a:spcBef>
                <a:spcPts val="0"/>
              </a:spcBef>
              <a:spcAft>
                <a:spcPts val="0"/>
              </a:spcAft>
              <a:buSzPts val="1800"/>
              <a:buNone/>
              <a:defRPr/>
            </a:lvl2pPr>
            <a:lvl3pPr indent="-228600" lvl="2" marL="1371600" algn="l">
              <a:lnSpc>
                <a:spcPct val="75000"/>
              </a:lnSpc>
              <a:spcBef>
                <a:spcPts val="0"/>
              </a:spcBef>
              <a:spcAft>
                <a:spcPts val="0"/>
              </a:spcAft>
              <a:buSzPts val="1440"/>
              <a:buNone/>
              <a:defRPr/>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sp>
        <p:nvSpPr>
          <p:cNvPr id="66" name="Google Shape;66;p8"/>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67" name="Google Shape;67;p8"/>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787">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obsah">
  <p:cSld name="Pouze obsah">
    <p:spTree>
      <p:nvGrpSpPr>
        <p:cNvPr id="68" name="Shape 68"/>
        <p:cNvGrpSpPr/>
        <p:nvPr/>
      </p:nvGrpSpPr>
      <p:grpSpPr>
        <a:xfrm>
          <a:off x="0" y="0"/>
          <a:ext cx="0" cy="0"/>
          <a:chOff x="0" y="0"/>
          <a:chExt cx="0" cy="0"/>
        </a:xfrm>
      </p:grpSpPr>
      <p:sp>
        <p:nvSpPr>
          <p:cNvPr id="69" name="Google Shape;69;p9"/>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9"/>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1" name="Google Shape;71;p9"/>
          <p:cNvSpPr txBox="1"/>
          <p:nvPr>
            <p:ph idx="1" type="body"/>
          </p:nvPr>
        </p:nvSpPr>
        <p:spPr>
          <a:xfrm>
            <a:off x="540000" y="519113"/>
            <a:ext cx="8064900" cy="3855000"/>
          </a:xfrm>
          <a:prstGeom prst="rect">
            <a:avLst/>
          </a:prstGeom>
          <a:noFill/>
          <a:ln>
            <a:noFill/>
          </a:ln>
        </p:spPr>
        <p:txBody>
          <a:bodyPr anchorCtr="0" anchor="t" bIns="0" lIns="0" spcFirstLastPara="1" rIns="0" wrap="square" tIns="0">
            <a:noAutofit/>
          </a:bodyPr>
          <a:lstStyle>
            <a:lvl1pPr indent="-228600" lvl="0" marL="457200" algn="l">
              <a:lnSpc>
                <a:spcPct val="128571"/>
              </a:lnSpc>
              <a:spcBef>
                <a:spcPts val="0"/>
              </a:spcBef>
              <a:spcAft>
                <a:spcPts val="0"/>
              </a:spcAft>
              <a:buClr>
                <a:schemeClr val="dk2"/>
              </a:buClr>
              <a:buSzPts val="2100"/>
              <a:buFont typeface="Arial"/>
              <a:buNone/>
              <a:defRPr b="0"/>
            </a:lvl1pPr>
            <a:lvl2pPr indent="-323850" lvl="1" marL="914400" algn="l">
              <a:lnSpc>
                <a:spcPct val="100000"/>
              </a:lnSpc>
              <a:spcBef>
                <a:spcPts val="0"/>
              </a:spcBef>
              <a:spcAft>
                <a:spcPts val="0"/>
              </a:spcAft>
              <a:buClr>
                <a:schemeClr val="dk2"/>
              </a:buClr>
              <a:buSzPts val="1500"/>
              <a:buFont typeface="Arial"/>
              <a:buChar char="̶"/>
              <a:defRPr sz="1500"/>
            </a:lvl2pPr>
            <a:lvl3pPr indent="-228600" lvl="2" marL="1371600" algn="l">
              <a:lnSpc>
                <a:spcPct val="100000"/>
              </a:lnSpc>
              <a:spcBef>
                <a:spcPts val="0"/>
              </a:spcBef>
              <a:spcAft>
                <a:spcPts val="0"/>
              </a:spcAft>
              <a:buSzPts val="960"/>
              <a:buFont typeface="Arial"/>
              <a:buNone/>
              <a:defRPr sz="1200"/>
            </a:lvl3pPr>
            <a:lvl4pPr indent="-228600" lvl="3" marL="1828800" algn="l">
              <a:lnSpc>
                <a:spcPct val="75000"/>
              </a:lnSpc>
              <a:spcBef>
                <a:spcPts val="0"/>
              </a:spcBef>
              <a:spcAft>
                <a:spcPts val="0"/>
              </a:spcAft>
              <a:buSzPts val="1620"/>
              <a:buNone/>
              <a:defRPr/>
            </a:lvl4pPr>
            <a:lvl5pPr indent="-228600" lvl="4" marL="2286000" algn="l">
              <a:lnSpc>
                <a:spcPct val="75000"/>
              </a:lnSpc>
              <a:spcBef>
                <a:spcPts val="0"/>
              </a:spcBef>
              <a:spcAft>
                <a:spcPts val="0"/>
              </a:spcAft>
              <a:buSzPts val="1800"/>
              <a:buNone/>
              <a:defRPr/>
            </a:lvl5pPr>
            <a:lvl6pPr indent="-342900" lvl="5" marL="2743200" algn="l">
              <a:spcBef>
                <a:spcPts val="360"/>
              </a:spcBef>
              <a:spcAft>
                <a:spcPts val="0"/>
              </a:spcAft>
              <a:buSzPts val="1800"/>
              <a:buChar char="•"/>
              <a:defRPr/>
            </a:lvl6pPr>
            <a:lvl7pPr indent="-228600" lvl="6" marL="3200400" algn="l">
              <a:lnSpc>
                <a:spcPct val="75000"/>
              </a:lnSpc>
              <a:spcBef>
                <a:spcPts val="0"/>
              </a:spcBef>
              <a:spcAft>
                <a:spcPts val="0"/>
              </a:spcAft>
              <a:buSzPts val="1800"/>
              <a:buNone/>
              <a:defRPr/>
            </a:lvl7pPr>
            <a:lvl8pPr indent="-228600" lvl="7" marL="3657600" algn="l">
              <a:lnSpc>
                <a:spcPct val="75000"/>
              </a:lnSpc>
              <a:spcBef>
                <a:spcPts val="0"/>
              </a:spcBef>
              <a:spcAft>
                <a:spcPts val="0"/>
              </a:spcAft>
              <a:buSzPts val="1800"/>
              <a:buNone/>
              <a:defRPr/>
            </a:lvl8pPr>
            <a:lvl9pPr indent="-228600" lvl="8" marL="4114800" algn="l">
              <a:lnSpc>
                <a:spcPct val="75000"/>
              </a:lnSpc>
              <a:spcBef>
                <a:spcPts val="0"/>
              </a:spcBef>
              <a:spcAft>
                <a:spcPts val="0"/>
              </a:spcAft>
              <a:buSzPts val="1800"/>
              <a:buNone/>
              <a:defRPr/>
            </a:lvl9pPr>
          </a:lstStyle>
          <a:p/>
        </p:txBody>
      </p:sp>
      <p:pic>
        <p:nvPicPr>
          <p:cNvPr id="72" name="Google Shape;72;p9"/>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extLst>
    <p:ext uri="{DCECCB84-F9BA-43D5-87BE-67443E8EF086}">
      <p15:sldGuideLst>
        <p15:guide id="1" orient="horz" pos="327">
          <p15:clr>
            <a:srgbClr val="FBAE40"/>
          </p15:clr>
        </p15:guide>
        <p15:guide id="2" pos="32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uze nadpis">
  <p:cSld name="Pouze nadpis">
    <p:spTree>
      <p:nvGrpSpPr>
        <p:cNvPr id="73" name="Shape 73"/>
        <p:cNvGrpSpPr/>
        <p:nvPr/>
      </p:nvGrpSpPr>
      <p:grpSpPr>
        <a:xfrm>
          <a:off x="0" y="0"/>
          <a:ext cx="0" cy="0"/>
          <a:chOff x="0" y="0"/>
          <a:chExt cx="0" cy="0"/>
        </a:xfrm>
      </p:grpSpPr>
      <p:sp>
        <p:nvSpPr>
          <p:cNvPr id="74" name="Google Shape;74;p10"/>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10"/>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76" name="Google Shape;76;p10"/>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algn="l">
              <a:lnSpc>
                <a:spcPct val="166666"/>
              </a:lnSpc>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id="77" name="Google Shape;77;p10"/>
          <p:cNvPicPr preferRelativeResize="0"/>
          <p:nvPr/>
        </p:nvPicPr>
        <p:blipFill rotWithShape="1">
          <a:blip r:embed="rId2">
            <a:alphaModFix/>
          </a:blip>
          <a:srcRect b="0" l="0" r="0" t="0"/>
          <a:stretch/>
        </p:blipFill>
        <p:spPr>
          <a:xfrm>
            <a:off x="7779600" y="4538700"/>
            <a:ext cx="847801" cy="445826"/>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1" type="ftr"/>
          </p:nvPr>
        </p:nvSpPr>
        <p:spPr>
          <a:xfrm>
            <a:off x="540000" y="4671000"/>
            <a:ext cx="5940000" cy="189000"/>
          </a:xfrm>
          <a:prstGeom prst="rect">
            <a:avLst/>
          </a:prstGeom>
          <a:noFill/>
          <a:ln>
            <a:noFill/>
          </a:ln>
        </p:spPr>
        <p:txBody>
          <a:bodyPr anchorCtr="0" anchor="ctr" bIns="0" lIns="0" spcFirstLastPara="1" rIns="0" wrap="square" tIns="0">
            <a:noAutofit/>
          </a:bodyPr>
          <a:lstStyle>
            <a:lvl1pPr lvl="0" marR="0" rtl="0" algn="l">
              <a:spcBef>
                <a:spcPts val="0"/>
              </a:spcBef>
              <a:spcAft>
                <a:spcPts val="0"/>
              </a:spcAft>
              <a:buSzPts val="1400"/>
              <a:buNone/>
              <a:defRPr b="0" i="0" sz="9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2pPr>
            <a:lvl3pPr lvl="2"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3pPr>
            <a:lvl4pPr lvl="3"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4pPr>
            <a:lvl5pPr lvl="4"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5pPr>
            <a:lvl6pPr lvl="5"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6pPr>
            <a:lvl7pPr lvl="6"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7pPr>
            <a:lvl8pPr lvl="7"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8pPr>
            <a:lvl9pPr lvl="8" marR="0" rtl="0" algn="l">
              <a:spcBef>
                <a:spcPts val="0"/>
              </a:spcBef>
              <a:spcAft>
                <a:spcPts val="0"/>
              </a:spcAft>
              <a:buSzPts val="1400"/>
              <a:buNone/>
              <a:defRPr b="0" i="0" sz="2400" u="none" cap="none" strike="noStrike">
                <a:solidFill>
                  <a:schemeClr val="dk1"/>
                </a:solidFill>
                <a:latin typeface="Tahoma"/>
                <a:ea typeface="Tahoma"/>
                <a:cs typeface="Tahoma"/>
                <a:sym typeface="Tahoma"/>
              </a:defRPr>
            </a:lvl9pPr>
          </a:lstStyle>
          <a:p/>
        </p:txBody>
      </p:sp>
      <p:sp>
        <p:nvSpPr>
          <p:cNvPr id="7" name="Google Shape;7;p1"/>
          <p:cNvSpPr txBox="1"/>
          <p:nvPr>
            <p:ph idx="12" type="sldNum"/>
          </p:nvPr>
        </p:nvSpPr>
        <p:spPr>
          <a:xfrm>
            <a:off x="310500" y="4671000"/>
            <a:ext cx="189000" cy="189000"/>
          </a:xfrm>
          <a:prstGeom prst="rect">
            <a:avLst/>
          </a:prstGeom>
          <a:noFill/>
          <a:ln>
            <a:noFill/>
          </a:ln>
        </p:spPr>
        <p:txBody>
          <a:bodyPr anchorCtr="0" anchor="ctr" bIns="0" lIns="0" spcFirstLastPara="1" rIns="0" wrap="square" tIns="0">
            <a:noAutofit/>
          </a:bodyPr>
          <a:lstStyle>
            <a:lvl1pPr indent="0" lvl="0" marL="0" marR="0" rtl="0" algn="l">
              <a:spcBef>
                <a:spcPts val="0"/>
              </a:spcBef>
              <a:spcAft>
                <a:spcPts val="0"/>
              </a:spcAft>
              <a:buNone/>
              <a:defRPr b="0" i="0" sz="900" u="none" cap="none" strike="noStrike">
                <a:solidFill>
                  <a:schemeClr val="dk2"/>
                </a:solidFill>
                <a:latin typeface="Arial"/>
                <a:ea typeface="Arial"/>
                <a:cs typeface="Arial"/>
                <a:sym typeface="Arial"/>
              </a:defRPr>
            </a:lvl1pPr>
            <a:lvl2pPr indent="0" lvl="1" marL="0" marR="0" rtl="0" algn="l">
              <a:spcBef>
                <a:spcPts val="0"/>
              </a:spcBef>
              <a:spcAft>
                <a:spcPts val="0"/>
              </a:spcAft>
              <a:buNone/>
              <a:defRPr b="0" i="0" sz="900" u="none" cap="none" strike="noStrike">
                <a:solidFill>
                  <a:schemeClr val="dk2"/>
                </a:solidFill>
                <a:latin typeface="Arial"/>
                <a:ea typeface="Arial"/>
                <a:cs typeface="Arial"/>
                <a:sym typeface="Arial"/>
              </a:defRPr>
            </a:lvl2pPr>
            <a:lvl3pPr indent="0" lvl="2" marL="0" marR="0" rtl="0" algn="l">
              <a:spcBef>
                <a:spcPts val="0"/>
              </a:spcBef>
              <a:spcAft>
                <a:spcPts val="0"/>
              </a:spcAft>
              <a:buNone/>
              <a:defRPr b="0" i="0" sz="900" u="none" cap="none" strike="noStrike">
                <a:solidFill>
                  <a:schemeClr val="dk2"/>
                </a:solidFill>
                <a:latin typeface="Arial"/>
                <a:ea typeface="Arial"/>
                <a:cs typeface="Arial"/>
                <a:sym typeface="Arial"/>
              </a:defRPr>
            </a:lvl3pPr>
            <a:lvl4pPr indent="0" lvl="3" marL="0" marR="0" rtl="0" algn="l">
              <a:spcBef>
                <a:spcPts val="0"/>
              </a:spcBef>
              <a:spcAft>
                <a:spcPts val="0"/>
              </a:spcAft>
              <a:buNone/>
              <a:defRPr b="0" i="0" sz="900" u="none" cap="none" strike="noStrike">
                <a:solidFill>
                  <a:schemeClr val="dk2"/>
                </a:solidFill>
                <a:latin typeface="Arial"/>
                <a:ea typeface="Arial"/>
                <a:cs typeface="Arial"/>
                <a:sym typeface="Arial"/>
              </a:defRPr>
            </a:lvl4pPr>
            <a:lvl5pPr indent="0" lvl="4" marL="0" marR="0" rtl="0" algn="l">
              <a:spcBef>
                <a:spcPts val="0"/>
              </a:spcBef>
              <a:spcAft>
                <a:spcPts val="0"/>
              </a:spcAft>
              <a:buNone/>
              <a:defRPr b="0" i="0" sz="900" u="none" cap="none" strike="noStrike">
                <a:solidFill>
                  <a:schemeClr val="dk2"/>
                </a:solidFill>
                <a:latin typeface="Arial"/>
                <a:ea typeface="Arial"/>
                <a:cs typeface="Arial"/>
                <a:sym typeface="Arial"/>
              </a:defRPr>
            </a:lvl5pPr>
            <a:lvl6pPr indent="0" lvl="5" marL="0" marR="0" rtl="0" algn="l">
              <a:spcBef>
                <a:spcPts val="0"/>
              </a:spcBef>
              <a:spcAft>
                <a:spcPts val="0"/>
              </a:spcAft>
              <a:buNone/>
              <a:defRPr b="0" i="0" sz="900" u="none" cap="none" strike="noStrike">
                <a:solidFill>
                  <a:schemeClr val="dk2"/>
                </a:solidFill>
                <a:latin typeface="Arial"/>
                <a:ea typeface="Arial"/>
                <a:cs typeface="Arial"/>
                <a:sym typeface="Arial"/>
              </a:defRPr>
            </a:lvl6pPr>
            <a:lvl7pPr indent="0" lvl="6" marL="0" marR="0" rtl="0" algn="l">
              <a:spcBef>
                <a:spcPts val="0"/>
              </a:spcBef>
              <a:spcAft>
                <a:spcPts val="0"/>
              </a:spcAft>
              <a:buNone/>
              <a:defRPr b="0" i="0" sz="900" u="none" cap="none" strike="noStrike">
                <a:solidFill>
                  <a:schemeClr val="dk2"/>
                </a:solidFill>
                <a:latin typeface="Arial"/>
                <a:ea typeface="Arial"/>
                <a:cs typeface="Arial"/>
                <a:sym typeface="Arial"/>
              </a:defRPr>
            </a:lvl7pPr>
            <a:lvl8pPr indent="0" lvl="7" marL="0" marR="0" rtl="0" algn="l">
              <a:spcBef>
                <a:spcPts val="0"/>
              </a:spcBef>
              <a:spcAft>
                <a:spcPts val="0"/>
              </a:spcAft>
              <a:buNone/>
              <a:defRPr b="0" i="0" sz="900" u="none" cap="none" strike="noStrike">
                <a:solidFill>
                  <a:schemeClr val="dk2"/>
                </a:solidFill>
                <a:latin typeface="Arial"/>
                <a:ea typeface="Arial"/>
                <a:cs typeface="Arial"/>
                <a:sym typeface="Arial"/>
              </a:defRPr>
            </a:lvl8pPr>
            <a:lvl9pPr indent="0" lvl="8" marL="0" marR="0" rtl="0" algn="l">
              <a:spcBef>
                <a:spcPts val="0"/>
              </a:spcBef>
              <a:spcAft>
                <a:spcPts val="0"/>
              </a:spcAft>
              <a:buNone/>
              <a:defRPr b="0" i="0" sz="900" u="none" cap="none" strike="noStrike">
                <a:solidFill>
                  <a:schemeClr val="dk2"/>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sk"/>
              <a:t>‹#›</a:t>
            </a:fld>
            <a:endParaRPr/>
          </a:p>
        </p:txBody>
      </p:sp>
      <p:sp>
        <p:nvSpPr>
          <p:cNvPr id="8" name="Google Shape;8;p1"/>
          <p:cNvSpPr txBox="1"/>
          <p:nvPr>
            <p:ph type="title"/>
          </p:nvPr>
        </p:nvSpPr>
        <p:spPr>
          <a:xfrm>
            <a:off x="540000" y="540000"/>
            <a:ext cx="8064900" cy="338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1400"/>
              <a:buNone/>
              <a:defRPr b="1" i="0" sz="3000" u="none" cap="none" strike="noStrike">
                <a:solidFill>
                  <a:schemeClr val="dk2"/>
                </a:solidFill>
                <a:latin typeface="Arial"/>
                <a:ea typeface="Arial"/>
                <a:cs typeface="Arial"/>
                <a:sym typeface="Arial"/>
              </a:defRPr>
            </a:lvl1pPr>
            <a:lvl2pPr lvl="1"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2pPr>
            <a:lvl3pPr lvl="2"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3pPr>
            <a:lvl4pPr lvl="3"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4pPr>
            <a:lvl5pPr lvl="4"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5pPr>
            <a:lvl6pPr lvl="5"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6pPr>
            <a:lvl7pPr lvl="6"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7pPr>
            <a:lvl8pPr lvl="7"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8pPr>
            <a:lvl9pPr lvl="8" marR="0" rtl="0" algn="l">
              <a:spcBef>
                <a:spcPts val="0"/>
              </a:spcBef>
              <a:spcAft>
                <a:spcPts val="0"/>
              </a:spcAft>
              <a:buSzPts val="1400"/>
              <a:buNone/>
              <a:defRPr b="1" i="0" sz="1800" u="none" cap="none" strike="noStrike">
                <a:solidFill>
                  <a:srgbClr val="00287D"/>
                </a:solidFill>
                <a:latin typeface="Tahoma"/>
                <a:ea typeface="Tahoma"/>
                <a:cs typeface="Tahoma"/>
                <a:sym typeface="Tahoma"/>
              </a:defRPr>
            </a:lvl9pPr>
          </a:lstStyle>
          <a:p/>
        </p:txBody>
      </p:sp>
      <p:sp>
        <p:nvSpPr>
          <p:cNvPr id="9" name="Google Shape;9;p1"/>
          <p:cNvSpPr txBox="1"/>
          <p:nvPr>
            <p:ph idx="1" type="body"/>
          </p:nvPr>
        </p:nvSpPr>
        <p:spPr>
          <a:xfrm>
            <a:off x="539100" y="1404000"/>
            <a:ext cx="8064900" cy="2970000"/>
          </a:xfrm>
          <a:prstGeom prst="rect">
            <a:avLst/>
          </a:prstGeom>
          <a:noFill/>
          <a:ln>
            <a:noFill/>
          </a:ln>
        </p:spPr>
        <p:txBody>
          <a:bodyPr anchorCtr="0" anchor="t" bIns="0" lIns="0" spcFirstLastPara="1" rIns="0" wrap="square" tIns="0">
            <a:noAutofit/>
          </a:bodyPr>
          <a:lstStyle>
            <a:lvl1pPr indent="-228600" lvl="0" marL="457200" marR="0" rtl="0" algn="l">
              <a:lnSpc>
                <a:spcPct val="114000"/>
              </a:lnSpc>
              <a:spcBef>
                <a:spcPts val="0"/>
              </a:spcBef>
              <a:spcAft>
                <a:spcPts val="0"/>
              </a:spcAft>
              <a:buClr>
                <a:schemeClr val="dk2"/>
              </a:buClr>
              <a:buSzPts val="2100"/>
              <a:buFont typeface="Arial"/>
              <a:buNone/>
              <a:defRPr b="0" i="0" sz="2100" u="none" cap="none" strike="noStrike">
                <a:solidFill>
                  <a:schemeClr val="dk1"/>
                </a:solidFill>
                <a:latin typeface="Arial"/>
                <a:ea typeface="Arial"/>
                <a:cs typeface="Arial"/>
                <a:sym typeface="Arial"/>
              </a:defRPr>
            </a:lvl1pPr>
            <a:lvl2pPr indent="-228600" lvl="1" marL="914400" marR="0" rtl="0" algn="l">
              <a:lnSpc>
                <a:spcPct val="120000"/>
              </a:lnSpc>
              <a:spcBef>
                <a:spcPts val="0"/>
              </a:spcBef>
              <a:spcAft>
                <a:spcPts val="0"/>
              </a:spcAft>
              <a:buClr>
                <a:schemeClr val="dk2"/>
              </a:buClr>
              <a:buSzPts val="1125"/>
              <a:buFont typeface="Arial"/>
              <a:buNone/>
              <a:defRPr b="0" i="0" sz="1125" u="none" cap="none" strike="noStrike">
                <a:solidFill>
                  <a:schemeClr val="dk1"/>
                </a:solidFill>
                <a:latin typeface="Arial"/>
                <a:ea typeface="Arial"/>
                <a:cs typeface="Arial"/>
                <a:sym typeface="Arial"/>
              </a:defRPr>
            </a:lvl2pPr>
            <a:lvl3pPr indent="-228600" lvl="2" marL="1371600" marR="0" rtl="0" algn="l">
              <a:lnSpc>
                <a:spcPct val="120000"/>
              </a:lnSpc>
              <a:spcBef>
                <a:spcPts val="0"/>
              </a:spcBef>
              <a:spcAft>
                <a:spcPts val="0"/>
              </a:spcAft>
              <a:buClr>
                <a:schemeClr val="folHlink"/>
              </a:buClr>
              <a:buSzPts val="900"/>
              <a:buFont typeface="Arial"/>
              <a:buNone/>
              <a:defRPr b="0" i="0" sz="1125" u="none" cap="none" strike="noStrike">
                <a:solidFill>
                  <a:schemeClr val="dk1"/>
                </a:solidFill>
                <a:latin typeface="Arial"/>
                <a:ea typeface="Arial"/>
                <a:cs typeface="Arial"/>
                <a:sym typeface="Arial"/>
              </a:defRPr>
            </a:lvl3pPr>
            <a:lvl4pPr indent="-228600" lvl="3" marL="1828800" marR="0" rtl="0" algn="l">
              <a:lnSpc>
                <a:spcPct val="120000"/>
              </a:lnSpc>
              <a:spcBef>
                <a:spcPts val="0"/>
              </a:spcBef>
              <a:spcAft>
                <a:spcPts val="0"/>
              </a:spcAft>
              <a:buClr>
                <a:schemeClr val="accent2"/>
              </a:buClr>
              <a:buSzPts val="1013"/>
              <a:buFont typeface="Arial"/>
              <a:buNone/>
              <a:defRPr b="0" i="0" sz="1125" u="none" cap="none" strike="noStrike">
                <a:solidFill>
                  <a:schemeClr val="dk1"/>
                </a:solidFill>
                <a:latin typeface="Arial"/>
                <a:ea typeface="Arial"/>
                <a:cs typeface="Arial"/>
                <a:sym typeface="Arial"/>
              </a:defRPr>
            </a:lvl4pPr>
            <a:lvl5pPr indent="-228600" lvl="4" marL="2286000" marR="0" rtl="0" algn="l">
              <a:lnSpc>
                <a:spcPct val="120000"/>
              </a:lnSpc>
              <a:spcBef>
                <a:spcPts val="0"/>
              </a:spcBef>
              <a:spcAft>
                <a:spcPts val="0"/>
              </a:spcAft>
              <a:buClr>
                <a:schemeClr val="accent1"/>
              </a:buClr>
              <a:buSzPts val="1125"/>
              <a:buFont typeface="Arial"/>
              <a:buNone/>
              <a:defRPr b="0" i="0" sz="1125" u="none" cap="none" strike="noStrike">
                <a:solidFill>
                  <a:schemeClr val="dk1"/>
                </a:solidFill>
                <a:latin typeface="Arial"/>
                <a:ea typeface="Arial"/>
                <a:cs typeface="Arial"/>
                <a:sym typeface="Arial"/>
              </a:defRPr>
            </a:lvl5pPr>
            <a:lvl6pPr indent="-342900" lvl="5" marL="2743200" marR="0" rtl="0" algn="l">
              <a:spcBef>
                <a:spcPts val="360"/>
              </a:spcBef>
              <a:spcAft>
                <a:spcPts val="0"/>
              </a:spcAft>
              <a:buClr>
                <a:schemeClr val="accent1"/>
              </a:buClr>
              <a:buSzPts val="1800"/>
              <a:buFont typeface="Noto Sans Symbols"/>
              <a:buChar char="•"/>
              <a:defRPr b="0" i="0" sz="1800" u="none" cap="none" strike="noStrike">
                <a:solidFill>
                  <a:schemeClr val="dk1"/>
                </a:solidFill>
                <a:latin typeface="Arial"/>
                <a:ea typeface="Arial"/>
                <a:cs typeface="Arial"/>
                <a:sym typeface="Arial"/>
              </a:defRPr>
            </a:lvl6pPr>
            <a:lvl7pPr indent="-228600" lvl="6" marL="32004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75000"/>
              </a:lnSpc>
              <a:spcBef>
                <a:spcPts val="0"/>
              </a:spcBef>
              <a:spcAft>
                <a:spcPts val="0"/>
              </a:spcAft>
              <a:buClr>
                <a:schemeClr val="accent1"/>
              </a:buClr>
              <a:buSzPts val="1800"/>
              <a:buFont typeface="Arial"/>
              <a:buNone/>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701">
          <p15:clr>
            <a:srgbClr val="F26B43"/>
          </p15:clr>
        </p15:guide>
        <p15:guide id="2" pos="32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www.youtube.com/watch?v=ZcMqvJajQB8" TargetMode="External"/><Relationship Id="rId4"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www.youtube.com/watch?v=zuzKDJpiVBk" TargetMode="External"/><Relationship Id="rId4" Type="http://schemas.openxmlformats.org/officeDocument/2006/relationships/image" Target="../media/image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1.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3.png"/><Relationship Id="rId4" Type="http://schemas.openxmlformats.org/officeDocument/2006/relationships/image" Target="../media/image58.png"/><Relationship Id="rId5" Type="http://schemas.openxmlformats.org/officeDocument/2006/relationships/image" Target="../media/image32.png"/><Relationship Id="rId6" Type="http://schemas.openxmlformats.org/officeDocument/2006/relationships/image" Target="../media/image2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8.png"/><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8.png"/><Relationship Id="rId4" Type="http://schemas.openxmlformats.org/officeDocument/2006/relationships/image" Target="../media/image35.png"/><Relationship Id="rId5" Type="http://schemas.openxmlformats.org/officeDocument/2006/relationships/hyperlink" Target="http://www.youtube.com/watch?v=_NuERX-5kc0" TargetMode="External"/><Relationship Id="rId6" Type="http://schemas.openxmlformats.org/officeDocument/2006/relationships/image" Target="../media/image3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2.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36.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hyperlink" Target="https://www.sportklinik.cz/2020/11/12/unavove-zlomenin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4.png"/><Relationship Id="rId4" Type="http://schemas.openxmlformats.org/officeDocument/2006/relationships/hyperlink" Target="https://is.muni.cz/el/med/jaro2018/aBFOR041/um/Fractures-_orthopeadic_view_2016.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hyperlink" Target="https://fyzioklinika.cz/poradna/clanky-o-zdravi/94-pseudoartroza" TargetMode="External"/><Relationship Id="rId4" Type="http://schemas.openxmlformats.org/officeDocument/2006/relationships/image" Target="../media/image50.png"/><Relationship Id="rId5" Type="http://schemas.openxmlformats.org/officeDocument/2006/relationships/image" Target="../media/image4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s://fyzioklinika.cz/poradna/clanky-o-zdravi/94-pseudoartroza" TargetMode="External"/><Relationship Id="rId4" Type="http://schemas.openxmlformats.org/officeDocument/2006/relationships/image" Target="../media/image52.png"/><Relationship Id="rId5"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www.youtube.com/watch?v=beXCHd32REE" TargetMode="External"/><Relationship Id="rId4" Type="http://schemas.openxmlformats.org/officeDocument/2006/relationships/image" Target="../media/image47.jpg"/><Relationship Id="rId5" Type="http://schemas.openxmlformats.org/officeDocument/2006/relationships/hyperlink" Target="http://www.youtube.com/watch?v=xYIzlUDz6Nc" TargetMode="External"/><Relationship Id="rId6" Type="http://schemas.openxmlformats.org/officeDocument/2006/relationships/image" Target="../media/image53.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www.physio-pedia.com/Mechanical_Loading_of_Bone" TargetMode="External"/><Relationship Id="rId4" Type="http://schemas.openxmlformats.org/officeDocument/2006/relationships/hyperlink" Target="https://www.sportklinik.cz/2020/11/12/unavove-zlomeniny/"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7.png"/><Relationship Id="rId4" Type="http://schemas.openxmlformats.org/officeDocument/2006/relationships/hyperlink" Target="https://www.instagram.com/p/CjiOkBVjbR9CZVo8JmkxN6SBDxrovLpkRNdOyw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0"/>
          <p:cNvSpPr txBox="1"/>
          <p:nvPr>
            <p:ph type="title"/>
          </p:nvPr>
        </p:nvSpPr>
        <p:spPr>
          <a:xfrm>
            <a:off x="298876" y="2132399"/>
            <a:ext cx="3934800" cy="87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Osteokinematika a chrupavka</a:t>
            </a:r>
            <a:endParaRPr/>
          </a:p>
        </p:txBody>
      </p:sp>
      <p:sp>
        <p:nvSpPr>
          <p:cNvPr id="129" name="Google Shape;129;p20"/>
          <p:cNvSpPr txBox="1"/>
          <p:nvPr>
            <p:ph idx="1" type="subTitle"/>
          </p:nvPr>
        </p:nvSpPr>
        <p:spPr>
          <a:xfrm>
            <a:off x="298876" y="3165727"/>
            <a:ext cx="3934800" cy="523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800"/>
              <a:buFont typeface="Arial"/>
              <a:buNone/>
            </a:pPr>
            <a:r>
              <a:rPr lang="sk" sz="1400">
                <a:solidFill>
                  <a:schemeClr val="dk2"/>
                </a:solidFill>
              </a:rPr>
              <a:t>bp4803 Kineziologie, algeziologie a odvozené techniky diagnostiky a terapie 1</a:t>
            </a:r>
            <a:endParaRPr sz="1400">
              <a:solidFill>
                <a:schemeClr val="dk2"/>
              </a:solidFill>
            </a:endParaRPr>
          </a:p>
          <a:p>
            <a:pPr indent="0" lvl="0" marL="0" rtl="0" algn="l">
              <a:spcBef>
                <a:spcPts val="0"/>
              </a:spcBef>
              <a:spcAft>
                <a:spcPts val="0"/>
              </a:spcAft>
              <a:buClr>
                <a:schemeClr val="dk1"/>
              </a:buClr>
              <a:buSzPts val="1800"/>
              <a:buFont typeface="Arial"/>
              <a:buNone/>
            </a:pPr>
            <a:r>
              <a:rPr lang="sk" sz="1400">
                <a:solidFill>
                  <a:schemeClr val="dk2"/>
                </a:solidFill>
              </a:rPr>
              <a:t>Mgr. Zuzana Kršáková</a:t>
            </a:r>
            <a:endParaRPr/>
          </a:p>
        </p:txBody>
      </p:sp>
      <p:pic>
        <p:nvPicPr>
          <p:cNvPr id="130" name="Google Shape;130;p20"/>
          <p:cNvPicPr preferRelativeResize="0"/>
          <p:nvPr>
            <p:ph idx="2" type="pic"/>
          </p:nvPr>
        </p:nvPicPr>
        <p:blipFill rotWithShape="1">
          <a:blip r:embed="rId3">
            <a:alphaModFix/>
          </a:blip>
          <a:srcRect b="0" l="19919" r="19919" t="0"/>
          <a:stretch/>
        </p:blipFill>
        <p:spPr>
          <a:xfrm>
            <a:off x="4572000" y="1"/>
            <a:ext cx="4572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stavba kosti</a:t>
            </a:r>
            <a:endParaRPr/>
          </a:p>
        </p:txBody>
      </p:sp>
      <p:sp>
        <p:nvSpPr>
          <p:cNvPr id="189" name="Google Shape;189;p29"/>
          <p:cNvSpPr txBox="1"/>
          <p:nvPr>
            <p:ph idx="1" type="body"/>
          </p:nvPr>
        </p:nvSpPr>
        <p:spPr>
          <a:xfrm>
            <a:off x="540000" y="135865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b="1" lang="sk" sz="1800"/>
              <a:t>Wolfovo pravidlo – </a:t>
            </a:r>
            <a:r>
              <a:rPr lang="sk" sz="1800"/>
              <a:t>kost je remodelována podle mechanického zatížení, které na ni působí.		</a:t>
            </a:r>
            <a:endParaRPr sz="1800"/>
          </a:p>
          <a:p>
            <a:pPr indent="-342900" lvl="0" marL="457200" rtl="0" algn="l">
              <a:lnSpc>
                <a:spcPct val="115000"/>
              </a:lnSpc>
              <a:spcBef>
                <a:spcPts val="0"/>
              </a:spcBef>
              <a:spcAft>
                <a:spcPts val="0"/>
              </a:spcAft>
              <a:buSzPts val="1800"/>
              <a:buChar char="●"/>
            </a:pPr>
            <a:r>
              <a:rPr lang="sk" sz="1800"/>
              <a:t>Pravidlo </a:t>
            </a:r>
            <a:r>
              <a:rPr b="1" lang="sk" sz="1800"/>
              <a:t>minima-maxima – </a:t>
            </a:r>
            <a:r>
              <a:rPr lang="sk" sz="1800"/>
              <a:t>struktura kosti je vybudována s minimálním množstvím materiálu při maximální pevnosti v daném směru (specifická stimulace osteoblastů - piezzoelektrický jev).</a:t>
            </a:r>
            <a:endParaRPr sz="1800"/>
          </a:p>
          <a:p>
            <a:pPr indent="-342900" lvl="0" marL="457200" rtl="0" algn="l">
              <a:lnSpc>
                <a:spcPct val="115000"/>
              </a:lnSpc>
              <a:spcBef>
                <a:spcPts val="0"/>
              </a:spcBef>
              <a:spcAft>
                <a:spcPts val="0"/>
              </a:spcAft>
              <a:buSzPts val="1800"/>
              <a:buChar char="●"/>
            </a:pPr>
            <a:r>
              <a:rPr lang="sk" sz="1800"/>
              <a:t>Přestavba kosti je řízena zpětnou vazbou, která je realizována prostřednictvím krystalků hydroxyapatytu a prostřednictvím smykových napětí, která stimulují buněčné procesy. </a:t>
            </a:r>
            <a:endParaRPr sz="1800"/>
          </a:p>
          <a:p>
            <a:pPr indent="0" lvl="0" marL="0" rtl="0" algn="l">
              <a:lnSpc>
                <a:spcPct val="115000"/>
              </a:lnSpc>
              <a:spcBef>
                <a:spcPts val="120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Clr>
                <a:schemeClr val="dk1"/>
              </a:buClr>
              <a:buSzPts val="1100"/>
              <a:buFont typeface="Arial"/>
              <a:buNone/>
            </a:pPr>
            <a:r>
              <a:rPr lang="sk" sz="1100"/>
              <a:t>		</a:t>
            </a:r>
            <a:endParaRPr sz="1100"/>
          </a:p>
          <a:p>
            <a:pPr indent="0" lvl="0" marL="0" rtl="0" algn="l">
              <a:spcBef>
                <a:spcPts val="0"/>
              </a:spcBef>
              <a:spcAft>
                <a:spcPts val="0"/>
              </a:spcAft>
              <a:buNone/>
            </a:pPr>
            <a:r>
              <a:t/>
            </a:r>
            <a:endParaRPr/>
          </a:p>
        </p:txBody>
      </p:sp>
      <p:pic>
        <p:nvPicPr>
          <p:cNvPr id="190" name="Google Shape;190;p29"/>
          <p:cNvPicPr preferRelativeResize="0"/>
          <p:nvPr/>
        </p:nvPicPr>
        <p:blipFill>
          <a:blip r:embed="rId3">
            <a:alphaModFix/>
          </a:blip>
          <a:stretch>
            <a:fillRect/>
          </a:stretch>
        </p:blipFill>
        <p:spPr>
          <a:xfrm>
            <a:off x="4352925" y="-12"/>
            <a:ext cx="4791075" cy="16316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Funkční stavba kosti</a:t>
            </a:r>
            <a:endParaRPr/>
          </a:p>
        </p:txBody>
      </p:sp>
      <p:pic>
        <p:nvPicPr>
          <p:cNvPr descr="Dr. Ebraheim’s educational animated video describes anatomy of the trabecular pattern in the proximal femur.&#10;&#10;Follow me on twitter:&#10;https://twitter.com/#!/DrEbraheim_UTMC&#10;&#10;&#10;Find me on Instagram @OrthoInitiative" id="196" name="Google Shape;196;p30" title="Trabecular Pattern of the Proximal Femur - Everything You Need To Know - Dr. Nabil Ebraheim">
            <a:hlinkClick r:id="rId3"/>
          </p:cNvPr>
          <p:cNvPicPr preferRelativeResize="0"/>
          <p:nvPr/>
        </p:nvPicPr>
        <p:blipFill>
          <a:blip r:embed="rId4">
            <a:alphaModFix/>
          </a:blip>
          <a:stretch>
            <a:fillRect/>
          </a:stretch>
        </p:blipFill>
        <p:spPr>
          <a:xfrm>
            <a:off x="2091000" y="1019900"/>
            <a:ext cx="5125576" cy="3844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000"/>
                                        <p:tgtEl>
                                          <p:spTgt spid="1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p3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Remodelace kostní hmoty</a:t>
            </a:r>
            <a:endParaRPr/>
          </a:p>
        </p:txBody>
      </p:sp>
      <p:sp>
        <p:nvSpPr>
          <p:cNvPr id="202" name="Google Shape;202;p3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Tvorba kostní hmoty je stimulována mechanicky a biochemicky.</a:t>
            </a:r>
            <a:endParaRPr sz="1700"/>
          </a:p>
          <a:p>
            <a:pPr indent="-336550" lvl="0" marL="457200" rtl="0" algn="l">
              <a:spcBef>
                <a:spcPts val="0"/>
              </a:spcBef>
              <a:spcAft>
                <a:spcPts val="0"/>
              </a:spcAft>
              <a:buSzPts val="1700"/>
              <a:buChar char="●"/>
            </a:pPr>
            <a:r>
              <a:rPr lang="sk" sz="1700"/>
              <a:t>Obdobně jako u svalů, je formace kostní hmoty (aktivitou osteoblastů) podporována fyzickou aktivitou (pravidelným adekvátním zatěžováním) a redukována, pokud je bez zátěže (imobilizace, stav beztíže).</a:t>
            </a:r>
            <a:endParaRPr sz="1700"/>
          </a:p>
          <a:p>
            <a:pPr indent="-336550" lvl="0" marL="457200" rtl="0" algn="l">
              <a:spcBef>
                <a:spcPts val="0"/>
              </a:spcBef>
              <a:spcAft>
                <a:spcPts val="0"/>
              </a:spcAft>
              <a:buSzPts val="1700"/>
              <a:buChar char="●"/>
            </a:pPr>
            <a:r>
              <a:rPr lang="sk" sz="1700"/>
              <a:t>Nahrazování “starší” kostní hmoty, “novou” kostní hmotou se nazývá </a:t>
            </a:r>
            <a:r>
              <a:rPr b="1" lang="sk" sz="1700"/>
              <a:t>remodelace.</a:t>
            </a:r>
            <a:endParaRPr b="1" sz="1700"/>
          </a:p>
          <a:p>
            <a:pPr indent="-336550" lvl="0" marL="457200" rtl="0" algn="l">
              <a:spcBef>
                <a:spcPts val="0"/>
              </a:spcBef>
              <a:spcAft>
                <a:spcPts val="0"/>
              </a:spcAft>
              <a:buSzPts val="1700"/>
              <a:buChar char="●"/>
            </a:pPr>
            <a:r>
              <a:rPr lang="sk" sz="1700"/>
              <a:t>Formace, oprava a remodelace kosti je kontrolována buňkami (osteoblasty, osteoklasty, osteocyty a kost lemující buňky).</a:t>
            </a:r>
            <a:endParaRPr sz="1700"/>
          </a:p>
          <a:p>
            <a:pPr indent="-336550" lvl="0" marL="457200" rtl="0" algn="l">
              <a:spcBef>
                <a:spcPts val="0"/>
              </a:spcBef>
              <a:spcAft>
                <a:spcPts val="0"/>
              </a:spcAft>
              <a:buSzPts val="1700"/>
              <a:buChar char="●"/>
            </a:pPr>
            <a:r>
              <a:rPr lang="sk" sz="1700"/>
              <a:t>Remodelace je zahajována skrze signály přicházející k těmto buňkám, vyvolané mechanickou zátěží kosti. Přesný mechanismus přenosu těchto signálů prozatím není znám. </a:t>
            </a:r>
            <a:endParaRPr sz="1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sp>
        <p:nvSpPr>
          <p:cNvPr id="207" name="Google Shape;207;p3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Osteocyty</a:t>
            </a:r>
            <a:endParaRPr/>
          </a:p>
        </p:txBody>
      </p:sp>
      <p:sp>
        <p:nvSpPr>
          <p:cNvPr id="208" name="Google Shape;208;p32"/>
          <p:cNvSpPr txBox="1"/>
          <p:nvPr>
            <p:ph idx="1" type="body"/>
          </p:nvPr>
        </p:nvSpPr>
        <p:spPr>
          <a:xfrm>
            <a:off x="540000" y="1201750"/>
            <a:ext cx="67101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Nejvíce zastoupené buňky v kosti (90-95% všech bb kostí).</a:t>
            </a:r>
            <a:endParaRPr sz="1700"/>
          </a:p>
          <a:p>
            <a:pPr indent="-336550" lvl="0" marL="457200" rtl="0" algn="l">
              <a:spcBef>
                <a:spcPts val="0"/>
              </a:spcBef>
              <a:spcAft>
                <a:spcPts val="0"/>
              </a:spcAft>
              <a:buSzPts val="1700"/>
              <a:buChar char="●"/>
            </a:pPr>
            <a:r>
              <a:rPr lang="sk" sz="1700"/>
              <a:t>Detekují změnu deformace kosti zátěží a vysílají signál. osteoblastům a osteoklastům pro opravu a posílení kosti.</a:t>
            </a:r>
            <a:endParaRPr sz="1700"/>
          </a:p>
          <a:p>
            <a:pPr indent="-336550" lvl="0" marL="457200" rtl="0" algn="l">
              <a:spcBef>
                <a:spcPts val="0"/>
              </a:spcBef>
              <a:spcAft>
                <a:spcPts val="0"/>
              </a:spcAft>
              <a:buSzPts val="1700"/>
              <a:buChar char="●"/>
            </a:pPr>
            <a:r>
              <a:rPr lang="sk" sz="1700"/>
              <a:t>Biochemická reakce spuštěna těmito mechanosensitivními bb vede k osteosyntéze (novotvorbě kosti).  </a:t>
            </a:r>
            <a:endParaRPr sz="1700"/>
          </a:p>
          <a:p>
            <a:pPr indent="0" lvl="0" marL="0" rtl="0" algn="l">
              <a:spcBef>
                <a:spcPts val="0"/>
              </a:spcBef>
              <a:spcAft>
                <a:spcPts val="0"/>
              </a:spcAft>
              <a:buNone/>
            </a:pPr>
            <a:r>
              <a:rPr lang="sk" sz="1700"/>
              <a:t>Klíčové prvky v zaznamenání a přenosu signálu zatěžování: </a:t>
            </a:r>
            <a:endParaRPr sz="1700"/>
          </a:p>
          <a:p>
            <a:pPr indent="-336550" lvl="0" marL="457200" rtl="0" algn="l">
              <a:spcBef>
                <a:spcPts val="0"/>
              </a:spcBef>
              <a:spcAft>
                <a:spcPts val="0"/>
              </a:spcAft>
              <a:buSzPts val="1700"/>
              <a:buChar char="●"/>
            </a:pPr>
            <a:r>
              <a:rPr b="1" lang="sk" sz="1700"/>
              <a:t>Kalciové kanálky </a:t>
            </a:r>
            <a:r>
              <a:rPr lang="sk" sz="1700"/>
              <a:t>(iónové kanálky se selektivní permeabilitou pro Kalcium)</a:t>
            </a:r>
            <a:endParaRPr sz="1700"/>
          </a:p>
          <a:p>
            <a:pPr indent="-336550" lvl="0" marL="457200" rtl="0" algn="l">
              <a:spcBef>
                <a:spcPts val="0"/>
              </a:spcBef>
              <a:spcAft>
                <a:spcPts val="0"/>
              </a:spcAft>
              <a:buSzPts val="1700"/>
              <a:buChar char="●"/>
            </a:pPr>
            <a:r>
              <a:rPr b="1" lang="sk" sz="1700"/>
              <a:t>MAP kináza</a:t>
            </a:r>
            <a:r>
              <a:rPr lang="sk" sz="1700"/>
              <a:t> (účastní se širokého spektra buněčných pochodů - mitóza, diferenciace a proliferace, apoptóza, apod.)</a:t>
            </a:r>
            <a:endParaRPr sz="1700"/>
          </a:p>
        </p:txBody>
      </p:sp>
      <p:pic>
        <p:nvPicPr>
          <p:cNvPr id="209" name="Google Shape;209;p32"/>
          <p:cNvPicPr preferRelativeResize="0"/>
          <p:nvPr/>
        </p:nvPicPr>
        <p:blipFill>
          <a:blip r:embed="rId3">
            <a:alphaModFix/>
          </a:blip>
          <a:stretch>
            <a:fillRect/>
          </a:stretch>
        </p:blipFill>
        <p:spPr>
          <a:xfrm>
            <a:off x="6936450" y="0"/>
            <a:ext cx="2207550" cy="2207550"/>
          </a:xfrm>
          <a:prstGeom prst="rect">
            <a:avLst/>
          </a:prstGeom>
          <a:noFill/>
          <a:ln>
            <a:noFill/>
          </a:ln>
        </p:spPr>
      </p:pic>
      <p:sp>
        <p:nvSpPr>
          <p:cNvPr id="210" name="Google Shape;210;p32"/>
          <p:cNvSpPr txBox="1"/>
          <p:nvPr/>
        </p:nvSpPr>
        <p:spPr>
          <a:xfrm>
            <a:off x="3936450" y="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https://www.histology.leeds.ac.uk/bone/bone_cell_types.php</a:t>
            </a:r>
            <a:endParaRPr sz="8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33"/>
          <p:cNvPicPr preferRelativeResize="0"/>
          <p:nvPr/>
        </p:nvPicPr>
        <p:blipFill>
          <a:blip r:embed="rId3">
            <a:alphaModFix/>
          </a:blip>
          <a:stretch>
            <a:fillRect/>
          </a:stretch>
        </p:blipFill>
        <p:spPr>
          <a:xfrm>
            <a:off x="454950" y="219650"/>
            <a:ext cx="7284493" cy="4838701"/>
          </a:xfrm>
          <a:prstGeom prst="rect">
            <a:avLst/>
          </a:prstGeom>
          <a:noFill/>
          <a:ln>
            <a:noFill/>
          </a:ln>
        </p:spPr>
      </p:pic>
      <p:sp>
        <p:nvSpPr>
          <p:cNvPr id="216" name="Google Shape;216;p33"/>
          <p:cNvSpPr txBox="1"/>
          <p:nvPr/>
        </p:nvSpPr>
        <p:spPr>
          <a:xfrm>
            <a:off x="2801475" y="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https://www.physio-pedia.com/Mechanical_Loading_of_Bone</a:t>
            </a:r>
            <a:endParaRPr sz="8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Co na to výzkum:</a:t>
            </a:r>
            <a:endParaRPr/>
          </a:p>
        </p:txBody>
      </p:sp>
      <p:sp>
        <p:nvSpPr>
          <p:cNvPr id="222" name="Google Shape;222;p3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Důležité dávkovat intenzitu a frekvenci mechanické zátěže</a:t>
            </a:r>
            <a:endParaRPr/>
          </a:p>
          <a:p>
            <a:pPr indent="-361950" lvl="0" marL="457200" rtl="0" algn="l">
              <a:spcBef>
                <a:spcPts val="0"/>
              </a:spcBef>
              <a:spcAft>
                <a:spcPts val="0"/>
              </a:spcAft>
              <a:buSzPts val="2100"/>
              <a:buChar char="●"/>
            </a:pPr>
            <a:r>
              <a:rPr lang="sk"/>
              <a:t>Z důvodu desentivizace receptorů s kontinuální zátěží, se prokázal být efektivnějším způsobem tréninku s intermitentní zátěží.</a:t>
            </a:r>
            <a:endParaRPr/>
          </a:p>
          <a:p>
            <a:pPr indent="-361950" lvl="0" marL="457200" rtl="0" algn="l">
              <a:spcBef>
                <a:spcPts val="0"/>
              </a:spcBef>
              <a:spcAft>
                <a:spcPts val="0"/>
              </a:spcAft>
              <a:buSzPts val="2100"/>
              <a:buChar char="●"/>
            </a:pPr>
            <a:r>
              <a:rPr lang="sk"/>
              <a:t>Odpoveď na zatěžování závisí i od citlivosti receptorů, která se snižuje s věkem a je hormonálně modulována (převážně estrogenem).</a:t>
            </a:r>
            <a:endParaRPr/>
          </a:p>
          <a:p>
            <a:pPr indent="0" lvl="0" marL="45720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Remodelace kostní hmoty</a:t>
            </a:r>
            <a:endParaRPr/>
          </a:p>
        </p:txBody>
      </p:sp>
      <p:sp>
        <p:nvSpPr>
          <p:cNvPr id="228" name="Google Shape;228;p35"/>
          <p:cNvSpPr txBox="1"/>
          <p:nvPr>
            <p:ph idx="1" type="body"/>
          </p:nvPr>
        </p:nvSpPr>
        <p:spPr>
          <a:xfrm>
            <a:off x="540000" y="1269000"/>
            <a:ext cx="4547400" cy="3105000"/>
          </a:xfrm>
          <a:prstGeom prst="rect">
            <a:avLst/>
          </a:prstGeom>
        </p:spPr>
        <p:txBody>
          <a:bodyPr anchorCtr="0" anchor="t" bIns="0" lIns="0" spcFirstLastPara="1" rIns="0" wrap="square" tIns="0">
            <a:noAutofit/>
          </a:bodyPr>
          <a:lstStyle/>
          <a:p>
            <a:pPr indent="-336550" lvl="0" marL="457200" rtl="0" algn="l">
              <a:spcBef>
                <a:spcPts val="0"/>
              </a:spcBef>
              <a:spcAft>
                <a:spcPts val="0"/>
              </a:spcAft>
              <a:buSzPts val="1700"/>
              <a:buChar char="●"/>
            </a:pPr>
            <a:r>
              <a:rPr lang="sk" sz="1700"/>
              <a:t>Remodelace kosti – mechanické vlastnosti dány </a:t>
            </a:r>
            <a:r>
              <a:rPr b="1" lang="sk" sz="1700"/>
              <a:t>historií zatěžování.</a:t>
            </a:r>
            <a:endParaRPr b="1" sz="1700"/>
          </a:p>
          <a:p>
            <a:pPr indent="-336550" lvl="0" marL="457200" rtl="0" algn="l">
              <a:lnSpc>
                <a:spcPct val="115000"/>
              </a:lnSpc>
              <a:spcBef>
                <a:spcPts val="0"/>
              </a:spcBef>
              <a:spcAft>
                <a:spcPts val="0"/>
              </a:spcAft>
              <a:buSzPts val="1700"/>
              <a:buChar char="●"/>
            </a:pPr>
            <a:r>
              <a:rPr lang="sk" sz="1700"/>
              <a:t>Při imobilizaci končetiny/segmentu – </a:t>
            </a:r>
            <a:r>
              <a:rPr b="1" lang="sk" sz="1700"/>
              <a:t>snižování pevnosti i poddajnosti kosti</a:t>
            </a:r>
            <a:r>
              <a:rPr lang="sk" sz="1700"/>
              <a:t>			</a:t>
            </a:r>
            <a:endParaRPr sz="1700"/>
          </a:p>
          <a:p>
            <a:pPr indent="-336550" lvl="0" marL="457200" rtl="0" algn="l">
              <a:lnSpc>
                <a:spcPct val="115000"/>
              </a:lnSpc>
              <a:spcBef>
                <a:spcPts val="0"/>
              </a:spcBef>
              <a:spcAft>
                <a:spcPts val="0"/>
              </a:spcAft>
              <a:buSzPts val="1700"/>
              <a:buChar char="●"/>
            </a:pPr>
            <a:r>
              <a:rPr lang="sk" sz="1700"/>
              <a:t>Zatěžování s dostatečnou </a:t>
            </a:r>
            <a:r>
              <a:rPr b="1" lang="sk" sz="1700"/>
              <a:t>intenzitou </a:t>
            </a:r>
            <a:r>
              <a:rPr lang="sk" sz="1700"/>
              <a:t>(trénink) – předcházení poruchám remodelace (osteoporóza) </a:t>
            </a:r>
            <a:endParaRPr sz="1700"/>
          </a:p>
          <a:p>
            <a:pPr indent="-336550" lvl="0" marL="457200" rtl="0" algn="l">
              <a:lnSpc>
                <a:spcPct val="115000"/>
              </a:lnSpc>
              <a:spcBef>
                <a:spcPts val="0"/>
              </a:spcBef>
              <a:spcAft>
                <a:spcPts val="0"/>
              </a:spcAft>
              <a:buSzPts val="1700"/>
              <a:buChar char="●"/>
            </a:pPr>
            <a:r>
              <a:rPr b="1" lang="sk" sz="1700"/>
              <a:t>Věk</a:t>
            </a:r>
            <a:r>
              <a:rPr lang="sk" sz="1700"/>
              <a:t> – zvyšování tuhosti a snižování maximální deformace – absorpce menšího množství deformační energie než v mladším věku. </a:t>
            </a:r>
            <a:endParaRPr sz="1700"/>
          </a:p>
          <a:p>
            <a:pPr indent="0" lvl="0" marL="0" rtl="0" algn="l">
              <a:lnSpc>
                <a:spcPct val="115000"/>
              </a:lnSpc>
              <a:spcBef>
                <a:spcPts val="1200"/>
              </a:spcBef>
              <a:spcAft>
                <a:spcPts val="0"/>
              </a:spcAft>
              <a:buClr>
                <a:schemeClr val="dk1"/>
              </a:buClr>
              <a:buSzPts val="1100"/>
              <a:buFont typeface="Arial"/>
              <a:buNone/>
            </a:pPr>
            <a:r>
              <a:rPr lang="sk" sz="1700"/>
              <a:t>					</a:t>
            </a:r>
            <a:endParaRPr sz="1700"/>
          </a:p>
          <a:p>
            <a:pPr indent="0" lvl="0" marL="0" rtl="0" algn="l">
              <a:spcBef>
                <a:spcPts val="0"/>
              </a:spcBef>
              <a:spcAft>
                <a:spcPts val="0"/>
              </a:spcAft>
              <a:buClr>
                <a:schemeClr val="dk1"/>
              </a:buClr>
              <a:buSzPts val="1100"/>
              <a:buFont typeface="Arial"/>
              <a:buNone/>
            </a:pPr>
            <a:r>
              <a:rPr lang="sk" sz="1700"/>
              <a:t>				</a:t>
            </a:r>
            <a:endParaRPr sz="1700"/>
          </a:p>
          <a:p>
            <a:pPr indent="0" lvl="0" marL="0" rtl="0" algn="l">
              <a:spcBef>
                <a:spcPts val="0"/>
              </a:spcBef>
              <a:spcAft>
                <a:spcPts val="0"/>
              </a:spcAft>
              <a:buClr>
                <a:schemeClr val="dk1"/>
              </a:buClr>
              <a:buSzPts val="1100"/>
              <a:buFont typeface="Arial"/>
              <a:buNone/>
            </a:pPr>
            <a:r>
              <a:rPr lang="sk" sz="1700"/>
              <a:t>			</a:t>
            </a:r>
            <a:endParaRPr sz="1700"/>
          </a:p>
          <a:p>
            <a:pPr indent="0" lvl="0" marL="0" rtl="0" algn="l">
              <a:spcBef>
                <a:spcPts val="0"/>
              </a:spcBef>
              <a:spcAft>
                <a:spcPts val="0"/>
              </a:spcAft>
              <a:buClr>
                <a:schemeClr val="dk1"/>
              </a:buClr>
              <a:buSzPts val="1100"/>
              <a:buFont typeface="Arial"/>
              <a:buNone/>
            </a:pPr>
            <a:r>
              <a:rPr lang="sk" sz="1700"/>
              <a:t>		</a:t>
            </a:r>
            <a:endParaRPr sz="1700"/>
          </a:p>
          <a:p>
            <a:pPr indent="0" lvl="0" marL="0" rtl="0" algn="l">
              <a:spcBef>
                <a:spcPts val="0"/>
              </a:spcBef>
              <a:spcAft>
                <a:spcPts val="0"/>
              </a:spcAft>
              <a:buNone/>
            </a:pPr>
            <a:r>
              <a:t/>
            </a:r>
            <a:endParaRPr sz="1700"/>
          </a:p>
        </p:txBody>
      </p:sp>
      <p:pic>
        <p:nvPicPr>
          <p:cNvPr id="229" name="Google Shape;229;p35"/>
          <p:cNvPicPr preferRelativeResize="0"/>
          <p:nvPr/>
        </p:nvPicPr>
        <p:blipFill>
          <a:blip r:embed="rId3">
            <a:alphaModFix/>
          </a:blip>
          <a:stretch>
            <a:fillRect/>
          </a:stretch>
        </p:blipFill>
        <p:spPr>
          <a:xfrm>
            <a:off x="5239800" y="1113250"/>
            <a:ext cx="3751798" cy="2707596"/>
          </a:xfrm>
          <a:prstGeom prst="rect">
            <a:avLst/>
          </a:prstGeom>
          <a:noFill/>
          <a:ln>
            <a:noFill/>
          </a:ln>
        </p:spPr>
      </p:pic>
      <p:sp>
        <p:nvSpPr>
          <p:cNvPr id="230" name="Google Shape;230;p35"/>
          <p:cNvSpPr txBox="1"/>
          <p:nvPr/>
        </p:nvSpPr>
        <p:spPr>
          <a:xfrm>
            <a:off x="5615700" y="40005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https://www.frontiersin.org/articles/10.3389/fendo.2021.704647/full</a:t>
            </a:r>
            <a:endParaRPr sz="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Remodelace kostní hmoty</a:t>
            </a:r>
            <a:endParaRPr/>
          </a:p>
        </p:txBody>
      </p:sp>
      <p:sp>
        <p:nvSpPr>
          <p:cNvPr id="236" name="Google Shape;236;p3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V průběhu stoje je na kosti kladena zátěž (proti gravitaci), ale na tu je naše tělo již plně adaptováno.</a:t>
            </a:r>
            <a:endParaRPr sz="1800"/>
          </a:p>
          <a:p>
            <a:pPr indent="-342900" lvl="0" marL="457200" rtl="0" algn="l">
              <a:spcBef>
                <a:spcPts val="0"/>
              </a:spcBef>
              <a:spcAft>
                <a:spcPts val="0"/>
              </a:spcAft>
              <a:buSzPts val="1800"/>
              <a:buChar char="●"/>
            </a:pPr>
            <a:r>
              <a:rPr lang="sk" sz="1800"/>
              <a:t>Pro ještě silnější kosti je důležité působit mnohem větší zátěží (tlak i ohyb). </a:t>
            </a:r>
            <a:endParaRPr sz="1800"/>
          </a:p>
          <a:p>
            <a:pPr indent="-342900" lvl="0" marL="457200" rtl="0" algn="l">
              <a:spcBef>
                <a:spcPts val="0"/>
              </a:spcBef>
              <a:spcAft>
                <a:spcPts val="0"/>
              </a:spcAft>
              <a:buSzPts val="1800"/>
              <a:buChar char="●"/>
            </a:pPr>
            <a:r>
              <a:rPr lang="sk" sz="1800"/>
              <a:t>Orientačně může být mechanické zatěžování kosti vyjádřeno násobkem tělesné hmotnosti. Čím větší zátěž, tím větší tendence ke stimulaci přestavby/růstu kostí.</a:t>
            </a:r>
            <a:endParaRPr sz="1800"/>
          </a:p>
          <a:p>
            <a:pPr indent="-342900" lvl="0" marL="457200" rtl="0" algn="l">
              <a:spcBef>
                <a:spcPts val="0"/>
              </a:spcBef>
              <a:spcAft>
                <a:spcPts val="0"/>
              </a:spcAft>
              <a:buSzPts val="1800"/>
              <a:buChar char="●"/>
            </a:pPr>
            <a:r>
              <a:rPr lang="sk" sz="1800"/>
              <a:t>Většina fyzické aktivity stimuluje aktivitu kostní hmoty, ale pro významnou osteogenní stimulaci, je potřebná zátěž rovná asi čtyřnásobku tělesné hmotnosti daného člověka. </a:t>
            </a: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Remodelace kostní hmoty</a:t>
            </a:r>
            <a:endParaRPr/>
          </a:p>
        </p:txBody>
      </p:sp>
      <p:sp>
        <p:nvSpPr>
          <p:cNvPr id="242" name="Google Shape;242;p37"/>
          <p:cNvSpPr txBox="1"/>
          <p:nvPr>
            <p:ph idx="1" type="body"/>
          </p:nvPr>
        </p:nvSpPr>
        <p:spPr>
          <a:xfrm>
            <a:off x="540000" y="1269000"/>
            <a:ext cx="4424100" cy="3105000"/>
          </a:xfrm>
          <a:prstGeom prst="rect">
            <a:avLst/>
          </a:prstGeom>
        </p:spPr>
        <p:txBody>
          <a:bodyPr anchorCtr="0" anchor="t" bIns="0" lIns="0" spcFirstLastPara="1" rIns="0" wrap="square" tIns="0">
            <a:noAutofit/>
          </a:bodyPr>
          <a:lstStyle/>
          <a:p>
            <a:pPr indent="-368300" lvl="0" marL="685800" rtl="0" algn="l">
              <a:lnSpc>
                <a:spcPct val="115000"/>
              </a:lnSpc>
              <a:spcBef>
                <a:spcPts val="700"/>
              </a:spcBef>
              <a:spcAft>
                <a:spcPts val="0"/>
              </a:spcAft>
              <a:buSzPts val="2200"/>
              <a:buFont typeface="Arial"/>
              <a:buChar char="●"/>
            </a:pPr>
            <a:r>
              <a:rPr b="1" lang="sk" sz="2200">
                <a:solidFill>
                  <a:srgbClr val="020621"/>
                </a:solidFill>
                <a:highlight>
                  <a:srgbClr val="FFFFFF"/>
                </a:highlight>
              </a:rPr>
              <a:t>Plavání: </a:t>
            </a:r>
            <a:r>
              <a:rPr lang="sk" sz="2200">
                <a:solidFill>
                  <a:srgbClr val="020621"/>
                </a:solidFill>
                <a:highlight>
                  <a:srgbClr val="FFFFFF"/>
                </a:highlight>
              </a:rPr>
              <a:t>0 (nadlehčení)</a:t>
            </a:r>
            <a:endParaRPr sz="2200">
              <a:solidFill>
                <a:srgbClr val="020621"/>
              </a:solidFill>
              <a:highlight>
                <a:srgbClr val="FFFFFF"/>
              </a:highlight>
            </a:endParaRPr>
          </a:p>
          <a:p>
            <a:pPr indent="-368300" lvl="0" marL="685800" rtl="0" algn="l">
              <a:lnSpc>
                <a:spcPct val="115000"/>
              </a:lnSpc>
              <a:spcBef>
                <a:spcPts val="0"/>
              </a:spcBef>
              <a:spcAft>
                <a:spcPts val="0"/>
              </a:spcAft>
              <a:buSzPts val="2200"/>
              <a:buFont typeface="Arial"/>
              <a:buChar char="●"/>
            </a:pPr>
            <a:r>
              <a:rPr b="1" lang="sk" sz="2200">
                <a:solidFill>
                  <a:srgbClr val="020621"/>
                </a:solidFill>
                <a:highlight>
                  <a:srgbClr val="FFFFFF"/>
                </a:highlight>
              </a:rPr>
              <a:t>Stoj: </a:t>
            </a:r>
            <a:r>
              <a:rPr lang="sk" sz="2200">
                <a:solidFill>
                  <a:srgbClr val="020621"/>
                </a:solidFill>
                <a:highlight>
                  <a:srgbClr val="FFFFFF"/>
                </a:highlight>
              </a:rPr>
              <a:t>1</a:t>
            </a:r>
            <a:endParaRPr sz="2200">
              <a:solidFill>
                <a:srgbClr val="020621"/>
              </a:solidFill>
              <a:highlight>
                <a:srgbClr val="FFFFFF"/>
              </a:highlight>
            </a:endParaRPr>
          </a:p>
          <a:p>
            <a:pPr indent="-368300" lvl="0" marL="685800" rtl="0" algn="l">
              <a:lnSpc>
                <a:spcPct val="115000"/>
              </a:lnSpc>
              <a:spcBef>
                <a:spcPts val="0"/>
              </a:spcBef>
              <a:spcAft>
                <a:spcPts val="0"/>
              </a:spcAft>
              <a:buSzPts val="2200"/>
              <a:buFont typeface="Arial"/>
              <a:buChar char="●"/>
            </a:pPr>
            <a:r>
              <a:rPr b="1" lang="sk" sz="2200">
                <a:solidFill>
                  <a:srgbClr val="020621"/>
                </a:solidFill>
                <a:highlight>
                  <a:srgbClr val="FFFFFF"/>
                </a:highlight>
              </a:rPr>
              <a:t>Rychlá chůze:</a:t>
            </a:r>
            <a:r>
              <a:rPr lang="sk" sz="2200">
                <a:solidFill>
                  <a:srgbClr val="020621"/>
                </a:solidFill>
                <a:highlight>
                  <a:srgbClr val="FFFFFF"/>
                </a:highlight>
              </a:rPr>
              <a:t> 1–2</a:t>
            </a:r>
            <a:endParaRPr sz="2200">
              <a:solidFill>
                <a:srgbClr val="020621"/>
              </a:solidFill>
              <a:highlight>
                <a:srgbClr val="FFFFFF"/>
              </a:highlight>
            </a:endParaRPr>
          </a:p>
          <a:p>
            <a:pPr indent="-368300" lvl="0" marL="685800" rtl="0" algn="l">
              <a:lnSpc>
                <a:spcPct val="115000"/>
              </a:lnSpc>
              <a:spcBef>
                <a:spcPts val="0"/>
              </a:spcBef>
              <a:spcAft>
                <a:spcPts val="0"/>
              </a:spcAft>
              <a:buSzPts val="2200"/>
              <a:buFont typeface="Arial"/>
              <a:buChar char="●"/>
            </a:pPr>
            <a:r>
              <a:rPr b="1" lang="sk" sz="2200">
                <a:solidFill>
                  <a:srgbClr val="020621"/>
                </a:solidFill>
                <a:highlight>
                  <a:srgbClr val="FFFFFF"/>
                </a:highlight>
              </a:rPr>
              <a:t>Běh/jogging:</a:t>
            </a:r>
            <a:r>
              <a:rPr lang="sk" sz="2200">
                <a:solidFill>
                  <a:srgbClr val="020621"/>
                </a:solidFill>
                <a:highlight>
                  <a:srgbClr val="FFFFFF"/>
                </a:highlight>
              </a:rPr>
              <a:t> 3–4</a:t>
            </a:r>
            <a:endParaRPr sz="2200">
              <a:solidFill>
                <a:srgbClr val="020621"/>
              </a:solidFill>
              <a:highlight>
                <a:srgbClr val="FFFFFF"/>
              </a:highlight>
            </a:endParaRPr>
          </a:p>
          <a:p>
            <a:pPr indent="-368300" lvl="0" marL="685800" rtl="0" algn="l">
              <a:lnSpc>
                <a:spcPct val="115000"/>
              </a:lnSpc>
              <a:spcBef>
                <a:spcPts val="0"/>
              </a:spcBef>
              <a:spcAft>
                <a:spcPts val="0"/>
              </a:spcAft>
              <a:buSzPts val="2200"/>
              <a:buFont typeface="Arial"/>
              <a:buChar char="●"/>
            </a:pPr>
            <a:r>
              <a:rPr b="1" lang="sk" sz="2200">
                <a:solidFill>
                  <a:srgbClr val="020621"/>
                </a:solidFill>
                <a:highlight>
                  <a:srgbClr val="FFFFFF"/>
                </a:highlight>
              </a:rPr>
              <a:t>Power jumping:</a:t>
            </a:r>
            <a:r>
              <a:rPr lang="sk" sz="2200">
                <a:solidFill>
                  <a:srgbClr val="020621"/>
                </a:solidFill>
                <a:highlight>
                  <a:srgbClr val="FFFFFF"/>
                </a:highlight>
              </a:rPr>
              <a:t> 4+</a:t>
            </a:r>
            <a:endParaRPr sz="2200">
              <a:solidFill>
                <a:srgbClr val="020621"/>
              </a:solidFill>
              <a:highlight>
                <a:srgbClr val="FFFFFF"/>
              </a:highlight>
            </a:endParaRPr>
          </a:p>
          <a:p>
            <a:pPr indent="-368300" lvl="0" marL="685800" rtl="0" algn="l">
              <a:lnSpc>
                <a:spcPct val="115000"/>
              </a:lnSpc>
              <a:spcBef>
                <a:spcPts val="0"/>
              </a:spcBef>
              <a:spcAft>
                <a:spcPts val="0"/>
              </a:spcAft>
              <a:buSzPts val="2200"/>
              <a:buFont typeface="Arial"/>
              <a:buChar char="●"/>
            </a:pPr>
            <a:r>
              <a:rPr b="1" lang="sk" sz="2200">
                <a:solidFill>
                  <a:srgbClr val="020621"/>
                </a:solidFill>
                <a:highlight>
                  <a:srgbClr val="FFFFFF"/>
                </a:highlight>
              </a:rPr>
              <a:t>Odporový, silový trénink:</a:t>
            </a:r>
            <a:r>
              <a:rPr lang="sk" sz="2200">
                <a:solidFill>
                  <a:srgbClr val="020621"/>
                </a:solidFill>
                <a:highlight>
                  <a:srgbClr val="FFFFFF"/>
                </a:highlight>
              </a:rPr>
              <a:t> 4 až 10 </a:t>
            </a:r>
            <a:endParaRPr sz="2200">
              <a:solidFill>
                <a:srgbClr val="2752FF"/>
              </a:solidFill>
              <a:highlight>
                <a:srgbClr val="FFFFFF"/>
              </a:highlight>
            </a:endParaRPr>
          </a:p>
          <a:p>
            <a:pPr indent="0" lvl="0" marL="0" rtl="0" algn="l">
              <a:spcBef>
                <a:spcPts val="100"/>
              </a:spcBef>
              <a:spcAft>
                <a:spcPts val="0"/>
              </a:spcAft>
              <a:buNone/>
            </a:pPr>
            <a:r>
              <a:t/>
            </a:r>
            <a:endParaRPr sz="2200"/>
          </a:p>
        </p:txBody>
      </p:sp>
      <p:pic>
        <p:nvPicPr>
          <p:cNvPr descr="This exercise reinforces correct jumping and landing skills. Requires good balance and coordination and develops explosive strength to move off the ground. Here is the breakdown of the movement, which is conducted at a moderate cadence.&#10;#ACFT #ArmyFit" id="243" name="Google Shape;243;p37" title="Conditioning Drill 1: Power Jump">
            <a:hlinkClick r:id="rId3"/>
          </p:cNvPr>
          <p:cNvPicPr preferRelativeResize="0"/>
          <p:nvPr/>
        </p:nvPicPr>
        <p:blipFill>
          <a:blip r:embed="rId4">
            <a:alphaModFix/>
          </a:blip>
          <a:stretch>
            <a:fillRect/>
          </a:stretch>
        </p:blipFill>
        <p:spPr>
          <a:xfrm>
            <a:off x="4964100" y="1201825"/>
            <a:ext cx="3653125" cy="27398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 co to znamená pro fyzioterapeuta?</a:t>
            </a:r>
            <a:endParaRPr/>
          </a:p>
        </p:txBody>
      </p:sp>
      <p:sp>
        <p:nvSpPr>
          <p:cNvPr id="249" name="Google Shape;249;p3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Dynamická zátěž (cca 4-násobek těl.hm.), působí významně osteoformativně. </a:t>
            </a:r>
            <a:endParaRPr/>
          </a:p>
          <a:p>
            <a:pPr indent="-361950" lvl="0" marL="457200" rtl="0" algn="l">
              <a:spcBef>
                <a:spcPts val="0"/>
              </a:spcBef>
              <a:spcAft>
                <a:spcPts val="0"/>
              </a:spcAft>
              <a:buSzPts val="2100"/>
              <a:buChar char="●"/>
            </a:pPr>
            <a:r>
              <a:rPr lang="sk"/>
              <a:t>Velice důležitá je v tomto případě ale bezpečnost provedení těchto cvičení. Jakákoliv kost může podléhat vzniku fraktury, pokud bude přesáhnuta její mez odolnosti. </a:t>
            </a:r>
            <a:endParaRPr/>
          </a:p>
          <a:p>
            <a:pPr indent="-361950" lvl="0" marL="457200" rtl="0" algn="l">
              <a:spcBef>
                <a:spcPts val="0"/>
              </a:spcBef>
              <a:spcAft>
                <a:spcPts val="0"/>
              </a:spcAft>
              <a:buSzPts val="2100"/>
              <a:buChar char="●"/>
            </a:pPr>
            <a:r>
              <a:rPr lang="sk"/>
              <a:t>Kromě osteoprotektivního vlivu, působí PA stimulačně na růst svalové hmoty a sílu, a tím preventivně vůči vzniku zlomenin či pádům (využití silového tréninku u seniorů).</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400"/>
              <a:t>Struktura pohybového systému</a:t>
            </a:r>
            <a:endParaRPr sz="2400"/>
          </a:p>
        </p:txBody>
      </p:sp>
      <p:sp>
        <p:nvSpPr>
          <p:cNvPr id="136" name="Google Shape;136;p21"/>
          <p:cNvSpPr txBox="1"/>
          <p:nvPr>
            <p:ph idx="1" type="body"/>
          </p:nvPr>
        </p:nvSpPr>
        <p:spPr>
          <a:xfrm>
            <a:off x="540000" y="1269000"/>
            <a:ext cx="4693200" cy="3105000"/>
          </a:xfrm>
          <a:prstGeom prst="rect">
            <a:avLst/>
          </a:prstGeom>
        </p:spPr>
        <p:txBody>
          <a:bodyPr anchorCtr="0" anchor="t" bIns="0" lIns="0" spcFirstLastPara="1" rIns="0" wrap="square" tIns="0">
            <a:noAutofit/>
          </a:bodyPr>
          <a:lstStyle/>
          <a:p>
            <a:pPr indent="-355600" lvl="0" marL="457200" rtl="0" algn="l">
              <a:lnSpc>
                <a:spcPct val="150000"/>
              </a:lnSpc>
              <a:spcBef>
                <a:spcPts val="0"/>
              </a:spcBef>
              <a:spcAft>
                <a:spcPts val="0"/>
              </a:spcAft>
              <a:buSzPts val="2000"/>
              <a:buChar char="●"/>
            </a:pPr>
            <a:r>
              <a:rPr lang="sk" sz="2000"/>
              <a:t>Řídící podsystém vs. feedback</a:t>
            </a:r>
            <a:endParaRPr sz="2000"/>
          </a:p>
          <a:p>
            <a:pPr indent="-355600" lvl="0" marL="457200" rtl="0" algn="l">
              <a:lnSpc>
                <a:spcPct val="150000"/>
              </a:lnSpc>
              <a:spcBef>
                <a:spcPts val="0"/>
              </a:spcBef>
              <a:spcAft>
                <a:spcPts val="0"/>
              </a:spcAft>
              <a:buSzPts val="2000"/>
              <a:buChar char="●"/>
            </a:pPr>
            <a:r>
              <a:rPr lang="sk" sz="2000"/>
              <a:t>Skeletální podsystém + mezilehlé prvky</a:t>
            </a:r>
            <a:endParaRPr sz="2000"/>
          </a:p>
          <a:p>
            <a:pPr indent="-355600" lvl="0" marL="457200" rtl="0" algn="l">
              <a:lnSpc>
                <a:spcPct val="150000"/>
              </a:lnSpc>
              <a:spcBef>
                <a:spcPts val="0"/>
              </a:spcBef>
              <a:spcAft>
                <a:spcPts val="0"/>
              </a:spcAft>
              <a:buSzPts val="2000"/>
              <a:buChar char="●"/>
            </a:pPr>
            <a:r>
              <a:rPr lang="sk" sz="2000"/>
              <a:t>Svalový podsystém</a:t>
            </a:r>
            <a:endParaRPr sz="2000"/>
          </a:p>
          <a:p>
            <a:pPr indent="-355600" lvl="0" marL="457200" rtl="0" algn="l">
              <a:lnSpc>
                <a:spcPct val="150000"/>
              </a:lnSpc>
              <a:spcBef>
                <a:spcPts val="0"/>
              </a:spcBef>
              <a:spcAft>
                <a:spcPts val="0"/>
              </a:spcAft>
              <a:buSzPts val="2000"/>
              <a:buChar char="●"/>
            </a:pPr>
            <a:r>
              <a:rPr lang="sk" sz="2000"/>
              <a:t>Energetický podsystém</a:t>
            </a:r>
            <a:endParaRPr sz="2000"/>
          </a:p>
          <a:p>
            <a:pPr indent="0" lvl="0" marL="0" rtl="0" algn="l">
              <a:spcBef>
                <a:spcPts val="0"/>
              </a:spcBef>
              <a:spcAft>
                <a:spcPts val="0"/>
              </a:spcAft>
              <a:buClr>
                <a:schemeClr val="dk1"/>
              </a:buClr>
              <a:buSzPts val="1100"/>
              <a:buFont typeface="Arial"/>
              <a:buNone/>
            </a:pPr>
            <a:r>
              <a:t/>
            </a:r>
            <a:endParaRPr sz="2000"/>
          </a:p>
          <a:p>
            <a:pPr indent="0" lvl="0" marL="0" rtl="0" algn="l">
              <a:spcBef>
                <a:spcPts val="0"/>
              </a:spcBef>
              <a:spcAft>
                <a:spcPts val="0"/>
              </a:spcAft>
              <a:buNone/>
            </a:pPr>
            <a:r>
              <a:t/>
            </a:r>
            <a:endParaRPr sz="2000"/>
          </a:p>
        </p:txBody>
      </p:sp>
      <p:pic>
        <p:nvPicPr>
          <p:cNvPr id="137" name="Google Shape;137;p21"/>
          <p:cNvPicPr preferRelativeResize="0"/>
          <p:nvPr/>
        </p:nvPicPr>
        <p:blipFill>
          <a:blip r:embed="rId3">
            <a:alphaModFix/>
          </a:blip>
          <a:stretch>
            <a:fillRect/>
          </a:stretch>
        </p:blipFill>
        <p:spPr>
          <a:xfrm>
            <a:off x="5286363" y="0"/>
            <a:ext cx="3857625" cy="51435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Adaptace na zátěž</a:t>
            </a:r>
            <a:endParaRPr/>
          </a:p>
        </p:txBody>
      </p:sp>
      <p:sp>
        <p:nvSpPr>
          <p:cNvPr id="255" name="Google Shape;255;p3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a:t>Formativní vliv</a:t>
            </a:r>
            <a:endParaRPr b="1"/>
          </a:p>
          <a:p>
            <a:pPr indent="-361950" lvl="0" marL="457200" rtl="0" algn="l">
              <a:spcBef>
                <a:spcPts val="0"/>
              </a:spcBef>
              <a:spcAft>
                <a:spcPts val="0"/>
              </a:spcAft>
              <a:buSzPts val="2100"/>
              <a:buChar char="●"/>
            </a:pPr>
            <a:r>
              <a:rPr lang="sk"/>
              <a:t>trabekulární struktura</a:t>
            </a:r>
            <a:endParaRPr/>
          </a:p>
          <a:p>
            <a:pPr indent="0" lvl="0" marL="0" rtl="0" algn="l">
              <a:spcBef>
                <a:spcPts val="0"/>
              </a:spcBef>
              <a:spcAft>
                <a:spcPts val="0"/>
              </a:spcAft>
              <a:buNone/>
            </a:pPr>
            <a:r>
              <a:t/>
            </a:r>
            <a:endParaRPr/>
          </a:p>
        </p:txBody>
      </p:sp>
      <p:pic>
        <p:nvPicPr>
          <p:cNvPr id="256" name="Google Shape;256;p39"/>
          <p:cNvPicPr preferRelativeResize="0"/>
          <p:nvPr/>
        </p:nvPicPr>
        <p:blipFill>
          <a:blip r:embed="rId3">
            <a:alphaModFix/>
          </a:blip>
          <a:stretch>
            <a:fillRect/>
          </a:stretch>
        </p:blipFill>
        <p:spPr>
          <a:xfrm>
            <a:off x="4678391" y="0"/>
            <a:ext cx="3978218"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Adaptace na zátěž</a:t>
            </a:r>
            <a:endParaRPr/>
          </a:p>
          <a:p>
            <a:pPr indent="0" lvl="0" marL="0" rtl="0" algn="l">
              <a:spcBef>
                <a:spcPts val="0"/>
              </a:spcBef>
              <a:spcAft>
                <a:spcPts val="0"/>
              </a:spcAft>
              <a:buNone/>
            </a:pPr>
            <a:r>
              <a:t/>
            </a:r>
            <a:endParaRPr/>
          </a:p>
        </p:txBody>
      </p:sp>
      <p:sp>
        <p:nvSpPr>
          <p:cNvPr id="262" name="Google Shape;262;p40"/>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Formativní vliv</a:t>
            </a:r>
            <a:endParaRPr b="1"/>
          </a:p>
          <a:p>
            <a:pPr indent="-361950" lvl="0" marL="457200" rtl="0" algn="l">
              <a:spcBef>
                <a:spcPts val="0"/>
              </a:spcBef>
              <a:spcAft>
                <a:spcPts val="0"/>
              </a:spcAft>
              <a:buSzPts val="2100"/>
              <a:buChar char="●"/>
            </a:pPr>
            <a:r>
              <a:rPr lang="sk"/>
              <a:t>tvar kostí</a:t>
            </a:r>
            <a:endParaRPr/>
          </a:p>
        </p:txBody>
      </p:sp>
      <p:pic>
        <p:nvPicPr>
          <p:cNvPr id="263" name="Google Shape;263;p40"/>
          <p:cNvPicPr preferRelativeResize="0"/>
          <p:nvPr/>
        </p:nvPicPr>
        <p:blipFill>
          <a:blip r:embed="rId3">
            <a:alphaModFix/>
          </a:blip>
          <a:stretch>
            <a:fillRect/>
          </a:stretch>
        </p:blipFill>
        <p:spPr>
          <a:xfrm>
            <a:off x="3033847" y="1314975"/>
            <a:ext cx="5124026" cy="29233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Adaptace na zátěž</a:t>
            </a:r>
            <a:endParaRPr/>
          </a:p>
        </p:txBody>
      </p:sp>
      <p:sp>
        <p:nvSpPr>
          <p:cNvPr id="269" name="Google Shape;269;p41"/>
          <p:cNvSpPr txBox="1"/>
          <p:nvPr>
            <p:ph idx="1" type="body"/>
          </p:nvPr>
        </p:nvSpPr>
        <p:spPr>
          <a:xfrm>
            <a:off x="540000" y="1269000"/>
            <a:ext cx="40767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Formativní vliv</a:t>
            </a:r>
            <a:endParaRPr b="1"/>
          </a:p>
          <a:p>
            <a:pPr indent="-361950" lvl="0" marL="457200" rtl="0" algn="l">
              <a:spcBef>
                <a:spcPts val="0"/>
              </a:spcBef>
              <a:spcAft>
                <a:spcPts val="0"/>
              </a:spcAft>
              <a:buSzPts val="2100"/>
              <a:buChar char="●"/>
            </a:pPr>
            <a:r>
              <a:rPr lang="sk"/>
              <a:t>vzájemné postavení kloubních ploch (centrace)</a:t>
            </a:r>
            <a:endParaRPr/>
          </a:p>
        </p:txBody>
      </p:sp>
      <p:pic>
        <p:nvPicPr>
          <p:cNvPr id="270" name="Google Shape;270;p41"/>
          <p:cNvPicPr preferRelativeResize="0"/>
          <p:nvPr/>
        </p:nvPicPr>
        <p:blipFill>
          <a:blip r:embed="rId3">
            <a:alphaModFix/>
          </a:blip>
          <a:stretch>
            <a:fillRect/>
          </a:stretch>
        </p:blipFill>
        <p:spPr>
          <a:xfrm>
            <a:off x="5461508" y="0"/>
            <a:ext cx="3196434"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Adaptace na zátěž</a:t>
            </a:r>
            <a:endParaRPr/>
          </a:p>
        </p:txBody>
      </p:sp>
      <p:sp>
        <p:nvSpPr>
          <p:cNvPr id="276" name="Google Shape;276;p4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Osteofyty</a:t>
            </a:r>
            <a:endParaRPr/>
          </a:p>
          <a:p>
            <a:pPr indent="-361950" lvl="0" marL="457200" rtl="0" algn="l">
              <a:spcBef>
                <a:spcPts val="0"/>
              </a:spcBef>
              <a:spcAft>
                <a:spcPts val="0"/>
              </a:spcAft>
              <a:buSzPts val="2100"/>
              <a:buChar char="●"/>
            </a:pPr>
            <a:r>
              <a:rPr lang="sk"/>
              <a:t>Morbus Osgood-Schlätter</a:t>
            </a:r>
            <a:endParaRPr/>
          </a:p>
          <a:p>
            <a:pPr indent="-361950" lvl="0" marL="457200" rtl="0" algn="l">
              <a:spcBef>
                <a:spcPts val="0"/>
              </a:spcBef>
              <a:spcAft>
                <a:spcPts val="0"/>
              </a:spcAft>
              <a:buSzPts val="2100"/>
              <a:buChar char="●"/>
            </a:pPr>
            <a:r>
              <a:rPr lang="sk"/>
              <a:t>Morbus Haglund…</a:t>
            </a:r>
            <a:endParaRPr/>
          </a:p>
        </p:txBody>
      </p:sp>
      <p:pic>
        <p:nvPicPr>
          <p:cNvPr id="277" name="Google Shape;277;p42"/>
          <p:cNvPicPr preferRelativeResize="0"/>
          <p:nvPr/>
        </p:nvPicPr>
        <p:blipFill>
          <a:blip r:embed="rId3">
            <a:alphaModFix/>
          </a:blip>
          <a:stretch>
            <a:fillRect/>
          </a:stretch>
        </p:blipFill>
        <p:spPr>
          <a:xfrm>
            <a:off x="6175252" y="0"/>
            <a:ext cx="2968750" cy="3305725"/>
          </a:xfrm>
          <a:prstGeom prst="rect">
            <a:avLst/>
          </a:prstGeom>
          <a:noFill/>
          <a:ln>
            <a:noFill/>
          </a:ln>
        </p:spPr>
      </p:pic>
      <p:pic>
        <p:nvPicPr>
          <p:cNvPr id="278" name="Google Shape;278;p42"/>
          <p:cNvPicPr preferRelativeResize="0"/>
          <p:nvPr/>
        </p:nvPicPr>
        <p:blipFill>
          <a:blip r:embed="rId4">
            <a:alphaModFix/>
          </a:blip>
          <a:stretch>
            <a:fillRect/>
          </a:stretch>
        </p:blipFill>
        <p:spPr>
          <a:xfrm>
            <a:off x="4170849" y="0"/>
            <a:ext cx="2160475" cy="3016025"/>
          </a:xfrm>
          <a:prstGeom prst="rect">
            <a:avLst/>
          </a:prstGeom>
          <a:noFill/>
          <a:ln>
            <a:noFill/>
          </a:ln>
        </p:spPr>
      </p:pic>
      <p:sp>
        <p:nvSpPr>
          <p:cNvPr id="279" name="Google Shape;279;p42"/>
          <p:cNvSpPr txBox="1"/>
          <p:nvPr/>
        </p:nvSpPr>
        <p:spPr>
          <a:xfrm>
            <a:off x="4361350" y="30160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https://www.stefajir.cz/artroza-rtg</a:t>
            </a:r>
            <a:endParaRPr sz="800"/>
          </a:p>
        </p:txBody>
      </p:sp>
      <p:sp>
        <p:nvSpPr>
          <p:cNvPr id="280" name="Google Shape;280;p42"/>
          <p:cNvSpPr txBox="1"/>
          <p:nvPr/>
        </p:nvSpPr>
        <p:spPr>
          <a:xfrm>
            <a:off x="6159625" y="31376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https://www.worldbrace.com/de/osgood-schlatter-erkrankung-knieorthesen/</a:t>
            </a:r>
            <a:endParaRPr sz="800"/>
          </a:p>
        </p:txBody>
      </p:sp>
      <p:pic>
        <p:nvPicPr>
          <p:cNvPr id="281" name="Google Shape;281;p42"/>
          <p:cNvPicPr preferRelativeResize="0"/>
          <p:nvPr/>
        </p:nvPicPr>
        <p:blipFill>
          <a:blip r:embed="rId5">
            <a:alphaModFix/>
          </a:blip>
          <a:stretch>
            <a:fillRect/>
          </a:stretch>
        </p:blipFill>
        <p:spPr>
          <a:xfrm>
            <a:off x="0" y="2571750"/>
            <a:ext cx="3428991" cy="2571750"/>
          </a:xfrm>
          <a:prstGeom prst="rect">
            <a:avLst/>
          </a:prstGeom>
          <a:noFill/>
          <a:ln>
            <a:noFill/>
          </a:ln>
        </p:spPr>
      </p:pic>
      <p:sp>
        <p:nvSpPr>
          <p:cNvPr id="282" name="Google Shape;282;p42"/>
          <p:cNvSpPr txBox="1"/>
          <p:nvPr/>
        </p:nvSpPr>
        <p:spPr>
          <a:xfrm>
            <a:off x="429000" y="23644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https://www.ortopediekratochvil.cz/patni-ostruha</a:t>
            </a:r>
            <a:endParaRPr sz="800"/>
          </a:p>
        </p:txBody>
      </p:sp>
      <p:pic>
        <p:nvPicPr>
          <p:cNvPr id="283" name="Google Shape;283;p42"/>
          <p:cNvPicPr preferRelativeResize="0"/>
          <p:nvPr/>
        </p:nvPicPr>
        <p:blipFill>
          <a:blip r:embed="rId6">
            <a:alphaModFix/>
          </a:blip>
          <a:stretch>
            <a:fillRect/>
          </a:stretch>
        </p:blipFill>
        <p:spPr>
          <a:xfrm>
            <a:off x="3660638" y="3323814"/>
            <a:ext cx="2514600" cy="1675352"/>
          </a:xfrm>
          <a:prstGeom prst="rect">
            <a:avLst/>
          </a:prstGeom>
          <a:noFill/>
          <a:ln>
            <a:noFill/>
          </a:ln>
        </p:spPr>
      </p:pic>
      <p:sp>
        <p:nvSpPr>
          <p:cNvPr id="284" name="Google Shape;284;p42"/>
          <p:cNvSpPr txBox="1"/>
          <p:nvPr/>
        </p:nvSpPr>
        <p:spPr>
          <a:xfrm>
            <a:off x="6159625" y="386602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https://drogunlana.com/Portfolio/haglunds-deformity/</a:t>
            </a: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4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Patologické jevy</a:t>
            </a:r>
            <a:endParaRPr/>
          </a:p>
        </p:txBody>
      </p:sp>
      <p:sp>
        <p:nvSpPr>
          <p:cNvPr id="290" name="Google Shape;290;p43"/>
          <p:cNvSpPr txBox="1"/>
          <p:nvPr>
            <p:ph idx="1" type="body"/>
          </p:nvPr>
        </p:nvSpPr>
        <p:spPr>
          <a:xfrm>
            <a:off x="540000" y="1168127"/>
            <a:ext cx="8064900" cy="3105000"/>
          </a:xfrm>
          <a:prstGeom prst="rect">
            <a:avLst/>
          </a:prstGeom>
        </p:spPr>
        <p:txBody>
          <a:bodyPr anchorCtr="0" anchor="t" bIns="0" lIns="0" spcFirstLastPara="1" rIns="0" wrap="square" tIns="0">
            <a:noAutofit/>
          </a:bodyPr>
          <a:lstStyle/>
          <a:p>
            <a:pPr indent="-349250" lvl="0" marL="457200" rtl="0" algn="l">
              <a:spcBef>
                <a:spcPts val="0"/>
              </a:spcBef>
              <a:spcAft>
                <a:spcPts val="0"/>
              </a:spcAft>
              <a:buSzPts val="1900"/>
              <a:buChar char="●"/>
            </a:pPr>
            <a:r>
              <a:rPr b="1" lang="sk" sz="1900"/>
              <a:t>Osteopenie </a:t>
            </a:r>
            <a:r>
              <a:rPr lang="sk" sz="1900"/>
              <a:t>(bone mass density - BMD mezi −1,0 a −2,5 SD pro zdravé mladé dospělé)</a:t>
            </a:r>
            <a:endParaRPr sz="1900"/>
          </a:p>
          <a:p>
            <a:pPr indent="-349250" lvl="0" marL="457200" rtl="0" algn="l">
              <a:spcBef>
                <a:spcPts val="0"/>
              </a:spcBef>
              <a:spcAft>
                <a:spcPts val="0"/>
              </a:spcAft>
              <a:buSzPts val="1900"/>
              <a:buChar char="●"/>
            </a:pPr>
            <a:r>
              <a:rPr b="1" lang="sk" sz="1900"/>
              <a:t>Osteoporóza</a:t>
            </a:r>
            <a:r>
              <a:rPr lang="sk" sz="1900"/>
              <a:t> (BMD menší než −2,5 SD …)</a:t>
            </a:r>
            <a:endParaRPr sz="1900"/>
          </a:p>
          <a:p>
            <a:pPr indent="0" lvl="0" marL="0" rtl="0" algn="l">
              <a:spcBef>
                <a:spcPts val="0"/>
              </a:spcBef>
              <a:spcAft>
                <a:spcPts val="0"/>
              </a:spcAft>
              <a:buNone/>
            </a:pPr>
            <a:r>
              <a:rPr b="1" lang="sk" sz="1900"/>
              <a:t>Fraktury:</a:t>
            </a:r>
            <a:endParaRPr b="1" sz="1900"/>
          </a:p>
          <a:p>
            <a:pPr indent="-349250" lvl="0" marL="457200" rtl="0" algn="l">
              <a:spcBef>
                <a:spcPts val="0"/>
              </a:spcBef>
              <a:spcAft>
                <a:spcPts val="0"/>
              </a:spcAft>
              <a:buSzPts val="1900"/>
              <a:buChar char="●"/>
            </a:pPr>
            <a:r>
              <a:rPr lang="sk" sz="1900"/>
              <a:t>ohybové</a:t>
            </a:r>
            <a:endParaRPr sz="1900"/>
          </a:p>
          <a:p>
            <a:pPr indent="-349250" lvl="0" marL="457200" rtl="0" algn="l">
              <a:spcBef>
                <a:spcPts val="0"/>
              </a:spcBef>
              <a:spcAft>
                <a:spcPts val="0"/>
              </a:spcAft>
              <a:buSzPts val="1900"/>
              <a:buChar char="●"/>
            </a:pPr>
            <a:r>
              <a:rPr lang="sk" sz="1900"/>
              <a:t>kompresní</a:t>
            </a:r>
            <a:endParaRPr sz="1900"/>
          </a:p>
          <a:p>
            <a:pPr indent="-349250" lvl="0" marL="457200" rtl="0" algn="l">
              <a:spcBef>
                <a:spcPts val="0"/>
              </a:spcBef>
              <a:spcAft>
                <a:spcPts val="0"/>
              </a:spcAft>
              <a:buSzPts val="1900"/>
              <a:buChar char="●"/>
            </a:pPr>
            <a:r>
              <a:rPr lang="sk" sz="1900"/>
              <a:t>smykové</a:t>
            </a:r>
            <a:endParaRPr sz="1900"/>
          </a:p>
          <a:p>
            <a:pPr indent="-349250" lvl="0" marL="457200" rtl="0" algn="l">
              <a:spcBef>
                <a:spcPts val="0"/>
              </a:spcBef>
              <a:spcAft>
                <a:spcPts val="0"/>
              </a:spcAft>
              <a:buSzPts val="1900"/>
              <a:buChar char="●"/>
            </a:pPr>
            <a:r>
              <a:rPr lang="sk" sz="1900"/>
              <a:t>torzní</a:t>
            </a:r>
            <a:endParaRPr sz="1900"/>
          </a:p>
          <a:p>
            <a:pPr indent="-349250" lvl="0" marL="457200" rtl="0" algn="l">
              <a:spcBef>
                <a:spcPts val="0"/>
              </a:spcBef>
              <a:spcAft>
                <a:spcPts val="0"/>
              </a:spcAft>
              <a:buSzPts val="1900"/>
              <a:buChar char="●"/>
            </a:pPr>
            <a:r>
              <a:rPr b="1" lang="sk" sz="1900"/>
              <a:t>Osteogenesis imperfecta </a:t>
            </a:r>
            <a:r>
              <a:rPr lang="sk" sz="1900"/>
              <a:t>(mutace genu pro tvorbu I. typu kolagenu)</a:t>
            </a:r>
            <a:endParaRPr sz="1900"/>
          </a:p>
          <a:p>
            <a:pPr indent="-349250" lvl="0" marL="457200" rtl="0" algn="l">
              <a:spcBef>
                <a:spcPts val="0"/>
              </a:spcBef>
              <a:spcAft>
                <a:spcPts val="0"/>
              </a:spcAft>
              <a:buSzPts val="1900"/>
              <a:buChar char="●"/>
            </a:pPr>
            <a:r>
              <a:rPr lang="sk" sz="1900"/>
              <a:t>…</a:t>
            </a:r>
            <a:endParaRPr sz="1900"/>
          </a:p>
          <a:p>
            <a:pPr indent="0" lvl="0" marL="0" rtl="0" algn="l">
              <a:spcBef>
                <a:spcPts val="0"/>
              </a:spcBef>
              <a:spcAft>
                <a:spcPts val="0"/>
              </a:spcAft>
              <a:buNone/>
            </a:pPr>
            <a:r>
              <a:t/>
            </a:r>
            <a:endParaRPr sz="1900"/>
          </a:p>
        </p:txBody>
      </p:sp>
      <p:sp>
        <p:nvSpPr>
          <p:cNvPr id="291" name="Google Shape;291;p43"/>
          <p:cNvSpPr txBox="1"/>
          <p:nvPr/>
        </p:nvSpPr>
        <p:spPr>
          <a:xfrm>
            <a:off x="5809950" y="13222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https://www.viquepedia.com/assets/images/sitelogo/osteogenesis%20imperfecta.jpg</a:t>
            </a:r>
            <a:endParaRPr sz="800"/>
          </a:p>
        </p:txBody>
      </p:sp>
      <p:pic>
        <p:nvPicPr>
          <p:cNvPr id="292" name="Google Shape;292;p43"/>
          <p:cNvPicPr preferRelativeResize="0"/>
          <p:nvPr/>
        </p:nvPicPr>
        <p:blipFill>
          <a:blip r:embed="rId3">
            <a:alphaModFix/>
          </a:blip>
          <a:stretch>
            <a:fillRect/>
          </a:stretch>
        </p:blipFill>
        <p:spPr>
          <a:xfrm>
            <a:off x="5744125" y="1669700"/>
            <a:ext cx="3131676" cy="23487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Zatížení kostní tkáně</a:t>
            </a:r>
            <a:endParaRPr/>
          </a:p>
        </p:txBody>
      </p:sp>
      <p:pic>
        <p:nvPicPr>
          <p:cNvPr id="298" name="Google Shape;298;p44"/>
          <p:cNvPicPr preferRelativeResize="0"/>
          <p:nvPr/>
        </p:nvPicPr>
        <p:blipFill>
          <a:blip r:embed="rId3">
            <a:alphaModFix/>
          </a:blip>
          <a:stretch>
            <a:fillRect/>
          </a:stretch>
        </p:blipFill>
        <p:spPr>
          <a:xfrm>
            <a:off x="2628900" y="1008675"/>
            <a:ext cx="3589559" cy="395999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Vybrané kritické tlakové hodnoty</a:t>
            </a:r>
            <a:endParaRPr/>
          </a:p>
        </p:txBody>
      </p:sp>
      <p:sp>
        <p:nvSpPr>
          <p:cNvPr id="304" name="Google Shape;304;p4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humerus 6 KN</a:t>
            </a:r>
            <a:endParaRPr/>
          </a:p>
          <a:p>
            <a:pPr indent="-361950" lvl="0" marL="457200" rtl="0" algn="l">
              <a:spcBef>
                <a:spcPts val="0"/>
              </a:spcBef>
              <a:spcAft>
                <a:spcPts val="0"/>
              </a:spcAft>
              <a:buSzPts val="2100"/>
              <a:buChar char="●"/>
            </a:pPr>
            <a:r>
              <a:rPr lang="sk"/>
              <a:t>femur 7,5 KN</a:t>
            </a:r>
            <a:endParaRPr/>
          </a:p>
          <a:p>
            <a:pPr indent="-361950" lvl="0" marL="457200" rtl="0" algn="l">
              <a:spcBef>
                <a:spcPts val="0"/>
              </a:spcBef>
              <a:spcAft>
                <a:spcPts val="0"/>
              </a:spcAft>
              <a:buSzPts val="2100"/>
              <a:buChar char="●"/>
            </a:pPr>
            <a:r>
              <a:rPr lang="sk"/>
              <a:t>tibia 5 KN</a:t>
            </a:r>
            <a:endParaRPr/>
          </a:p>
          <a:p>
            <a:pPr indent="-361950" lvl="0" marL="457200" rtl="0" algn="l">
              <a:spcBef>
                <a:spcPts val="0"/>
              </a:spcBef>
              <a:spcAft>
                <a:spcPts val="0"/>
              </a:spcAft>
              <a:buSzPts val="2100"/>
              <a:buChar char="●"/>
            </a:pPr>
            <a:r>
              <a:rPr lang="sk"/>
              <a:t>patella 2 KN</a:t>
            </a:r>
            <a:endParaRPr/>
          </a:p>
          <a:p>
            <a:pPr indent="0" lvl="0" marL="0" rtl="0" algn="l">
              <a:spcBef>
                <a:spcPts val="0"/>
              </a:spcBef>
              <a:spcAft>
                <a:spcPts val="0"/>
              </a:spcAft>
              <a:buNone/>
            </a:pPr>
            <a:r>
              <a:t/>
            </a:r>
            <a:endParaRPr/>
          </a:p>
        </p:txBody>
      </p:sp>
      <p:pic>
        <p:nvPicPr>
          <p:cNvPr id="305" name="Google Shape;305;p45"/>
          <p:cNvPicPr preferRelativeResize="0"/>
          <p:nvPr/>
        </p:nvPicPr>
        <p:blipFill>
          <a:blip r:embed="rId3">
            <a:alphaModFix/>
          </a:blip>
          <a:stretch>
            <a:fillRect/>
          </a:stretch>
        </p:blipFill>
        <p:spPr>
          <a:xfrm>
            <a:off x="3613613" y="1113238"/>
            <a:ext cx="4695825" cy="3190875"/>
          </a:xfrm>
          <a:prstGeom prst="rect">
            <a:avLst/>
          </a:prstGeom>
          <a:noFill/>
          <a:ln>
            <a:noFill/>
          </a:ln>
        </p:spPr>
      </p:pic>
      <p:sp>
        <p:nvSpPr>
          <p:cNvPr id="306" name="Google Shape;306;p45"/>
          <p:cNvSpPr txBox="1"/>
          <p:nvPr/>
        </p:nvSpPr>
        <p:spPr>
          <a:xfrm>
            <a:off x="4616825" y="39429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https://www.emedicinehealth.com/bone_fracture_broken_bone/article_em.htm</a:t>
            </a:r>
            <a:endParaRPr sz="8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Kompresní fraktury</a:t>
            </a:r>
            <a:endParaRPr/>
          </a:p>
        </p:txBody>
      </p:sp>
      <p:pic>
        <p:nvPicPr>
          <p:cNvPr id="312" name="Google Shape;312;p46"/>
          <p:cNvPicPr preferRelativeResize="0"/>
          <p:nvPr/>
        </p:nvPicPr>
        <p:blipFill>
          <a:blip r:embed="rId3">
            <a:alphaModFix/>
          </a:blip>
          <a:stretch>
            <a:fillRect/>
          </a:stretch>
        </p:blipFill>
        <p:spPr>
          <a:xfrm>
            <a:off x="540000" y="1042300"/>
            <a:ext cx="2001291" cy="3960000"/>
          </a:xfrm>
          <a:prstGeom prst="rect">
            <a:avLst/>
          </a:prstGeom>
          <a:noFill/>
          <a:ln>
            <a:noFill/>
          </a:ln>
        </p:spPr>
      </p:pic>
      <p:pic>
        <p:nvPicPr>
          <p:cNvPr id="313" name="Google Shape;313;p46"/>
          <p:cNvPicPr preferRelativeResize="0"/>
          <p:nvPr/>
        </p:nvPicPr>
        <p:blipFill>
          <a:blip r:embed="rId4">
            <a:alphaModFix/>
          </a:blip>
          <a:stretch>
            <a:fillRect/>
          </a:stretch>
        </p:blipFill>
        <p:spPr>
          <a:xfrm>
            <a:off x="2693700" y="1031100"/>
            <a:ext cx="5029723" cy="37278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4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500"/>
              <a:t>Vybrané hodnoty Youngova modelu pružnosti v tahu</a:t>
            </a:r>
            <a:endParaRPr sz="2500"/>
          </a:p>
        </p:txBody>
      </p:sp>
      <p:pic>
        <p:nvPicPr>
          <p:cNvPr id="319" name="Google Shape;319;p47"/>
          <p:cNvPicPr preferRelativeResize="0"/>
          <p:nvPr/>
        </p:nvPicPr>
        <p:blipFill>
          <a:blip r:embed="rId3">
            <a:alphaModFix/>
          </a:blip>
          <a:stretch>
            <a:fillRect/>
          </a:stretch>
        </p:blipFill>
        <p:spPr>
          <a:xfrm>
            <a:off x="539550" y="1019900"/>
            <a:ext cx="8064901" cy="345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Nejčastější tahové fraktury</a:t>
            </a:r>
            <a:endParaRPr/>
          </a:p>
        </p:txBody>
      </p:sp>
      <p:pic>
        <p:nvPicPr>
          <p:cNvPr id="325" name="Google Shape;325;p48"/>
          <p:cNvPicPr preferRelativeResize="0"/>
          <p:nvPr/>
        </p:nvPicPr>
        <p:blipFill>
          <a:blip r:embed="rId3">
            <a:alphaModFix/>
          </a:blip>
          <a:stretch>
            <a:fillRect/>
          </a:stretch>
        </p:blipFill>
        <p:spPr>
          <a:xfrm>
            <a:off x="590900" y="1019900"/>
            <a:ext cx="1549425" cy="2833075"/>
          </a:xfrm>
          <a:prstGeom prst="rect">
            <a:avLst/>
          </a:prstGeom>
          <a:noFill/>
          <a:ln>
            <a:noFill/>
          </a:ln>
        </p:spPr>
      </p:pic>
      <p:sp>
        <p:nvSpPr>
          <p:cNvPr id="326" name="Google Shape;326;p48"/>
          <p:cNvSpPr txBox="1"/>
          <p:nvPr/>
        </p:nvSpPr>
        <p:spPr>
          <a:xfrm>
            <a:off x="590900" y="399417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t>vytržení úponu</a:t>
            </a:r>
            <a:endParaRPr/>
          </a:p>
          <a:p>
            <a:pPr indent="0" lvl="0" marL="0" rtl="0" algn="l">
              <a:spcBef>
                <a:spcPts val="0"/>
              </a:spcBef>
              <a:spcAft>
                <a:spcPts val="0"/>
              </a:spcAft>
              <a:buNone/>
            </a:pPr>
            <a:r>
              <a:rPr lang="sk"/>
              <a:t>m. triceps surae</a:t>
            </a:r>
            <a:endParaRPr/>
          </a:p>
          <a:p>
            <a:pPr indent="0" lvl="0" marL="0" rtl="0" algn="l">
              <a:spcBef>
                <a:spcPts val="0"/>
              </a:spcBef>
              <a:spcAft>
                <a:spcPts val="0"/>
              </a:spcAft>
              <a:buNone/>
            </a:pPr>
            <a:r>
              <a:rPr lang="sk"/>
              <a:t>z calcanea</a:t>
            </a:r>
            <a:endParaRPr/>
          </a:p>
        </p:txBody>
      </p:sp>
      <p:pic>
        <p:nvPicPr>
          <p:cNvPr id="327" name="Google Shape;327;p48"/>
          <p:cNvPicPr preferRelativeResize="0"/>
          <p:nvPr/>
        </p:nvPicPr>
        <p:blipFill>
          <a:blip r:embed="rId4">
            <a:alphaModFix/>
          </a:blip>
          <a:stretch>
            <a:fillRect/>
          </a:stretch>
        </p:blipFill>
        <p:spPr>
          <a:xfrm>
            <a:off x="2368025" y="1019900"/>
            <a:ext cx="3082550" cy="3492425"/>
          </a:xfrm>
          <a:prstGeom prst="rect">
            <a:avLst/>
          </a:prstGeom>
          <a:noFill/>
          <a:ln>
            <a:noFill/>
          </a:ln>
        </p:spPr>
      </p:pic>
      <p:sp>
        <p:nvSpPr>
          <p:cNvPr id="328" name="Google Shape;328;p48"/>
          <p:cNvSpPr txBox="1"/>
          <p:nvPr/>
        </p:nvSpPr>
        <p:spPr>
          <a:xfrm>
            <a:off x="2319675" y="4512325"/>
            <a:ext cx="3000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t>výraznější fraktura u tenisového hráče</a:t>
            </a:r>
            <a:endParaRPr/>
          </a:p>
          <a:p>
            <a:pPr indent="0" lvl="0" marL="0" rtl="0" algn="l">
              <a:spcBef>
                <a:spcPts val="0"/>
              </a:spcBef>
              <a:spcAft>
                <a:spcPts val="0"/>
              </a:spcAft>
              <a:buNone/>
            </a:pPr>
            <a:r>
              <a:t/>
            </a:r>
            <a:endParaRPr/>
          </a:p>
        </p:txBody>
      </p:sp>
      <p:pic>
        <p:nvPicPr>
          <p:cNvPr id="329" name="Google Shape;329;p48"/>
          <p:cNvPicPr preferRelativeResize="0"/>
          <p:nvPr/>
        </p:nvPicPr>
        <p:blipFill>
          <a:blip r:embed="rId5">
            <a:alphaModFix/>
          </a:blip>
          <a:stretch>
            <a:fillRect/>
          </a:stretch>
        </p:blipFill>
        <p:spPr>
          <a:xfrm>
            <a:off x="5569375" y="269100"/>
            <a:ext cx="2810321" cy="3959998"/>
          </a:xfrm>
          <a:prstGeom prst="rect">
            <a:avLst/>
          </a:prstGeom>
          <a:noFill/>
          <a:ln>
            <a:noFill/>
          </a:ln>
        </p:spPr>
      </p:pic>
      <p:sp>
        <p:nvSpPr>
          <p:cNvPr id="330" name="Google Shape;330;p48"/>
          <p:cNvSpPr txBox="1"/>
          <p:nvPr/>
        </p:nvSpPr>
        <p:spPr>
          <a:xfrm>
            <a:off x="6276150" y="4143350"/>
            <a:ext cx="2038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a:t>avulze tuberositas tibiae</a:t>
            </a:r>
            <a:endParaRPr/>
          </a:p>
        </p:txBody>
      </p:sp>
      <p:pic>
        <p:nvPicPr>
          <p:cNvPr id="331" name="Google Shape;331;p48"/>
          <p:cNvPicPr preferRelativeResize="0"/>
          <p:nvPr/>
        </p:nvPicPr>
        <p:blipFill>
          <a:blip r:embed="rId6">
            <a:alphaModFix/>
          </a:blip>
          <a:stretch>
            <a:fillRect/>
          </a:stretch>
        </p:blipFill>
        <p:spPr>
          <a:xfrm>
            <a:off x="6771650" y="1497625"/>
            <a:ext cx="1608050" cy="2731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Skeletální podsystém-funkce</a:t>
            </a:r>
            <a:endParaRPr/>
          </a:p>
        </p:txBody>
      </p:sp>
      <p:sp>
        <p:nvSpPr>
          <p:cNvPr id="143" name="Google Shape;143;p2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2000"/>
              <a:t>protektivní role:</a:t>
            </a:r>
            <a:r>
              <a:rPr lang="sk" sz="2000"/>
              <a:t> mozek (lebka), mícha (páteřní kanál), srdce a plíce (hrudník) aj.</a:t>
            </a:r>
            <a:endParaRPr sz="2000"/>
          </a:p>
          <a:p>
            <a:pPr indent="0" lvl="0" marL="0" rtl="0" algn="l">
              <a:spcBef>
                <a:spcPts val="0"/>
              </a:spcBef>
              <a:spcAft>
                <a:spcPts val="0"/>
              </a:spcAft>
              <a:buClr>
                <a:schemeClr val="dk1"/>
              </a:buClr>
              <a:buSzPts val="1100"/>
              <a:buFont typeface="Arial"/>
              <a:buNone/>
            </a:pPr>
            <a:r>
              <a:rPr b="1" lang="sk" sz="2000"/>
              <a:t>opěrný a závěsný systém</a:t>
            </a:r>
            <a:r>
              <a:rPr lang="sk" sz="2000"/>
              <a:t> pro měkké tkáně umožňující růst do většího rozměru i přes pobyt v gravitačním poli mimo vodní prostředí</a:t>
            </a:r>
            <a:endParaRPr sz="2000"/>
          </a:p>
          <a:p>
            <a:pPr indent="0" lvl="0" marL="0" rtl="0" algn="l">
              <a:spcBef>
                <a:spcPts val="0"/>
              </a:spcBef>
              <a:spcAft>
                <a:spcPts val="0"/>
              </a:spcAft>
              <a:buClr>
                <a:schemeClr val="dk1"/>
              </a:buClr>
              <a:buSzPts val="1100"/>
              <a:buFont typeface="Arial"/>
              <a:buNone/>
            </a:pPr>
            <a:r>
              <a:rPr b="1" lang="sk" sz="2000"/>
              <a:t>krvetvorba</a:t>
            </a:r>
            <a:endParaRPr b="1" sz="2000"/>
          </a:p>
          <a:p>
            <a:pPr indent="0" lvl="0" marL="0" rtl="0" algn="l">
              <a:spcBef>
                <a:spcPts val="0"/>
              </a:spcBef>
              <a:spcAft>
                <a:spcPts val="0"/>
              </a:spcAft>
              <a:buClr>
                <a:schemeClr val="dk1"/>
              </a:buClr>
              <a:buSzPts val="1100"/>
              <a:buFont typeface="Arial"/>
              <a:buNone/>
            </a:pPr>
            <a:r>
              <a:rPr b="1" lang="sk" sz="2000"/>
              <a:t>depozit minerálních látek: </a:t>
            </a:r>
            <a:r>
              <a:rPr lang="sk" sz="2000"/>
              <a:t>kalcium (90%), fosfor (80%) aj.</a:t>
            </a:r>
            <a:endParaRPr sz="2000"/>
          </a:p>
          <a:p>
            <a:pPr indent="0" lvl="0" marL="0" rtl="0" algn="l">
              <a:spcBef>
                <a:spcPts val="0"/>
              </a:spcBef>
              <a:spcAft>
                <a:spcPts val="0"/>
              </a:spcAft>
              <a:buClr>
                <a:schemeClr val="dk1"/>
              </a:buClr>
              <a:buSzPts val="1100"/>
              <a:buFont typeface="Arial"/>
              <a:buNone/>
            </a:pPr>
            <a:r>
              <a:rPr b="1" lang="sk" sz="2000"/>
              <a:t>depozit energie</a:t>
            </a:r>
            <a:r>
              <a:rPr lang="sk" sz="2000"/>
              <a:t> (tuková tkáň v kostní dřeni)</a:t>
            </a:r>
            <a:endParaRPr sz="2000"/>
          </a:p>
          <a:p>
            <a:pPr indent="0" lvl="0" marL="0" rtl="0" algn="l">
              <a:spcBef>
                <a:spcPts val="0"/>
              </a:spcBef>
              <a:spcAft>
                <a:spcPts val="0"/>
              </a:spcAft>
              <a:buClr>
                <a:schemeClr val="dk1"/>
              </a:buClr>
              <a:buSzPts val="1100"/>
              <a:buFont typeface="Arial"/>
              <a:buNone/>
            </a:pPr>
            <a:r>
              <a:rPr b="1" lang="sk" sz="2000"/>
              <a:t>detoxikace krve</a:t>
            </a:r>
            <a:endParaRPr b="1" sz="2000"/>
          </a:p>
          <a:p>
            <a:pPr indent="0" lvl="0" marL="0" rtl="0" algn="l">
              <a:spcBef>
                <a:spcPts val="0"/>
              </a:spcBef>
              <a:spcAft>
                <a:spcPts val="0"/>
              </a:spcAft>
              <a:buClr>
                <a:schemeClr val="dk1"/>
              </a:buClr>
              <a:buSzPts val="1100"/>
              <a:buFont typeface="Arial"/>
              <a:buNone/>
            </a:pPr>
            <a:r>
              <a:rPr b="1" lang="sk" sz="2000"/>
              <a:t>přenos zvuku</a:t>
            </a:r>
            <a:r>
              <a:rPr lang="sk" sz="2000"/>
              <a:t> (sluch)</a:t>
            </a:r>
            <a:endParaRPr sz="2000"/>
          </a:p>
          <a:p>
            <a:pPr indent="0" lvl="0" marL="0" rtl="0" algn="l">
              <a:spcBef>
                <a:spcPts val="0"/>
              </a:spcBef>
              <a:spcAft>
                <a:spcPts val="0"/>
              </a:spcAft>
              <a:buNone/>
            </a:pPr>
            <a:r>
              <a:t/>
            </a:r>
            <a:endParaRPr sz="20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4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Clr>
                <a:schemeClr val="dk1"/>
              </a:buClr>
              <a:buSzPts val="1100"/>
              <a:buFont typeface="Arial"/>
              <a:buNone/>
            </a:pPr>
            <a:r>
              <a:rPr lang="sk" sz="2400"/>
              <a:t>Vytržení úponu m. peroneus brevis z baze V. metatarzu</a:t>
            </a:r>
            <a:endParaRPr sz="2400"/>
          </a:p>
          <a:p>
            <a:pPr indent="0" lvl="0" marL="0" rtl="0" algn="l">
              <a:spcBef>
                <a:spcPts val="800"/>
              </a:spcBef>
              <a:spcAft>
                <a:spcPts val="0"/>
              </a:spcAft>
              <a:buNone/>
            </a:pPr>
            <a:r>
              <a:t/>
            </a:r>
            <a:endParaRPr/>
          </a:p>
        </p:txBody>
      </p:sp>
      <p:pic>
        <p:nvPicPr>
          <p:cNvPr id="337" name="Google Shape;337;p49"/>
          <p:cNvPicPr preferRelativeResize="0"/>
          <p:nvPr/>
        </p:nvPicPr>
        <p:blipFill>
          <a:blip r:embed="rId3">
            <a:alphaModFix/>
          </a:blip>
          <a:stretch>
            <a:fillRect/>
          </a:stretch>
        </p:blipFill>
        <p:spPr>
          <a:xfrm>
            <a:off x="1788450" y="1008675"/>
            <a:ext cx="5332524" cy="3960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sp>
        <p:nvSpPr>
          <p:cNvPr id="342" name="Google Shape;342;p50"/>
          <p:cNvSpPr txBox="1"/>
          <p:nvPr>
            <p:ph idx="1" type="body"/>
          </p:nvPr>
        </p:nvSpPr>
        <p:spPr>
          <a:xfrm>
            <a:off x="522300" y="708700"/>
            <a:ext cx="57465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Ke kroucení dochází nejčastěji u sportovních činností rotačního charakteru:</a:t>
            </a:r>
            <a:endParaRPr/>
          </a:p>
          <a:p>
            <a:pPr indent="-361950" lvl="0" marL="457200" rtl="0" algn="l">
              <a:spcBef>
                <a:spcPts val="0"/>
              </a:spcBef>
              <a:spcAft>
                <a:spcPts val="0"/>
              </a:spcAft>
              <a:buSzPts val="2100"/>
              <a:buChar char="●"/>
            </a:pPr>
            <a:r>
              <a:rPr lang="sk"/>
              <a:t>sjezdové lyžování</a:t>
            </a:r>
            <a:endParaRPr/>
          </a:p>
          <a:p>
            <a:pPr indent="-361950" lvl="0" marL="457200" rtl="0" algn="l">
              <a:spcBef>
                <a:spcPts val="0"/>
              </a:spcBef>
              <a:spcAft>
                <a:spcPts val="0"/>
              </a:spcAft>
              <a:buSzPts val="2100"/>
              <a:buChar char="●"/>
            </a:pPr>
            <a:r>
              <a:rPr lang="sk"/>
              <a:t>hody a vrhy s otočkou (tretry ...)</a:t>
            </a:r>
            <a:endParaRPr/>
          </a:p>
          <a:p>
            <a:pPr indent="-361950" lvl="0" marL="457200" rtl="0" algn="l">
              <a:spcBef>
                <a:spcPts val="0"/>
              </a:spcBef>
              <a:spcAft>
                <a:spcPts val="0"/>
              </a:spcAft>
              <a:buSzPts val="2100"/>
              <a:buChar char="●"/>
            </a:pPr>
            <a:r>
              <a:rPr lang="sk"/>
              <a:t>zápas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id="343" name="Google Shape;343;p50"/>
          <p:cNvPicPr preferRelativeResize="0"/>
          <p:nvPr/>
        </p:nvPicPr>
        <p:blipFill>
          <a:blip r:embed="rId3">
            <a:alphaModFix/>
          </a:blip>
          <a:stretch>
            <a:fillRect/>
          </a:stretch>
        </p:blipFill>
        <p:spPr>
          <a:xfrm>
            <a:off x="522300" y="2711799"/>
            <a:ext cx="4333874" cy="2141275"/>
          </a:xfrm>
          <a:prstGeom prst="rect">
            <a:avLst/>
          </a:prstGeom>
          <a:noFill/>
          <a:ln>
            <a:noFill/>
          </a:ln>
        </p:spPr>
      </p:pic>
      <p:pic>
        <p:nvPicPr>
          <p:cNvPr id="344" name="Google Shape;344;p50"/>
          <p:cNvPicPr preferRelativeResize="0"/>
          <p:nvPr/>
        </p:nvPicPr>
        <p:blipFill>
          <a:blip r:embed="rId4">
            <a:alphaModFix/>
          </a:blip>
          <a:stretch>
            <a:fillRect/>
          </a:stretch>
        </p:blipFill>
        <p:spPr>
          <a:xfrm>
            <a:off x="4856175" y="1136350"/>
            <a:ext cx="4287826" cy="2408583"/>
          </a:xfrm>
          <a:prstGeom prst="rect">
            <a:avLst/>
          </a:prstGeom>
          <a:noFill/>
          <a:ln>
            <a:noFill/>
          </a:ln>
        </p:spPr>
      </p:pic>
      <p:sp>
        <p:nvSpPr>
          <p:cNvPr id="345" name="Google Shape;345;p50"/>
          <p:cNvSpPr txBox="1"/>
          <p:nvPr/>
        </p:nvSpPr>
        <p:spPr>
          <a:xfrm>
            <a:off x="5927925" y="3361775"/>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https://www.healthline.com/health/spiral-fracture</a:t>
            </a:r>
            <a:endParaRPr sz="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p5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Příklady kritických odolností proti zkrutu</a:t>
            </a:r>
            <a:endParaRPr/>
          </a:p>
        </p:txBody>
      </p:sp>
      <p:sp>
        <p:nvSpPr>
          <p:cNvPr id="351" name="Google Shape;351;p51"/>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humerus 0,5 KN</a:t>
            </a:r>
            <a:endParaRPr/>
          </a:p>
          <a:p>
            <a:pPr indent="-361950" lvl="0" marL="457200" rtl="0" algn="l">
              <a:spcBef>
                <a:spcPts val="0"/>
              </a:spcBef>
              <a:spcAft>
                <a:spcPts val="0"/>
              </a:spcAft>
              <a:buSzPts val="2100"/>
              <a:buChar char="●"/>
            </a:pPr>
            <a:r>
              <a:rPr lang="sk"/>
              <a:t>klavikula 0,08 KN</a:t>
            </a:r>
            <a:endParaRPr/>
          </a:p>
          <a:p>
            <a:pPr indent="-361950" lvl="0" marL="457200" rtl="0" algn="l">
              <a:spcBef>
                <a:spcPts val="0"/>
              </a:spcBef>
              <a:spcAft>
                <a:spcPts val="0"/>
              </a:spcAft>
              <a:buSzPts val="2100"/>
              <a:buChar char="●"/>
            </a:pPr>
            <a:r>
              <a:rPr lang="sk"/>
              <a:t>tibie 0,06 KN</a:t>
            </a:r>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Pevnost a pružnost tkání v ohybu</a:t>
            </a:r>
            <a:endParaRPr/>
          </a:p>
        </p:txBody>
      </p:sp>
      <p:sp>
        <p:nvSpPr>
          <p:cNvPr id="357" name="Google Shape;357;p52"/>
          <p:cNvSpPr txBox="1"/>
          <p:nvPr>
            <p:ph idx="1" type="body"/>
          </p:nvPr>
        </p:nvSpPr>
        <p:spPr>
          <a:xfrm>
            <a:off x="540000" y="1269000"/>
            <a:ext cx="4894800" cy="31050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sk" sz="2000"/>
              <a:t>působí-li 2 síly proti sobě ve stejné rovině,  ale ne v jedné přímce</a:t>
            </a:r>
            <a:endParaRPr sz="2000"/>
          </a:p>
          <a:p>
            <a:pPr indent="-355600" lvl="0" marL="457200" rtl="0" algn="l">
              <a:spcBef>
                <a:spcPts val="0"/>
              </a:spcBef>
              <a:spcAft>
                <a:spcPts val="0"/>
              </a:spcAft>
              <a:buSzPts val="2000"/>
              <a:buChar char="●"/>
            </a:pPr>
            <a:r>
              <a:rPr lang="sk" sz="2000"/>
              <a:t>Ohybový moment-M závisí na délce ohýbané části těla a na zatížení</a:t>
            </a:r>
            <a:endParaRPr sz="2000"/>
          </a:p>
          <a:p>
            <a:pPr indent="-355600" lvl="0" marL="457200" rtl="0" algn="l">
              <a:spcBef>
                <a:spcPts val="0"/>
              </a:spcBef>
              <a:spcAft>
                <a:spcPts val="0"/>
              </a:spcAft>
              <a:buSzPts val="2000"/>
              <a:buChar char="●"/>
            </a:pPr>
            <a:r>
              <a:rPr lang="sk" sz="2000"/>
              <a:t>Největší ohybový moment je v místě zpevnění nebo opory</a:t>
            </a:r>
            <a:endParaRPr sz="2000"/>
          </a:p>
          <a:p>
            <a:pPr indent="0" lvl="0" marL="457200" rtl="0" algn="l">
              <a:spcBef>
                <a:spcPts val="0"/>
              </a:spcBef>
              <a:spcAft>
                <a:spcPts val="0"/>
              </a:spcAft>
              <a:buNone/>
            </a:pPr>
            <a:r>
              <a:t/>
            </a:r>
            <a:endParaRPr sz="2000"/>
          </a:p>
        </p:txBody>
      </p:sp>
      <p:pic>
        <p:nvPicPr>
          <p:cNvPr id="358" name="Google Shape;358;p52"/>
          <p:cNvPicPr preferRelativeResize="0"/>
          <p:nvPr/>
        </p:nvPicPr>
        <p:blipFill>
          <a:blip r:embed="rId3">
            <a:alphaModFix/>
          </a:blip>
          <a:stretch>
            <a:fillRect/>
          </a:stretch>
        </p:blipFill>
        <p:spPr>
          <a:xfrm>
            <a:off x="5524500" y="1239988"/>
            <a:ext cx="3314699" cy="266352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Mechanismus ohybu</a:t>
            </a:r>
            <a:endParaRPr/>
          </a:p>
        </p:txBody>
      </p:sp>
      <p:pic>
        <p:nvPicPr>
          <p:cNvPr id="364" name="Google Shape;364;p53"/>
          <p:cNvPicPr preferRelativeResize="0"/>
          <p:nvPr/>
        </p:nvPicPr>
        <p:blipFill>
          <a:blip r:embed="rId3">
            <a:alphaModFix/>
          </a:blip>
          <a:stretch>
            <a:fillRect/>
          </a:stretch>
        </p:blipFill>
        <p:spPr>
          <a:xfrm>
            <a:off x="540000" y="1031100"/>
            <a:ext cx="5376587" cy="3960001"/>
          </a:xfrm>
          <a:prstGeom prst="rect">
            <a:avLst/>
          </a:prstGeom>
          <a:noFill/>
          <a:ln>
            <a:noFill/>
          </a:ln>
        </p:spPr>
      </p:pic>
      <p:sp>
        <p:nvSpPr>
          <p:cNvPr id="365" name="Google Shape;365;p53"/>
          <p:cNvSpPr txBox="1"/>
          <p:nvPr/>
        </p:nvSpPr>
        <p:spPr>
          <a:xfrm>
            <a:off x="6073600" y="2330850"/>
            <a:ext cx="19722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sk" sz="2000"/>
              <a:t>A</a:t>
            </a:r>
            <a:r>
              <a:rPr lang="sk" sz="2000"/>
              <a:t>-</a:t>
            </a:r>
            <a:r>
              <a:rPr lang="sk" sz="2000"/>
              <a:t>Tříbodový ohyb</a:t>
            </a:r>
            <a:endParaRPr sz="2000"/>
          </a:p>
          <a:p>
            <a:pPr indent="0" lvl="0" marL="0" rtl="0" algn="l">
              <a:spcBef>
                <a:spcPts val="0"/>
              </a:spcBef>
              <a:spcAft>
                <a:spcPts val="0"/>
              </a:spcAft>
              <a:buNone/>
            </a:pPr>
            <a:r>
              <a:t/>
            </a:r>
            <a:endParaRPr sz="2000"/>
          </a:p>
          <a:p>
            <a:pPr indent="0" lvl="0" marL="0" rtl="0" algn="l">
              <a:spcBef>
                <a:spcPts val="0"/>
              </a:spcBef>
              <a:spcAft>
                <a:spcPts val="0"/>
              </a:spcAft>
              <a:buNone/>
            </a:pPr>
            <a:r>
              <a:rPr b="1" lang="sk" sz="2000"/>
              <a:t>B</a:t>
            </a:r>
            <a:r>
              <a:rPr lang="sk" sz="2000"/>
              <a:t>-Čtyřbodový ohyb</a:t>
            </a:r>
            <a:endParaRPr sz="20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p5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sz="2300"/>
              <a:t>"boot-top" fraktura(tříbodová fr. u sjezdového lyžování)</a:t>
            </a:r>
            <a:endParaRPr sz="2300"/>
          </a:p>
        </p:txBody>
      </p:sp>
      <p:pic>
        <p:nvPicPr>
          <p:cNvPr id="371" name="Google Shape;371;p54"/>
          <p:cNvPicPr preferRelativeResize="0"/>
          <p:nvPr/>
        </p:nvPicPr>
        <p:blipFill>
          <a:blip r:embed="rId3">
            <a:alphaModFix/>
          </a:blip>
          <a:stretch>
            <a:fillRect/>
          </a:stretch>
        </p:blipFill>
        <p:spPr>
          <a:xfrm>
            <a:off x="540000" y="1008675"/>
            <a:ext cx="2777949" cy="3960000"/>
          </a:xfrm>
          <a:prstGeom prst="rect">
            <a:avLst/>
          </a:prstGeom>
          <a:noFill/>
          <a:ln>
            <a:noFill/>
          </a:ln>
        </p:spPr>
      </p:pic>
      <p:pic>
        <p:nvPicPr>
          <p:cNvPr id="372" name="Google Shape;372;p54"/>
          <p:cNvPicPr preferRelativeResize="0"/>
          <p:nvPr/>
        </p:nvPicPr>
        <p:blipFill>
          <a:blip r:embed="rId4">
            <a:alphaModFix/>
          </a:blip>
          <a:stretch>
            <a:fillRect/>
          </a:stretch>
        </p:blipFill>
        <p:spPr>
          <a:xfrm>
            <a:off x="3470349" y="1031100"/>
            <a:ext cx="2381250" cy="1914525"/>
          </a:xfrm>
          <a:prstGeom prst="rect">
            <a:avLst/>
          </a:prstGeom>
          <a:noFill/>
          <a:ln>
            <a:noFill/>
          </a:ln>
        </p:spPr>
      </p:pic>
      <p:sp>
        <p:nvSpPr>
          <p:cNvPr id="373" name="Google Shape;373;p54"/>
          <p:cNvSpPr txBox="1"/>
          <p:nvPr/>
        </p:nvSpPr>
        <p:spPr>
          <a:xfrm>
            <a:off x="3417800" y="2991975"/>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https://amicrad.com/wp-content/uploads/2018/12/V2I4-2016-jan-17.pdf</a:t>
            </a:r>
            <a:endParaRPr sz="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5"/>
          <p:cNvPicPr preferRelativeResize="0"/>
          <p:nvPr/>
        </p:nvPicPr>
        <p:blipFill>
          <a:blip r:embed="rId3">
            <a:alphaModFix/>
          </a:blip>
          <a:stretch>
            <a:fillRect/>
          </a:stretch>
        </p:blipFill>
        <p:spPr>
          <a:xfrm>
            <a:off x="540000" y="1019900"/>
            <a:ext cx="5675208" cy="3959999"/>
          </a:xfrm>
          <a:prstGeom prst="rect">
            <a:avLst/>
          </a:prstGeom>
          <a:noFill/>
          <a:ln>
            <a:noFill/>
          </a:ln>
        </p:spPr>
      </p:pic>
      <p:pic>
        <p:nvPicPr>
          <p:cNvPr id="379" name="Google Shape;379;p55"/>
          <p:cNvPicPr preferRelativeResize="0"/>
          <p:nvPr/>
        </p:nvPicPr>
        <p:blipFill>
          <a:blip r:embed="rId4">
            <a:alphaModFix/>
          </a:blip>
          <a:stretch>
            <a:fillRect/>
          </a:stretch>
        </p:blipFill>
        <p:spPr>
          <a:xfrm>
            <a:off x="5294800" y="730625"/>
            <a:ext cx="3352225" cy="1841125"/>
          </a:xfrm>
          <a:prstGeom prst="rect">
            <a:avLst/>
          </a:prstGeom>
          <a:noFill/>
          <a:ln>
            <a:noFill/>
          </a:ln>
        </p:spPr>
      </p:pic>
      <p:pic>
        <p:nvPicPr>
          <p:cNvPr descr="au" id="380" name="Google Shape;380;p55" title="Marcin Wasilewski Broken leg after Horror Tackle Axel Witsel Standard - Anderlecht">
            <a:hlinkClick r:id="rId5"/>
          </p:cNvPr>
          <p:cNvPicPr preferRelativeResize="0"/>
          <p:nvPr/>
        </p:nvPicPr>
        <p:blipFill>
          <a:blip r:embed="rId6">
            <a:alphaModFix/>
          </a:blip>
          <a:stretch>
            <a:fillRect/>
          </a:stretch>
        </p:blipFill>
        <p:spPr>
          <a:xfrm>
            <a:off x="6215208" y="2571750"/>
            <a:ext cx="2623992" cy="196799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6"/>
          <p:cNvSpPr txBox="1"/>
          <p:nvPr>
            <p:ph idx="1" type="body"/>
          </p:nvPr>
        </p:nvSpPr>
        <p:spPr>
          <a:xfrm>
            <a:off x="522300" y="820750"/>
            <a:ext cx="47607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b="1" lang="sk"/>
              <a:t>čtyřbodová fr. </a:t>
            </a:r>
            <a:r>
              <a:rPr lang="sk"/>
              <a:t>(v místě zhojené starší fr. u pacienta rehabilitovaného pro omezení hybnosti kolenního kloubu)</a:t>
            </a:r>
            <a:endParaRPr/>
          </a:p>
        </p:txBody>
      </p:sp>
      <p:pic>
        <p:nvPicPr>
          <p:cNvPr id="386" name="Google Shape;386;p56"/>
          <p:cNvPicPr preferRelativeResize="0"/>
          <p:nvPr/>
        </p:nvPicPr>
        <p:blipFill>
          <a:blip r:embed="rId3">
            <a:alphaModFix/>
          </a:blip>
          <a:stretch>
            <a:fillRect/>
          </a:stretch>
        </p:blipFill>
        <p:spPr>
          <a:xfrm>
            <a:off x="5212374" y="820750"/>
            <a:ext cx="1146559" cy="3105000"/>
          </a:xfrm>
          <a:prstGeom prst="rect">
            <a:avLst/>
          </a:prstGeom>
          <a:noFill/>
          <a:ln>
            <a:noFill/>
          </a:ln>
        </p:spPr>
      </p:pic>
      <p:pic>
        <p:nvPicPr>
          <p:cNvPr id="387" name="Google Shape;387;p56"/>
          <p:cNvPicPr preferRelativeResize="0"/>
          <p:nvPr/>
        </p:nvPicPr>
        <p:blipFill>
          <a:blip r:embed="rId4">
            <a:alphaModFix/>
          </a:blip>
          <a:stretch>
            <a:fillRect/>
          </a:stretch>
        </p:blipFill>
        <p:spPr>
          <a:xfrm>
            <a:off x="6597125" y="820750"/>
            <a:ext cx="1314226" cy="36835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Další faktory</a:t>
            </a:r>
            <a:endParaRPr/>
          </a:p>
        </p:txBody>
      </p:sp>
      <p:pic>
        <p:nvPicPr>
          <p:cNvPr id="393" name="Google Shape;393;p57"/>
          <p:cNvPicPr preferRelativeResize="0"/>
          <p:nvPr/>
        </p:nvPicPr>
        <p:blipFill rotWithShape="1">
          <a:blip r:embed="rId3">
            <a:alphaModFix/>
          </a:blip>
          <a:srcRect b="28974" l="15632" r="35376" t="20947"/>
          <a:stretch/>
        </p:blipFill>
        <p:spPr>
          <a:xfrm>
            <a:off x="1564713" y="1034800"/>
            <a:ext cx="5902520" cy="37711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5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Periost</a:t>
            </a:r>
            <a:endParaRPr/>
          </a:p>
        </p:txBody>
      </p:sp>
      <p:sp>
        <p:nvSpPr>
          <p:cNvPr id="399" name="Google Shape;399;p5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55600" lvl="0" marL="457200" rtl="0" algn="l">
              <a:lnSpc>
                <a:spcPct val="115000"/>
              </a:lnSpc>
              <a:spcBef>
                <a:spcPts val="900"/>
              </a:spcBef>
              <a:spcAft>
                <a:spcPts val="0"/>
              </a:spcAft>
              <a:buClr>
                <a:srgbClr val="0000DC"/>
              </a:buClr>
              <a:buSzPts val="2000"/>
              <a:buChar char="●"/>
            </a:pPr>
            <a:r>
              <a:rPr lang="sk" sz="2000">
                <a:solidFill>
                  <a:srgbClr val="303030"/>
                </a:solidFill>
              </a:rPr>
              <a:t>základní krycí a růstová funkce </a:t>
            </a:r>
            <a:endParaRPr sz="2000">
              <a:solidFill>
                <a:srgbClr val="303030"/>
              </a:solidFill>
            </a:endParaRPr>
          </a:p>
          <a:p>
            <a:pPr indent="-355600" lvl="0" marL="457200" rtl="0" algn="l">
              <a:lnSpc>
                <a:spcPct val="115000"/>
              </a:lnSpc>
              <a:spcBef>
                <a:spcPts val="0"/>
              </a:spcBef>
              <a:spcAft>
                <a:spcPts val="0"/>
              </a:spcAft>
              <a:buClr>
                <a:srgbClr val="0000DC"/>
              </a:buClr>
              <a:buSzPts val="2000"/>
              <a:buChar char="●"/>
            </a:pPr>
            <a:r>
              <a:rPr lang="sk" sz="2000">
                <a:solidFill>
                  <a:srgbClr val="303030"/>
                </a:solidFill>
              </a:rPr>
              <a:t>hlavním úkolem této tenké bělavé vazivové blány je zásobování kostní tkáně kyslíkem a živinami. Z tohoto důvodu okostice obsahuje hustou síť krevních cév a nervů </a:t>
            </a:r>
            <a:endParaRPr sz="2000">
              <a:solidFill>
                <a:srgbClr val="303030"/>
              </a:solidFill>
            </a:endParaRPr>
          </a:p>
          <a:p>
            <a:pPr indent="-355600" lvl="0" marL="457200" rtl="0" algn="l">
              <a:lnSpc>
                <a:spcPct val="115000"/>
              </a:lnSpc>
              <a:spcBef>
                <a:spcPts val="0"/>
              </a:spcBef>
              <a:spcAft>
                <a:spcPts val="0"/>
              </a:spcAft>
              <a:buClr>
                <a:srgbClr val="0000DC"/>
              </a:buClr>
              <a:buSzPts val="2000"/>
              <a:buChar char="●"/>
            </a:pPr>
            <a:r>
              <a:rPr lang="sk" sz="2000">
                <a:solidFill>
                  <a:srgbClr val="303030"/>
                </a:solidFill>
              </a:rPr>
              <a:t>její citlivost oproti zbývajícím kostním vrstvám se projevuje zejména při zlomeninách, kdy při přerušení nervů dochází k silnému nociceptivnímu dráždění a vjemu bolesti </a:t>
            </a:r>
            <a:endParaRPr sz="2000">
              <a:solidFill>
                <a:srgbClr val="303030"/>
              </a:solidFill>
            </a:endParaRPr>
          </a:p>
          <a:p>
            <a:pPr indent="-355600" lvl="0" marL="457200" rtl="0" algn="l">
              <a:lnSpc>
                <a:spcPct val="115000"/>
              </a:lnSpc>
              <a:spcBef>
                <a:spcPts val="0"/>
              </a:spcBef>
              <a:spcAft>
                <a:spcPts val="0"/>
              </a:spcAft>
              <a:buClr>
                <a:srgbClr val="0000DC"/>
              </a:buClr>
              <a:buSzPts val="2000"/>
              <a:buChar char="●"/>
            </a:pPr>
            <a:r>
              <a:rPr lang="sk" sz="2000">
                <a:solidFill>
                  <a:srgbClr val="303030"/>
                </a:solidFill>
              </a:rPr>
              <a:t>vyskytuje se na povrchu všech typů kostí. Výjimkou jsou místa, kde dochází k úponu svalů, a ve styčných plochách kloubů, kde je tato tenká blána nahrazena chrupavkou.</a:t>
            </a:r>
            <a:endParaRPr sz="2000">
              <a:solidFill>
                <a:srgbClr val="303030"/>
              </a:solidFill>
            </a:endParaRPr>
          </a:p>
          <a:p>
            <a:pPr indent="0" lvl="0" marL="0" rtl="0" algn="l">
              <a:lnSpc>
                <a:spcPct val="128571"/>
              </a:lnSpc>
              <a:spcBef>
                <a:spcPts val="900"/>
              </a:spcBef>
              <a:spcAft>
                <a:spcPts val="0"/>
              </a:spcAft>
              <a:buNone/>
            </a:pPr>
            <a:r>
              <a:t/>
            </a:r>
            <a:endParaRPr sz="2300">
              <a:solidFill>
                <a:srgbClr val="000000"/>
              </a:solidFill>
            </a:endParaRPr>
          </a:p>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Složení kosti</a:t>
            </a:r>
            <a:endParaRPr/>
          </a:p>
        </p:txBody>
      </p:sp>
      <p:sp>
        <p:nvSpPr>
          <p:cNvPr id="149" name="Google Shape;149;p2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a:t>organická matrix</a:t>
            </a:r>
            <a:r>
              <a:rPr lang="sk"/>
              <a:t> </a:t>
            </a:r>
            <a:r>
              <a:rPr b="1" lang="sk"/>
              <a:t>(flexibilita, odolnost, adaptace)</a:t>
            </a:r>
            <a:endParaRPr b="1"/>
          </a:p>
          <a:p>
            <a:pPr indent="-361950" lvl="0" marL="457200" rtl="0" algn="l">
              <a:spcBef>
                <a:spcPts val="0"/>
              </a:spcBef>
              <a:spcAft>
                <a:spcPts val="0"/>
              </a:spcAft>
              <a:buSzPts val="2100"/>
              <a:buChar char="●"/>
            </a:pPr>
            <a:r>
              <a:rPr lang="sk"/>
              <a:t>osteony (kostní buňky – osteoblasty a osteoklasty)</a:t>
            </a:r>
            <a:endParaRPr/>
          </a:p>
          <a:p>
            <a:pPr indent="-361950" lvl="0" marL="457200" rtl="0" algn="l">
              <a:spcBef>
                <a:spcPts val="0"/>
              </a:spcBef>
              <a:spcAft>
                <a:spcPts val="0"/>
              </a:spcAft>
              <a:buSzPts val="2100"/>
              <a:buChar char="●"/>
            </a:pPr>
            <a:r>
              <a:rPr lang="sk"/>
              <a:t>extracelulární hmota (90% vláknitá hmota - kolagen, minimální extensibilita, 25-30% sušiny)</a:t>
            </a:r>
            <a:endParaRPr/>
          </a:p>
          <a:p>
            <a:pPr indent="-361950" lvl="0" marL="457200" rtl="0" algn="l">
              <a:spcBef>
                <a:spcPts val="0"/>
              </a:spcBef>
              <a:spcAft>
                <a:spcPts val="0"/>
              </a:spcAft>
              <a:buSzPts val="2100"/>
              <a:buChar char="●"/>
            </a:pPr>
            <a:r>
              <a:rPr lang="sk"/>
              <a:t>5% amorfní hmota - proteoglykany</a:t>
            </a:r>
            <a:endParaRPr/>
          </a:p>
          <a:p>
            <a:pPr indent="0" lvl="0" marL="0" rtl="0" algn="l">
              <a:spcBef>
                <a:spcPts val="0"/>
              </a:spcBef>
              <a:spcAft>
                <a:spcPts val="0"/>
              </a:spcAft>
              <a:buClr>
                <a:schemeClr val="dk1"/>
              </a:buClr>
              <a:buSzPts val="1100"/>
              <a:buFont typeface="Arial"/>
              <a:buNone/>
            </a:pPr>
            <a:r>
              <a:rPr b="1" lang="sk"/>
              <a:t>anorganická minerální část (tvrdost, tuhost)</a:t>
            </a:r>
            <a:endParaRPr b="1"/>
          </a:p>
          <a:p>
            <a:pPr indent="-361950" lvl="0" marL="457200" rtl="0" algn="l">
              <a:spcBef>
                <a:spcPts val="0"/>
              </a:spcBef>
              <a:spcAft>
                <a:spcPts val="0"/>
              </a:spcAft>
              <a:buSzPts val="2100"/>
              <a:buChar char="●"/>
            </a:pPr>
            <a:r>
              <a:rPr lang="sk"/>
              <a:t>60-70% sušiny kalcium + hydroxyapatit</a:t>
            </a:r>
            <a:endParaRPr/>
          </a:p>
          <a:p>
            <a:pPr indent="0" lvl="0" marL="0" rtl="0" algn="l">
              <a:spcBef>
                <a:spcPts val="0"/>
              </a:spcBef>
              <a:spcAft>
                <a:spcPts val="0"/>
              </a:spcAft>
              <a:buClr>
                <a:schemeClr val="dk1"/>
              </a:buClr>
              <a:buSzPts val="1100"/>
              <a:buFont typeface="Arial"/>
              <a:buNone/>
            </a:pPr>
            <a:r>
              <a:rPr b="1" lang="sk"/>
              <a:t>voda (až 25% hmotnosti živé kosti)</a:t>
            </a:r>
            <a:endParaRPr b="1"/>
          </a:p>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p5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Periost</a:t>
            </a:r>
            <a:endParaRPr/>
          </a:p>
        </p:txBody>
      </p:sp>
      <p:pic>
        <p:nvPicPr>
          <p:cNvPr id="405" name="Google Shape;405;p59"/>
          <p:cNvPicPr preferRelativeResize="0"/>
          <p:nvPr/>
        </p:nvPicPr>
        <p:blipFill>
          <a:blip r:embed="rId3">
            <a:alphaModFix/>
          </a:blip>
          <a:stretch>
            <a:fillRect/>
          </a:stretch>
        </p:blipFill>
        <p:spPr>
          <a:xfrm>
            <a:off x="540000" y="1051050"/>
            <a:ext cx="4688525" cy="3643650"/>
          </a:xfrm>
          <a:prstGeom prst="rect">
            <a:avLst/>
          </a:prstGeom>
          <a:noFill/>
          <a:ln>
            <a:noFill/>
          </a:ln>
        </p:spPr>
      </p:pic>
      <p:pic>
        <p:nvPicPr>
          <p:cNvPr id="406" name="Google Shape;406;p59"/>
          <p:cNvPicPr preferRelativeResize="0"/>
          <p:nvPr/>
        </p:nvPicPr>
        <p:blipFill>
          <a:blip r:embed="rId4">
            <a:alphaModFix/>
          </a:blip>
          <a:stretch>
            <a:fillRect/>
          </a:stretch>
        </p:blipFill>
        <p:spPr>
          <a:xfrm>
            <a:off x="5487025" y="984376"/>
            <a:ext cx="3343200" cy="1671600"/>
          </a:xfrm>
          <a:prstGeom prst="rect">
            <a:avLst/>
          </a:prstGeom>
          <a:noFill/>
          <a:ln>
            <a:noFill/>
          </a:ln>
        </p:spPr>
      </p:pic>
      <p:sp>
        <p:nvSpPr>
          <p:cNvPr id="407" name="Google Shape;407;p59"/>
          <p:cNvSpPr txBox="1"/>
          <p:nvPr/>
        </p:nvSpPr>
        <p:spPr>
          <a:xfrm>
            <a:off x="1930575" y="46050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https://www.kme.zcu.cz/kmet/bio/ksstavba.php</a:t>
            </a:r>
            <a:endParaRPr sz="8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Stresové (únavové) fraktury</a:t>
            </a:r>
            <a:endParaRPr/>
          </a:p>
        </p:txBody>
      </p:sp>
      <p:pic>
        <p:nvPicPr>
          <p:cNvPr id="413" name="Google Shape;413;p60"/>
          <p:cNvPicPr preferRelativeResize="0"/>
          <p:nvPr/>
        </p:nvPicPr>
        <p:blipFill>
          <a:blip r:embed="rId3">
            <a:alphaModFix/>
          </a:blip>
          <a:stretch>
            <a:fillRect/>
          </a:stretch>
        </p:blipFill>
        <p:spPr>
          <a:xfrm>
            <a:off x="5800175" y="470800"/>
            <a:ext cx="2915061" cy="3959999"/>
          </a:xfrm>
          <a:prstGeom prst="rect">
            <a:avLst/>
          </a:prstGeom>
          <a:noFill/>
          <a:ln>
            <a:noFill/>
          </a:ln>
        </p:spPr>
      </p:pic>
      <p:sp>
        <p:nvSpPr>
          <p:cNvPr id="414" name="Google Shape;414;p60"/>
          <p:cNvSpPr txBox="1"/>
          <p:nvPr/>
        </p:nvSpPr>
        <p:spPr>
          <a:xfrm>
            <a:off x="582700" y="1109375"/>
            <a:ext cx="4863300" cy="3648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Char char="●"/>
            </a:pPr>
            <a:r>
              <a:rPr lang="sk" sz="1800"/>
              <a:t>Cyklické přetěžování a dysbalance mezi tvorbou a resorpcí kostní hmoty</a:t>
            </a:r>
            <a:endParaRPr sz="1800"/>
          </a:p>
          <a:p>
            <a:pPr indent="-342900" lvl="0" marL="457200" rtl="0" algn="l">
              <a:lnSpc>
                <a:spcPct val="115000"/>
              </a:lnSpc>
              <a:spcBef>
                <a:spcPts val="0"/>
              </a:spcBef>
              <a:spcAft>
                <a:spcPts val="0"/>
              </a:spcAft>
              <a:buClr>
                <a:schemeClr val="dk2"/>
              </a:buClr>
              <a:buSzPts val="1800"/>
              <a:buChar char="●"/>
            </a:pPr>
            <a:r>
              <a:rPr lang="sk" sz="1800"/>
              <a:t>Výsledkem snížené schopnosti regenerace kostní hmoty</a:t>
            </a:r>
            <a:endParaRPr sz="1800"/>
          </a:p>
          <a:p>
            <a:pPr indent="-342900" lvl="0" marL="457200" rtl="0" algn="l">
              <a:lnSpc>
                <a:spcPct val="115000"/>
              </a:lnSpc>
              <a:spcBef>
                <a:spcPts val="0"/>
              </a:spcBef>
              <a:spcAft>
                <a:spcPts val="0"/>
              </a:spcAft>
              <a:buClr>
                <a:schemeClr val="dk2"/>
              </a:buClr>
              <a:buSzPts val="1800"/>
              <a:buChar char="●"/>
            </a:pPr>
            <a:r>
              <a:rPr lang="sk" sz="1800"/>
              <a:t>Opakované přetěžování a neadekvátní délka regenerace</a:t>
            </a:r>
            <a:endParaRPr sz="1800"/>
          </a:p>
          <a:p>
            <a:pPr indent="-342900" lvl="0" marL="457200" rtl="0" algn="l">
              <a:lnSpc>
                <a:spcPct val="115000"/>
              </a:lnSpc>
              <a:spcBef>
                <a:spcPts val="0"/>
              </a:spcBef>
              <a:spcAft>
                <a:spcPts val="0"/>
              </a:spcAft>
              <a:buClr>
                <a:schemeClr val="dk2"/>
              </a:buClr>
              <a:buSzPts val="1800"/>
              <a:buChar char="●"/>
            </a:pPr>
            <a:r>
              <a:rPr lang="sk" sz="1800"/>
              <a:t>Elastická deformace kostních trámců, plastická deformace a vznik mikrofraktur ve fyziologické kostní tkáni a jejich postupná </a:t>
            </a:r>
            <a:r>
              <a:rPr b="1" lang="sk" sz="1800"/>
              <a:t>akumulace, při přetrvávání - kompletní zlomenina zasažené kosti</a:t>
            </a:r>
            <a:endParaRPr b="1" sz="1800"/>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Stresové (únavové) fraktury</a:t>
            </a:r>
            <a:endParaRPr/>
          </a:p>
        </p:txBody>
      </p:sp>
      <p:sp>
        <p:nvSpPr>
          <p:cNvPr id="420" name="Google Shape;420;p61"/>
          <p:cNvSpPr txBox="1"/>
          <p:nvPr>
            <p:ph idx="1" type="body"/>
          </p:nvPr>
        </p:nvSpPr>
        <p:spPr>
          <a:xfrm>
            <a:off x="540000" y="1269000"/>
            <a:ext cx="5466300" cy="3105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Rizikové faktory:</a:t>
            </a:r>
            <a:endParaRPr/>
          </a:p>
          <a:p>
            <a:pPr indent="-361950" lvl="0" marL="457200" rtl="0" algn="l">
              <a:spcBef>
                <a:spcPts val="0"/>
              </a:spcBef>
              <a:spcAft>
                <a:spcPts val="0"/>
              </a:spcAft>
              <a:buSzPts val="2100"/>
              <a:buChar char="●"/>
            </a:pPr>
            <a:r>
              <a:rPr b="1" lang="sk"/>
              <a:t>sport </a:t>
            </a:r>
            <a:r>
              <a:rPr lang="sk"/>
              <a:t>(DKK běžci-metatarsy,bércová, stehenní a lýtková kost, HKK -gymnastika,tenis,baseball, </a:t>
            </a:r>
            <a:r>
              <a:rPr lang="sk"/>
              <a:t>žebra-golfisti)</a:t>
            </a:r>
            <a:endParaRPr/>
          </a:p>
          <a:p>
            <a:pPr indent="-361950" lvl="0" marL="457200" rtl="0" algn="l">
              <a:spcBef>
                <a:spcPts val="0"/>
              </a:spcBef>
              <a:spcAft>
                <a:spcPts val="0"/>
              </a:spcAft>
              <a:buSzPts val="2100"/>
              <a:buChar char="●"/>
            </a:pPr>
            <a:r>
              <a:rPr b="1" lang="sk"/>
              <a:t>anatomické faktory </a:t>
            </a:r>
            <a:r>
              <a:rPr lang="sk"/>
              <a:t>(morfologie chodidla - pes cavus, pes planus)</a:t>
            </a:r>
            <a:endParaRPr/>
          </a:p>
          <a:p>
            <a:pPr indent="-361950" lvl="0" marL="457200" rtl="0" algn="l">
              <a:spcBef>
                <a:spcPts val="0"/>
              </a:spcBef>
              <a:spcAft>
                <a:spcPts val="0"/>
              </a:spcAft>
              <a:buSzPts val="2100"/>
              <a:buChar char="●"/>
            </a:pPr>
            <a:r>
              <a:rPr b="1" lang="sk"/>
              <a:t>hormonální faktory</a:t>
            </a:r>
            <a:r>
              <a:rPr lang="sk"/>
              <a:t> (nízká hladina estrogenu - nedostatečná novotvorba kosti)</a:t>
            </a:r>
            <a:endParaRPr/>
          </a:p>
        </p:txBody>
      </p:sp>
      <p:pic>
        <p:nvPicPr>
          <p:cNvPr id="421" name="Google Shape;421;p61"/>
          <p:cNvPicPr preferRelativeResize="0"/>
          <p:nvPr/>
        </p:nvPicPr>
        <p:blipFill>
          <a:blip r:embed="rId3">
            <a:alphaModFix/>
          </a:blip>
          <a:stretch>
            <a:fillRect/>
          </a:stretch>
        </p:blipFill>
        <p:spPr>
          <a:xfrm>
            <a:off x="6112500" y="0"/>
            <a:ext cx="3031500" cy="304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6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Stresové (únavové) fraktury - KO</a:t>
            </a:r>
            <a:endParaRPr/>
          </a:p>
        </p:txBody>
      </p:sp>
      <p:sp>
        <p:nvSpPr>
          <p:cNvPr id="427" name="Google Shape;427;p62"/>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Zvýšená citlivost až ostrá bolest zasažené části</a:t>
            </a:r>
            <a:endParaRPr/>
          </a:p>
          <a:p>
            <a:pPr indent="-361950" lvl="0" marL="457200" rtl="0" algn="l">
              <a:spcBef>
                <a:spcPts val="0"/>
              </a:spcBef>
              <a:spcAft>
                <a:spcPts val="0"/>
              </a:spcAft>
              <a:buSzPts val="2100"/>
              <a:buChar char="●"/>
            </a:pPr>
            <a:r>
              <a:rPr lang="sk"/>
              <a:t>Bolest roste se zátěží</a:t>
            </a:r>
            <a:endParaRPr/>
          </a:p>
          <a:p>
            <a:pPr indent="-361950" lvl="0" marL="457200" rtl="0" algn="l">
              <a:spcBef>
                <a:spcPts val="0"/>
              </a:spcBef>
              <a:spcAft>
                <a:spcPts val="0"/>
              </a:spcAft>
              <a:buSzPts val="2100"/>
              <a:buChar char="●"/>
            </a:pPr>
            <a:r>
              <a:rPr lang="sk"/>
              <a:t>Otok</a:t>
            </a:r>
            <a:endParaRPr/>
          </a:p>
          <a:p>
            <a:pPr indent="-361950" lvl="0" marL="457200" rtl="0" algn="l">
              <a:spcBef>
                <a:spcPts val="0"/>
              </a:spcBef>
              <a:spcAft>
                <a:spcPts val="0"/>
              </a:spcAft>
              <a:buSzPts val="2100"/>
              <a:buChar char="●"/>
            </a:pPr>
            <a:r>
              <a:rPr lang="sk"/>
              <a:t>Pomáhá klid</a:t>
            </a:r>
            <a:endParaRPr/>
          </a:p>
          <a:p>
            <a:pPr indent="-361950" lvl="0" marL="457200" rtl="0" algn="l">
              <a:spcBef>
                <a:spcPts val="0"/>
              </a:spcBef>
              <a:spcAft>
                <a:spcPts val="0"/>
              </a:spcAft>
              <a:buSzPts val="2100"/>
              <a:buChar char="●"/>
            </a:pPr>
            <a:r>
              <a:rPr lang="sk">
                <a:highlight>
                  <a:srgbClr val="FFFFFF"/>
                </a:highlight>
              </a:rPr>
              <a:t>Není vhodný klasický RTG snímek - možnost falešné negativity a detekce zlomeniny až v pozdních stádiích. Lepší magnetická resonance-abnormality charakteru otoku v kosti a okolních oblastech již po dvou dnech od rozvoje příznaků</a:t>
            </a:r>
            <a:endParaRPr>
              <a:highlight>
                <a:srgbClr val="FFFFFF"/>
              </a:highlight>
            </a:endParaRPr>
          </a:p>
          <a:p>
            <a:pPr indent="0" lvl="0" marL="457200" rtl="0" algn="l">
              <a:spcBef>
                <a:spcPts val="0"/>
              </a:spcBef>
              <a:spcAft>
                <a:spcPts val="0"/>
              </a:spcAft>
              <a:buNone/>
            </a:pPr>
            <a:r>
              <a:t/>
            </a:r>
            <a:endParaRPr>
              <a:highlight>
                <a:srgbClr val="FFFFFF"/>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3"/>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lang="sk"/>
              <a:t>Stresové (únavové) fraktury - Léčba</a:t>
            </a:r>
            <a:endParaRPr/>
          </a:p>
        </p:txBody>
      </p:sp>
      <p:sp>
        <p:nvSpPr>
          <p:cNvPr id="433" name="Google Shape;433;p63"/>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sk" sz="1500">
                <a:highlight>
                  <a:srgbClr val="FFFFFF"/>
                </a:highlight>
              </a:rPr>
              <a:t>1. zákaz zátěže a dalšího přetěžování</a:t>
            </a:r>
            <a:endParaRPr b="1" sz="1500">
              <a:highlight>
                <a:srgbClr val="FFFFFF"/>
              </a:highlight>
            </a:endParaRPr>
          </a:p>
          <a:p>
            <a:pPr indent="0" lvl="0" marL="0" rtl="0" algn="l">
              <a:lnSpc>
                <a:spcPct val="115000"/>
              </a:lnSpc>
              <a:spcBef>
                <a:spcPts val="2000"/>
              </a:spcBef>
              <a:spcAft>
                <a:spcPts val="0"/>
              </a:spcAft>
              <a:buNone/>
            </a:pPr>
            <a:r>
              <a:rPr b="1" lang="sk" sz="1500">
                <a:highlight>
                  <a:srgbClr val="FFFFFF"/>
                </a:highlight>
              </a:rPr>
              <a:t>2. medikace</a:t>
            </a:r>
            <a:endParaRPr b="1" sz="1500">
              <a:highlight>
                <a:srgbClr val="FFFFFF"/>
              </a:highlight>
            </a:endParaRPr>
          </a:p>
          <a:p>
            <a:pPr indent="0" lvl="0" marL="0" rtl="0" algn="l">
              <a:lnSpc>
                <a:spcPct val="115000"/>
              </a:lnSpc>
              <a:spcBef>
                <a:spcPts val="2000"/>
              </a:spcBef>
              <a:spcAft>
                <a:spcPts val="0"/>
              </a:spcAft>
              <a:buClr>
                <a:schemeClr val="dk1"/>
              </a:buClr>
              <a:buSzPts val="1100"/>
              <a:buFont typeface="Arial"/>
              <a:buNone/>
            </a:pPr>
            <a:r>
              <a:rPr b="1" lang="sk" sz="1500">
                <a:highlight>
                  <a:srgbClr val="FFFFFF"/>
                </a:highlight>
              </a:rPr>
              <a:t>3. fyzioterapie: </a:t>
            </a:r>
            <a:r>
              <a:rPr lang="sk" sz="1500">
                <a:highlight>
                  <a:srgbClr val="FFFFFF"/>
                </a:highlight>
              </a:rPr>
              <a:t>méně závažné zlomeniny 4-12 týdnů, pro oblast metatarsů je to 3-6 týdnů, pro oblast bércové + stehenní kosti a pánve pak 6-12 týdnů. Tento klid však ve většině případů nespočívá v imobilizaci zlomeniny. Imobilizace se používá pouze u určitých kostí jako např. navikulární kost, čéška.</a:t>
            </a:r>
            <a:endParaRPr sz="1500">
              <a:highlight>
                <a:srgbClr val="FFFFFF"/>
              </a:highlight>
            </a:endParaRPr>
          </a:p>
          <a:p>
            <a:pPr indent="-323850" lvl="0" marL="457200" rtl="0" algn="l">
              <a:lnSpc>
                <a:spcPct val="115000"/>
              </a:lnSpc>
              <a:spcBef>
                <a:spcPts val="2000"/>
              </a:spcBef>
              <a:spcAft>
                <a:spcPts val="0"/>
              </a:spcAft>
              <a:buSzPts val="1500"/>
              <a:buChar char="●"/>
            </a:pPr>
            <a:r>
              <a:rPr lang="sk" sz="1500">
                <a:highlight>
                  <a:srgbClr val="FFFFFF"/>
                </a:highlight>
              </a:rPr>
              <a:t>Návrat ke sportovním aktivitám je  u méně závažných a ne-chirurgicky řešených zlomenin možný za 4-17 týdnů od zranění. Pokud zlomenina není řešena správně, mohou se objevovat rizika jako např. avaskulární nekróza a pseudoartróza.</a:t>
            </a:r>
            <a:endParaRPr sz="1500">
              <a:highlight>
                <a:srgbClr val="FFFFFF"/>
              </a:highlight>
            </a:endParaRPr>
          </a:p>
          <a:p>
            <a:pPr indent="0" lvl="0" marL="0" rtl="0" algn="l">
              <a:lnSpc>
                <a:spcPct val="115000"/>
              </a:lnSpc>
              <a:spcBef>
                <a:spcPts val="2000"/>
              </a:spcBef>
              <a:spcAft>
                <a:spcPts val="0"/>
              </a:spcAft>
              <a:buClr>
                <a:schemeClr val="dk1"/>
              </a:buClr>
              <a:buSzPts val="1100"/>
              <a:buFont typeface="Arial"/>
              <a:buNone/>
            </a:pPr>
            <a:r>
              <a:t/>
            </a:r>
            <a:endParaRPr sz="1200"/>
          </a:p>
          <a:p>
            <a:pPr indent="0" lvl="0" marL="0" rtl="0" algn="l">
              <a:spcBef>
                <a:spcPts val="0"/>
              </a:spcBef>
              <a:spcAft>
                <a:spcPts val="0"/>
              </a:spcAft>
              <a:buNone/>
            </a:pPr>
            <a:r>
              <a:rPr lang="sk" sz="1200" u="sng">
                <a:solidFill>
                  <a:schemeClr val="hlink"/>
                </a:solidFill>
                <a:hlinkClick r:id="rId3"/>
              </a:rPr>
              <a:t>https://www.sportklinik.cz/2020/11/12/unavove-zlomeniny/</a:t>
            </a:r>
            <a:r>
              <a:rPr lang="sk" sz="1200"/>
              <a:t> </a:t>
            </a:r>
            <a:endParaRPr sz="1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6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Hojení kosti</a:t>
            </a:r>
            <a:endParaRPr/>
          </a:p>
        </p:txBody>
      </p:sp>
      <p:sp>
        <p:nvSpPr>
          <p:cNvPr id="439" name="Google Shape;439;p64"/>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Primární </a:t>
            </a:r>
            <a:endParaRPr/>
          </a:p>
          <a:p>
            <a:pPr indent="-361950" lvl="0" marL="457200" rtl="0" algn="l">
              <a:spcBef>
                <a:spcPts val="0"/>
              </a:spcBef>
              <a:spcAft>
                <a:spcPts val="0"/>
              </a:spcAft>
              <a:buSzPts val="2100"/>
              <a:buChar char="●"/>
            </a:pPr>
            <a:r>
              <a:rPr lang="sk"/>
              <a:t>Sekundární </a:t>
            </a:r>
            <a:endParaRPr/>
          </a:p>
          <a:p>
            <a:pPr indent="0" lvl="0" marL="0" rtl="0" algn="l">
              <a:spcBef>
                <a:spcPts val="0"/>
              </a:spcBef>
              <a:spcAft>
                <a:spcPts val="0"/>
              </a:spcAft>
              <a:buNone/>
            </a:pPr>
            <a:r>
              <a:rPr b="1" lang="sk"/>
              <a:t>Podpůrné faktory:</a:t>
            </a:r>
            <a:endParaRPr b="1"/>
          </a:p>
          <a:p>
            <a:pPr indent="-361950" lvl="0" marL="457200" rtl="0" algn="l">
              <a:spcBef>
                <a:spcPts val="0"/>
              </a:spcBef>
              <a:spcAft>
                <a:spcPts val="0"/>
              </a:spcAft>
              <a:buSzPts val="2100"/>
              <a:buChar char="●"/>
            </a:pPr>
            <a:r>
              <a:rPr lang="sk"/>
              <a:t>Výživa</a:t>
            </a:r>
            <a:endParaRPr/>
          </a:p>
          <a:p>
            <a:pPr indent="-361950" lvl="0" marL="457200" rtl="0" algn="l">
              <a:spcBef>
                <a:spcPts val="0"/>
              </a:spcBef>
              <a:spcAft>
                <a:spcPts val="0"/>
              </a:spcAft>
              <a:buSzPts val="2100"/>
              <a:buChar char="●"/>
            </a:pPr>
            <a:r>
              <a:rPr lang="sk"/>
              <a:t>Fyzikální terapie</a:t>
            </a:r>
            <a:endParaRPr/>
          </a:p>
          <a:p>
            <a:pPr indent="0" lvl="0" marL="0" rtl="0" algn="l">
              <a:spcBef>
                <a:spcPts val="0"/>
              </a:spcBef>
              <a:spcAft>
                <a:spcPts val="0"/>
              </a:spcAft>
              <a:buNone/>
            </a:pPr>
            <a:r>
              <a:t/>
            </a:r>
            <a:endParaRPr/>
          </a:p>
        </p:txBody>
      </p:sp>
      <p:pic>
        <p:nvPicPr>
          <p:cNvPr id="440" name="Google Shape;440;p64"/>
          <p:cNvPicPr preferRelativeResize="0"/>
          <p:nvPr/>
        </p:nvPicPr>
        <p:blipFill rotWithShape="1">
          <a:blip r:embed="rId3">
            <a:alphaModFix/>
          </a:blip>
          <a:srcRect b="14271" l="28618" r="8066" t="29520"/>
          <a:stretch/>
        </p:blipFill>
        <p:spPr>
          <a:xfrm>
            <a:off x="3742750" y="540000"/>
            <a:ext cx="5210726" cy="2891101"/>
          </a:xfrm>
          <a:prstGeom prst="rect">
            <a:avLst/>
          </a:prstGeom>
          <a:noFill/>
          <a:ln>
            <a:noFill/>
          </a:ln>
        </p:spPr>
      </p:pic>
      <p:sp>
        <p:nvSpPr>
          <p:cNvPr id="441" name="Google Shape;441;p64"/>
          <p:cNvSpPr txBox="1"/>
          <p:nvPr/>
        </p:nvSpPr>
        <p:spPr>
          <a:xfrm>
            <a:off x="4848113" y="34311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u="sng">
                <a:solidFill>
                  <a:schemeClr val="hlink"/>
                </a:solidFill>
                <a:hlinkClick r:id="rId4"/>
              </a:rPr>
              <a:t>https://is.muni.cz/el/med/jaro2018/aBFOR041/um/Fractures-_orthopeadic_view_2016.pdf</a:t>
            </a:r>
            <a:r>
              <a:rPr lang="sk" sz="800"/>
              <a:t> </a:t>
            </a:r>
            <a:endParaRPr sz="8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6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Hojení kosti - primární</a:t>
            </a:r>
            <a:endParaRPr/>
          </a:p>
        </p:txBody>
      </p:sp>
      <p:sp>
        <p:nvSpPr>
          <p:cNvPr id="447" name="Google Shape;447;p65"/>
          <p:cNvSpPr txBox="1"/>
          <p:nvPr>
            <p:ph idx="1" type="body"/>
          </p:nvPr>
        </p:nvSpPr>
        <p:spPr>
          <a:xfrm>
            <a:off x="540000" y="1269000"/>
            <a:ext cx="3942300" cy="3105000"/>
          </a:xfrm>
          <a:prstGeom prst="rect">
            <a:avLst/>
          </a:prstGeom>
        </p:spPr>
        <p:txBody>
          <a:bodyPr anchorCtr="0" anchor="t" bIns="0" lIns="0" spcFirstLastPara="1" rIns="0" wrap="square" tIns="0">
            <a:noAutofit/>
          </a:bodyPr>
          <a:lstStyle/>
          <a:p>
            <a:pPr indent="-317500" lvl="0" marL="457200" rtl="0" algn="l">
              <a:spcBef>
                <a:spcPts val="0"/>
              </a:spcBef>
              <a:spcAft>
                <a:spcPts val="0"/>
              </a:spcAft>
              <a:buSzPts val="1400"/>
              <a:buChar char="●"/>
            </a:pPr>
            <a:r>
              <a:rPr b="1" lang="sk" sz="1400"/>
              <a:t>Primární hojení</a:t>
            </a:r>
            <a:r>
              <a:rPr lang="sk" sz="1400"/>
              <a:t> nastává v situaci, když se oba konce kosti  od sebe nevzdálí a není mezi nimi téměř žádná mezera.</a:t>
            </a:r>
            <a:endParaRPr sz="1400"/>
          </a:p>
          <a:p>
            <a:pPr indent="-317500" lvl="0" marL="457200" rtl="0" algn="l">
              <a:spcBef>
                <a:spcPts val="0"/>
              </a:spcBef>
              <a:spcAft>
                <a:spcPts val="0"/>
              </a:spcAft>
              <a:buSzPts val="1400"/>
              <a:buChar char="●"/>
            </a:pPr>
            <a:r>
              <a:rPr lang="sk" sz="1400"/>
              <a:t>Dochází k aktivaci osteoklastů vytvářejících  malé dutinky v zlomové linii. </a:t>
            </a:r>
            <a:endParaRPr sz="1400"/>
          </a:p>
          <a:p>
            <a:pPr indent="-317500" lvl="0" marL="457200" rtl="0" algn="l">
              <a:spcBef>
                <a:spcPts val="0"/>
              </a:spcBef>
              <a:spcAft>
                <a:spcPts val="0"/>
              </a:spcAft>
              <a:buSzPts val="1400"/>
              <a:buChar char="●"/>
            </a:pPr>
            <a:r>
              <a:rPr lang="sk" sz="1400"/>
              <a:t>Do dutiny poté migrují osteoblasty a produkují zde novou kostní tkáň. </a:t>
            </a:r>
            <a:endParaRPr sz="1400"/>
          </a:p>
          <a:p>
            <a:pPr indent="-317500" lvl="0" marL="457200" rtl="0" algn="l">
              <a:spcBef>
                <a:spcPts val="0"/>
              </a:spcBef>
              <a:spcAft>
                <a:spcPts val="0"/>
              </a:spcAft>
              <a:buSzPts val="1400"/>
              <a:buChar char="●"/>
            </a:pPr>
            <a:r>
              <a:rPr lang="sk" sz="1400"/>
              <a:t>Pokud je mezi fragmenty malý prostor, ne však větší než 1mm, osteoblasty začnou produkovat lamelární kost kolmo ke směru lomu. Přemostí tak vzniklý prostor. Tato kost je poté remodelovaná.</a:t>
            </a:r>
            <a:endParaRPr sz="1400"/>
          </a:p>
          <a:p>
            <a:pPr indent="0" lvl="0" marL="0" rtl="0" algn="l">
              <a:spcBef>
                <a:spcPts val="0"/>
              </a:spcBef>
              <a:spcAft>
                <a:spcPts val="0"/>
              </a:spcAft>
              <a:buNone/>
            </a:pPr>
            <a:r>
              <a:rPr lang="sk" sz="1100" u="sng">
                <a:solidFill>
                  <a:schemeClr val="hlink"/>
                </a:solidFill>
                <a:hlinkClick r:id="rId3"/>
              </a:rPr>
              <a:t>https://fyzioklinika.cz/poradna/clanky-o-zdravi/94-pseudoartroza</a:t>
            </a:r>
            <a:r>
              <a:rPr lang="sk" sz="1100"/>
              <a:t> </a:t>
            </a:r>
            <a:endParaRPr/>
          </a:p>
        </p:txBody>
      </p:sp>
      <p:pic>
        <p:nvPicPr>
          <p:cNvPr id="448" name="Google Shape;448;p65"/>
          <p:cNvPicPr preferRelativeResize="0"/>
          <p:nvPr/>
        </p:nvPicPr>
        <p:blipFill>
          <a:blip r:embed="rId4">
            <a:alphaModFix/>
          </a:blip>
          <a:stretch>
            <a:fillRect/>
          </a:stretch>
        </p:blipFill>
        <p:spPr>
          <a:xfrm>
            <a:off x="4628025" y="179300"/>
            <a:ext cx="4367824" cy="1668275"/>
          </a:xfrm>
          <a:prstGeom prst="rect">
            <a:avLst/>
          </a:prstGeom>
          <a:noFill/>
          <a:ln>
            <a:noFill/>
          </a:ln>
        </p:spPr>
      </p:pic>
      <p:sp>
        <p:nvSpPr>
          <p:cNvPr id="449" name="Google Shape;449;p65"/>
          <p:cNvSpPr txBox="1"/>
          <p:nvPr/>
        </p:nvSpPr>
        <p:spPr>
          <a:xfrm>
            <a:off x="5311925" y="1893800"/>
            <a:ext cx="32271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https://www.orthobullets.com/basic-science/9009/fracture-healing</a:t>
            </a:r>
            <a:endParaRPr sz="800"/>
          </a:p>
        </p:txBody>
      </p:sp>
      <p:pic>
        <p:nvPicPr>
          <p:cNvPr id="450" name="Google Shape;450;p65"/>
          <p:cNvPicPr preferRelativeResize="0"/>
          <p:nvPr/>
        </p:nvPicPr>
        <p:blipFill>
          <a:blip r:embed="rId5">
            <a:alphaModFix/>
          </a:blip>
          <a:stretch>
            <a:fillRect/>
          </a:stretch>
        </p:blipFill>
        <p:spPr>
          <a:xfrm>
            <a:off x="4823500" y="2159000"/>
            <a:ext cx="3976876" cy="2984511"/>
          </a:xfrm>
          <a:prstGeom prst="rect">
            <a:avLst/>
          </a:prstGeom>
          <a:noFill/>
          <a:ln>
            <a:noFill/>
          </a:ln>
        </p:spPr>
      </p:pic>
      <p:sp>
        <p:nvSpPr>
          <p:cNvPr id="451" name="Google Shape;451;p65"/>
          <p:cNvSpPr txBox="1"/>
          <p:nvPr/>
        </p:nvSpPr>
        <p:spPr>
          <a:xfrm>
            <a:off x="1823500" y="476430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https://teambone.com/education/education-clinical/orthopedic-basic-science/fracture-healin</a:t>
            </a:r>
            <a:r>
              <a:rPr lang="sk" sz="800"/>
              <a:t>g/</a:t>
            </a:r>
            <a:r>
              <a:rPr lang="sk" sz="800"/>
              <a:t> </a:t>
            </a:r>
            <a:endParaRPr sz="8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id="456" name="Google Shape;456;p6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Hojení kosti - sekundární</a:t>
            </a:r>
            <a:endParaRPr/>
          </a:p>
        </p:txBody>
      </p:sp>
      <p:sp>
        <p:nvSpPr>
          <p:cNvPr id="457" name="Google Shape;457;p66"/>
          <p:cNvSpPr txBox="1"/>
          <p:nvPr>
            <p:ph idx="1" type="body"/>
          </p:nvPr>
        </p:nvSpPr>
        <p:spPr>
          <a:xfrm>
            <a:off x="540000" y="1269000"/>
            <a:ext cx="4704300" cy="3105000"/>
          </a:xfrm>
          <a:prstGeom prst="rect">
            <a:avLst/>
          </a:prstGeom>
        </p:spPr>
        <p:txBody>
          <a:bodyPr anchorCtr="0" anchor="t" bIns="0" lIns="0" spcFirstLastPara="1" rIns="0" wrap="square" tIns="0">
            <a:noAutofit/>
          </a:bodyPr>
          <a:lstStyle/>
          <a:p>
            <a:pPr indent="-304800" lvl="0" marL="457200" rtl="0" algn="just">
              <a:lnSpc>
                <a:spcPct val="115000"/>
              </a:lnSpc>
              <a:spcBef>
                <a:spcPts val="1200"/>
              </a:spcBef>
              <a:spcAft>
                <a:spcPts val="0"/>
              </a:spcAft>
              <a:buSzPts val="1200"/>
              <a:buChar char="●"/>
            </a:pPr>
            <a:r>
              <a:rPr lang="sk" sz="1200"/>
              <a:t>Častější typ</a:t>
            </a:r>
            <a:endParaRPr sz="1200"/>
          </a:p>
          <a:p>
            <a:pPr indent="-304800" lvl="0" marL="457200" rtl="0" algn="just">
              <a:lnSpc>
                <a:spcPct val="115000"/>
              </a:lnSpc>
              <a:spcBef>
                <a:spcPts val="0"/>
              </a:spcBef>
              <a:spcAft>
                <a:spcPts val="0"/>
              </a:spcAft>
              <a:buSzPts val="1200"/>
              <a:buChar char="●"/>
            </a:pPr>
            <a:r>
              <a:rPr lang="sk" sz="1200"/>
              <a:t>Nutný ortopedický zásah-zevní nebo vnitřní fixace</a:t>
            </a:r>
            <a:endParaRPr sz="1200"/>
          </a:p>
          <a:p>
            <a:pPr indent="0" lvl="0" marL="0" rtl="0" algn="just">
              <a:lnSpc>
                <a:spcPct val="115000"/>
              </a:lnSpc>
              <a:spcBef>
                <a:spcPts val="1200"/>
              </a:spcBef>
              <a:spcAft>
                <a:spcPts val="0"/>
              </a:spcAft>
              <a:buNone/>
            </a:pPr>
            <a:r>
              <a:rPr b="1" lang="sk" sz="1200"/>
              <a:t>3 fáze: </a:t>
            </a:r>
            <a:endParaRPr b="1" sz="1200"/>
          </a:p>
          <a:p>
            <a:pPr indent="-304800" lvl="0" marL="457200" rtl="0" algn="just">
              <a:lnSpc>
                <a:spcPct val="115000"/>
              </a:lnSpc>
              <a:spcBef>
                <a:spcPts val="1200"/>
              </a:spcBef>
              <a:spcAft>
                <a:spcPts val="0"/>
              </a:spcAft>
              <a:buSzPts val="1200"/>
              <a:buChar char="●"/>
            </a:pPr>
            <a:r>
              <a:rPr lang="sk" sz="1200"/>
              <a:t>Vytvoření hematomu, zánětlivá reakce a vytvoření vazivové tkáně mezi fragmenty. </a:t>
            </a:r>
            <a:endParaRPr sz="1200"/>
          </a:p>
          <a:p>
            <a:pPr indent="-304800" lvl="0" marL="457200" rtl="0" algn="just">
              <a:lnSpc>
                <a:spcPct val="115000"/>
              </a:lnSpc>
              <a:spcBef>
                <a:spcPts val="0"/>
              </a:spcBef>
              <a:spcAft>
                <a:spcPts val="0"/>
              </a:spcAft>
              <a:buSzPts val="1200"/>
              <a:buChar char="●"/>
            </a:pPr>
            <a:r>
              <a:rPr lang="sk" sz="1200"/>
              <a:t>Proces reparace při kterém se vazivová tkáň obou konců fraktury spojí, aby byla následně proměněna ve vláknitou kost osteoblasty. </a:t>
            </a:r>
            <a:endParaRPr sz="1200"/>
          </a:p>
          <a:p>
            <a:pPr indent="-304800" lvl="0" marL="457200" rtl="0" algn="just">
              <a:lnSpc>
                <a:spcPct val="115000"/>
              </a:lnSpc>
              <a:spcBef>
                <a:spcPts val="0"/>
              </a:spcBef>
              <a:spcAft>
                <a:spcPts val="0"/>
              </a:spcAft>
              <a:buSzPts val="1200"/>
              <a:buChar char="●"/>
            </a:pPr>
            <a:r>
              <a:rPr lang="sk" sz="1200"/>
              <a:t>Remodelace vláknitá kost je nahrazena kostí lamelární.</a:t>
            </a:r>
            <a:endParaRPr sz="1200"/>
          </a:p>
          <a:p>
            <a:pPr indent="0" lvl="0" marL="0" rtl="0" algn="just">
              <a:lnSpc>
                <a:spcPct val="115000"/>
              </a:lnSpc>
              <a:spcBef>
                <a:spcPts val="1200"/>
              </a:spcBef>
              <a:spcAft>
                <a:spcPts val="0"/>
              </a:spcAft>
              <a:buClr>
                <a:schemeClr val="dk1"/>
              </a:buClr>
              <a:buSzPts val="1100"/>
              <a:buFont typeface="Arial"/>
              <a:buNone/>
            </a:pPr>
            <a:r>
              <a:rPr b="1" lang="sk" sz="1200"/>
              <a:t>V případě zastavení procesu hojení v důsledku infekce, nedostatečné fixace, nebo slabého krevního zásobení, rozvíjí se pseudoartróza.</a:t>
            </a:r>
            <a:endParaRPr b="1" sz="1200"/>
          </a:p>
          <a:p>
            <a:pPr indent="0" lvl="0" marL="0" rtl="0" algn="l">
              <a:lnSpc>
                <a:spcPct val="115000"/>
              </a:lnSpc>
              <a:spcBef>
                <a:spcPts val="1200"/>
              </a:spcBef>
              <a:spcAft>
                <a:spcPts val="0"/>
              </a:spcAft>
              <a:buClr>
                <a:schemeClr val="dk1"/>
              </a:buClr>
              <a:buSzPts val="1100"/>
              <a:buFont typeface="Arial"/>
              <a:buNone/>
            </a:pPr>
            <a:r>
              <a:t/>
            </a:r>
            <a:endParaRPr sz="1100"/>
          </a:p>
          <a:p>
            <a:pPr indent="0" lvl="0" marL="0" rtl="0" algn="l">
              <a:spcBef>
                <a:spcPts val="0"/>
              </a:spcBef>
              <a:spcAft>
                <a:spcPts val="0"/>
              </a:spcAft>
              <a:buNone/>
            </a:pPr>
            <a:r>
              <a:rPr lang="sk" sz="1100"/>
              <a:t>ZDROJ: </a:t>
            </a:r>
            <a:r>
              <a:rPr lang="sk" sz="1100" u="sng">
                <a:solidFill>
                  <a:schemeClr val="hlink"/>
                </a:solidFill>
                <a:hlinkClick r:id="rId3"/>
              </a:rPr>
              <a:t>https://fyzioklinika.cz/poradna/clanky-o-zdravi/94-pseudoartroza</a:t>
            </a:r>
            <a:r>
              <a:rPr lang="sk" sz="1100"/>
              <a:t> </a:t>
            </a:r>
            <a:endParaRPr/>
          </a:p>
        </p:txBody>
      </p:sp>
      <p:pic>
        <p:nvPicPr>
          <p:cNvPr id="458" name="Google Shape;458;p66"/>
          <p:cNvPicPr preferRelativeResize="0"/>
          <p:nvPr/>
        </p:nvPicPr>
        <p:blipFill rotWithShape="1">
          <a:blip r:embed="rId4">
            <a:alphaModFix/>
          </a:blip>
          <a:srcRect b="8168" l="40128" r="18748" t="20367"/>
          <a:stretch/>
        </p:blipFill>
        <p:spPr>
          <a:xfrm>
            <a:off x="6286525" y="144925"/>
            <a:ext cx="2655775" cy="2884374"/>
          </a:xfrm>
          <a:prstGeom prst="rect">
            <a:avLst/>
          </a:prstGeom>
          <a:noFill/>
          <a:ln>
            <a:noFill/>
          </a:ln>
        </p:spPr>
      </p:pic>
      <p:pic>
        <p:nvPicPr>
          <p:cNvPr id="459" name="Google Shape;459;p66"/>
          <p:cNvPicPr preferRelativeResize="0"/>
          <p:nvPr/>
        </p:nvPicPr>
        <p:blipFill>
          <a:blip r:embed="rId5">
            <a:alphaModFix/>
          </a:blip>
          <a:stretch>
            <a:fillRect/>
          </a:stretch>
        </p:blipFill>
        <p:spPr>
          <a:xfrm>
            <a:off x="5396700" y="3181699"/>
            <a:ext cx="1958887" cy="1809401"/>
          </a:xfrm>
          <a:prstGeom prst="rect">
            <a:avLst/>
          </a:prstGeom>
          <a:noFill/>
          <a:ln>
            <a:noFill/>
          </a:ln>
        </p:spPr>
      </p:pic>
      <p:sp>
        <p:nvSpPr>
          <p:cNvPr id="460" name="Google Shape;460;p66"/>
          <p:cNvSpPr txBox="1"/>
          <p:nvPr/>
        </p:nvSpPr>
        <p:spPr>
          <a:xfrm>
            <a:off x="7355575" y="3126425"/>
            <a:ext cx="15867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https://www.researchgate.net/figure/f-g-Pseudoarthrosis-due-to-non-union-of-fracture-tibia-and-fibula-f-lower-end-g_fig5_342147116</a:t>
            </a:r>
            <a:endParaRPr sz="8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6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Chrupavka</a:t>
            </a:r>
            <a:endParaRPr/>
          </a:p>
        </p:txBody>
      </p:sp>
      <p:sp>
        <p:nvSpPr>
          <p:cNvPr id="466" name="Google Shape;466;p6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Patří mezi podpůrné pojivové tkáně</a:t>
            </a:r>
            <a:endParaRPr sz="1500"/>
          </a:p>
          <a:p>
            <a:pPr indent="-323850" lvl="0" marL="457200" rtl="0" algn="l">
              <a:spcBef>
                <a:spcPts val="0"/>
              </a:spcBef>
              <a:spcAft>
                <a:spcPts val="0"/>
              </a:spcAft>
              <a:buSzPts val="1500"/>
              <a:buChar char="●"/>
            </a:pPr>
            <a:r>
              <a:rPr lang="sk" sz="1500"/>
              <a:t>Bezcévná, pevná, pružná</a:t>
            </a:r>
            <a:endParaRPr sz="1500"/>
          </a:p>
          <a:p>
            <a:pPr indent="-323850" lvl="0" marL="457200" rtl="0" algn="l">
              <a:spcBef>
                <a:spcPts val="0"/>
              </a:spcBef>
              <a:spcAft>
                <a:spcPts val="0"/>
              </a:spcAft>
              <a:buSzPts val="1500"/>
              <a:buChar char="●"/>
            </a:pPr>
            <a:r>
              <a:rPr lang="sk" sz="1500"/>
              <a:t>Složení: </a:t>
            </a:r>
            <a:endParaRPr sz="1500"/>
          </a:p>
          <a:p>
            <a:pPr indent="-323850" lvl="0" marL="457200" rtl="0" algn="l">
              <a:spcBef>
                <a:spcPts val="0"/>
              </a:spcBef>
              <a:spcAft>
                <a:spcPts val="0"/>
              </a:spcAft>
              <a:buSzPts val="1500"/>
              <a:buChar char="●"/>
            </a:pPr>
            <a:r>
              <a:rPr lang="sk" sz="1500"/>
              <a:t>buněčná složka (chondrocyty, chondroblasty)</a:t>
            </a:r>
            <a:endParaRPr sz="1500"/>
          </a:p>
          <a:p>
            <a:pPr indent="-323850" lvl="0" marL="457200" rtl="0" algn="l">
              <a:spcBef>
                <a:spcPts val="0"/>
              </a:spcBef>
              <a:spcAft>
                <a:spcPts val="0"/>
              </a:spcAft>
              <a:buSzPts val="1500"/>
              <a:buChar char="●"/>
            </a:pPr>
            <a:r>
              <a:rPr lang="sk" sz="1500"/>
              <a:t>mezibuněčná hmota</a:t>
            </a:r>
            <a:endParaRPr sz="1500"/>
          </a:p>
          <a:p>
            <a:pPr indent="-323850" lvl="0" marL="457200" rtl="0" algn="l">
              <a:spcBef>
                <a:spcPts val="0"/>
              </a:spcBef>
              <a:spcAft>
                <a:spcPts val="0"/>
              </a:spcAft>
              <a:buSzPts val="1500"/>
              <a:buChar char="●"/>
            </a:pPr>
            <a:r>
              <a:rPr lang="sk" sz="1500"/>
              <a:t>vláknitá složka (převaha kolagenních vláken typ II)</a:t>
            </a:r>
            <a:endParaRPr sz="1500"/>
          </a:p>
          <a:p>
            <a:pPr indent="-323850" lvl="0" marL="457200" rtl="0" algn="l">
              <a:spcBef>
                <a:spcPts val="0"/>
              </a:spcBef>
              <a:spcAft>
                <a:spcPts val="0"/>
              </a:spcAft>
              <a:buSzPts val="1500"/>
              <a:buChar char="●"/>
            </a:pPr>
            <a:r>
              <a:rPr lang="sk" sz="1500"/>
              <a:t>amorfní složka (proteoglykany, glykosaminoglykany)</a:t>
            </a:r>
            <a:endParaRPr sz="1500"/>
          </a:p>
          <a:p>
            <a:pPr indent="0" lvl="0" marL="0" rtl="0" algn="l">
              <a:spcBef>
                <a:spcPts val="0"/>
              </a:spcBef>
              <a:spcAft>
                <a:spcPts val="0"/>
              </a:spcAft>
              <a:buClr>
                <a:schemeClr val="dk1"/>
              </a:buClr>
              <a:buSzPts val="1100"/>
              <a:buFont typeface="Arial"/>
              <a:buNone/>
            </a:pPr>
            <a:r>
              <a:rPr b="1" lang="sk" sz="1500"/>
              <a:t>3 typy: </a:t>
            </a:r>
            <a:endParaRPr b="1" sz="1500"/>
          </a:p>
          <a:p>
            <a:pPr indent="-323850" lvl="0" marL="457200" rtl="0" algn="l">
              <a:spcBef>
                <a:spcPts val="0"/>
              </a:spcBef>
              <a:spcAft>
                <a:spcPts val="0"/>
              </a:spcAft>
              <a:buSzPts val="1500"/>
              <a:buChar char="●"/>
            </a:pPr>
            <a:r>
              <a:rPr b="1" lang="sk" sz="1500"/>
              <a:t>Hyalinní </a:t>
            </a:r>
            <a:r>
              <a:rPr lang="sk" sz="1500"/>
              <a:t>(nejčastější pokrývá kloubní plochy)</a:t>
            </a:r>
            <a:endParaRPr sz="1500"/>
          </a:p>
          <a:p>
            <a:pPr indent="-323850" lvl="0" marL="457200" rtl="0" algn="l">
              <a:spcBef>
                <a:spcPts val="0"/>
              </a:spcBef>
              <a:spcAft>
                <a:spcPts val="0"/>
              </a:spcAft>
              <a:buSzPts val="1500"/>
              <a:buChar char="●"/>
            </a:pPr>
            <a:r>
              <a:rPr b="1" lang="sk" sz="1500"/>
              <a:t>Elastická</a:t>
            </a:r>
            <a:r>
              <a:rPr lang="sk" sz="1500"/>
              <a:t> (ušní boltce, chrupavky hrtanu)</a:t>
            </a:r>
            <a:endParaRPr sz="1500"/>
          </a:p>
          <a:p>
            <a:pPr indent="-323850" lvl="0" marL="457200" rtl="0" algn="l">
              <a:spcBef>
                <a:spcPts val="0"/>
              </a:spcBef>
              <a:spcAft>
                <a:spcPts val="0"/>
              </a:spcAft>
              <a:buSzPts val="1500"/>
              <a:buChar char="●"/>
            </a:pPr>
            <a:r>
              <a:rPr b="1" lang="sk" sz="1500"/>
              <a:t>Vazivová</a:t>
            </a:r>
            <a:r>
              <a:rPr lang="sk" sz="1500"/>
              <a:t> (menisky, meziobratlové disky)</a:t>
            </a:r>
            <a:endParaRPr sz="1500"/>
          </a:p>
          <a:p>
            <a:pPr indent="0" lvl="0" marL="0" rtl="0" algn="l">
              <a:spcBef>
                <a:spcPts val="0"/>
              </a:spcBef>
              <a:spcAft>
                <a:spcPts val="0"/>
              </a:spcAft>
              <a:buNone/>
            </a:pPr>
            <a:r>
              <a:t/>
            </a:r>
            <a:endParaRPr sz="1500"/>
          </a:p>
        </p:txBody>
      </p:sp>
      <p:pic>
        <p:nvPicPr>
          <p:cNvPr id="467" name="Google Shape;467;p67"/>
          <p:cNvPicPr preferRelativeResize="0"/>
          <p:nvPr/>
        </p:nvPicPr>
        <p:blipFill>
          <a:blip r:embed="rId3">
            <a:alphaModFix/>
          </a:blip>
          <a:stretch>
            <a:fillRect/>
          </a:stretch>
        </p:blipFill>
        <p:spPr>
          <a:xfrm>
            <a:off x="5507150" y="0"/>
            <a:ext cx="3636851" cy="4291851"/>
          </a:xfrm>
          <a:prstGeom prst="rect">
            <a:avLst/>
          </a:prstGeom>
          <a:noFill/>
          <a:ln>
            <a:noFill/>
          </a:ln>
        </p:spPr>
      </p:pic>
      <p:sp>
        <p:nvSpPr>
          <p:cNvPr id="468" name="Google Shape;468;p67"/>
          <p:cNvSpPr txBox="1"/>
          <p:nvPr/>
        </p:nvSpPr>
        <p:spPr>
          <a:xfrm>
            <a:off x="5825575" y="4291850"/>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https://cs.weblogographic.com/difference-between-hyaline-cartilage-and-elastic-cartilage-13612</a:t>
            </a:r>
            <a:endParaRPr sz="800"/>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6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Hojení chrupavky</a:t>
            </a:r>
            <a:endParaRPr/>
          </a:p>
        </p:txBody>
      </p:sp>
      <p:sp>
        <p:nvSpPr>
          <p:cNvPr id="474" name="Google Shape;474;p6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Jelikož se jedná o </a:t>
            </a:r>
            <a:r>
              <a:rPr b="1" lang="sk" sz="1500"/>
              <a:t>avaskulární tkáň, </a:t>
            </a:r>
            <a:r>
              <a:rPr lang="sk" sz="1500"/>
              <a:t>je omezené i hojení</a:t>
            </a:r>
            <a:endParaRPr sz="1500"/>
          </a:p>
          <a:p>
            <a:pPr indent="-323850" lvl="0" marL="457200" rtl="0" algn="l">
              <a:spcBef>
                <a:spcPts val="0"/>
              </a:spcBef>
              <a:spcAft>
                <a:spcPts val="0"/>
              </a:spcAft>
              <a:buSzPts val="1500"/>
              <a:buChar char="●"/>
            </a:pPr>
            <a:r>
              <a:rPr b="1" lang="sk" sz="1500"/>
              <a:t>Kolagenní vlákna II </a:t>
            </a:r>
            <a:r>
              <a:rPr lang="sk" sz="1500"/>
              <a:t>jsou zapuštěna v gelovité hmotě - tvořena mukopolysacharidem a agrekanem (jeho součástí je např. kys. hyaluronová, chondroitin sulfát, keratin slufát, aj..)</a:t>
            </a:r>
            <a:endParaRPr sz="1500"/>
          </a:p>
          <a:p>
            <a:pPr indent="-323850" lvl="0" marL="457200" rtl="0" algn="l">
              <a:spcBef>
                <a:spcPts val="0"/>
              </a:spcBef>
              <a:spcAft>
                <a:spcPts val="0"/>
              </a:spcAft>
              <a:buSzPts val="1500"/>
              <a:buChar char="●"/>
            </a:pPr>
            <a:r>
              <a:rPr lang="sk" sz="1500"/>
              <a:t>Agrekan váže molekuly vody a napomáhá tak chrupavce odolávat vůči tlaku</a:t>
            </a:r>
            <a:endParaRPr sz="1500"/>
          </a:p>
          <a:p>
            <a:pPr indent="-323850" lvl="0" marL="457200" rtl="0" algn="l">
              <a:spcBef>
                <a:spcPts val="0"/>
              </a:spcBef>
              <a:spcAft>
                <a:spcPts val="0"/>
              </a:spcAft>
              <a:buSzPts val="1500"/>
              <a:buChar char="●"/>
            </a:pPr>
            <a:r>
              <a:rPr b="1" lang="sk" sz="1500"/>
              <a:t>Při poškození povrchovém</a:t>
            </a:r>
            <a:r>
              <a:rPr lang="sk" sz="1500"/>
              <a:t> - nedochází k nekróze chondrocytů a není nastartován proces hojení, jelikož zcela chybí cévní zásobení, poškozená kolagenní vlákna, která propouští agrekan - mechanické oslabení, při dlouhodobém trvání vyšší zátěže degenerace chrupavky</a:t>
            </a:r>
            <a:endParaRPr sz="1500"/>
          </a:p>
          <a:p>
            <a:pPr indent="-323850" lvl="0" marL="457200" rtl="0" algn="l">
              <a:spcBef>
                <a:spcPts val="0"/>
              </a:spcBef>
              <a:spcAft>
                <a:spcPts val="0"/>
              </a:spcAft>
              <a:buSzPts val="1500"/>
              <a:buChar char="●"/>
            </a:pPr>
            <a:r>
              <a:rPr b="1" lang="sk" sz="1500"/>
              <a:t>Poškození hlubší (u subchondrální kosti) </a:t>
            </a:r>
            <a:r>
              <a:rPr lang="sk" sz="1500"/>
              <a:t>- nastartuje se proces hojení, jelikož je zde slabé cévní zásobení, hojení ale není na vysoké úrovni - netvoří se kolagen typu II, ale jiné formy kolagenu, které nemají potřebné vlastnosti a neváží agrekan</a:t>
            </a:r>
            <a:endParaRPr sz="1500"/>
          </a:p>
          <a:p>
            <a:pPr indent="0" lvl="0" marL="0" rtl="0" algn="l">
              <a:spcBef>
                <a:spcPts val="0"/>
              </a:spcBef>
              <a:spcAft>
                <a:spcPts val="0"/>
              </a:spcAft>
              <a:buNone/>
            </a:pPr>
            <a:r>
              <a:t/>
            </a:r>
            <a:endParaRPr sz="15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Složení kosti</a:t>
            </a:r>
            <a:endParaRPr/>
          </a:p>
        </p:txBody>
      </p:sp>
      <p:pic>
        <p:nvPicPr>
          <p:cNvPr id="155" name="Google Shape;155;p24"/>
          <p:cNvPicPr preferRelativeResize="0"/>
          <p:nvPr/>
        </p:nvPicPr>
        <p:blipFill>
          <a:blip r:embed="rId3">
            <a:alphaModFix/>
          </a:blip>
          <a:stretch>
            <a:fillRect/>
          </a:stretch>
        </p:blipFill>
        <p:spPr>
          <a:xfrm>
            <a:off x="152400" y="1031100"/>
            <a:ext cx="5060704" cy="3960001"/>
          </a:xfrm>
          <a:prstGeom prst="rect">
            <a:avLst/>
          </a:prstGeom>
          <a:noFill/>
          <a:ln>
            <a:noFill/>
          </a:ln>
        </p:spPr>
      </p:pic>
      <p:sp>
        <p:nvSpPr>
          <p:cNvPr id="156" name="Google Shape;156;p24"/>
          <p:cNvSpPr txBox="1"/>
          <p:nvPr/>
        </p:nvSpPr>
        <p:spPr>
          <a:xfrm>
            <a:off x="1306025" y="95935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https://cz.depositphotos.com/vector-images/osteon.html</a:t>
            </a:r>
            <a:endParaRPr sz="800"/>
          </a:p>
        </p:txBody>
      </p:sp>
      <p:pic>
        <p:nvPicPr>
          <p:cNvPr id="157" name="Google Shape;157;p24"/>
          <p:cNvPicPr preferRelativeResize="0"/>
          <p:nvPr/>
        </p:nvPicPr>
        <p:blipFill>
          <a:blip r:embed="rId4">
            <a:alphaModFix/>
          </a:blip>
          <a:stretch>
            <a:fillRect/>
          </a:stretch>
        </p:blipFill>
        <p:spPr>
          <a:xfrm>
            <a:off x="5331904" y="959350"/>
            <a:ext cx="3626096" cy="3168219"/>
          </a:xfrm>
          <a:prstGeom prst="rect">
            <a:avLst/>
          </a:prstGeom>
          <a:noFill/>
          <a:ln>
            <a:noFill/>
          </a:ln>
        </p:spPr>
      </p:pic>
      <p:sp>
        <p:nvSpPr>
          <p:cNvPr id="158" name="Google Shape;158;p24"/>
          <p:cNvSpPr txBox="1"/>
          <p:nvPr/>
        </p:nvSpPr>
        <p:spPr>
          <a:xfrm>
            <a:off x="6555250" y="443150"/>
            <a:ext cx="18603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https://cs.wikipedia.org/wiki/Osteon</a:t>
            </a:r>
            <a:endParaRPr sz="800"/>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69"/>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Menisky kolenního kloubu</a:t>
            </a:r>
            <a:endParaRPr/>
          </a:p>
        </p:txBody>
      </p:sp>
      <p:sp>
        <p:nvSpPr>
          <p:cNvPr id="480" name="Google Shape;480;p69"/>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23850" lvl="0" marL="457200" rtl="0" algn="l">
              <a:spcBef>
                <a:spcPts val="0"/>
              </a:spcBef>
              <a:spcAft>
                <a:spcPts val="0"/>
              </a:spcAft>
              <a:buSzPts val="1500"/>
              <a:buChar char="●"/>
            </a:pPr>
            <a:r>
              <a:rPr lang="sk" sz="1500"/>
              <a:t>Tvořeny vazivovou chrupavkou</a:t>
            </a:r>
            <a:endParaRPr sz="1500"/>
          </a:p>
          <a:p>
            <a:pPr indent="-323850" lvl="0" marL="457200" rtl="0" algn="l">
              <a:spcBef>
                <a:spcPts val="0"/>
              </a:spcBef>
              <a:spcAft>
                <a:spcPts val="0"/>
              </a:spcAft>
              <a:buSzPts val="1500"/>
              <a:buChar char="●"/>
            </a:pPr>
            <a:r>
              <a:rPr lang="sk" sz="1500"/>
              <a:t>Zlepšují kongruentnost kloubních ploch kolenního kloubu</a:t>
            </a:r>
            <a:endParaRPr sz="1500"/>
          </a:p>
          <a:p>
            <a:pPr indent="0" lvl="0" marL="0" rtl="0" algn="l">
              <a:spcBef>
                <a:spcPts val="0"/>
              </a:spcBef>
              <a:spcAft>
                <a:spcPts val="0"/>
              </a:spcAft>
              <a:buNone/>
            </a:pPr>
            <a:r>
              <a:rPr lang="sk" sz="1500"/>
              <a:t>Jsou 2:</a:t>
            </a:r>
            <a:endParaRPr sz="1500"/>
          </a:p>
          <a:p>
            <a:pPr indent="-323850" lvl="0" marL="457200" rtl="0" algn="l">
              <a:spcBef>
                <a:spcPts val="0"/>
              </a:spcBef>
              <a:spcAft>
                <a:spcPts val="0"/>
              </a:spcAft>
              <a:buSzPts val="1500"/>
              <a:buChar char="●"/>
            </a:pPr>
            <a:r>
              <a:rPr b="1" lang="sk" sz="1500"/>
              <a:t>Mediální </a:t>
            </a:r>
            <a:r>
              <a:rPr lang="sk" sz="1500"/>
              <a:t>- poloměsíčitý tvar C, větší, srostlý s mediálním kolaterálním vazem kolene (lig. collaterale mediale), fixován ve 3 bodech (oba cípy a střed) –&gt; je méně pohyblivý, i proto je mnohem častěji poškozen (80%), často kombinace s poškozením lig. collaterale mediale a předním zkříženým vazem (ACL – lig. cruciatum anterius) tzv. nešťastná triáda ("Unhappy trias")</a:t>
            </a:r>
            <a:endParaRPr sz="1500"/>
          </a:p>
          <a:p>
            <a:pPr indent="-323850" lvl="0" marL="457200" rtl="0" algn="l">
              <a:spcBef>
                <a:spcPts val="0"/>
              </a:spcBef>
              <a:spcAft>
                <a:spcPts val="0"/>
              </a:spcAft>
              <a:buSzPts val="1500"/>
              <a:buChar char="●"/>
            </a:pPr>
            <a:r>
              <a:rPr b="1" lang="sk" sz="1500"/>
              <a:t>Laterální </a:t>
            </a:r>
            <a:r>
              <a:rPr lang="sk" sz="1500"/>
              <a:t>- téměř kruhovitý tvar O, přední cíp se upíná do blízkosti ACL, přední na mezihrbolovou vyvýšeninu (upevnění téměř pouze v 1 místě, jelikož přední a zadní cíp se téměř dotýkají), je mnohem pohyblivější, méně často zraněný (20%)</a:t>
            </a:r>
            <a:endParaRPr sz="1500"/>
          </a:p>
          <a:p>
            <a:pPr indent="0" lvl="0" marL="0" rtl="0" algn="l">
              <a:spcBef>
                <a:spcPts val="0"/>
              </a:spcBef>
              <a:spcAft>
                <a:spcPts val="0"/>
              </a:spcAft>
              <a:buNone/>
            </a:pPr>
            <a:r>
              <a:t/>
            </a:r>
            <a:endParaRPr sz="1500"/>
          </a:p>
        </p:txBody>
      </p:sp>
      <p:pic>
        <p:nvPicPr>
          <p:cNvPr id="481" name="Google Shape;481;p69"/>
          <p:cNvPicPr preferRelativeResize="0"/>
          <p:nvPr/>
        </p:nvPicPr>
        <p:blipFill>
          <a:blip r:embed="rId3">
            <a:alphaModFix/>
          </a:blip>
          <a:stretch>
            <a:fillRect/>
          </a:stretch>
        </p:blipFill>
        <p:spPr>
          <a:xfrm>
            <a:off x="5887300" y="0"/>
            <a:ext cx="3256700" cy="2004800"/>
          </a:xfrm>
          <a:prstGeom prst="rect">
            <a:avLst/>
          </a:prstGeom>
          <a:noFill/>
          <a:ln>
            <a:noFill/>
          </a:ln>
        </p:spPr>
      </p:pic>
      <p:sp>
        <p:nvSpPr>
          <p:cNvPr id="482" name="Google Shape;482;p69"/>
          <p:cNvSpPr txBox="1"/>
          <p:nvPr/>
        </p:nvSpPr>
        <p:spPr>
          <a:xfrm>
            <a:off x="6015650" y="1905000"/>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800"/>
              <a:t>https://cz.pinterest.com/pin/835206693370674808/</a:t>
            </a:r>
            <a:endParaRPr sz="800"/>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70"/>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Vyšetření chrupavek</a:t>
            </a:r>
            <a:endParaRPr/>
          </a:p>
        </p:txBody>
      </p:sp>
      <p:sp>
        <p:nvSpPr>
          <p:cNvPr id="488" name="Google Shape;488;p70"/>
          <p:cNvSpPr txBox="1"/>
          <p:nvPr>
            <p:ph idx="1" type="body"/>
          </p:nvPr>
        </p:nvSpPr>
        <p:spPr>
          <a:xfrm>
            <a:off x="540000" y="1269000"/>
            <a:ext cx="4850100" cy="3105000"/>
          </a:xfrm>
          <a:prstGeom prst="rect">
            <a:avLst/>
          </a:prstGeom>
        </p:spPr>
        <p:txBody>
          <a:bodyPr anchorCtr="0" anchor="t" bIns="0" lIns="0" spcFirstLastPara="1" rIns="0" wrap="square" tIns="0">
            <a:noAutofit/>
          </a:bodyPr>
          <a:lstStyle/>
          <a:p>
            <a:pPr indent="-342900" lvl="0" marL="457200" rtl="0" algn="l">
              <a:spcBef>
                <a:spcPts val="0"/>
              </a:spcBef>
              <a:spcAft>
                <a:spcPts val="0"/>
              </a:spcAft>
              <a:buSzPts val="1800"/>
              <a:buChar char="●"/>
            </a:pPr>
            <a:r>
              <a:rPr lang="sk" sz="1800"/>
              <a:t>Zobrazovací metody</a:t>
            </a:r>
            <a:endParaRPr sz="1800"/>
          </a:p>
          <a:p>
            <a:pPr indent="-342900" lvl="0" marL="457200" rtl="0" algn="l">
              <a:spcBef>
                <a:spcPts val="0"/>
              </a:spcBef>
              <a:spcAft>
                <a:spcPts val="0"/>
              </a:spcAft>
              <a:buSzPts val="1800"/>
              <a:buChar char="●"/>
            </a:pPr>
            <a:r>
              <a:rPr lang="sk" sz="1800"/>
              <a:t>Auskultace - drásoty, krepitace, lupavé fenomény při pohybu aktivním i pasivním</a:t>
            </a:r>
            <a:endParaRPr sz="1800"/>
          </a:p>
          <a:p>
            <a:pPr indent="-342900" lvl="0" marL="457200" rtl="0" algn="l">
              <a:spcBef>
                <a:spcPts val="0"/>
              </a:spcBef>
              <a:spcAft>
                <a:spcPts val="0"/>
              </a:spcAft>
              <a:buSzPts val="1800"/>
              <a:buChar char="●"/>
            </a:pPr>
            <a:r>
              <a:rPr lang="sk" sz="1800"/>
              <a:t>zajímá nás, zda byl úraz daného kloubu, zda zvuky doprovází bolest, jestli je otok, erytém (zčervenání), zateplení kloubu...</a:t>
            </a:r>
            <a:endParaRPr sz="1800"/>
          </a:p>
          <a:p>
            <a:pPr indent="-342900" lvl="0" marL="457200" rtl="0" algn="l">
              <a:spcBef>
                <a:spcPts val="0"/>
              </a:spcBef>
              <a:spcAft>
                <a:spcPts val="0"/>
              </a:spcAft>
              <a:buSzPts val="1800"/>
              <a:buChar char="●"/>
            </a:pPr>
            <a:r>
              <a:rPr lang="sk" sz="1800"/>
              <a:t>Vyšetření menisků kolenního kloubu</a:t>
            </a:r>
            <a:endParaRPr sz="1800"/>
          </a:p>
          <a:p>
            <a:pPr indent="-342900" lvl="0" marL="457200" rtl="0" algn="l">
              <a:spcBef>
                <a:spcPts val="0"/>
              </a:spcBef>
              <a:spcAft>
                <a:spcPts val="0"/>
              </a:spcAft>
              <a:buSzPts val="1800"/>
              <a:buChar char="●"/>
            </a:pPr>
            <a:r>
              <a:rPr lang="sk" sz="1800"/>
              <a:t>Palpační test menisků</a:t>
            </a:r>
            <a:endParaRPr sz="1800"/>
          </a:p>
          <a:p>
            <a:pPr indent="-342900" lvl="0" marL="457200" rtl="0" algn="l">
              <a:spcBef>
                <a:spcPts val="0"/>
              </a:spcBef>
              <a:spcAft>
                <a:spcPts val="0"/>
              </a:spcAft>
              <a:buSzPts val="1800"/>
              <a:buChar char="●"/>
            </a:pPr>
            <a:r>
              <a:rPr lang="sk" sz="1800"/>
              <a:t>Apley test</a:t>
            </a:r>
            <a:endParaRPr sz="1800"/>
          </a:p>
          <a:p>
            <a:pPr indent="-342900" lvl="0" marL="457200" rtl="0" algn="l">
              <a:spcBef>
                <a:spcPts val="0"/>
              </a:spcBef>
              <a:spcAft>
                <a:spcPts val="0"/>
              </a:spcAft>
              <a:buSzPts val="1800"/>
              <a:buChar char="●"/>
            </a:pPr>
            <a:r>
              <a:rPr lang="sk" sz="1800"/>
              <a:t>McMurray test</a:t>
            </a:r>
            <a:endParaRPr sz="1800"/>
          </a:p>
          <a:p>
            <a:pPr indent="-342900" lvl="0" marL="457200" rtl="0" algn="l">
              <a:spcBef>
                <a:spcPts val="0"/>
              </a:spcBef>
              <a:spcAft>
                <a:spcPts val="0"/>
              </a:spcAft>
              <a:buSzPts val="1800"/>
              <a:buChar char="●"/>
            </a:pPr>
            <a:r>
              <a:rPr lang="sk" sz="1800"/>
              <a:t>Steinmann test 1</a:t>
            </a:r>
            <a:endParaRPr sz="1800"/>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pic>
        <p:nvPicPr>
          <p:cNvPr descr="Dr. Clayton Lane presents a case example of a cheerleader with a cartilage injury in the knee that was treated with minimally invasive surgery. Xrays, arthroscopic surgery video, rehabilitation and outcomes are included.&#10;Gulf Orthopaedics (251) 435-2663 &#10;435-BONE" id="489" name="Google Shape;489;p70" title="Arthroscopic Cartilage Repair">
            <a:hlinkClick r:id="rId3"/>
          </p:cNvPr>
          <p:cNvPicPr preferRelativeResize="0"/>
          <p:nvPr/>
        </p:nvPicPr>
        <p:blipFill>
          <a:blip r:embed="rId4">
            <a:alphaModFix/>
          </a:blip>
          <a:stretch>
            <a:fillRect/>
          </a:stretch>
        </p:blipFill>
        <p:spPr>
          <a:xfrm>
            <a:off x="5224275" y="202563"/>
            <a:ext cx="3449100" cy="2586825"/>
          </a:xfrm>
          <a:prstGeom prst="rect">
            <a:avLst/>
          </a:prstGeom>
          <a:noFill/>
          <a:ln>
            <a:noFill/>
          </a:ln>
        </p:spPr>
      </p:pic>
      <p:pic>
        <p:nvPicPr>
          <p:cNvPr descr="This 3D medical animation of torn knee meniscus repair begins with an orientation of the knee joint, the medial and lateral meniscus, and the free-floating cartilage in the joint space. Prior to surgery, the joint is prepared by filling it with fluid. Afterwards and arthroscope and a surgical tool are inserted to visualize and repair the torn meniscal cartilage, respectively. &#10;&#10;#meniscus #knee #tornmeniscus #KneeArthroscopy #Meniscectomy #arthroscopy&#10;ANCE00197" id="490" name="Google Shape;490;p70" title="Torn Knee Meniscus Repair">
            <a:hlinkClick r:id="rId5"/>
          </p:cNvPr>
          <p:cNvPicPr preferRelativeResize="0"/>
          <p:nvPr/>
        </p:nvPicPr>
        <p:blipFill>
          <a:blip r:embed="rId6">
            <a:alphaModFix/>
          </a:blip>
          <a:stretch>
            <a:fillRect/>
          </a:stretch>
        </p:blipFill>
        <p:spPr>
          <a:xfrm>
            <a:off x="5762775" y="2867825"/>
            <a:ext cx="2910600" cy="2182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1000"/>
                                        <p:tgtEl>
                                          <p:spTgt spid="4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1000"/>
                                        <p:tgtEl>
                                          <p:spTgt spid="4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1"/>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Zdroje:</a:t>
            </a:r>
            <a:endParaRPr/>
          </a:p>
        </p:txBody>
      </p:sp>
      <p:sp>
        <p:nvSpPr>
          <p:cNvPr id="496" name="Google Shape;496;p71"/>
          <p:cNvSpPr txBox="1"/>
          <p:nvPr>
            <p:ph idx="1" type="body"/>
          </p:nvPr>
        </p:nvSpPr>
        <p:spPr>
          <a:xfrm>
            <a:off x="539550" y="1191050"/>
            <a:ext cx="8064900" cy="2963100"/>
          </a:xfrm>
          <a:prstGeom prst="rect">
            <a:avLst/>
          </a:prstGeom>
        </p:spPr>
        <p:txBody>
          <a:bodyPr anchorCtr="0" anchor="t" bIns="0" lIns="0" spcFirstLastPara="1" rIns="0" wrap="square" tIns="0">
            <a:noAutofit/>
          </a:bodyPr>
          <a:lstStyle/>
          <a:p>
            <a:pPr indent="-298450" lvl="0" marL="457200" rtl="0" algn="l">
              <a:lnSpc>
                <a:spcPct val="115000"/>
              </a:lnSpc>
              <a:spcBef>
                <a:spcPts val="0"/>
              </a:spcBef>
              <a:spcAft>
                <a:spcPts val="0"/>
              </a:spcAft>
              <a:buSzPts val="1100"/>
              <a:buChar char="●"/>
            </a:pPr>
            <a:r>
              <a:rPr lang="sk" sz="1100">
                <a:highlight>
                  <a:srgbClr val="FFFFFF"/>
                </a:highlight>
              </a:rPr>
              <a:t>ASTUR, D. C., ZANATTA, F., ARLIANI, G. G. Stress fractures: definition, diagnosis and treatment. Revista Brasileira de Ortopedia. 2016, num. 51, pp. 3-10.</a:t>
            </a:r>
            <a:endParaRPr sz="1100">
              <a:highlight>
                <a:srgbClr val="FFFFFF"/>
              </a:highlight>
            </a:endParaRPr>
          </a:p>
          <a:p>
            <a:pPr indent="-298450" lvl="0" marL="457200" rtl="0" algn="l">
              <a:lnSpc>
                <a:spcPct val="115000"/>
              </a:lnSpc>
              <a:spcBef>
                <a:spcPts val="0"/>
              </a:spcBef>
              <a:spcAft>
                <a:spcPts val="0"/>
              </a:spcAft>
              <a:buSzPts val="1100"/>
              <a:buChar char="●"/>
            </a:pPr>
            <a:r>
              <a:rPr lang="sk" sz="1100">
                <a:highlight>
                  <a:srgbClr val="FFFFFF"/>
                </a:highlight>
              </a:rPr>
              <a:t>BREITHAUPT. Zur pathologie des mensclichen fusses. To the pathology of the human foot. Med Zeitung. 1855, num. 24, p. 169. </a:t>
            </a:r>
            <a:endParaRPr sz="1100">
              <a:highlight>
                <a:srgbClr val="FFFFFF"/>
              </a:highlight>
            </a:endParaRPr>
          </a:p>
          <a:p>
            <a:pPr indent="-298450" lvl="0" marL="457200" rtl="0" algn="l">
              <a:lnSpc>
                <a:spcPct val="115000"/>
              </a:lnSpc>
              <a:spcBef>
                <a:spcPts val="0"/>
              </a:spcBef>
              <a:spcAft>
                <a:spcPts val="0"/>
              </a:spcAft>
              <a:buSzPts val="1100"/>
              <a:buChar char="●"/>
            </a:pPr>
            <a:r>
              <a:rPr lang="sk" sz="1100">
                <a:highlight>
                  <a:srgbClr val="FFFFFF"/>
                </a:highlight>
              </a:rPr>
              <a:t>PEPPER, M., AKUTHOTA, V., McCARTY, E. C. The Pathophysiology of Stress Fractures. Clinics in Sports Medicine. 2006, num. 25, pp. 1-16. </a:t>
            </a:r>
            <a:endParaRPr sz="1100">
              <a:highlight>
                <a:srgbClr val="FFFFFF"/>
              </a:highlight>
            </a:endParaRPr>
          </a:p>
          <a:p>
            <a:pPr indent="-298450" lvl="0" marL="457200" rtl="0" algn="l">
              <a:lnSpc>
                <a:spcPct val="115000"/>
              </a:lnSpc>
              <a:spcBef>
                <a:spcPts val="0"/>
              </a:spcBef>
              <a:spcAft>
                <a:spcPts val="0"/>
              </a:spcAft>
              <a:buSzPts val="1100"/>
              <a:buChar char="●"/>
            </a:pPr>
            <a:r>
              <a:rPr lang="sk" sz="1100">
                <a:highlight>
                  <a:srgbClr val="FFFFFF"/>
                </a:highlight>
              </a:rPr>
              <a:t>WARDEN, S. J., BURR, D. B., BRUKNER, P. D. Stress Fractures: Pathophysiology, Epidemiology, and Risk Factors. Current Osteoporosis Reports. 2006, num. 4, pp. 103-109.</a:t>
            </a:r>
            <a:endParaRPr sz="1100">
              <a:highlight>
                <a:srgbClr val="FFFFFF"/>
              </a:highlight>
            </a:endParaRPr>
          </a:p>
          <a:p>
            <a:pPr indent="-298450" lvl="0" marL="457200" rtl="0" algn="l">
              <a:spcBef>
                <a:spcPts val="0"/>
              </a:spcBef>
              <a:spcAft>
                <a:spcPts val="0"/>
              </a:spcAft>
              <a:buSzPts val="1100"/>
              <a:buChar char="●"/>
            </a:pPr>
            <a:r>
              <a:rPr lang="sk" sz="1100" u="sng">
                <a:solidFill>
                  <a:schemeClr val="dk2"/>
                </a:solidFill>
                <a:hlinkClick r:id="rId3">
                  <a:extLst>
                    <a:ext uri="{A12FA001-AC4F-418D-AE19-62706E023703}">
                      <ahyp:hlinkClr val="tx"/>
                    </a:ext>
                  </a:extLst>
                </a:hlinkClick>
              </a:rPr>
              <a:t>https://www.physio-pedia.com/Mechanical_Loading_of_Bone</a:t>
            </a:r>
            <a:endParaRPr sz="1100">
              <a:highlight>
                <a:srgbClr val="FFFFFF"/>
              </a:highlight>
            </a:endParaRPr>
          </a:p>
          <a:p>
            <a:pPr indent="-298450" lvl="0" marL="457200" rtl="0" algn="l">
              <a:spcBef>
                <a:spcPts val="0"/>
              </a:spcBef>
              <a:spcAft>
                <a:spcPts val="0"/>
              </a:spcAft>
              <a:buSzPts val="1100"/>
              <a:buChar char="●"/>
            </a:pPr>
            <a:r>
              <a:rPr lang="sk" sz="1100" u="sng">
                <a:solidFill>
                  <a:schemeClr val="hlink"/>
                </a:solidFill>
                <a:hlinkClick r:id="rId4"/>
              </a:rPr>
              <a:t>https://www.sportklinik.cz/2020/11/12/unavove-zlomeniny/</a:t>
            </a:r>
            <a:r>
              <a:rPr lang="sk" sz="1100"/>
              <a:t> </a:t>
            </a:r>
            <a:endParaRPr sz="1100"/>
          </a:p>
          <a:p>
            <a:pPr indent="-298450" lvl="0" marL="457200" rtl="0" algn="l">
              <a:spcBef>
                <a:spcPts val="0"/>
              </a:spcBef>
              <a:spcAft>
                <a:spcPts val="0"/>
              </a:spcAft>
              <a:buSzPts val="1100"/>
              <a:buChar char="●"/>
            </a:pPr>
            <a:r>
              <a:rPr lang="sk" sz="1100"/>
              <a:t>Kapanji, A., I. The physiology of the joints. Churchill Livingstone Elsevier 2008, 6. vyd., 335 s. ISBN 978-0-7020-2959-2.</a:t>
            </a:r>
            <a:endParaRPr sz="1100"/>
          </a:p>
          <a:p>
            <a:pPr indent="-298450" lvl="0" marL="457200" rtl="0" algn="l">
              <a:spcBef>
                <a:spcPts val="0"/>
              </a:spcBef>
              <a:spcAft>
                <a:spcPts val="0"/>
              </a:spcAft>
              <a:buSzPts val="1100"/>
              <a:buChar char="●"/>
            </a:pPr>
            <a:r>
              <a:rPr lang="sk" sz="1100"/>
              <a:t>Kolář, P. Rehabilitace v klinické praxi. Praha: Galén 2010, 1. vyd., 650 s. ISBN 978-80-7262-657-1.</a:t>
            </a:r>
            <a:endParaRPr sz="1100"/>
          </a:p>
          <a:p>
            <a:pPr indent="-298450" lvl="0" marL="457200" rtl="0" algn="l">
              <a:spcBef>
                <a:spcPts val="0"/>
              </a:spcBef>
              <a:spcAft>
                <a:spcPts val="0"/>
              </a:spcAft>
              <a:buSzPts val="1100"/>
              <a:buChar char="●"/>
            </a:pPr>
            <a:r>
              <a:rPr lang="sk" sz="1100"/>
              <a:t>Lewit, K. Manipulační léčba. Leipzig: J. A. Barth Verlag Heidelberg 2003, 5. vyd., 412 s. ISBN 80-7066-725-7.</a:t>
            </a:r>
            <a:endParaRPr sz="1100"/>
          </a:p>
          <a:p>
            <a:pPr indent="-298450" lvl="0" marL="457200" rtl="0" algn="l">
              <a:spcBef>
                <a:spcPts val="0"/>
              </a:spcBef>
              <a:spcAft>
                <a:spcPts val="0"/>
              </a:spcAft>
              <a:buSzPts val="1100"/>
              <a:buChar char="●"/>
            </a:pPr>
            <a:r>
              <a:rPr lang="sk" sz="1100"/>
              <a:t>Oatis, C., A. Kinesiology. Lippincott Williams &amp; Wilkins, a Wolters Kluwer business 2009, 2. vyd., 946 s. ISBN 978-0-7817-7422-2.</a:t>
            </a:r>
            <a:endParaRPr sz="1100"/>
          </a:p>
          <a:p>
            <a:pPr indent="-298450" lvl="0" marL="457200" rtl="0" algn="l">
              <a:spcBef>
                <a:spcPts val="0"/>
              </a:spcBef>
              <a:spcAft>
                <a:spcPts val="0"/>
              </a:spcAft>
              <a:buSzPts val="1100"/>
              <a:buChar char="●"/>
            </a:pPr>
            <a:r>
              <a:rPr lang="sk" sz="1100"/>
              <a:t>Véle, F. Kineziologie. Praha: Triton 2007, 2. vyd., 376 s. ISBN 80-7254-837-9.</a:t>
            </a:r>
            <a:endParaRPr sz="1100"/>
          </a:p>
          <a:p>
            <a:pPr indent="0" lvl="0" marL="0" rtl="0" algn="l">
              <a:spcBef>
                <a:spcPts val="0"/>
              </a:spcBef>
              <a:spcAft>
                <a:spcPts val="0"/>
              </a:spcAft>
              <a:buNone/>
            </a:pPr>
            <a:r>
              <a:rPr lang="sk" sz="1100"/>
              <a:t> </a:t>
            </a:r>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72"/>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Děkuji za pozornost!</a:t>
            </a:r>
            <a:endParaRPr/>
          </a:p>
        </p:txBody>
      </p:sp>
      <p:pic>
        <p:nvPicPr>
          <p:cNvPr id="502" name="Google Shape;502;p72"/>
          <p:cNvPicPr preferRelativeResize="0"/>
          <p:nvPr/>
        </p:nvPicPr>
        <p:blipFill rotWithShape="1">
          <a:blip r:embed="rId3">
            <a:alphaModFix/>
          </a:blip>
          <a:srcRect b="17946" l="9091" r="44569" t="24163"/>
          <a:stretch/>
        </p:blipFill>
        <p:spPr>
          <a:xfrm>
            <a:off x="1983475" y="975950"/>
            <a:ext cx="4930575" cy="3850074"/>
          </a:xfrm>
          <a:prstGeom prst="rect">
            <a:avLst/>
          </a:prstGeom>
          <a:noFill/>
          <a:ln>
            <a:noFill/>
          </a:ln>
        </p:spPr>
      </p:pic>
      <p:sp>
        <p:nvSpPr>
          <p:cNvPr id="503" name="Google Shape;503;p72"/>
          <p:cNvSpPr txBox="1"/>
          <p:nvPr/>
        </p:nvSpPr>
        <p:spPr>
          <a:xfrm>
            <a:off x="3072000" y="47589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sk" sz="600"/>
              <a:t>Jak Utopit Dr. Mráčkovou: </a:t>
            </a:r>
            <a:r>
              <a:rPr lang="sk" sz="600" u="sng">
                <a:solidFill>
                  <a:schemeClr val="hlink"/>
                </a:solidFill>
                <a:hlinkClick r:id="rId4"/>
              </a:rPr>
              <a:t>https://www.instagram.com/p/CjiOkBVjbR9CZVo8JmkxN6SBDxrovLpkRNdOyw0/</a:t>
            </a:r>
            <a:r>
              <a:rPr lang="sk" sz="600"/>
              <a:t> </a:t>
            </a:r>
            <a:endParaRPr sz="6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5"/>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Složení kosti</a:t>
            </a:r>
            <a:endParaRPr/>
          </a:p>
        </p:txBody>
      </p:sp>
      <p:sp>
        <p:nvSpPr>
          <p:cNvPr id="164" name="Google Shape;164;p25"/>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b="1" lang="sk"/>
              <a:t>corticalis</a:t>
            </a:r>
            <a:endParaRPr b="1"/>
          </a:p>
          <a:p>
            <a:pPr indent="0" lvl="0" marL="0" rtl="0" algn="l">
              <a:spcBef>
                <a:spcPts val="0"/>
              </a:spcBef>
              <a:spcAft>
                <a:spcPts val="0"/>
              </a:spcAft>
              <a:buClr>
                <a:schemeClr val="dk1"/>
              </a:buClr>
              <a:buSzPts val="1100"/>
              <a:buFont typeface="Arial"/>
              <a:buNone/>
            </a:pPr>
            <a:r>
              <a:rPr lang="sk"/>
              <a:t>hustota 1,85-2,00 g/cm3</a:t>
            </a:r>
            <a:endParaRPr/>
          </a:p>
          <a:p>
            <a:pPr indent="0" lvl="0" marL="0" rtl="0" algn="l">
              <a:spcBef>
                <a:spcPts val="0"/>
              </a:spcBef>
              <a:spcAft>
                <a:spcPts val="0"/>
              </a:spcAft>
              <a:buClr>
                <a:schemeClr val="dk1"/>
              </a:buClr>
              <a:buSzPts val="1100"/>
              <a:buFont typeface="Arial"/>
              <a:buNone/>
            </a:pPr>
            <a:r>
              <a:t/>
            </a:r>
            <a:endParaRPr/>
          </a:p>
          <a:p>
            <a:pPr indent="-361950" lvl="0" marL="457200" rtl="0" algn="l">
              <a:spcBef>
                <a:spcPts val="0"/>
              </a:spcBef>
              <a:spcAft>
                <a:spcPts val="0"/>
              </a:spcAft>
              <a:buSzPts val="2100"/>
              <a:buChar char="●"/>
            </a:pPr>
            <a:r>
              <a:rPr b="1" lang="sk"/>
              <a:t>spongiosa</a:t>
            </a:r>
            <a:endParaRPr b="1"/>
          </a:p>
          <a:p>
            <a:pPr indent="0" lvl="0" marL="0" rtl="0" algn="l">
              <a:spcBef>
                <a:spcPts val="0"/>
              </a:spcBef>
              <a:spcAft>
                <a:spcPts val="0"/>
              </a:spcAft>
              <a:buClr>
                <a:schemeClr val="dk1"/>
              </a:buClr>
              <a:buSzPts val="1100"/>
              <a:buFont typeface="Arial"/>
              <a:buNone/>
            </a:pPr>
            <a:r>
              <a:rPr lang="sk"/>
              <a:t>hustota 0,15-1,00 g/cm3</a:t>
            </a:r>
            <a:endParaRPr/>
          </a:p>
          <a:p>
            <a:pPr indent="0" lvl="0" marL="0" rtl="0" algn="l">
              <a:spcBef>
                <a:spcPts val="0"/>
              </a:spcBef>
              <a:spcAft>
                <a:spcPts val="0"/>
              </a:spcAft>
              <a:buNone/>
            </a:pPr>
            <a:r>
              <a:t/>
            </a:r>
            <a:endParaRPr/>
          </a:p>
        </p:txBody>
      </p:sp>
      <p:pic>
        <p:nvPicPr>
          <p:cNvPr id="165" name="Google Shape;165;p25"/>
          <p:cNvPicPr preferRelativeResize="0"/>
          <p:nvPr/>
        </p:nvPicPr>
        <p:blipFill>
          <a:blip r:embed="rId3">
            <a:alphaModFix/>
          </a:blip>
          <a:stretch>
            <a:fillRect/>
          </a:stretch>
        </p:blipFill>
        <p:spPr>
          <a:xfrm>
            <a:off x="4571997" y="1113250"/>
            <a:ext cx="3752626" cy="3249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6"/>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Biomechanické vlastnosti kosti</a:t>
            </a:r>
            <a:endParaRPr/>
          </a:p>
        </p:txBody>
      </p:sp>
      <p:sp>
        <p:nvSpPr>
          <p:cNvPr id="171" name="Google Shape;171;p26"/>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100"/>
              <a:buFont typeface="Arial"/>
              <a:buNone/>
            </a:pPr>
            <a:r>
              <a:rPr b="1" lang="sk" sz="1800"/>
              <a:t>kompozitní materiál </a:t>
            </a:r>
            <a:r>
              <a:rPr lang="sk" sz="1800"/>
              <a:t>(např. sklolaminát)</a:t>
            </a:r>
            <a:endParaRPr sz="1800"/>
          </a:p>
          <a:p>
            <a:pPr indent="-342900" lvl="0" marL="457200" rtl="0" algn="l">
              <a:spcBef>
                <a:spcPts val="0"/>
              </a:spcBef>
              <a:spcAft>
                <a:spcPts val="0"/>
              </a:spcAft>
              <a:buSzPts val="1800"/>
              <a:buChar char="●"/>
            </a:pPr>
            <a:r>
              <a:rPr lang="sk" sz="1800"/>
              <a:t>kolagen (flexibilita, ale minimální protažitelnost)</a:t>
            </a:r>
            <a:endParaRPr sz="1800"/>
          </a:p>
          <a:p>
            <a:pPr indent="-342900" lvl="0" marL="457200" rtl="0" algn="l">
              <a:spcBef>
                <a:spcPts val="0"/>
              </a:spcBef>
              <a:spcAft>
                <a:spcPts val="0"/>
              </a:spcAft>
              <a:buSzPts val="1800"/>
              <a:buChar char="●"/>
            </a:pPr>
            <a:r>
              <a:rPr lang="sk" sz="1800"/>
              <a:t>minerální složka (tvrdost, fragilita)</a:t>
            </a:r>
            <a:endParaRPr sz="1800"/>
          </a:p>
          <a:p>
            <a:pPr indent="0" lvl="0" marL="0" rtl="0" algn="l">
              <a:spcBef>
                <a:spcPts val="0"/>
              </a:spcBef>
              <a:spcAft>
                <a:spcPts val="0"/>
              </a:spcAft>
              <a:buNone/>
            </a:pPr>
            <a:r>
              <a:rPr b="1" lang="sk" sz="1800"/>
              <a:t>strukturální nehomogenita + anizotropie, různé mech. vlastnosti dle:	</a:t>
            </a:r>
            <a:endParaRPr b="1" sz="1800"/>
          </a:p>
          <a:p>
            <a:pPr indent="-342900" lvl="0" marL="457200" rtl="0" algn="l">
              <a:spcBef>
                <a:spcPts val="0"/>
              </a:spcBef>
              <a:spcAft>
                <a:spcPts val="0"/>
              </a:spcAft>
              <a:buSzPts val="1800"/>
              <a:buChar char="●"/>
            </a:pPr>
            <a:r>
              <a:rPr lang="sk" sz="1800"/>
              <a:t>struktury</a:t>
            </a:r>
            <a:endParaRPr sz="1800"/>
          </a:p>
          <a:p>
            <a:pPr indent="-342900" lvl="0" marL="457200" rtl="0" algn="l">
              <a:spcBef>
                <a:spcPts val="0"/>
              </a:spcBef>
              <a:spcAft>
                <a:spcPts val="0"/>
              </a:spcAft>
              <a:buSzPts val="1800"/>
              <a:buChar char="●"/>
            </a:pPr>
            <a:r>
              <a:rPr lang="sk" sz="1800"/>
              <a:t>lokality</a:t>
            </a:r>
            <a:endParaRPr sz="1800"/>
          </a:p>
          <a:p>
            <a:pPr indent="-342900" lvl="0" marL="457200" rtl="0" algn="l">
              <a:spcBef>
                <a:spcPts val="0"/>
              </a:spcBef>
              <a:spcAft>
                <a:spcPts val="0"/>
              </a:spcAft>
              <a:buSzPts val="1800"/>
              <a:buChar char="●"/>
            </a:pPr>
            <a:r>
              <a:rPr lang="sk" sz="1800"/>
              <a:t>směru zatížení</a:t>
            </a:r>
            <a:endParaRPr sz="1800"/>
          </a:p>
          <a:p>
            <a:pPr indent="-342900" lvl="0" marL="457200" rtl="0" algn="l">
              <a:spcBef>
                <a:spcPts val="0"/>
              </a:spcBef>
              <a:spcAft>
                <a:spcPts val="0"/>
              </a:spcAft>
              <a:buSzPts val="1800"/>
              <a:buChar char="●"/>
            </a:pPr>
            <a:r>
              <a:rPr lang="sk" sz="1800"/>
              <a:t>plochy průřezu kosti</a:t>
            </a:r>
            <a:endParaRPr sz="1800"/>
          </a:p>
          <a:p>
            <a:pPr indent="-342900" lvl="0" marL="457200" rtl="0" algn="l">
              <a:spcBef>
                <a:spcPts val="0"/>
              </a:spcBef>
              <a:spcAft>
                <a:spcPts val="0"/>
              </a:spcAft>
              <a:buSzPts val="1800"/>
              <a:buChar char="●"/>
            </a:pPr>
            <a:r>
              <a:rPr lang="sk" sz="1800"/>
              <a:t>zátěžové historie atd.</a:t>
            </a:r>
            <a:endParaRPr sz="1800"/>
          </a:p>
          <a:p>
            <a:pPr indent="-342900" lvl="0" marL="457200" rtl="0" algn="l">
              <a:spcBef>
                <a:spcPts val="0"/>
              </a:spcBef>
              <a:spcAft>
                <a:spcPts val="0"/>
              </a:spcAft>
              <a:buSzPts val="1800"/>
              <a:buChar char="●"/>
            </a:pPr>
            <a:r>
              <a:rPr b="1" lang="sk" sz="1800"/>
              <a:t>autoreparační schopnosti a schopnost adaptace na zátěž </a:t>
            </a:r>
            <a:endParaRPr b="1" sz="1800"/>
          </a:p>
          <a:p>
            <a:pPr indent="0" lvl="0" marL="0" rtl="0" algn="l">
              <a:spcBef>
                <a:spcPts val="0"/>
              </a:spcBef>
              <a:spcAft>
                <a:spcPts val="0"/>
              </a:spcAft>
              <a:buNone/>
            </a:pPr>
            <a:r>
              <a:t/>
            </a:r>
            <a:endParaRPr sz="18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7"/>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Anizotropie kosti</a:t>
            </a:r>
            <a:endParaRPr/>
          </a:p>
        </p:txBody>
      </p:sp>
      <p:sp>
        <p:nvSpPr>
          <p:cNvPr id="177" name="Google Shape;177;p27"/>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61950" lvl="0" marL="457200" rtl="0" algn="l">
              <a:spcBef>
                <a:spcPts val="0"/>
              </a:spcBef>
              <a:spcAft>
                <a:spcPts val="0"/>
              </a:spcAft>
              <a:buSzPts val="2100"/>
              <a:buChar char="●"/>
            </a:pPr>
            <a:r>
              <a:rPr lang="sk"/>
              <a:t>Kost při různých směrech zatížení vykazují různé mechanické vlastnosti.</a:t>
            </a:r>
            <a:endParaRPr/>
          </a:p>
          <a:p>
            <a:pPr indent="-361950" lvl="0" marL="457200" rtl="0" algn="l">
              <a:spcBef>
                <a:spcPts val="0"/>
              </a:spcBef>
              <a:spcAft>
                <a:spcPts val="0"/>
              </a:spcAft>
              <a:buSzPts val="2100"/>
              <a:buChar char="●"/>
            </a:pPr>
            <a:r>
              <a:rPr lang="sk"/>
              <a:t>Biomechanické vlastnosti kosti jsou dány zejména její </a:t>
            </a:r>
            <a:r>
              <a:rPr b="1" lang="sk"/>
              <a:t>kolagenovou matricí </a:t>
            </a:r>
            <a:r>
              <a:rPr lang="sk"/>
              <a:t>a </a:t>
            </a:r>
            <a:r>
              <a:rPr b="1" lang="sk"/>
              <a:t>deponovanými minerály.</a:t>
            </a:r>
            <a:r>
              <a:rPr lang="sk"/>
              <a:t> Kolagenní vlákna odolávají velmi dobře </a:t>
            </a:r>
            <a:r>
              <a:rPr b="1" lang="sk"/>
              <a:t>tahu,</a:t>
            </a:r>
            <a:r>
              <a:rPr lang="sk"/>
              <a:t> ale pro jiné způsoby zatížení jsou </a:t>
            </a:r>
            <a:r>
              <a:rPr b="1" lang="sk"/>
              <a:t>poddajná. </a:t>
            </a:r>
            <a:r>
              <a:rPr lang="sk"/>
              <a:t>Minerální látky – dodávají kosti </a:t>
            </a:r>
            <a:r>
              <a:rPr b="1" lang="sk"/>
              <a:t>tvrdost </a:t>
            </a:r>
            <a:r>
              <a:rPr lang="sk"/>
              <a:t>a </a:t>
            </a:r>
            <a:r>
              <a:rPr b="1" lang="sk"/>
              <a:t>křehkost. </a:t>
            </a:r>
            <a:r>
              <a:rPr lang="sk"/>
              <a:t>Orientační objemové složení kompaktní kostní tkáně </a:t>
            </a:r>
            <a:r>
              <a:rPr b="1" lang="sk"/>
              <a:t>– 1/3 voda, 1/3 minerály, 1/3 kolagenní matrice</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8"/>
          <p:cNvSpPr txBox="1"/>
          <p:nvPr>
            <p:ph type="title"/>
          </p:nvPr>
        </p:nvSpPr>
        <p:spPr>
          <a:xfrm>
            <a:off x="540000" y="540000"/>
            <a:ext cx="8064900" cy="3387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sk"/>
              <a:t>Mechanické vlastnosti spongiózy</a:t>
            </a:r>
            <a:endParaRPr/>
          </a:p>
        </p:txBody>
      </p:sp>
      <p:sp>
        <p:nvSpPr>
          <p:cNvPr id="183" name="Google Shape;183;p28"/>
          <p:cNvSpPr txBox="1"/>
          <p:nvPr>
            <p:ph idx="1" type="body"/>
          </p:nvPr>
        </p:nvSpPr>
        <p:spPr>
          <a:xfrm>
            <a:off x="540000" y="1269002"/>
            <a:ext cx="8064900" cy="3105000"/>
          </a:xfrm>
          <a:prstGeom prst="rect">
            <a:avLst/>
          </a:prstGeom>
        </p:spPr>
        <p:txBody>
          <a:bodyPr anchorCtr="0" anchor="t" bIns="0" lIns="0" spcFirstLastPara="1" rIns="0" wrap="square" tIns="0">
            <a:noAutofit/>
          </a:bodyPr>
          <a:lstStyle/>
          <a:p>
            <a:pPr indent="-342900" lvl="0" marL="457200" rtl="0" algn="l">
              <a:lnSpc>
                <a:spcPct val="150000"/>
              </a:lnSpc>
              <a:spcBef>
                <a:spcPts val="0"/>
              </a:spcBef>
              <a:spcAft>
                <a:spcPts val="0"/>
              </a:spcAft>
              <a:buSzPts val="1800"/>
              <a:buChar char="●"/>
            </a:pPr>
            <a:r>
              <a:rPr lang="sk" sz="1800"/>
              <a:t>Mechanické vlastnosti spongiózy nezávisí pouze na vlastní hustotě, ale také na </a:t>
            </a:r>
            <a:r>
              <a:rPr b="1" lang="sk" sz="1800"/>
              <a:t>prostorovém uspořádání </a:t>
            </a:r>
            <a:r>
              <a:rPr lang="sk" sz="1800"/>
              <a:t>a množství trabekul spongiózní kostní tkáně.</a:t>
            </a:r>
            <a:endParaRPr sz="1800"/>
          </a:p>
          <a:p>
            <a:pPr indent="-342900" lvl="0" marL="457200" rtl="0" algn="l">
              <a:lnSpc>
                <a:spcPct val="150000"/>
              </a:lnSpc>
              <a:spcBef>
                <a:spcPts val="0"/>
              </a:spcBef>
              <a:spcAft>
                <a:spcPts val="0"/>
              </a:spcAft>
              <a:buSzPts val="1800"/>
              <a:buChar char="●"/>
            </a:pPr>
            <a:r>
              <a:rPr lang="sk" sz="1800"/>
              <a:t>Redukce počtu trabekul spongiózy snižuje mechanické vlastnosti kosti 2 až 5 x více než redukce tloušťky trabekul při stejném snížení hustoty kosti.</a:t>
            </a:r>
            <a:endParaRPr sz="1800"/>
          </a:p>
          <a:p>
            <a:pPr indent="-342900" lvl="0" marL="457200" rtl="0" algn="l">
              <a:lnSpc>
                <a:spcPct val="150000"/>
              </a:lnSpc>
              <a:spcBef>
                <a:spcPts val="0"/>
              </a:spcBef>
              <a:spcAft>
                <a:spcPts val="0"/>
              </a:spcAft>
              <a:buSzPts val="1800"/>
              <a:buChar char="●"/>
            </a:pPr>
            <a:r>
              <a:rPr lang="sk" sz="1800"/>
              <a:t>Odstranění trabekul při snížení hustoty o 10% vede až k 70% snížení mechanických vlastností kosti. Snížení tloušťky trabekul při snížení hustoty o 10% vede pouze k 20% snížení mechanických vlastnosti kosti. </a:t>
            </a:r>
            <a:endParaRPr sz="1800"/>
          </a:p>
          <a:p>
            <a:pPr indent="0" lvl="0" marL="0" rtl="0" algn="l">
              <a:lnSpc>
                <a:spcPct val="115000"/>
              </a:lnSpc>
              <a:spcBef>
                <a:spcPts val="1200"/>
              </a:spcBef>
              <a:spcAft>
                <a:spcPts val="0"/>
              </a:spcAft>
              <a:buClr>
                <a:schemeClr val="dk1"/>
              </a:buClr>
              <a:buSzPts val="1100"/>
              <a:buFont typeface="Arial"/>
              <a:buNone/>
            </a:pPr>
            <a:r>
              <a:rPr lang="sk" sz="1400"/>
              <a:t>					</a:t>
            </a:r>
            <a:endParaRPr sz="1400"/>
          </a:p>
          <a:p>
            <a:pPr indent="0" lvl="0" marL="0" rtl="0" algn="l">
              <a:spcBef>
                <a:spcPts val="0"/>
              </a:spcBef>
              <a:spcAft>
                <a:spcPts val="0"/>
              </a:spcAft>
              <a:buClr>
                <a:schemeClr val="dk1"/>
              </a:buClr>
              <a:buSzPts val="1100"/>
              <a:buFont typeface="Arial"/>
              <a:buNone/>
            </a:pPr>
            <a:r>
              <a:rPr lang="sk" sz="1400"/>
              <a:t>				</a:t>
            </a:r>
            <a:endParaRPr sz="1400"/>
          </a:p>
          <a:p>
            <a:pPr indent="0" lvl="0" marL="0" rtl="0" algn="l">
              <a:spcBef>
                <a:spcPts val="0"/>
              </a:spcBef>
              <a:spcAft>
                <a:spcPts val="0"/>
              </a:spcAft>
              <a:buClr>
                <a:schemeClr val="dk1"/>
              </a:buClr>
              <a:buSzPts val="1100"/>
              <a:buFont typeface="Arial"/>
              <a:buNone/>
            </a:pPr>
            <a:r>
              <a:rPr lang="sk" sz="1400"/>
              <a:t>			</a:t>
            </a:r>
            <a:endParaRPr sz="1400"/>
          </a:p>
          <a:p>
            <a:pPr indent="0" lvl="0" marL="0" rtl="0" algn="l">
              <a:spcBef>
                <a:spcPts val="0"/>
              </a:spcBef>
              <a:spcAft>
                <a:spcPts val="0"/>
              </a:spcAft>
              <a:buClr>
                <a:schemeClr val="dk1"/>
              </a:buClr>
              <a:buSzPts val="1100"/>
              <a:buFont typeface="Arial"/>
              <a:buNone/>
            </a:pPr>
            <a:r>
              <a:rPr lang="sk" sz="1400"/>
              <a:t>		</a:t>
            </a:r>
            <a:endParaRPr sz="1400"/>
          </a:p>
          <a:p>
            <a:pPr indent="0" lvl="0" marL="0" rtl="0" algn="l">
              <a:spcBef>
                <a:spcPts val="0"/>
              </a:spcBef>
              <a:spcAft>
                <a:spcPts val="0"/>
              </a:spcAft>
              <a:buNone/>
            </a:pPr>
            <a:r>
              <a:t/>
            </a:r>
            <a:endParaRPr sz="2400"/>
          </a:p>
        </p:txBody>
      </p:sp>
    </p:spTree>
  </p:cSld>
  <p:clrMapOvr>
    <a:masterClrMapping/>
  </p:clrMapOvr>
</p:sld>
</file>

<file path=ppt/theme/theme1.xml><?xml version="1.0" encoding="utf-8"?>
<a:theme xmlns:a="http://schemas.openxmlformats.org/drawingml/2006/main" xmlns:r="http://schemas.openxmlformats.org/officeDocument/2006/relationships"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