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Times" panose="020206030504050203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ojfa5bU/Dk0+w1iIuNXO55ECP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AC08BC-A0BF-4395-9ADC-11FB8D394735}">
  <a:tblStyle styleId="{40AC08BC-A0BF-4395-9ADC-11FB8D39473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430053-B654-4907-9C01-1D109FD6F836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Grün" userId="03b6c2b2-2532-4f1c-baa8-c71d40bcceef" providerId="ADAL" clId="{8ADA6D47-DFCC-4EC6-93F1-C57C3E475757}"/>
    <pc:docChg chg="modSld">
      <pc:chgData name="Vojtěch Grün" userId="03b6c2b2-2532-4f1c-baa8-c71d40bcceef" providerId="ADAL" clId="{8ADA6D47-DFCC-4EC6-93F1-C57C3E475757}" dt="2022-10-17T07:26:01.396" v="10" actId="20577"/>
      <pc:docMkLst>
        <pc:docMk/>
      </pc:docMkLst>
      <pc:sldChg chg="modSp mod">
        <pc:chgData name="Vojtěch Grün" userId="03b6c2b2-2532-4f1c-baa8-c71d40bcceef" providerId="ADAL" clId="{8ADA6D47-DFCC-4EC6-93F1-C57C3E475757}" dt="2022-10-17T07:26:01.396" v="10" actId="20577"/>
        <pc:sldMkLst>
          <pc:docMk/>
          <pc:sldMk cId="0" sldId="256"/>
        </pc:sldMkLst>
        <pc:spChg chg="mod">
          <ac:chgData name="Vojtěch Grün" userId="03b6c2b2-2532-4f1c-baa8-c71d40bcceef" providerId="ADAL" clId="{8ADA6D47-DFCC-4EC6-93F1-C57C3E475757}" dt="2022-10-17T07:26:01.396" v="10" actId="20577"/>
          <ac:spMkLst>
            <pc:docMk/>
            <pc:sldMk cId="0" sldId="256"/>
            <ac:spMk id="1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Uvolňování hormonů z mnoha cílových žláz je ovlivňováno adenohypofýzou. Uvolňování</a:t>
            </a:r>
            <a:endParaRPr sz="1800" b="0" i="0" u="none" strike="noStrike" dirty="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hormonů z adenohypofýzy je řízeno regulačními hormony z hypotalamu. Přitom se rozlišují</a:t>
            </a:r>
            <a:endParaRPr sz="1800" b="0" i="0" u="none" strike="noStrike" dirty="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hormony, které uvolňování stimulují (</a:t>
            </a:r>
            <a:r>
              <a:rPr lang="cs-CZ" sz="1800" b="0" i="0" u="none" strike="noStrike" dirty="0" err="1">
                <a:latin typeface="Times"/>
                <a:ea typeface="Times"/>
                <a:cs typeface="Times"/>
                <a:sym typeface="Times"/>
              </a:rPr>
              <a:t>liberiny</a:t>
            </a: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) a hormony, které uvolňování tlumí (</a:t>
            </a:r>
            <a:r>
              <a:rPr lang="cs-CZ" sz="1800" b="0" i="0" u="none" strike="noStrike" dirty="0" err="1">
                <a:latin typeface="Times"/>
                <a:ea typeface="Times"/>
                <a:cs typeface="Times"/>
                <a:sym typeface="Times"/>
              </a:rPr>
              <a:t>statiny</a:t>
            </a: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Hormony neurohypofýzy (antidiuretický hormon – ADH, oxytocin) se tvoří v hypotalamu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latin typeface="Times"/>
                <a:ea typeface="Times"/>
                <a:cs typeface="Times"/>
                <a:sym typeface="Times"/>
              </a:rPr>
              <a:t>jsou do neurohypofýzy transportovány. Hormony adenohypofýzy mají koncovku – tropin.</a:t>
            </a:r>
            <a:endParaRPr dirty="0"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7753921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7753921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17753921e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7753921e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7753921e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17753921e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 descr="Tag=AccentColor&#10;Flavor=Light&#10;Target=Fill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 descr="Tag=AccentColor&#10;Flavor=Light&#10;Target=Fill"/>
          <p:cNvSpPr/>
          <p:nvPr/>
        </p:nvSpPr>
        <p:spPr>
          <a:xfrm flipH="1">
            <a:off x="1969639" y="181596"/>
            <a:ext cx="8252722" cy="6022258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1508407" y="3605707"/>
            <a:ext cx="9144000" cy="115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cs-CZ" sz="3200" b="1" dirty="0"/>
              <a:t>Fyziologie zátěže</a:t>
            </a:r>
            <a:br>
              <a:rPr lang="cs-CZ" sz="3200" dirty="0"/>
            </a:br>
            <a:r>
              <a:rPr lang="cs-CZ" sz="3000" dirty="0"/>
              <a:t>Hormony regulující metabolismus během cvičení</a:t>
            </a:r>
            <a:endParaRPr sz="3000" dirty="0"/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cs-CZ" sz="1600" dirty="0"/>
              <a:t>MGR. VOJTĚCH GRÜN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pic>
        <p:nvPicPr>
          <p:cNvPr id="104" name="Google Shape;104;p1" descr="Stojan na činky v posilovně"/>
          <p:cNvPicPr preferRelativeResize="0"/>
          <p:nvPr/>
        </p:nvPicPr>
        <p:blipFill rotWithShape="1">
          <a:blip r:embed="rId3">
            <a:alphaModFix/>
          </a:blip>
          <a:srcRect t="15454" b="25911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 extrusionOk="0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     produkce glukagonu (10-30 min od začátku cvičení)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     produkce inzulinu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Dále také     produkce endorfinů a enkefalinů</a:t>
            </a: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973393" y="2020529"/>
            <a:ext cx="339213" cy="44245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973393" y="2562746"/>
            <a:ext cx="339213" cy="44245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2689122" y="3649488"/>
            <a:ext cx="339213" cy="44245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Glukoza, insulin a glukagon během cvičení</a:t>
            </a:r>
            <a:endParaRPr/>
          </a:p>
        </p:txBody>
      </p:sp>
      <p:pic>
        <p:nvPicPr>
          <p:cNvPr id="181" name="Google Shape;18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6745" y="365125"/>
            <a:ext cx="5457143" cy="39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7087" y="1423987"/>
            <a:ext cx="545782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2198" y="2501899"/>
            <a:ext cx="5457825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Změna hladiny hormonů během cvičení na 65 % VO2max</a:t>
            </a:r>
            <a:endParaRPr/>
          </a:p>
        </p:txBody>
      </p:sp>
      <p:pic>
        <p:nvPicPr>
          <p:cNvPr id="189" name="Google Shape;189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1690687"/>
            <a:ext cx="10371483" cy="45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1690685"/>
            <a:ext cx="4786650" cy="45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5311" y="1690685"/>
            <a:ext cx="4543909" cy="45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endParaRPr/>
          </a:p>
        </p:txBody>
      </p:sp>
      <p:graphicFrame>
        <p:nvGraphicFramePr>
          <p:cNvPr id="197" name="Google Shape;197;p11"/>
          <p:cNvGraphicFramePr/>
          <p:nvPr/>
        </p:nvGraphicFramePr>
        <p:xfrm>
          <a:off x="838196" y="3331845"/>
          <a:ext cx="10515600" cy="1691680"/>
        </p:xfrm>
        <a:graphic>
          <a:graphicData uri="http://schemas.openxmlformats.org/drawingml/2006/table">
            <a:tbl>
              <a:tblPr firstRow="1" bandRow="1">
                <a:noFill/>
                <a:tableStyleId>{40AC08BC-A0BF-4395-9ADC-11FB8D394735}</a:tableStyleId>
              </a:tblPr>
              <a:tblGrid>
                <a:gridCol w="230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u="none" strike="noStrike" cap="none"/>
                        <a:t>Renin-angiotensin-aldosteron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/>
                        <a:t>Retence Na a vody</a:t>
                      </a: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+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Endorfiny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Vliv na náladu, tlumí bolest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+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Testosteron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Metabolismus cukrů a tuků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+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Erytropoetin (EPO)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stimulace tvorby erytrocytů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0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8" name="Google Shape;198;p11"/>
          <p:cNvGraphicFramePr/>
          <p:nvPr/>
        </p:nvGraphicFramePr>
        <p:xfrm>
          <a:off x="838196" y="365125"/>
          <a:ext cx="10515600" cy="2966800"/>
        </p:xfrm>
        <a:graphic>
          <a:graphicData uri="http://schemas.openxmlformats.org/drawingml/2006/table">
            <a:tbl>
              <a:tblPr firstRow="1" bandRow="1">
                <a:noFill/>
                <a:tableStyleId>{FF430053-B654-4907-9C01-1D109FD6F836}</a:tableStyleId>
              </a:tblPr>
              <a:tblGrid>
                <a:gridCol w="230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Hormon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Účinek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Při zatížení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Katecholaminy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Met. cukrů a tuků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+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STH – somatotropní h.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Glykolýza a lipolýza, proteosyntéza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+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ACTH a kortizol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Stimulace kůry nadledvin a aldosteronu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+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T3 a T4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Zvýšení metabolismu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+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glukagon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Glykogenolýza, lipolýza a glukoneogeneze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+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inzulin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Utilizace glukozy v bb., proteosyntetický a lipogenetický účinek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-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Vasopresin (ADH)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Retence vody (snížení diurézy)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+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Po cvičení</a:t>
            </a:r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Nutnost nastolit homeostázu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Důležitá funkce anabolických hormonů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Testosteron, STH, tyroxin (T4) a inzulin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Ale také aldosteron a vasopresin – snižují produkci moči</a:t>
            </a: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6012" y="184143"/>
            <a:ext cx="9199976" cy="648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589206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Tréninková hormonální adaptace</a:t>
            </a:r>
            <a:endParaRPr/>
          </a:p>
        </p:txBody>
      </p:sp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416" y="0"/>
            <a:ext cx="47018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entury Gothic"/>
              <a:buNone/>
            </a:pPr>
            <a:r>
              <a:rPr lang="cs-CZ" b="1"/>
              <a:t>Kazuistiky (práce ve skupině)</a:t>
            </a:r>
            <a:br>
              <a:rPr lang="cs-CZ"/>
            </a:br>
            <a:r>
              <a:rPr lang="cs-CZ" sz="3600"/>
              <a:t>Který hormon(y) má souvislost v jednotlivých případech?</a:t>
            </a:r>
            <a:endParaRPr sz="3600"/>
          </a:p>
        </p:txBody>
      </p:sp>
      <p:sp>
        <p:nvSpPr>
          <p:cNvPr id="224" name="Google Shape;224;p15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Silniční cyklistka pojede závod v 30°C horku a má obavy z dehydratace.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Vzpěrač si všiml po pravidelném měsíčním tréninku 4x týdně, že došlo k nárustu objemu svalů.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Běžkyně na 3000 m si všimla, že poslední kolo (400m) má v závodě vždy rychlejší a má vyšší tepovou frekvenci i v případě, že celý závod běží pocitově na svém maximu.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Skokan do výšky před závodem pociťuje zvýšenou TF a tenzi ve svalech.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entury Gothic"/>
              <a:buNone/>
            </a:pPr>
            <a:r>
              <a:rPr lang="cs-CZ" b="1"/>
              <a:t>Kazuistiky (práce ve skupině)</a:t>
            </a:r>
            <a:br>
              <a:rPr lang="cs-CZ"/>
            </a:br>
            <a:r>
              <a:rPr lang="cs-CZ" sz="3600"/>
              <a:t>Který hormon(y) má souvislost v jednotlivých případech?</a:t>
            </a:r>
            <a:endParaRPr sz="3600"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ADH, aldosteron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STH, testosteron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T3 a T4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cs-CZ"/>
              <a:t>Adrenalin, noradrenalin, kortizol</a:t>
            </a:r>
            <a:endParaRPr/>
          </a:p>
          <a:p>
            <a:pPr marL="51435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Hormonální produkce</a:t>
            </a:r>
            <a:endParaRPr/>
          </a:p>
        </p:txBody>
      </p:sp>
      <p:pic>
        <p:nvPicPr>
          <p:cNvPr id="111" name="Google Shape;11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0738" y="1346556"/>
            <a:ext cx="8230524" cy="531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Časová osa hormonální aktivity při cvičení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Před začátkem cvičení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Sympatoadrenální osa – adrenalin a noradrenalin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Během cvičení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Sympatoadrenální soustava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hypotalamohypofyzární systém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hypotalamo-hypofyzárně-tyreoidální osa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 cvičení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Návrat do rovnovážného stavu + anabolické procesy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Před cvičením – sympatoadrenální osa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„předstartovní stav“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Aktivace mediátorů adrenalin a noradrenalin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Sympatická vlákna v oblasti Th1-L2       inervace hladké svaloviny cév a vnitřních orgánů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Zahájení glykogenolýzy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Sympatikus stimuluje kardiorespirační systém (transport) a napětí kosterních svalů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7241458" y="3351571"/>
            <a:ext cx="442452" cy="1548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Významná aktivace sympatoadrenální soustavy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(Nor)adrenalin jako neurotransmiter (za 2-3 s)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(Nor)adrenalin z dřeně nadledvin asi po 20-30 s</a:t>
            </a:r>
            <a:endParaRPr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150" y="1818213"/>
            <a:ext cx="4627817" cy="414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7621" y="1690688"/>
            <a:ext cx="4663287" cy="414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br>
              <a:rPr lang="cs-CZ"/>
            </a:br>
            <a:r>
              <a:rPr lang="cs-CZ" sz="3600"/>
              <a:t>osa hypothalamus-hypofýza-nadledvina</a:t>
            </a:r>
            <a:endParaRPr sz="3600"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Hypothalamus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Kortikoliberin (CRH) + arginin-vazopresin (AVP)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Hypofýza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Přeměna AVP na vazopresin/antidiuretický hormon (ADH)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Produkce CRH, adrenokortikotropní hormon (ACTH) a kortizol (do 60 s od zahájení cvičení) – čím vyšší intenzita cvičení, tím vyšší produkce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  produkce katecholaminů (dřeň nadledvin) =   produkce CRH a ACTH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  produkce glukokortikoidů (kůra nadledvin) =   produkce CRH a ACTH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838200" y="4059391"/>
            <a:ext cx="162232" cy="36871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8288594" y="4036008"/>
            <a:ext cx="162232" cy="36871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8207478" y="4916430"/>
            <a:ext cx="162232" cy="36871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838200" y="4916430"/>
            <a:ext cx="162232" cy="3687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7753921e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17753921e4_0_0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g117753921e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7753921e4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17753921e4_0_7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g117753921e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cs-CZ"/>
              <a:t>Během cvičení</a:t>
            </a:r>
            <a:br>
              <a:rPr lang="cs-CZ"/>
            </a:br>
            <a:r>
              <a:rPr lang="cs-CZ" sz="4000"/>
              <a:t>osa hypothalamo-hypofýzárně-tyreoidální</a:t>
            </a: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Tyreotropin uvolňující hormon (TRH)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	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tyreotropin (TSH)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Trijodtyronin (T3) a tyroxin (T4)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Oddálený nástup, ale dlouhodobější účinek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Zasahují do metabolismu glykogenolytickým a lipolytickým efektem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5815780" y="2543511"/>
            <a:ext cx="280220" cy="3982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5815780" y="3518076"/>
            <a:ext cx="280220" cy="3982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388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B2B30"/>
      </a:dk2>
      <a:lt2>
        <a:srgbClr val="F2F3F0"/>
      </a:lt2>
      <a:accent1>
        <a:srgbClr val="874DC3"/>
      </a:accent1>
      <a:accent2>
        <a:srgbClr val="5047B6"/>
      </a:accent2>
      <a:accent3>
        <a:srgbClr val="4D75C3"/>
      </a:accent3>
      <a:accent4>
        <a:srgbClr val="3B95B1"/>
      </a:accent4>
      <a:accent5>
        <a:srgbClr val="4BBFAB"/>
      </a:accent5>
      <a:accent6>
        <a:srgbClr val="3BB16B"/>
      </a:accent6>
      <a:hlink>
        <a:srgbClr val="339A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Širokoúhlá obrazovka</PresentationFormat>
  <Paragraphs>106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Calibri</vt:lpstr>
      <vt:lpstr>Arial</vt:lpstr>
      <vt:lpstr>Century Gothic</vt:lpstr>
      <vt:lpstr>Times</vt:lpstr>
      <vt:lpstr>BrushVTI</vt:lpstr>
      <vt:lpstr>Fyziologie zátěže Hormony regulující metabolismus během cvičení</vt:lpstr>
      <vt:lpstr>Hormonální produkce</vt:lpstr>
      <vt:lpstr>Časová osa hormonální aktivity při cvičení</vt:lpstr>
      <vt:lpstr>Před cvičením – sympatoadrenální osa</vt:lpstr>
      <vt:lpstr>Během cvičení</vt:lpstr>
      <vt:lpstr>Během cvičení osa hypothalamus-hypofýza-nadledvina</vt:lpstr>
      <vt:lpstr>Prezentace aplikace PowerPoint</vt:lpstr>
      <vt:lpstr>Prezentace aplikace PowerPoint</vt:lpstr>
      <vt:lpstr>Během cvičení osa hypothalamo-hypofýzárně-tyreoidální</vt:lpstr>
      <vt:lpstr>Během cvičení</vt:lpstr>
      <vt:lpstr>Glukoza, insulin a glukagon během cvičení</vt:lpstr>
      <vt:lpstr>Změna hladiny hormonů během cvičení na 65 % VO2max</vt:lpstr>
      <vt:lpstr>Prezentace aplikace PowerPoint</vt:lpstr>
      <vt:lpstr>Po cvičení</vt:lpstr>
      <vt:lpstr>Prezentace aplikace PowerPoint</vt:lpstr>
      <vt:lpstr>Prezentace aplikace PowerPoint</vt:lpstr>
      <vt:lpstr>Kazuistiky (práce ve skupině) Který hormon(y) má souvislost v jednotlivých případech?</vt:lpstr>
      <vt:lpstr>Kazuistiky (práce ve skupině) Který hormon(y) má souvislost v jednotlivých případech?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zátěže 3. hodina  Hormony regulující metabolismus během cvičení</dc:title>
  <dc:creator>Vojtěch Grün</dc:creator>
  <cp:lastModifiedBy>Vojtěch Grün</cp:lastModifiedBy>
  <cp:revision>1</cp:revision>
  <dcterms:created xsi:type="dcterms:W3CDTF">2022-02-22T09:43:27Z</dcterms:created>
  <dcterms:modified xsi:type="dcterms:W3CDTF">2022-10-17T07:26:15Z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0x010100D12A10E77A52694F80620E9A0A1FD81A</vt:lpwstr>
  </property>
</Properties>
</file>