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454" r:id="rId10"/>
    <p:sldId id="265" r:id="rId11"/>
    <p:sldId id="266" r:id="rId12"/>
    <p:sldId id="455" r:id="rId13"/>
    <p:sldId id="456" r:id="rId14"/>
    <p:sldId id="458" r:id="rId15"/>
    <p:sldId id="459" r:id="rId16"/>
    <p:sldId id="460" r:id="rId17"/>
    <p:sldId id="457" r:id="rId18"/>
    <p:sldId id="267" r:id="rId19"/>
    <p:sldId id="268" r:id="rId20"/>
    <p:sldId id="269" r:id="rId21"/>
    <p:sldId id="270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88" r:id="rId30"/>
    <p:sldId id="286" r:id="rId31"/>
    <p:sldId id="287" r:id="rId32"/>
    <p:sldId id="289" r:id="rId33"/>
    <p:sldId id="290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91" r:id="rId42"/>
    <p:sldId id="292" r:id="rId43"/>
    <p:sldId id="293" r:id="rId44"/>
    <p:sldId id="332" r:id="rId45"/>
    <p:sldId id="461" r:id="rId46"/>
    <p:sldId id="295" r:id="rId47"/>
    <p:sldId id="296" r:id="rId48"/>
    <p:sldId id="462" r:id="rId49"/>
    <p:sldId id="297" r:id="rId50"/>
    <p:sldId id="298" r:id="rId51"/>
    <p:sldId id="299" r:id="rId52"/>
    <p:sldId id="302" r:id="rId53"/>
    <p:sldId id="301" r:id="rId54"/>
    <p:sldId id="303" r:id="rId55"/>
    <p:sldId id="300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3" r:id="rId64"/>
    <p:sldId id="311" r:id="rId65"/>
    <p:sldId id="312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42" r:id="rId82"/>
    <p:sldId id="333" r:id="rId83"/>
    <p:sldId id="335" r:id="rId84"/>
    <p:sldId id="336" r:id="rId85"/>
    <p:sldId id="337" r:id="rId86"/>
    <p:sldId id="343" r:id="rId87"/>
    <p:sldId id="329" r:id="rId88"/>
    <p:sldId id="330" r:id="rId89"/>
    <p:sldId id="349" r:id="rId90"/>
    <p:sldId id="338" r:id="rId91"/>
    <p:sldId id="350" r:id="rId92"/>
    <p:sldId id="351" r:id="rId93"/>
    <p:sldId id="339" r:id="rId94"/>
    <p:sldId id="340" r:id="rId95"/>
    <p:sldId id="341" r:id="rId96"/>
    <p:sldId id="352" r:id="rId97"/>
    <p:sldId id="344" r:id="rId98"/>
    <p:sldId id="345" r:id="rId99"/>
    <p:sldId id="346" r:id="rId100"/>
    <p:sldId id="347" r:id="rId101"/>
    <p:sldId id="348" r:id="rId102"/>
    <p:sldId id="353" r:id="rId103"/>
    <p:sldId id="354" r:id="rId104"/>
    <p:sldId id="355" r:id="rId105"/>
    <p:sldId id="356" r:id="rId106"/>
    <p:sldId id="357" r:id="rId107"/>
    <p:sldId id="372" r:id="rId108"/>
    <p:sldId id="373" r:id="rId109"/>
    <p:sldId id="361" r:id="rId110"/>
    <p:sldId id="358" r:id="rId111"/>
    <p:sldId id="364" r:id="rId112"/>
    <p:sldId id="362" r:id="rId113"/>
    <p:sldId id="363" r:id="rId114"/>
    <p:sldId id="365" r:id="rId115"/>
    <p:sldId id="360" r:id="rId116"/>
    <p:sldId id="366" r:id="rId117"/>
    <p:sldId id="367" r:id="rId118"/>
    <p:sldId id="368" r:id="rId119"/>
    <p:sldId id="369" r:id="rId120"/>
    <p:sldId id="374" r:id="rId121"/>
    <p:sldId id="375" r:id="rId122"/>
    <p:sldId id="376" r:id="rId123"/>
    <p:sldId id="377" r:id="rId124"/>
    <p:sldId id="378" r:id="rId125"/>
    <p:sldId id="380" r:id="rId126"/>
    <p:sldId id="379" r:id="rId127"/>
    <p:sldId id="381" r:id="rId128"/>
    <p:sldId id="382" r:id="rId129"/>
    <p:sldId id="383" r:id="rId130"/>
    <p:sldId id="384" r:id="rId131"/>
    <p:sldId id="385" r:id="rId132"/>
    <p:sldId id="386" r:id="rId133"/>
    <p:sldId id="409" r:id="rId134"/>
    <p:sldId id="392" r:id="rId135"/>
    <p:sldId id="393" r:id="rId136"/>
    <p:sldId id="394" r:id="rId137"/>
    <p:sldId id="395" r:id="rId138"/>
    <p:sldId id="396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387" r:id="rId147"/>
    <p:sldId id="388" r:id="rId148"/>
    <p:sldId id="405" r:id="rId149"/>
    <p:sldId id="406" r:id="rId150"/>
    <p:sldId id="407" r:id="rId151"/>
    <p:sldId id="408" r:id="rId152"/>
    <p:sldId id="410" r:id="rId153"/>
    <p:sldId id="411" r:id="rId154"/>
    <p:sldId id="412" r:id="rId155"/>
    <p:sldId id="413" r:id="rId156"/>
    <p:sldId id="414" r:id="rId157"/>
    <p:sldId id="415" r:id="rId158"/>
    <p:sldId id="416" r:id="rId159"/>
    <p:sldId id="417" r:id="rId160"/>
    <p:sldId id="449" r:id="rId161"/>
    <p:sldId id="418" r:id="rId162"/>
    <p:sldId id="419" r:id="rId163"/>
    <p:sldId id="421" r:id="rId164"/>
    <p:sldId id="422" r:id="rId165"/>
    <p:sldId id="423" r:id="rId166"/>
    <p:sldId id="424" r:id="rId167"/>
    <p:sldId id="425" r:id="rId168"/>
    <p:sldId id="426" r:id="rId169"/>
    <p:sldId id="427" r:id="rId170"/>
    <p:sldId id="428" r:id="rId171"/>
    <p:sldId id="429" r:id="rId172"/>
    <p:sldId id="430" r:id="rId173"/>
    <p:sldId id="431" r:id="rId174"/>
    <p:sldId id="432" r:id="rId175"/>
    <p:sldId id="433" r:id="rId176"/>
    <p:sldId id="434" r:id="rId177"/>
    <p:sldId id="435" r:id="rId178"/>
    <p:sldId id="436" r:id="rId179"/>
    <p:sldId id="446" r:id="rId180"/>
    <p:sldId id="447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50" r:id="rId190"/>
    <p:sldId id="451" r:id="rId191"/>
    <p:sldId id="452" r:id="rId192"/>
    <p:sldId id="445" r:id="rId193"/>
    <p:sldId id="448" r:id="rId194"/>
    <p:sldId id="453" r:id="rId19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24" autoAdjust="0"/>
  </p:normalViewPr>
  <p:slideViewPr>
    <p:cSldViewPr>
      <p:cViewPr>
        <p:scale>
          <a:sx n="66" d="100"/>
          <a:sy n="66" d="100"/>
        </p:scale>
        <p:origin x="-154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617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notesMaster" Target="notesMasters/notesMaster1.xml"/><Relationship Id="rId20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viewProps" Target="viewProp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C722C-3326-44ED-BDF8-5769285A995E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B2D01-B0CE-4AB6-A15E-90A5226F8AB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2D01-B0CE-4AB6-A15E-90A5226F8AB0}" type="slidenum">
              <a:rPr lang="cs-CZ" smtClean="0"/>
              <a:pPr/>
              <a:t>2</a:t>
            </a:fld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2D01-B0CE-4AB6-A15E-90A5226F8AB0}" type="slidenum">
              <a:rPr lang="cs-CZ" smtClean="0"/>
              <a:pPr/>
              <a:t>58</a:t>
            </a:fld>
            <a:endParaRPr lang="cs-CZ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2D01-B0CE-4AB6-A15E-90A5226F8AB0}" type="slidenum">
              <a:rPr lang="cs-CZ" smtClean="0"/>
              <a:pPr/>
              <a:t>119</a:t>
            </a:fld>
            <a:endParaRPr lang="cs-CZ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2D01-B0CE-4AB6-A15E-90A5226F8AB0}" type="slidenum">
              <a:rPr lang="cs-CZ" smtClean="0"/>
              <a:pPr/>
              <a:t>136</a:t>
            </a:fld>
            <a:endParaRPr lang="cs-CZ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2D01-B0CE-4AB6-A15E-90A5226F8AB0}" type="slidenum">
              <a:rPr lang="cs-CZ" smtClean="0"/>
              <a:pPr/>
              <a:t>190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257E9-A29A-489E-B119-9957D209E7E2}" type="datetimeFigureOut">
              <a:rPr lang="cs-CZ" smtClean="0"/>
              <a:pPr/>
              <a:t>22.11.2022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FYZIOTERAPIE  V TRAUMATOLOGII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SPECIÁLNÍ ČÁST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dirty="0" smtClean="0"/>
              <a:t>FYZIOTERAPEUTICKÁ INTERVENCE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d</a:t>
            </a:r>
            <a:r>
              <a:rPr lang="cs-CZ" dirty="0" smtClean="0"/>
              <a:t>le neurologických příznaků-nejčastěji-centrální parézy se spaticitou,EXPY poruchy,mozečkové poruchy,poruchy kognitivních fcí,poruchy řeči</a:t>
            </a:r>
          </a:p>
          <a:p>
            <a:r>
              <a:rPr lang="cs-CZ" dirty="0" smtClean="0"/>
              <a:t>dle stádia vývoje KCP</a:t>
            </a:r>
          </a:p>
          <a:p>
            <a:pPr>
              <a:buNone/>
            </a:pPr>
            <a:r>
              <a:rPr lang="cs-CZ" dirty="0" smtClean="0"/>
              <a:t>-akutní fáze-limitováno přístrojovým zajištěním</a:t>
            </a:r>
          </a:p>
          <a:p>
            <a:pPr>
              <a:buNone/>
            </a:pPr>
            <a:r>
              <a:rPr lang="cs-CZ" dirty="0" smtClean="0"/>
              <a:t>-ne flexe hlavy-možné ošetření TMK,masáž lícního svalstva</a:t>
            </a:r>
          </a:p>
          <a:p>
            <a:pPr>
              <a:buNone/>
            </a:pPr>
            <a:r>
              <a:rPr lang="cs-CZ" dirty="0" smtClean="0"/>
              <a:t>-hrudník-ošetření fascií,vibrační masáže-kooperace s ošetřujícím personálem-prodýchnutí ambuvakem-břicho-masáž ve směru peristaltiky</a:t>
            </a:r>
          </a:p>
          <a:p>
            <a:pPr>
              <a:buNone/>
            </a:pPr>
            <a:r>
              <a:rPr lang="cs-CZ" dirty="0" smtClean="0"/>
              <a:t>-stimulace reflexních zón-končetiny-pasivní pohyby,aproximace,mobilizace kloubů nohy,antispastické polohování. Vše provádět se slovním doprovodem, sledovat monitoring.</a:t>
            </a:r>
          </a:p>
          <a:p>
            <a:pPr>
              <a:buNone/>
            </a:pPr>
            <a:r>
              <a:rPr lang="cs-CZ" dirty="0" smtClean="0"/>
              <a:t>-subakutní a chronické stadium-techniky na NF podkladě-Bobath ,PNF,nácvik gnostických funkcí,motivace,vhodné protetické pomůcky,usnadňující vertikalizaci a sebeobsluhu.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apalický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r>
              <a:rPr lang="cs-CZ" dirty="0" smtClean="0"/>
              <a:t> apod.-bazální stimulace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92696"/>
            <a:ext cx="8229600" cy="5433467"/>
          </a:xfrm>
        </p:spPr>
        <p:txBody>
          <a:bodyPr/>
          <a:lstStyle/>
          <a:p>
            <a:r>
              <a:rPr lang="cs-CZ" dirty="0" smtClean="0"/>
              <a:t>kompletní ruptura-kompletní rekonstrukce nebo náhrada, často postižení více poutek</a:t>
            </a:r>
          </a:p>
          <a:p>
            <a:pPr>
              <a:buNone/>
            </a:pPr>
            <a:r>
              <a:rPr lang="cs-CZ" dirty="0" smtClean="0"/>
              <a:t>-fixace 2T</a:t>
            </a:r>
          </a:p>
          <a:p>
            <a:pPr>
              <a:buNone/>
            </a:pPr>
            <a:r>
              <a:rPr lang="cs-CZ" dirty="0" smtClean="0"/>
              <a:t>-6T-fixace poutka termoplastovým kroužke</a:t>
            </a:r>
          </a:p>
          <a:p>
            <a:pPr>
              <a:buNone/>
            </a:pPr>
            <a:r>
              <a:rPr lang="cs-CZ" dirty="0" smtClean="0"/>
              <a:t>-časná fyzioterapie s fixací poutka termoplatovým kroužkem 4T</a:t>
            </a:r>
          </a:p>
          <a:p>
            <a:pPr>
              <a:buNone/>
            </a:pPr>
            <a:r>
              <a:rPr lang="cs-CZ" dirty="0" smtClean="0"/>
              <a:t>-3M-mírná zátěž</a:t>
            </a:r>
          </a:p>
          <a:p>
            <a:pPr>
              <a:buNone/>
            </a:pPr>
            <a:r>
              <a:rPr lang="cs-CZ" dirty="0" smtClean="0"/>
              <a:t>-lezení až za 4M -12M fixace poutka tejpem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u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42" y="0"/>
            <a:ext cx="66201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cs-CZ" dirty="0" smtClean="0"/>
              <a:t>ZLOMENINY V OBLASTI PÁNVE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anatomie-kostěný kruh</a:t>
            </a:r>
          </a:p>
          <a:p>
            <a:pPr>
              <a:buNone/>
            </a:pPr>
            <a:r>
              <a:rPr lang="cs-CZ" dirty="0" smtClean="0"/>
              <a:t>(kosti kyčelní,sedací,stydké,křížová kost kostrč a elastické spoje-vpředu symfýza-vzadu SI syndesmóza,silný </a:t>
            </a:r>
            <a:r>
              <a:rPr lang="cs-CZ" dirty="0" err="1" smtClean="0"/>
              <a:t>ligamentozní</a:t>
            </a:r>
            <a:r>
              <a:rPr lang="cs-CZ" dirty="0" smtClean="0"/>
              <a:t> aparát)</a:t>
            </a:r>
          </a:p>
          <a:p>
            <a:pPr>
              <a:buNone/>
            </a:pPr>
            <a:r>
              <a:rPr lang="cs-CZ" dirty="0" smtClean="0"/>
              <a:t>-poranění pánve –nejčastěji vysokoenergetický úraz,součást polytraumatu</a:t>
            </a:r>
          </a:p>
          <a:p>
            <a:pPr>
              <a:buNone/>
            </a:pPr>
            <a:r>
              <a:rPr lang="cs-CZ" dirty="0" smtClean="0"/>
              <a:t>-součástí pánve cévně nervové svazky,urogenitální trakt,riziko poranění těchto struktur-pac.ohrožen hemoragickým šokem</a:t>
            </a:r>
          </a:p>
          <a:p>
            <a:pPr>
              <a:buNone/>
            </a:pPr>
            <a:r>
              <a:rPr lang="cs-CZ" dirty="0" smtClean="0"/>
              <a:t>„nestabilní pánev=nestabilní pacient“</a:t>
            </a:r>
          </a:p>
          <a:p>
            <a:pPr>
              <a:buNone/>
            </a:pPr>
            <a:r>
              <a:rPr lang="cs-CZ" dirty="0" smtClean="0"/>
              <a:t>-ohrožení imobilizačním syndromem</a:t>
            </a:r>
          </a:p>
          <a:p>
            <a:pPr>
              <a:buNone/>
            </a:pPr>
            <a:r>
              <a:rPr lang="cs-CZ" dirty="0" smtClean="0"/>
              <a:t>-významná psychická zátěž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smtClean="0"/>
              <a:t>mechanizmus vzniku</a:t>
            </a:r>
          </a:p>
          <a:p>
            <a:pPr>
              <a:buNone/>
            </a:pPr>
            <a:r>
              <a:rPr lang="cs-CZ" dirty="0" smtClean="0"/>
              <a:t>-předozadní komprese-zevně rotační dislokace typu „otevřená kniha“</a:t>
            </a:r>
          </a:p>
          <a:p>
            <a:pPr>
              <a:buNone/>
            </a:pPr>
            <a:r>
              <a:rPr lang="cs-CZ" dirty="0" smtClean="0"/>
              <a:t>-laterální komprese-vnitřní rotace jedné poloviny pánve</a:t>
            </a:r>
          </a:p>
          <a:p>
            <a:pPr>
              <a:buNone/>
            </a:pPr>
            <a:r>
              <a:rPr lang="cs-CZ" dirty="0" smtClean="0"/>
              <a:t>-translační(střižná síla)</a:t>
            </a:r>
            <a:endParaRPr lang="cs-CZ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KLASIFIKACE ZLOMENIN V OBLASTI PÁNVE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Typ A - zahrnující stabilní zlomeniny, kdy zadní segment je intaktní </a:t>
            </a:r>
          </a:p>
          <a:p>
            <a:pPr>
              <a:buFontTx/>
              <a:buChar char="-"/>
            </a:pPr>
            <a:r>
              <a:rPr lang="cs-CZ" dirty="0" smtClean="0"/>
              <a:t>A1 - avulzní okrajové zlomeniny</a:t>
            </a:r>
          </a:p>
          <a:p>
            <a:pPr>
              <a:buFontTx/>
              <a:buChar char="-"/>
            </a:pPr>
            <a:r>
              <a:rPr lang="cs-CZ" dirty="0" smtClean="0"/>
              <a:t>A2 - zlomeniny lopaty kosti kyčelní bez porušení pánevního kruhu včetně izolovaných zlomenin ramének kosti stydké(časté poranění u seniorů)</a:t>
            </a:r>
          </a:p>
          <a:p>
            <a:pPr>
              <a:buFontTx/>
              <a:buChar char="-"/>
            </a:pPr>
            <a:r>
              <a:rPr lang="cs-CZ" dirty="0" smtClean="0"/>
              <a:t>A3 - příčné zlomeniny kosti křížové a kostrče</a:t>
            </a:r>
            <a:endParaRPr lang="cs-CZ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04664"/>
            <a:ext cx="8229600" cy="5721499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Typ B - zahrnující rotačně nestabilní zlomeniny, kdy zadní pánevní segment je částečně tangován </a:t>
            </a:r>
          </a:p>
          <a:p>
            <a:pPr>
              <a:buNone/>
            </a:pPr>
            <a:r>
              <a:rPr lang="cs-CZ" dirty="0" smtClean="0"/>
              <a:t>-B1 - zevně rotační zlomeniny s rozestupem symfýzy přes 3 cm nebo se zlomeninami ramének - tzv. motýlová zlomenina. roztržen jen přední sakroiliakální vaz-unilaterální open book </a:t>
            </a:r>
          </a:p>
          <a:p>
            <a:pPr>
              <a:buNone/>
            </a:pPr>
            <a:r>
              <a:rPr lang="cs-CZ" dirty="0" smtClean="0"/>
              <a:t>- B2 - laterálně kompresní poranění s vnitřní rotací - roztržen jen přední SI vaz. Raménka stydké kosti jsou přes sebe přesunuta</a:t>
            </a:r>
          </a:p>
          <a:p>
            <a:pPr>
              <a:buNone/>
            </a:pPr>
            <a:r>
              <a:rPr lang="cs-CZ" dirty="0" smtClean="0"/>
              <a:t>      B2.1 ipsilaterální typ („bucket handle“)  </a:t>
            </a:r>
          </a:p>
          <a:p>
            <a:pPr>
              <a:buNone/>
            </a:pPr>
            <a:r>
              <a:rPr lang="cs-CZ" dirty="0" smtClean="0"/>
              <a:t>      B2.2 kontralaterální typ</a:t>
            </a:r>
          </a:p>
          <a:p>
            <a:pPr>
              <a:buNone/>
            </a:pPr>
            <a:r>
              <a:rPr lang="cs-CZ" dirty="0" smtClean="0"/>
              <a:t>-B3 - zevně rotační zlomenina s oboustranným poraněním SI vazů - bilaterální open book“ </a:t>
            </a:r>
            <a:endParaRPr lang="cs-CZ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04664"/>
            <a:ext cx="8229600" cy="5721499"/>
          </a:xfrm>
        </p:spPr>
        <p:txBody>
          <a:bodyPr/>
          <a:lstStyle/>
          <a:p>
            <a:r>
              <a:rPr lang="cs-CZ" dirty="0" smtClean="0"/>
              <a:t>typ C - zahrnující rotačně a vertikálně nestabilní zlomeniny, kdy zadní pánevní segment je tangován totálně</a:t>
            </a:r>
          </a:p>
          <a:p>
            <a:pPr>
              <a:buFontTx/>
              <a:buChar char="-"/>
            </a:pPr>
            <a:r>
              <a:rPr lang="cs-CZ" dirty="0" smtClean="0"/>
              <a:t>C1 - kompletní unilaterální poranění</a:t>
            </a:r>
          </a:p>
          <a:p>
            <a:pPr>
              <a:buFontTx/>
              <a:buChar char="-"/>
            </a:pPr>
            <a:r>
              <a:rPr lang="cs-CZ" dirty="0" smtClean="0"/>
              <a:t> C2 - kompletní postižení unilaterální a nekompletní kontralaterálně</a:t>
            </a:r>
          </a:p>
          <a:p>
            <a:pPr>
              <a:buFontTx/>
              <a:buChar char="-"/>
            </a:pPr>
            <a:r>
              <a:rPr lang="cs-CZ" dirty="0" smtClean="0"/>
              <a:t>C3 - kompletní postižení bilaterální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11025_134746_resized_20211025_0153288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11025_134419_resized_20211025_0153555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KOMPLEXNÍ PORANĚNÍ PÁNVE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nesmí se přehlédnout</a:t>
            </a:r>
          </a:p>
          <a:p>
            <a:pPr>
              <a:buNone/>
            </a:pPr>
            <a:r>
              <a:rPr lang="cs-CZ" dirty="0" smtClean="0"/>
              <a:t>-arteriální a </a:t>
            </a:r>
            <a:r>
              <a:rPr lang="cs-CZ" dirty="0" err="1" smtClean="0"/>
              <a:t>venozní</a:t>
            </a:r>
            <a:r>
              <a:rPr lang="cs-CZ" dirty="0" smtClean="0"/>
              <a:t> postižení</a:t>
            </a:r>
          </a:p>
          <a:p>
            <a:pPr>
              <a:buNone/>
            </a:pPr>
            <a:r>
              <a:rPr lang="cs-CZ" dirty="0" smtClean="0"/>
              <a:t>-poranění urologická</a:t>
            </a:r>
          </a:p>
          <a:p>
            <a:pPr>
              <a:buNone/>
            </a:pPr>
            <a:r>
              <a:rPr lang="cs-CZ" dirty="0" smtClean="0"/>
              <a:t>-poranění rekta</a:t>
            </a:r>
          </a:p>
          <a:p>
            <a:pPr>
              <a:buNone/>
            </a:pPr>
            <a:r>
              <a:rPr lang="cs-CZ" dirty="0" smtClean="0"/>
              <a:t>-poranění sakrálního plexu</a:t>
            </a:r>
          </a:p>
          <a:p>
            <a:pPr>
              <a:buNone/>
            </a:pPr>
            <a:r>
              <a:rPr lang="cs-CZ" dirty="0" smtClean="0"/>
              <a:t>-kompartment syndrom </a:t>
            </a:r>
            <a:r>
              <a:rPr lang="cs-CZ" dirty="0" err="1" smtClean="0"/>
              <a:t>retroperitoneální</a:t>
            </a:r>
            <a:r>
              <a:rPr lang="cs-CZ" dirty="0" smtClean="0"/>
              <a:t> a </a:t>
            </a:r>
            <a:r>
              <a:rPr lang="cs-CZ" dirty="0" err="1" smtClean="0"/>
              <a:t>gluteální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-neurologické komplikace(lumbosakrální plexus,sakrální kořeny-erektilní dysfunkce,frigidita)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PORANĚNÍ OBLIČEJOVÉHO SKELETU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Le Fort</a:t>
            </a:r>
            <a:endParaRPr lang="cs-CZ" dirty="0"/>
          </a:p>
        </p:txBody>
      </p:sp>
      <p:pic>
        <p:nvPicPr>
          <p:cNvPr id="4" name="Obrázek 3" descr="le fo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357437" y="1844824"/>
            <a:ext cx="3654723" cy="4536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 ZLOMENIN PÁNVE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konzervativní </a:t>
            </a:r>
          </a:p>
          <a:p>
            <a:pPr>
              <a:buFontTx/>
              <a:buChar char="-"/>
            </a:pPr>
            <a:r>
              <a:rPr lang="cs-CZ" dirty="0" smtClean="0"/>
              <a:t>zlomeniny typu A se ve většině případech řeší konzervativně-nejčastější</a:t>
            </a:r>
          </a:p>
          <a:p>
            <a:pPr>
              <a:buFontTx/>
              <a:buChar char="-"/>
            </a:pPr>
            <a:r>
              <a:rPr lang="cs-CZ" dirty="0" smtClean="0"/>
              <a:t>u zlomenin typu B nebo C se ke konzervativní terapii přistupuje </a:t>
            </a:r>
            <a:r>
              <a:rPr lang="cs-CZ" dirty="0" err="1" smtClean="0"/>
              <a:t>vyjímečně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trakce</a:t>
            </a:r>
          </a:p>
          <a:p>
            <a:pPr>
              <a:buFontTx/>
              <a:buChar char="-"/>
            </a:pPr>
            <a:r>
              <a:rPr lang="cs-CZ" dirty="0" smtClean="0"/>
              <a:t>-klid na lůžku 6-12T</a:t>
            </a:r>
          </a:p>
          <a:p>
            <a:r>
              <a:rPr lang="cs-CZ" dirty="0" err="1" smtClean="0"/>
              <a:t>miniinvazivní</a:t>
            </a:r>
            <a:r>
              <a:rPr lang="cs-CZ" dirty="0" smtClean="0"/>
              <a:t> postup-zevní fixátor</a:t>
            </a:r>
            <a:endParaRPr lang="cs-CZ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04664"/>
            <a:ext cx="8229600" cy="5462067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operační- vnitřní </a:t>
            </a:r>
            <a:r>
              <a:rPr lang="cs-CZ" dirty="0" err="1" smtClean="0"/>
              <a:t>osteosyntéza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-dokonalá repozice úlomků, obnovení kongruence kloubní plochy a stability kloubu</a:t>
            </a:r>
          </a:p>
          <a:p>
            <a:pPr>
              <a:buNone/>
            </a:pPr>
            <a:r>
              <a:rPr lang="cs-CZ" dirty="0" smtClean="0"/>
              <a:t>-používají se kortikální šrouby, spongiózní šrouby všech délek a neutralizační, rekonstrukční nebo pánevní dlahy</a:t>
            </a:r>
          </a:p>
          <a:p>
            <a:pPr>
              <a:buNone/>
            </a:pPr>
            <a:r>
              <a:rPr lang="cs-CZ" dirty="0" smtClean="0"/>
              <a:t>- rozlišujeme několik operačních přístupů</a:t>
            </a:r>
            <a:endParaRPr lang="cs-CZ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ACETABULA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součást pánve ne pánevního kruhu</a:t>
            </a:r>
          </a:p>
          <a:p>
            <a:r>
              <a:rPr lang="cs-CZ" dirty="0" smtClean="0"/>
              <a:t>klasifikace</a:t>
            </a:r>
          </a:p>
          <a:p>
            <a:r>
              <a:rPr lang="cs-CZ" dirty="0" smtClean="0"/>
              <a:t>typ A - postižení jednoho pilíře, kdy se jedná o částečně o </a:t>
            </a:r>
            <a:r>
              <a:rPr lang="cs-CZ" dirty="0" err="1" smtClean="0"/>
              <a:t>intraartikulární</a:t>
            </a:r>
            <a:r>
              <a:rPr lang="cs-CZ" dirty="0" smtClean="0"/>
              <a:t> zlomeninu  </a:t>
            </a:r>
          </a:p>
          <a:p>
            <a:pPr>
              <a:buFontTx/>
              <a:buChar char="-"/>
            </a:pPr>
            <a:r>
              <a:rPr lang="cs-CZ" dirty="0" smtClean="0"/>
              <a:t>A1 - zlomeniny zadní hrany </a:t>
            </a:r>
            <a:r>
              <a:rPr lang="cs-CZ" dirty="0" err="1" smtClean="0"/>
              <a:t>acetabula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A2 - zlomenina zadního pilíře </a:t>
            </a:r>
          </a:p>
          <a:p>
            <a:pPr>
              <a:buFontTx/>
              <a:buChar char="-"/>
            </a:pPr>
            <a:r>
              <a:rPr lang="cs-CZ" dirty="0" smtClean="0"/>
              <a:t>A3 - zlomenina předního pilíře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648"/>
            <a:ext cx="8229600" cy="619268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typ B - zahrnující příčně orientovanou zlomeninu, kdy se jedná o částečně </a:t>
            </a:r>
            <a:r>
              <a:rPr lang="cs-CZ" dirty="0" err="1" smtClean="0"/>
              <a:t>intrraartikulární</a:t>
            </a:r>
            <a:r>
              <a:rPr lang="cs-CZ" dirty="0" smtClean="0"/>
              <a:t> zlomeninu</a:t>
            </a:r>
          </a:p>
          <a:p>
            <a:pPr>
              <a:buFontTx/>
              <a:buChar char="-"/>
            </a:pPr>
            <a:r>
              <a:rPr lang="cs-CZ" dirty="0" smtClean="0"/>
              <a:t>B1 - transverzální lom</a:t>
            </a:r>
          </a:p>
          <a:p>
            <a:pPr>
              <a:buFontTx/>
              <a:buChar char="-"/>
            </a:pPr>
            <a:r>
              <a:rPr lang="cs-CZ" dirty="0" smtClean="0"/>
              <a:t>B2 - T – lom</a:t>
            </a:r>
          </a:p>
          <a:p>
            <a:pPr>
              <a:buFontTx/>
              <a:buChar char="-"/>
            </a:pPr>
            <a:r>
              <a:rPr lang="cs-CZ" dirty="0" smtClean="0"/>
              <a:t> B3 - přední/zadní pilíř horizontálně orientován </a:t>
            </a:r>
          </a:p>
          <a:p>
            <a:r>
              <a:rPr lang="cs-CZ" dirty="0" smtClean="0"/>
              <a:t> typ C - jde o kompletně </a:t>
            </a:r>
            <a:r>
              <a:rPr lang="cs-CZ" dirty="0" err="1" smtClean="0"/>
              <a:t>intraartikulární</a:t>
            </a:r>
            <a:r>
              <a:rPr lang="cs-CZ" dirty="0" smtClean="0"/>
              <a:t> zlomeninu, kdy jsou oba pilíře oddělené od os </a:t>
            </a:r>
            <a:r>
              <a:rPr lang="cs-CZ" dirty="0" err="1" smtClean="0"/>
              <a:t>ilium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-C1 vertikální lom os </a:t>
            </a:r>
            <a:r>
              <a:rPr lang="cs-CZ" dirty="0" err="1" smtClean="0"/>
              <a:t>ilium</a:t>
            </a:r>
            <a:r>
              <a:rPr lang="cs-CZ" dirty="0" smtClean="0"/>
              <a:t> se separací obou pilířů</a:t>
            </a:r>
          </a:p>
          <a:p>
            <a:pPr>
              <a:buFontTx/>
              <a:buChar char="-"/>
            </a:pPr>
            <a:r>
              <a:rPr lang="cs-CZ" dirty="0" smtClean="0"/>
              <a:t>C2 separace spíše horizontální</a:t>
            </a:r>
          </a:p>
          <a:p>
            <a:pPr>
              <a:buFontTx/>
              <a:buChar char="-"/>
            </a:pPr>
            <a:r>
              <a:rPr lang="cs-CZ" dirty="0" smtClean="0"/>
              <a:t>C3 smíšená forma s postižením SI skloubení</a:t>
            </a:r>
            <a:endParaRPr lang="cs-CZ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 ZLOMENIN ACETABULA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konzervativní u jednoduchých nedislokovaných zlomenin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skeletární</a:t>
            </a:r>
            <a:r>
              <a:rPr lang="cs-CZ" dirty="0" smtClean="0"/>
              <a:t> trakce 3-4T(tah cca 10% váhy)</a:t>
            </a:r>
          </a:p>
          <a:p>
            <a:r>
              <a:rPr lang="cs-CZ" dirty="0" smtClean="0"/>
              <a:t>operační- stabilizační výkony.kortikální,</a:t>
            </a:r>
            <a:r>
              <a:rPr lang="cs-CZ" dirty="0" err="1" smtClean="0"/>
              <a:t>spongiozní</a:t>
            </a:r>
            <a:r>
              <a:rPr lang="cs-CZ" dirty="0" smtClean="0"/>
              <a:t> šrouby,dlahy</a:t>
            </a:r>
            <a:endParaRPr lang="cs-CZ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smtClean="0"/>
              <a:t>Přísně individuální,zásadně se ctí přání operatéra.</a:t>
            </a:r>
          </a:p>
          <a:p>
            <a:pPr>
              <a:buNone/>
            </a:pPr>
            <a:r>
              <a:rPr lang="cs-CZ" dirty="0" smtClean="0"/>
              <a:t>-prevence imobilizačního syndromu</a:t>
            </a:r>
          </a:p>
          <a:p>
            <a:pPr>
              <a:buNone/>
            </a:pPr>
            <a:r>
              <a:rPr lang="cs-CZ" dirty="0" smtClean="0"/>
              <a:t>-RFT</a:t>
            </a:r>
          </a:p>
          <a:p>
            <a:pPr>
              <a:buNone/>
            </a:pPr>
            <a:r>
              <a:rPr lang="cs-CZ" dirty="0" smtClean="0"/>
              <a:t>-peritoneální masáž pro podporu peristaltiky</a:t>
            </a:r>
          </a:p>
          <a:p>
            <a:pPr>
              <a:buNone/>
            </a:pPr>
            <a:r>
              <a:rPr lang="cs-CZ" dirty="0" smtClean="0"/>
              <a:t>-cévní gymnastika(prevence TEN)</a:t>
            </a:r>
          </a:p>
          <a:p>
            <a:pPr>
              <a:buNone/>
            </a:pPr>
            <a:r>
              <a:rPr lang="cs-CZ" dirty="0" smtClean="0"/>
              <a:t>-aktivace nitrobřišního tlaku</a:t>
            </a:r>
          </a:p>
          <a:p>
            <a:pPr>
              <a:buNone/>
            </a:pPr>
            <a:r>
              <a:rPr lang="cs-CZ" dirty="0" smtClean="0"/>
              <a:t>-IK </a:t>
            </a:r>
            <a:r>
              <a:rPr lang="cs-CZ" dirty="0" err="1" smtClean="0"/>
              <a:t>gluteálních</a:t>
            </a:r>
            <a:r>
              <a:rPr lang="cs-CZ" dirty="0" smtClean="0"/>
              <a:t> svalů</a:t>
            </a:r>
          </a:p>
          <a:p>
            <a:pPr>
              <a:buNone/>
            </a:pPr>
            <a:r>
              <a:rPr lang="cs-CZ" dirty="0" smtClean="0"/>
              <a:t>-aktivace svalů pánevního dna</a:t>
            </a:r>
          </a:p>
          <a:p>
            <a:pPr>
              <a:buNone/>
            </a:pPr>
            <a:r>
              <a:rPr lang="cs-CZ" dirty="0" smtClean="0"/>
              <a:t>-nácvik </a:t>
            </a:r>
            <a:r>
              <a:rPr lang="cs-CZ" dirty="0" err="1" smtClean="0"/>
              <a:t>dvojflexe</a:t>
            </a:r>
            <a:r>
              <a:rPr lang="cs-CZ" dirty="0" smtClean="0"/>
              <a:t> v odlehčení</a:t>
            </a:r>
          </a:p>
          <a:p>
            <a:pPr>
              <a:buNone/>
            </a:pPr>
            <a:r>
              <a:rPr lang="cs-CZ" dirty="0" smtClean="0"/>
              <a:t>-nácvik abdukce,obě DKK současně-</a:t>
            </a:r>
            <a:r>
              <a:rPr lang="cs-CZ" dirty="0" err="1" smtClean="0"/>
              <a:t>expander</a:t>
            </a:r>
            <a:r>
              <a:rPr lang="cs-CZ" dirty="0" smtClean="0"/>
              <a:t> např.</a:t>
            </a:r>
          </a:p>
          <a:p>
            <a:pPr>
              <a:buNone/>
            </a:pPr>
            <a:r>
              <a:rPr lang="cs-CZ" dirty="0" smtClean="0"/>
              <a:t>-aktivní cvičení a posilování HKK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motomed</a:t>
            </a:r>
            <a:r>
              <a:rPr lang="cs-CZ" dirty="0" smtClean="0"/>
              <a:t> pro pasivní pohyb DKK v odlehčení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vertikalizace</a:t>
            </a:r>
            <a:r>
              <a:rPr lang="cs-CZ" dirty="0" smtClean="0"/>
              <a:t> –do vysokého chodítka</a:t>
            </a:r>
          </a:p>
          <a:p>
            <a:pPr>
              <a:buNone/>
            </a:pPr>
            <a:r>
              <a:rPr lang="cs-CZ" dirty="0" smtClean="0"/>
              <a:t>-někdy postupně polohování opěry zad,k předejití ortostatického kolapsu</a:t>
            </a:r>
          </a:p>
          <a:p>
            <a:pPr>
              <a:buNone/>
            </a:pPr>
            <a:r>
              <a:rPr lang="cs-CZ" dirty="0" smtClean="0"/>
              <a:t>-eliminovat sed-na okraj lůžka s využitím opory HKK</a:t>
            </a:r>
          </a:p>
          <a:p>
            <a:pPr>
              <a:buNone/>
            </a:pPr>
            <a:r>
              <a:rPr lang="cs-CZ" dirty="0" smtClean="0"/>
              <a:t>-u fraktur </a:t>
            </a:r>
            <a:r>
              <a:rPr lang="cs-CZ" dirty="0" err="1" smtClean="0"/>
              <a:t>acetabula</a:t>
            </a:r>
            <a:r>
              <a:rPr lang="cs-CZ" dirty="0" smtClean="0"/>
              <a:t> nikdy přes bok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LUXACE KYČELNÍHO KLOUBU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Tx/>
              <a:buChar char="-"/>
            </a:pPr>
            <a:r>
              <a:rPr lang="cs-CZ" dirty="0" smtClean="0"/>
              <a:t>nepřímé násilím, např. při autonehodách či pádech z výšek(„ </a:t>
            </a:r>
            <a:r>
              <a:rPr lang="cs-CZ" dirty="0" err="1" smtClean="0"/>
              <a:t>dash</a:t>
            </a:r>
            <a:r>
              <a:rPr lang="cs-CZ" dirty="0" smtClean="0"/>
              <a:t> </a:t>
            </a:r>
            <a:r>
              <a:rPr lang="cs-CZ" dirty="0" err="1" smtClean="0"/>
              <a:t>board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dirty="0" smtClean="0"/>
              <a:t>“, přenesený mechanizmus nárazu flektovaného kolena na přístrojovou desku v automobilu )</a:t>
            </a:r>
          </a:p>
          <a:p>
            <a:pPr>
              <a:buFontTx/>
              <a:buChar char="-"/>
            </a:pPr>
            <a:r>
              <a:rPr lang="cs-CZ" dirty="0" smtClean="0"/>
              <a:t> luxace dělíme na</a:t>
            </a:r>
          </a:p>
          <a:p>
            <a:pPr>
              <a:buFontTx/>
              <a:buChar char="-"/>
            </a:pPr>
            <a:r>
              <a:rPr lang="cs-CZ" dirty="0" err="1" smtClean="0"/>
              <a:t>ilické</a:t>
            </a:r>
            <a:r>
              <a:rPr lang="cs-CZ" dirty="0" smtClean="0"/>
              <a:t> (zadní horní),</a:t>
            </a:r>
          </a:p>
          <a:p>
            <a:pPr>
              <a:buFontTx/>
              <a:buChar char="-"/>
            </a:pPr>
            <a:r>
              <a:rPr lang="cs-CZ" dirty="0" smtClean="0"/>
              <a:t>ischiadické (zadní dolní)</a:t>
            </a:r>
          </a:p>
          <a:p>
            <a:pPr>
              <a:buFontTx/>
              <a:buChar char="-"/>
            </a:pPr>
            <a:r>
              <a:rPr lang="cs-CZ" dirty="0" smtClean="0"/>
              <a:t>pubické( přední horní) či </a:t>
            </a:r>
            <a:r>
              <a:rPr lang="cs-CZ" dirty="0" err="1" smtClean="0"/>
              <a:t>obturatorní</a:t>
            </a:r>
            <a:r>
              <a:rPr lang="cs-CZ" dirty="0" smtClean="0"/>
              <a:t> (přední dolní). Rozlišujeme luxace izolované nebo spojené se zlomeninami, kdy nejčastěji se jedná o zlomeninu zadní hrany </a:t>
            </a:r>
            <a:r>
              <a:rPr lang="cs-CZ" dirty="0" err="1" smtClean="0"/>
              <a:t>acetabula</a:t>
            </a:r>
            <a:r>
              <a:rPr lang="cs-CZ" dirty="0" smtClean="0"/>
              <a:t>, zlomeninu hlavice femuru nebo o zlomeninu dna </a:t>
            </a:r>
            <a:r>
              <a:rPr lang="cs-CZ" dirty="0" err="1" smtClean="0"/>
              <a:t>acetabula</a:t>
            </a:r>
            <a:r>
              <a:rPr lang="cs-CZ" dirty="0" smtClean="0"/>
              <a:t>, kdy tento stav je popisován jako tzv. centrální luxace kyčelního kloubu</a:t>
            </a:r>
            <a:endParaRPr lang="cs-CZ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92696"/>
            <a:ext cx="8229600" cy="5433467"/>
          </a:xfrm>
        </p:spPr>
        <p:txBody>
          <a:bodyPr>
            <a:normAutofit/>
          </a:bodyPr>
          <a:lstStyle/>
          <a:p>
            <a:r>
              <a:rPr lang="cs-CZ" dirty="0" smtClean="0"/>
              <a:t> diagnostika klinické vyšetření</a:t>
            </a:r>
          </a:p>
          <a:p>
            <a:pPr>
              <a:buNone/>
            </a:pPr>
            <a:r>
              <a:rPr lang="cs-CZ" dirty="0" smtClean="0"/>
              <a:t>-luxace zadních typů -</a:t>
            </a:r>
            <a:r>
              <a:rPr lang="cs-CZ" dirty="0" err="1" smtClean="0"/>
              <a:t>semiflexe</a:t>
            </a:r>
            <a:r>
              <a:rPr lang="cs-CZ" dirty="0" smtClean="0"/>
              <a:t>, addukce, VR, dále zkrácení DK</a:t>
            </a:r>
          </a:p>
          <a:p>
            <a:pPr>
              <a:buNone/>
            </a:pPr>
            <a:r>
              <a:rPr lang="cs-CZ" dirty="0" smtClean="0"/>
              <a:t>-předních typů je typické postavení DK v ZR. Vyšetřujeme senzitivitu a motoriku periferie, </a:t>
            </a:r>
            <a:r>
              <a:rPr lang="cs-CZ" dirty="0" err="1" smtClean="0"/>
              <a:t>protoţe</a:t>
            </a:r>
            <a:r>
              <a:rPr lang="cs-CZ" dirty="0" smtClean="0"/>
              <a:t> zde hrozí riziko poškození n. </a:t>
            </a:r>
            <a:r>
              <a:rPr lang="cs-CZ" dirty="0" err="1" smtClean="0"/>
              <a:t>ischiadicus</a:t>
            </a:r>
            <a:r>
              <a:rPr lang="cs-CZ" dirty="0" smtClean="0"/>
              <a:t>, u předních luxací je ohrožen n. </a:t>
            </a:r>
            <a:r>
              <a:rPr lang="cs-CZ" dirty="0" err="1" smtClean="0"/>
              <a:t>femoralis</a:t>
            </a:r>
            <a:r>
              <a:rPr lang="cs-CZ" dirty="0" smtClean="0"/>
              <a:t>.</a:t>
            </a:r>
          </a:p>
          <a:p>
            <a:pPr>
              <a:buNone/>
            </a:pPr>
            <a:r>
              <a:rPr lang="cs-CZ" dirty="0" smtClean="0"/>
              <a:t>RTG vyš.</a:t>
            </a:r>
            <a:endParaRPr lang="cs-CZ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nutná urgentní repozice prováděná v CA pod kontrolou správného zakloubení RTG snímkem</a:t>
            </a:r>
          </a:p>
          <a:p>
            <a:r>
              <a:rPr lang="cs-CZ" dirty="0" smtClean="0"/>
              <a:t>konzervativní - léčba izolovaných luxací-klidový režim na lůžku, na Braunově dlaze, po dobu 14 dnů, s </a:t>
            </a:r>
            <a:r>
              <a:rPr lang="cs-CZ" dirty="0" err="1" smtClean="0"/>
              <a:t>postupnu</a:t>
            </a:r>
            <a:r>
              <a:rPr lang="cs-CZ" dirty="0" smtClean="0"/>
              <a:t> </a:t>
            </a:r>
            <a:r>
              <a:rPr lang="cs-CZ" dirty="0" err="1" smtClean="0"/>
              <a:t>zátěţí</a:t>
            </a:r>
            <a:r>
              <a:rPr lang="cs-CZ" dirty="0" smtClean="0"/>
              <a:t> po 6 týdnech-</a:t>
            </a:r>
          </a:p>
          <a:p>
            <a:r>
              <a:rPr lang="cs-CZ" dirty="0" smtClean="0"/>
              <a:t>                          -luxace s frakturou zadní hrany spočívá léčba ve 2 – 3T </a:t>
            </a:r>
            <a:r>
              <a:rPr lang="cs-CZ" dirty="0" err="1" smtClean="0"/>
              <a:t>skeletární</a:t>
            </a:r>
            <a:r>
              <a:rPr lang="cs-CZ" dirty="0" smtClean="0"/>
              <a:t> extenzi s postupnou </a:t>
            </a:r>
            <a:r>
              <a:rPr lang="cs-CZ" dirty="0" err="1" smtClean="0"/>
              <a:t>zátěŽí</a:t>
            </a:r>
            <a:r>
              <a:rPr lang="cs-CZ" dirty="0" smtClean="0"/>
              <a:t> po 8 – 12T</a:t>
            </a:r>
          </a:p>
          <a:p>
            <a:r>
              <a:rPr lang="cs-CZ" dirty="0" smtClean="0"/>
              <a:t>operační - přiklání se k tomuto postupu při nestabilních a </a:t>
            </a:r>
            <a:r>
              <a:rPr lang="cs-CZ" dirty="0" err="1" smtClean="0"/>
              <a:t>irreponibilních</a:t>
            </a:r>
            <a:r>
              <a:rPr lang="cs-CZ" dirty="0" smtClean="0"/>
              <a:t> zlomeninách zadním přístupem, s postupnou zátěží po 6 týdnech</a:t>
            </a:r>
            <a:endParaRPr lang="cs-CZ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FYZIOTERAPEUTICKÁ INTERVENCE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-prevence trofických a organických změn v rámci imobilizace totožné jako u fraktur pánve </a:t>
            </a:r>
          </a:p>
          <a:p>
            <a:pPr>
              <a:buNone/>
            </a:pPr>
            <a:r>
              <a:rPr lang="cs-CZ" dirty="0" smtClean="0"/>
              <a:t>-po 6T postupná zátěž u konzervativní terapie a luxace nekomplikované fraktur</a:t>
            </a:r>
          </a:p>
          <a:p>
            <a:pPr>
              <a:buNone/>
            </a:pPr>
            <a:r>
              <a:rPr lang="cs-CZ" dirty="0" smtClean="0"/>
              <a:t>-po operační terapii u luxací v kombinaci s nestabilní frakturou 2-3T </a:t>
            </a:r>
            <a:r>
              <a:rPr lang="cs-CZ" dirty="0" err="1" smtClean="0"/>
              <a:t>skeletární</a:t>
            </a:r>
            <a:r>
              <a:rPr lang="cs-CZ" dirty="0" smtClean="0"/>
              <a:t> trakce pak nadále klid na lůžku postupná zátěž po 8-12T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PORANĚNÍ HRUDNÍKU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83264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převažují nepenetrující poranění,vysoká letalita</a:t>
            </a:r>
          </a:p>
          <a:p>
            <a:r>
              <a:rPr lang="cs-CZ" b="1" dirty="0" err="1" smtClean="0"/>
              <a:t>životohrožující</a:t>
            </a:r>
            <a:r>
              <a:rPr lang="cs-CZ" b="1" dirty="0" smtClean="0"/>
              <a:t> stavy</a:t>
            </a:r>
          </a:p>
          <a:p>
            <a:pPr>
              <a:buNone/>
            </a:pPr>
            <a:r>
              <a:rPr lang="cs-CZ" b="1" dirty="0" smtClean="0"/>
              <a:t>-</a:t>
            </a:r>
            <a:r>
              <a:rPr lang="cs-CZ" dirty="0" smtClean="0"/>
              <a:t>srdeční tamponáda</a:t>
            </a:r>
          </a:p>
          <a:p>
            <a:pPr>
              <a:buNone/>
            </a:pPr>
            <a:r>
              <a:rPr lang="cs-CZ" b="1" dirty="0" smtClean="0"/>
              <a:t>-</a:t>
            </a:r>
            <a:r>
              <a:rPr lang="cs-CZ" dirty="0" smtClean="0"/>
              <a:t>otevřený x tenzní </a:t>
            </a:r>
            <a:r>
              <a:rPr lang="cs-CZ" dirty="0" err="1" smtClean="0"/>
              <a:t>pneumothorax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-obstrukce dýchacích cest</a:t>
            </a:r>
          </a:p>
          <a:p>
            <a:pPr>
              <a:buNone/>
            </a:pPr>
            <a:r>
              <a:rPr lang="cs-CZ" dirty="0" smtClean="0"/>
              <a:t>-nestabilita hrudní stěny</a:t>
            </a:r>
          </a:p>
          <a:p>
            <a:pPr>
              <a:buNone/>
            </a:pPr>
            <a:r>
              <a:rPr lang="cs-CZ" dirty="0" smtClean="0"/>
              <a:t>-poranění hrudní aorty</a:t>
            </a:r>
          </a:p>
          <a:p>
            <a:pPr>
              <a:buNone/>
            </a:pPr>
            <a:r>
              <a:rPr lang="cs-CZ" dirty="0" smtClean="0"/>
              <a:t>-kontuze myokardu</a:t>
            </a:r>
          </a:p>
          <a:p>
            <a:pPr>
              <a:buNone/>
            </a:pPr>
            <a:r>
              <a:rPr lang="cs-CZ" dirty="0" smtClean="0"/>
              <a:t>-poranění bránice</a:t>
            </a:r>
          </a:p>
          <a:p>
            <a:pPr>
              <a:buNone/>
            </a:pPr>
            <a:r>
              <a:rPr lang="cs-CZ" dirty="0" smtClean="0"/>
              <a:t>-poranění jícnu</a:t>
            </a:r>
          </a:p>
          <a:p>
            <a:pPr>
              <a:buNone/>
            </a:pPr>
            <a:r>
              <a:rPr lang="cs-CZ" dirty="0" smtClean="0"/>
              <a:t>-tracheobronchiální poranění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PROXIMÁLNÍHO FEMURU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seniorský věk</a:t>
            </a:r>
          </a:p>
          <a:p>
            <a:r>
              <a:rPr lang="cs-CZ" b="1" dirty="0" smtClean="0"/>
              <a:t>zlomeniny hlavice </a:t>
            </a:r>
            <a:r>
              <a:rPr lang="cs-CZ" dirty="0" smtClean="0"/>
              <a:t>klasifikace dle </a:t>
            </a:r>
            <a:r>
              <a:rPr lang="cs-CZ" dirty="0" err="1" smtClean="0"/>
              <a:t>Pipkina</a:t>
            </a:r>
            <a:r>
              <a:rPr lang="cs-CZ" dirty="0" smtClean="0"/>
              <a:t> I-IV</a:t>
            </a:r>
          </a:p>
          <a:p>
            <a:pPr>
              <a:buFontTx/>
              <a:buChar char="-"/>
            </a:pPr>
            <a:r>
              <a:rPr lang="cs-CZ" dirty="0" err="1" smtClean="0"/>
              <a:t>Pipkin</a:t>
            </a:r>
            <a:r>
              <a:rPr lang="cs-CZ" dirty="0" smtClean="0"/>
              <a:t> I-zadní luxace kyčle s frakturou hlavice distálně od fovea </a:t>
            </a:r>
            <a:r>
              <a:rPr lang="cs-CZ" dirty="0" err="1" smtClean="0"/>
              <a:t>centralis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err="1" smtClean="0"/>
              <a:t>Pipkin</a:t>
            </a:r>
            <a:r>
              <a:rPr lang="cs-CZ" dirty="0" smtClean="0"/>
              <a:t> II-zadní luxace kyčle s frakturou hlavice kraniálně od fovea </a:t>
            </a:r>
            <a:r>
              <a:rPr lang="cs-CZ" dirty="0" err="1" smtClean="0"/>
              <a:t>centralis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err="1" smtClean="0"/>
              <a:t>Pipkin</a:t>
            </a:r>
            <a:r>
              <a:rPr lang="cs-CZ" dirty="0" smtClean="0"/>
              <a:t> III-typ I nebo II s frakturou krčku</a:t>
            </a:r>
          </a:p>
          <a:p>
            <a:pPr>
              <a:buFontTx/>
              <a:buChar char="-"/>
            </a:pPr>
            <a:r>
              <a:rPr lang="cs-CZ" dirty="0" err="1" smtClean="0"/>
              <a:t>Pipkin</a:t>
            </a:r>
            <a:r>
              <a:rPr lang="cs-CZ" dirty="0" smtClean="0"/>
              <a:t> IV: typ I, II nebo III se zlomeninou </a:t>
            </a:r>
            <a:r>
              <a:rPr lang="cs-CZ" dirty="0" err="1" smtClean="0"/>
              <a:t>acetabula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hlavice ohrožena </a:t>
            </a:r>
            <a:r>
              <a:rPr lang="cs-CZ" dirty="0" err="1" smtClean="0"/>
              <a:t>nekrozou</a:t>
            </a:r>
            <a:endParaRPr lang="cs-CZ" dirty="0" smtClean="0"/>
          </a:p>
          <a:p>
            <a:r>
              <a:rPr lang="cs-CZ" dirty="0" smtClean="0"/>
              <a:t>léčba zlomenin hlavice je obtížná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osteosyntéza</a:t>
            </a:r>
            <a:r>
              <a:rPr lang="cs-CZ" dirty="0" smtClean="0"/>
              <a:t> je možná pouze u větších fragmentů, nedislokované či dobře zavřeně </a:t>
            </a:r>
            <a:r>
              <a:rPr lang="cs-CZ" dirty="0" err="1" smtClean="0"/>
              <a:t>zreponované</a:t>
            </a:r>
            <a:r>
              <a:rPr lang="cs-CZ" dirty="0" smtClean="0"/>
              <a:t> zlomeniny hlavice u mladších pacientů je možné léčit i trakcí</a:t>
            </a:r>
          </a:p>
          <a:p>
            <a:pPr>
              <a:buNone/>
            </a:pPr>
            <a:r>
              <a:rPr lang="cs-CZ" dirty="0" smtClean="0"/>
              <a:t>-relativně nejjednodušším způsobem pro lékaře i pacienta je TEP</a:t>
            </a:r>
          </a:p>
          <a:p>
            <a:pPr>
              <a:buNone/>
            </a:pPr>
            <a:r>
              <a:rPr lang="cs-CZ" dirty="0" smtClean="0"/>
              <a:t>-mladých pacientů, kteří tvoří většinu v této skupině zlomenin, je vždy snaha zachovat kyčel.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908720"/>
            <a:ext cx="8229600" cy="5217443"/>
          </a:xfrm>
        </p:spPr>
        <p:txBody>
          <a:bodyPr/>
          <a:lstStyle/>
          <a:p>
            <a:r>
              <a:rPr lang="cs-CZ" b="1" dirty="0" smtClean="0"/>
              <a:t>zlomeniny krčku-</a:t>
            </a:r>
            <a:r>
              <a:rPr lang="cs-CZ" dirty="0" err="1" smtClean="0"/>
              <a:t>intrakapsulární</a:t>
            </a:r>
            <a:r>
              <a:rPr lang="cs-CZ" dirty="0" smtClean="0"/>
              <a:t>,</a:t>
            </a:r>
            <a:r>
              <a:rPr lang="cs-CZ" dirty="0" err="1" smtClean="0"/>
              <a:t>extrakapsulární</a:t>
            </a:r>
            <a:endParaRPr lang="cs-CZ" b="1" dirty="0" smtClean="0"/>
          </a:p>
          <a:p>
            <a:r>
              <a:rPr lang="cs-CZ" b="1" dirty="0" smtClean="0"/>
              <a:t>zlomeniny </a:t>
            </a:r>
            <a:r>
              <a:rPr lang="cs-CZ" b="1" dirty="0" err="1" smtClean="0"/>
              <a:t>trochanterické</a:t>
            </a:r>
            <a:r>
              <a:rPr lang="cs-CZ" b="1" dirty="0" smtClean="0"/>
              <a:t>-</a:t>
            </a:r>
            <a:r>
              <a:rPr lang="cs-CZ" dirty="0" err="1" smtClean="0"/>
              <a:t>pertrochanterické</a:t>
            </a:r>
            <a:r>
              <a:rPr lang="cs-CZ" dirty="0" smtClean="0"/>
              <a:t>,</a:t>
            </a:r>
            <a:r>
              <a:rPr lang="cs-CZ" dirty="0" err="1" smtClean="0"/>
              <a:t>intertrochanterické</a:t>
            </a:r>
            <a:r>
              <a:rPr lang="cs-CZ" dirty="0" smtClean="0"/>
              <a:t> (</a:t>
            </a:r>
            <a:r>
              <a:rPr lang="cs-CZ" dirty="0" err="1" smtClean="0"/>
              <a:t>subtrochanterické</a:t>
            </a:r>
            <a:r>
              <a:rPr lang="cs-CZ" dirty="0" smtClean="0"/>
              <a:t>)</a:t>
            </a:r>
          </a:p>
          <a:p>
            <a:r>
              <a:rPr lang="cs-CZ" b="1" dirty="0" smtClean="0"/>
              <a:t>klinické příznaky</a:t>
            </a:r>
            <a:r>
              <a:rPr lang="cs-CZ" dirty="0" smtClean="0"/>
              <a:t>- </a:t>
            </a:r>
            <a:r>
              <a:rPr lang="cs-CZ" dirty="0" err="1" smtClean="0"/>
              <a:t>antalgická</a:t>
            </a:r>
            <a:r>
              <a:rPr lang="cs-CZ" dirty="0" smtClean="0"/>
              <a:t> ZR někdy zkratek</a:t>
            </a:r>
          </a:p>
          <a:p>
            <a:endParaRPr lang="cs-CZ" dirty="0" smtClean="0"/>
          </a:p>
          <a:p>
            <a:pPr>
              <a:buNone/>
            </a:pPr>
            <a:r>
              <a:rPr lang="cs-CZ" b="1" dirty="0" smtClean="0"/>
              <a:t>              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20211025_144405_resized_20211025_02441804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484784"/>
            <a:ext cx="6035675" cy="4525963"/>
          </a:xfr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688632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dělení dle </a:t>
            </a:r>
            <a:r>
              <a:rPr lang="cs-CZ" dirty="0" err="1" smtClean="0"/>
              <a:t>Pauwelse</a:t>
            </a:r>
            <a:r>
              <a:rPr lang="cs-CZ" dirty="0" smtClean="0"/>
              <a:t>-zažité,jednoduché</a:t>
            </a:r>
          </a:p>
          <a:p>
            <a:pPr>
              <a:buNone/>
            </a:pPr>
            <a:r>
              <a:rPr lang="cs-CZ" dirty="0" smtClean="0"/>
              <a:t>-typ I- příznivý pro hojení </a:t>
            </a:r>
          </a:p>
          <a:p>
            <a:pPr>
              <a:buNone/>
            </a:pPr>
            <a:r>
              <a:rPr lang="cs-CZ" dirty="0" smtClean="0"/>
              <a:t>-typ II-30-70st.</a:t>
            </a:r>
          </a:p>
          <a:p>
            <a:pPr>
              <a:buNone/>
            </a:pPr>
            <a:r>
              <a:rPr lang="cs-CZ" dirty="0" smtClean="0"/>
              <a:t>-typ III- nepříznivý pro hojení</a:t>
            </a:r>
          </a:p>
          <a:p>
            <a:r>
              <a:rPr lang="cs-CZ" dirty="0" smtClean="0"/>
              <a:t>léčba konzervativní jen u nedislokovaných fraktur-klid na lůžku-následně chůze v odlehčení (mladí pac.)</a:t>
            </a:r>
          </a:p>
          <a:p>
            <a:r>
              <a:rPr lang="cs-CZ" dirty="0" smtClean="0"/>
              <a:t>operační</a:t>
            </a:r>
          </a:p>
          <a:p>
            <a:pPr>
              <a:buNone/>
            </a:pPr>
            <a:r>
              <a:rPr lang="cs-CZ" dirty="0" smtClean="0"/>
              <a:t>-děti a adolescenti </a:t>
            </a:r>
            <a:r>
              <a:rPr lang="cs-CZ" dirty="0" err="1" smtClean="0"/>
              <a:t>spongiozní</a:t>
            </a:r>
            <a:r>
              <a:rPr lang="cs-CZ" dirty="0" smtClean="0"/>
              <a:t> šrouby s ohledem na růstovou </a:t>
            </a:r>
            <a:r>
              <a:rPr lang="cs-CZ" dirty="0" err="1" smtClean="0"/>
              <a:t>zonu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-dospělí do 50let-</a:t>
            </a:r>
            <a:r>
              <a:rPr lang="cs-CZ" dirty="0" err="1" smtClean="0"/>
              <a:t>osteosynteza</a:t>
            </a:r>
            <a:r>
              <a:rPr lang="cs-CZ" dirty="0" smtClean="0"/>
              <a:t> (PFN,dlaha…)</a:t>
            </a:r>
          </a:p>
          <a:p>
            <a:pPr>
              <a:buNone/>
            </a:pPr>
            <a:r>
              <a:rPr lang="cs-CZ" dirty="0" smtClean="0"/>
              <a:t>-senioři nad 60 let-TEP</a:t>
            </a:r>
          </a:p>
          <a:p>
            <a:pPr>
              <a:buNone/>
            </a:pPr>
            <a:r>
              <a:rPr lang="cs-CZ" dirty="0" smtClean="0"/>
              <a:t>-velmi staří a </a:t>
            </a:r>
            <a:r>
              <a:rPr lang="cs-CZ" dirty="0" err="1" smtClean="0"/>
              <a:t>polymorbidní</a:t>
            </a:r>
            <a:r>
              <a:rPr lang="cs-CZ" dirty="0" smtClean="0"/>
              <a:t> pac.CKP(možná okamžitá </a:t>
            </a:r>
            <a:r>
              <a:rPr lang="cs-CZ" dirty="0" err="1" smtClean="0"/>
              <a:t>vertikalizace</a:t>
            </a:r>
            <a:r>
              <a:rPr lang="cs-CZ" dirty="0" smtClean="0"/>
              <a:t>,CAVE luxace-</a:t>
            </a:r>
            <a:r>
              <a:rPr lang="cs-CZ" dirty="0" err="1" smtClean="0"/>
              <a:t>antoritační</a:t>
            </a:r>
            <a:r>
              <a:rPr lang="cs-CZ" dirty="0" smtClean="0"/>
              <a:t> postavení)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err="1" smtClean="0"/>
              <a:t>pertrochanterické</a:t>
            </a:r>
            <a:r>
              <a:rPr lang="cs-CZ" dirty="0" smtClean="0"/>
              <a:t> zlomeniny-dobře </a:t>
            </a:r>
            <a:r>
              <a:rPr lang="cs-CZ" dirty="0" err="1" smtClean="0"/>
              <a:t>vaskularizované</a:t>
            </a:r>
            <a:r>
              <a:rPr lang="cs-CZ" dirty="0" smtClean="0"/>
              <a:t>,dobře se hojí,větší krvácení</a:t>
            </a:r>
          </a:p>
          <a:p>
            <a:r>
              <a:rPr lang="cs-CZ" dirty="0" smtClean="0"/>
              <a:t>léčba vždy operační-je třeba kvalitní repozice a obnovení délky a osového postavení</a:t>
            </a:r>
          </a:p>
          <a:p>
            <a:r>
              <a:rPr lang="cs-CZ" dirty="0" err="1" smtClean="0"/>
              <a:t>subtrochanterické</a:t>
            </a:r>
            <a:r>
              <a:rPr lang="cs-CZ" dirty="0" smtClean="0"/>
              <a:t> –zásadně operační léčba</a:t>
            </a:r>
            <a:endParaRPr lang="cs-CZ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postup se liší dle typu léčby ve většině případů se u zlomenin  proximální části femuru upřednostňuje operační léčba</a:t>
            </a:r>
          </a:p>
          <a:p>
            <a:pPr>
              <a:buFontTx/>
              <a:buChar char="-"/>
            </a:pPr>
            <a:r>
              <a:rPr lang="cs-CZ" dirty="0" smtClean="0"/>
              <a:t>v případě </a:t>
            </a:r>
            <a:r>
              <a:rPr lang="cs-CZ" dirty="0" err="1" smtClean="0"/>
              <a:t>osteosyntézy</a:t>
            </a:r>
            <a:r>
              <a:rPr lang="cs-CZ" dirty="0" smtClean="0"/>
              <a:t>(hřebové,dlahové)-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vertikalizace</a:t>
            </a:r>
            <a:r>
              <a:rPr lang="cs-CZ" dirty="0" smtClean="0"/>
              <a:t> -DKK s trupem točí v jedné ose neposazovat přes bok(z důvodu náročnosti a bolestivosti,posléze může přes zdravý bok se zajištěním osového postavení operované končetiny</a:t>
            </a:r>
          </a:p>
          <a:p>
            <a:pPr>
              <a:buNone/>
            </a:pPr>
            <a:r>
              <a:rPr lang="cs-CZ" dirty="0" smtClean="0"/>
              <a:t>-leh na operovaném boku je kontraindikován 3M po zákroku) -zajištění osového postavení operované končetiny,schůdek pod DKK</a:t>
            </a:r>
          </a:p>
          <a:p>
            <a:pPr>
              <a:buNone/>
            </a:pPr>
            <a:r>
              <a:rPr lang="cs-CZ" dirty="0" smtClean="0"/>
              <a:t>-snaha o </a:t>
            </a:r>
            <a:r>
              <a:rPr lang="cs-CZ" dirty="0" err="1" smtClean="0"/>
              <a:t>vertikalizaci</a:t>
            </a:r>
            <a:r>
              <a:rPr lang="cs-CZ" dirty="0" smtClean="0"/>
              <a:t> v co nejkratším čase po operaci</a:t>
            </a:r>
          </a:p>
          <a:p>
            <a:pPr>
              <a:buNone/>
            </a:pPr>
            <a:r>
              <a:rPr lang="cs-CZ" dirty="0" smtClean="0"/>
              <a:t>-vzhledem k vyššímu věku pacientů-vysoké chodítko a následně podpažní berle 3M s přikládáním a odlehčením operované končetiny</a:t>
            </a:r>
          </a:p>
          <a:p>
            <a:pPr>
              <a:buNone/>
            </a:pPr>
            <a:r>
              <a:rPr lang="cs-CZ" dirty="0" smtClean="0"/>
              <a:t>-zmírnit následky snížené mobility</a:t>
            </a:r>
          </a:p>
          <a:p>
            <a:pPr>
              <a:buNone/>
            </a:pPr>
            <a:r>
              <a:rPr lang="cs-CZ" dirty="0" smtClean="0"/>
              <a:t>-RFT</a:t>
            </a:r>
          </a:p>
          <a:p>
            <a:pPr>
              <a:buNone/>
            </a:pPr>
            <a:r>
              <a:rPr lang="cs-CZ" dirty="0" smtClean="0"/>
              <a:t>-CG prevence TEN</a:t>
            </a:r>
          </a:p>
          <a:p>
            <a:pPr>
              <a:buNone/>
            </a:pPr>
            <a:r>
              <a:rPr lang="cs-CZ" dirty="0" smtClean="0"/>
              <a:t>-zlepšení motility střev</a:t>
            </a:r>
          </a:p>
          <a:p>
            <a:pPr>
              <a:buNone/>
            </a:pPr>
            <a:r>
              <a:rPr lang="cs-CZ" dirty="0" smtClean="0"/>
              <a:t>-pozvolné zvyšování ROM do 90 </a:t>
            </a:r>
            <a:r>
              <a:rPr lang="cs-CZ" dirty="0" err="1" smtClean="0"/>
              <a:t>st</a:t>
            </a:r>
            <a:r>
              <a:rPr lang="cs-CZ" dirty="0" smtClean="0"/>
              <a:t> v KYK(bez rotačních pohybů a addukce přes střední čáru)</a:t>
            </a:r>
          </a:p>
          <a:p>
            <a:pPr>
              <a:buNone/>
            </a:pPr>
            <a:r>
              <a:rPr lang="cs-CZ" dirty="0" smtClean="0"/>
              <a:t>-posilování dynamických stabilizátorů pánve,</a:t>
            </a:r>
            <a:r>
              <a:rPr lang="cs-CZ" dirty="0" err="1" smtClean="0"/>
              <a:t>bridging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-stimulace chodidla</a:t>
            </a:r>
          </a:p>
          <a:p>
            <a:r>
              <a:rPr lang="cs-CZ" dirty="0" smtClean="0"/>
              <a:t>CKP –při </a:t>
            </a:r>
            <a:r>
              <a:rPr lang="cs-CZ" dirty="0" err="1" smtClean="0"/>
              <a:t>vertikalizaci</a:t>
            </a:r>
            <a:r>
              <a:rPr lang="cs-CZ" dirty="0" smtClean="0"/>
              <a:t> může prakticky ihned zatížit operovanou končetinu, ale přísně </a:t>
            </a:r>
            <a:r>
              <a:rPr lang="cs-CZ" dirty="0" err="1" smtClean="0"/>
              <a:t>antirotační</a:t>
            </a:r>
            <a:r>
              <a:rPr lang="cs-CZ" dirty="0" smtClean="0"/>
              <a:t> režim,</a:t>
            </a:r>
            <a:r>
              <a:rPr lang="cs-CZ" dirty="0" err="1" smtClean="0"/>
              <a:t>antirotační</a:t>
            </a:r>
            <a:r>
              <a:rPr lang="cs-CZ" dirty="0" smtClean="0"/>
              <a:t> bota</a:t>
            </a:r>
            <a:endParaRPr lang="cs-CZ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DIAFÝZY FEMURU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relativně častá kombinace diafýza femuru a proximálního konce</a:t>
            </a:r>
          </a:p>
          <a:p>
            <a:pPr>
              <a:buNone/>
            </a:pPr>
            <a:r>
              <a:rPr lang="cs-CZ" dirty="0" smtClean="0"/>
              <a:t>-ostré konce při dislokaci často poraní měkké tkáně a dochází ke značnému krvácení(CAVE </a:t>
            </a:r>
            <a:r>
              <a:rPr lang="cs-CZ" dirty="0" err="1" smtClean="0"/>
              <a:t>compartment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r>
              <a:rPr lang="cs-CZ" dirty="0" smtClean="0"/>
              <a:t>,tuková embolie)</a:t>
            </a:r>
          </a:p>
          <a:p>
            <a:pPr>
              <a:buNone/>
            </a:pPr>
            <a:r>
              <a:rPr lang="cs-CZ" dirty="0" smtClean="0"/>
              <a:t>-léčba-operační (v mezičase </a:t>
            </a:r>
            <a:r>
              <a:rPr lang="cs-CZ" dirty="0" err="1" smtClean="0"/>
              <a:t>např.Kirschnerova</a:t>
            </a:r>
            <a:r>
              <a:rPr lang="cs-CZ" dirty="0" smtClean="0"/>
              <a:t> extenze)</a:t>
            </a:r>
          </a:p>
          <a:p>
            <a:pPr>
              <a:buNone/>
            </a:pPr>
            <a:r>
              <a:rPr lang="cs-CZ" dirty="0" smtClean="0"/>
              <a:t>-kryoterapie 4x20min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lymftejp</a:t>
            </a:r>
            <a:endParaRPr lang="cs-CZ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DISTÁLNÍHO FEMURU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klasifikace</a:t>
            </a:r>
          </a:p>
          <a:p>
            <a:pPr>
              <a:buNone/>
            </a:pPr>
            <a:r>
              <a:rPr lang="cs-CZ" dirty="0" smtClean="0"/>
              <a:t>-typ A-</a:t>
            </a:r>
            <a:r>
              <a:rPr lang="cs-CZ" dirty="0" err="1" smtClean="0"/>
              <a:t>suprakondylické</a:t>
            </a:r>
            <a:r>
              <a:rPr lang="cs-CZ" dirty="0" smtClean="0"/>
              <a:t> (</a:t>
            </a:r>
            <a:r>
              <a:rPr lang="cs-CZ" dirty="0" err="1" smtClean="0"/>
              <a:t>extrakapsulární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-typ B-</a:t>
            </a:r>
            <a:r>
              <a:rPr lang="cs-CZ" dirty="0" err="1" smtClean="0"/>
              <a:t>intraartikulární</a:t>
            </a:r>
            <a:r>
              <a:rPr lang="cs-CZ" dirty="0" smtClean="0"/>
              <a:t> s odlomením jednoho kondylu</a:t>
            </a:r>
          </a:p>
          <a:p>
            <a:pPr>
              <a:buNone/>
            </a:pPr>
            <a:r>
              <a:rPr lang="cs-CZ" dirty="0" smtClean="0"/>
              <a:t>-typ C-</a:t>
            </a:r>
            <a:r>
              <a:rPr lang="cs-CZ" dirty="0" err="1" smtClean="0"/>
              <a:t>intraartikulární</a:t>
            </a:r>
            <a:r>
              <a:rPr lang="cs-CZ" dirty="0" smtClean="0"/>
              <a:t> s odlomením obou kondylů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většinou operační</a:t>
            </a:r>
          </a:p>
          <a:p>
            <a:pPr>
              <a:buNone/>
            </a:pPr>
            <a:r>
              <a:rPr lang="cs-CZ" dirty="0" smtClean="0"/>
              <a:t>-kondylární dlaha</a:t>
            </a:r>
          </a:p>
          <a:p>
            <a:pPr algn="just">
              <a:buNone/>
            </a:pPr>
            <a:r>
              <a:rPr lang="cs-CZ" dirty="0" smtClean="0"/>
              <a:t>-</a:t>
            </a:r>
            <a:r>
              <a:rPr lang="cs-CZ" dirty="0" err="1" smtClean="0"/>
              <a:t>nitrodřeňový</a:t>
            </a:r>
            <a:r>
              <a:rPr lang="cs-CZ" dirty="0" smtClean="0"/>
              <a:t> hřeb(retrográdně zajištěný)</a:t>
            </a:r>
          </a:p>
          <a:p>
            <a:pPr>
              <a:buNone/>
            </a:pPr>
            <a:r>
              <a:rPr lang="cs-CZ" dirty="0" smtClean="0"/>
              <a:t>-tahový šroub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spongiozní</a:t>
            </a:r>
            <a:r>
              <a:rPr lang="cs-CZ" dirty="0" smtClean="0"/>
              <a:t> šrouby</a:t>
            </a:r>
          </a:p>
          <a:p>
            <a:pPr>
              <a:buNone/>
            </a:pPr>
            <a:r>
              <a:rPr lang="cs-CZ" dirty="0" smtClean="0"/>
              <a:t>-podpůrné dlahy</a:t>
            </a:r>
            <a:endParaRPr lang="cs-CZ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smtClean="0"/>
              <a:t>polohování – </a:t>
            </a:r>
            <a:r>
              <a:rPr lang="cs-CZ" dirty="0" err="1" smtClean="0"/>
              <a:t>antalgické</a:t>
            </a:r>
            <a:r>
              <a:rPr lang="cs-CZ" dirty="0" smtClean="0"/>
              <a:t>-molitanové korýtko,vypodložení stehna pro optimální úhel v KOK</a:t>
            </a:r>
          </a:p>
          <a:p>
            <a:pPr>
              <a:buNone/>
            </a:pPr>
            <a:r>
              <a:rPr lang="cs-CZ" dirty="0" smtClean="0"/>
              <a:t>-zajistit mobilitu pately-</a:t>
            </a:r>
            <a:r>
              <a:rPr lang="cs-CZ" dirty="0" err="1" smtClean="0"/>
              <a:t>kraniokaudální</a:t>
            </a:r>
            <a:r>
              <a:rPr lang="cs-CZ" dirty="0" smtClean="0"/>
              <a:t> a </a:t>
            </a:r>
            <a:r>
              <a:rPr lang="cs-CZ" dirty="0" err="1" smtClean="0"/>
              <a:t>mediolaterální</a:t>
            </a:r>
            <a:r>
              <a:rPr lang="cs-CZ" dirty="0" smtClean="0"/>
              <a:t> posun,vyvarovat se tlaku přímo na patelu</a:t>
            </a:r>
          </a:p>
          <a:p>
            <a:pPr>
              <a:buNone/>
            </a:pPr>
            <a:r>
              <a:rPr lang="cs-CZ" dirty="0" smtClean="0"/>
              <a:t>-pozvolné zvyšování ROM ve smyslu flexe s možností využití motorové dlahy,zamezení flekční kontraktury</a:t>
            </a:r>
          </a:p>
          <a:p>
            <a:pPr>
              <a:buNone/>
            </a:pPr>
            <a:r>
              <a:rPr lang="cs-CZ" dirty="0" smtClean="0"/>
              <a:t>-cvičení ve všech polohách</a:t>
            </a:r>
          </a:p>
          <a:p>
            <a:pPr>
              <a:buNone/>
            </a:pPr>
            <a:r>
              <a:rPr lang="cs-CZ" dirty="0" smtClean="0"/>
              <a:t>-TMT </a:t>
            </a:r>
            <a:r>
              <a:rPr lang="cs-CZ" dirty="0" err="1" smtClean="0"/>
              <a:t>míčková</a:t>
            </a:r>
            <a:r>
              <a:rPr lang="cs-CZ" dirty="0" smtClean="0"/>
              <a:t> facilitace,ošetření fascií,uvolnění ITT</a:t>
            </a:r>
          </a:p>
          <a:p>
            <a:pPr>
              <a:buNone/>
            </a:pPr>
            <a:r>
              <a:rPr lang="cs-CZ" dirty="0" smtClean="0"/>
              <a:t>-využití </a:t>
            </a:r>
            <a:r>
              <a:rPr lang="cs-CZ" dirty="0" err="1" smtClean="0"/>
              <a:t>expanderu</a:t>
            </a:r>
            <a:r>
              <a:rPr lang="cs-CZ" dirty="0" smtClean="0"/>
              <a:t>, </a:t>
            </a:r>
            <a:r>
              <a:rPr lang="cs-CZ" dirty="0" err="1" smtClean="0"/>
              <a:t>overballu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-cvičení i v CKC –využití závěsného stoje pro posílení pánevních stabilizátorů –stojná končetina zdravá</a:t>
            </a:r>
          </a:p>
          <a:p>
            <a:pPr>
              <a:buNone/>
            </a:pPr>
            <a:r>
              <a:rPr lang="cs-CZ" dirty="0" smtClean="0"/>
              <a:t>-brzká </a:t>
            </a:r>
            <a:r>
              <a:rPr lang="cs-CZ" dirty="0" err="1" smtClean="0"/>
              <a:t>vertikalizace</a:t>
            </a:r>
            <a:r>
              <a:rPr lang="cs-CZ" dirty="0" smtClean="0"/>
              <a:t>-striktně 3M bez zatížení </a:t>
            </a:r>
            <a:r>
              <a:rPr lang="cs-CZ" dirty="0" err="1" smtClean="0"/>
              <a:t>op.končetiny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po 4T možnost využití stacionárního bicyklu,bez silové zátěže </a:t>
            </a:r>
          </a:p>
          <a:p>
            <a:r>
              <a:rPr lang="cs-CZ" dirty="0" smtClean="0"/>
              <a:t>komplikace </a:t>
            </a:r>
          </a:p>
          <a:p>
            <a:pPr>
              <a:buNone/>
            </a:pPr>
            <a:r>
              <a:rPr lang="cs-CZ" dirty="0" smtClean="0"/>
              <a:t>-špatně zhojená zlomenina(odchylky v ose)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myositis</a:t>
            </a:r>
            <a:r>
              <a:rPr lang="cs-CZ" dirty="0" smtClean="0"/>
              <a:t> </a:t>
            </a:r>
            <a:r>
              <a:rPr lang="cs-CZ" dirty="0" err="1" smtClean="0"/>
              <a:t>osificans</a:t>
            </a:r>
            <a:r>
              <a:rPr lang="cs-CZ" dirty="0" smtClean="0"/>
              <a:t>-vlivem nárazu na kost může být poškozen m.</a:t>
            </a:r>
            <a:r>
              <a:rPr lang="cs-CZ" dirty="0" err="1" smtClean="0"/>
              <a:t>rectus</a:t>
            </a:r>
            <a:r>
              <a:rPr lang="cs-CZ" dirty="0" smtClean="0"/>
              <a:t> </a:t>
            </a:r>
            <a:r>
              <a:rPr lang="cs-CZ" dirty="0" err="1" smtClean="0"/>
              <a:t>femoris</a:t>
            </a:r>
            <a:r>
              <a:rPr lang="cs-CZ" dirty="0" smtClean="0"/>
              <a:t> a následně limitována flexe</a:t>
            </a:r>
          </a:p>
          <a:p>
            <a:pPr>
              <a:buNone/>
            </a:pPr>
            <a:r>
              <a:rPr lang="cs-CZ" dirty="0" smtClean="0"/>
              <a:t>-adheze</a:t>
            </a:r>
          </a:p>
          <a:p>
            <a:pPr>
              <a:buNone/>
            </a:pPr>
            <a:r>
              <a:rPr lang="cs-CZ" dirty="0" smtClean="0"/>
              <a:t>-flekční kontraktura v KOK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70294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fraktury </a:t>
            </a:r>
            <a:r>
              <a:rPr lang="cs-CZ" dirty="0" err="1" smtClean="0"/>
              <a:t>řeber</a:t>
            </a:r>
            <a:r>
              <a:rPr lang="cs-CZ" dirty="0" smtClean="0"/>
              <a:t>-izolované(1-2),sériové 3 a více</a:t>
            </a:r>
          </a:p>
          <a:p>
            <a:r>
              <a:rPr lang="cs-CZ" b="1" dirty="0" err="1" smtClean="0"/>
              <a:t>cave</a:t>
            </a:r>
            <a:r>
              <a:rPr lang="cs-CZ" b="1" dirty="0" smtClean="0"/>
              <a:t>- horní tři žebra chráněna pletencem ramenním-působí velká síla-pravděpodobnost závažného nitrohrudního poranění</a:t>
            </a:r>
            <a:endParaRPr lang="cs-CZ" dirty="0" smtClean="0"/>
          </a:p>
          <a:p>
            <a:r>
              <a:rPr lang="cs-CZ" b="1" dirty="0" smtClean="0"/>
              <a:t>4-9.ž. riziko poranění bránice</a:t>
            </a:r>
          </a:p>
          <a:p>
            <a:r>
              <a:rPr lang="cs-CZ" b="1" dirty="0" smtClean="0"/>
              <a:t>10-12.ž poranění dutiny břišní</a:t>
            </a:r>
          </a:p>
          <a:p>
            <a:r>
              <a:rPr lang="cs-CZ" dirty="0" smtClean="0"/>
              <a:t>sériové fr.vždy hospitalizace</a:t>
            </a:r>
          </a:p>
          <a:p>
            <a:r>
              <a:rPr lang="cs-CZ" dirty="0" smtClean="0"/>
              <a:t>izolované bez hospitalizace s odstupem 24h kontrolní snímek plic</a:t>
            </a:r>
          </a:p>
          <a:p>
            <a:r>
              <a:rPr lang="cs-CZ" dirty="0" smtClean="0"/>
              <a:t>blokové fr.žeber-dvě lomné linie,vylomený blok</a:t>
            </a:r>
          </a:p>
          <a:p>
            <a:r>
              <a:rPr lang="cs-CZ" dirty="0" smtClean="0"/>
              <a:t>nestabilní hrudník –nestabilita hrudní stěny,interference s dýchacími pohyby-až respirační insuficience</a:t>
            </a:r>
          </a:p>
          <a:p>
            <a:pPr>
              <a:buNone/>
            </a:pPr>
            <a:r>
              <a:rPr lang="cs-CZ" dirty="0" smtClean="0"/>
              <a:t>-mnohočetné fr.</a:t>
            </a:r>
            <a:r>
              <a:rPr lang="cs-CZ" dirty="0" err="1" smtClean="0"/>
              <a:t>ž</a:t>
            </a:r>
            <a:r>
              <a:rPr lang="cs-CZ" dirty="0" smtClean="0"/>
              <a:t>. 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flail</a:t>
            </a:r>
            <a:r>
              <a:rPr lang="cs-CZ" dirty="0" smtClean="0"/>
              <a:t> </a:t>
            </a:r>
            <a:r>
              <a:rPr lang="cs-CZ" dirty="0" err="1" smtClean="0"/>
              <a:t>chest</a:t>
            </a:r>
            <a:r>
              <a:rPr lang="cs-CZ" dirty="0" smtClean="0"/>
              <a:t>-nestabilita s paradoxním dýcháním</a:t>
            </a:r>
          </a:p>
          <a:p>
            <a:pPr>
              <a:buNone/>
            </a:pPr>
            <a:r>
              <a:rPr lang="cs-CZ" dirty="0" smtClean="0"/>
              <a:t>KLINIKA –výrazná bolest,krepitace,omezené dýchání,emfyzém</a:t>
            </a:r>
          </a:p>
          <a:p>
            <a:pPr>
              <a:buNone/>
            </a:pPr>
            <a:r>
              <a:rPr lang="cs-CZ" b="1" dirty="0" smtClean="0"/>
              <a:t>Fr.sterna </a:t>
            </a:r>
            <a:r>
              <a:rPr lang="cs-CZ" dirty="0" smtClean="0"/>
              <a:t>–</a:t>
            </a:r>
            <a:r>
              <a:rPr lang="cs-CZ" dirty="0" err="1" smtClean="0"/>
              <a:t>cave</a:t>
            </a:r>
            <a:r>
              <a:rPr lang="cs-CZ" dirty="0" smtClean="0"/>
              <a:t> srdeční tamponáda,poranění dýchacích cest</a:t>
            </a:r>
          </a:p>
          <a:p>
            <a:pPr>
              <a:buNone/>
            </a:pPr>
            <a:r>
              <a:rPr lang="cs-CZ" dirty="0" smtClean="0"/>
              <a:t>Kazuistika-1.žebro ,zachycení se při šplhání na laně</a:t>
            </a:r>
          </a:p>
          <a:p>
            <a:pPr>
              <a:buNone/>
            </a:pPr>
            <a:r>
              <a:rPr lang="cs-CZ" dirty="0" smtClean="0"/>
              <a:t>Bránice-špatně přiložený pás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ZLOMENINA ČÉŠKY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mechanismy úrazu</a:t>
            </a:r>
          </a:p>
          <a:p>
            <a:pPr>
              <a:buNone/>
            </a:pPr>
            <a:r>
              <a:rPr lang="cs-CZ" dirty="0" smtClean="0"/>
              <a:t>-přímé-náraz na ohnuté koleno(nejčastější)postižena střední část pately</a:t>
            </a:r>
          </a:p>
          <a:p>
            <a:pPr>
              <a:buNone/>
            </a:pPr>
            <a:r>
              <a:rPr lang="cs-CZ" dirty="0" smtClean="0"/>
              <a:t>-nepřímé nekoordinovaná svalová kontrakce-</a:t>
            </a:r>
            <a:r>
              <a:rPr lang="cs-CZ" dirty="0" err="1" smtClean="0"/>
              <a:t>avulzní</a:t>
            </a:r>
            <a:r>
              <a:rPr lang="cs-CZ" dirty="0" smtClean="0"/>
              <a:t> zlomeniny,horní nebo dolní část</a:t>
            </a:r>
          </a:p>
          <a:p>
            <a:r>
              <a:rPr lang="cs-CZ" dirty="0" smtClean="0"/>
              <a:t>klasifikace</a:t>
            </a:r>
          </a:p>
          <a:p>
            <a:pPr>
              <a:buNone/>
            </a:pPr>
            <a:r>
              <a:rPr lang="cs-CZ" dirty="0" smtClean="0"/>
              <a:t>-příčné</a:t>
            </a:r>
          </a:p>
          <a:p>
            <a:pPr>
              <a:buNone/>
            </a:pPr>
            <a:r>
              <a:rPr lang="cs-CZ" dirty="0" smtClean="0"/>
              <a:t>-šikmé</a:t>
            </a:r>
          </a:p>
          <a:p>
            <a:pPr>
              <a:buNone/>
            </a:pPr>
            <a:r>
              <a:rPr lang="cs-CZ" dirty="0" smtClean="0"/>
              <a:t>-podélné</a:t>
            </a:r>
          </a:p>
          <a:p>
            <a:pPr>
              <a:buNone/>
            </a:pPr>
            <a:r>
              <a:rPr lang="cs-CZ" dirty="0" smtClean="0"/>
              <a:t>-dvou,tří a </a:t>
            </a:r>
            <a:r>
              <a:rPr lang="cs-CZ" dirty="0" err="1" smtClean="0"/>
              <a:t>víceúlomkové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konzervativní-pouze u nedislokovaných zlomenin -3-4T rigidní ortéza –izometrické kontrakce po sejmutí ortézy pozvolné zvyšování ROM</a:t>
            </a:r>
          </a:p>
          <a:p>
            <a:r>
              <a:rPr lang="cs-CZ" dirty="0" smtClean="0"/>
              <a:t>operační-tahová </a:t>
            </a:r>
            <a:r>
              <a:rPr lang="cs-CZ" dirty="0" err="1" smtClean="0"/>
              <a:t>cerkláž</a:t>
            </a:r>
            <a:r>
              <a:rPr lang="cs-CZ" dirty="0" smtClean="0"/>
              <a:t> a dva podélné K dráty-sešití roztržených </a:t>
            </a:r>
            <a:r>
              <a:rPr lang="cs-CZ" dirty="0" err="1" smtClean="0"/>
              <a:t>retinakul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-parciální </a:t>
            </a:r>
            <a:r>
              <a:rPr lang="cs-CZ" dirty="0" err="1" smtClean="0"/>
              <a:t>patelektomie</a:t>
            </a:r>
            <a:r>
              <a:rPr lang="cs-CZ" dirty="0" smtClean="0"/>
              <a:t>-u </a:t>
            </a:r>
            <a:r>
              <a:rPr lang="cs-CZ" dirty="0" err="1" smtClean="0"/>
              <a:t>výceúlomkových</a:t>
            </a:r>
            <a:r>
              <a:rPr lang="cs-CZ" dirty="0" smtClean="0"/>
              <a:t> zlomenin-nutné </a:t>
            </a:r>
            <a:r>
              <a:rPr lang="cs-CZ" dirty="0" err="1" smtClean="0"/>
              <a:t>transoseální</a:t>
            </a:r>
            <a:r>
              <a:rPr lang="cs-CZ" dirty="0" smtClean="0"/>
              <a:t> zajištění  lig.</a:t>
            </a:r>
            <a:r>
              <a:rPr lang="cs-CZ" dirty="0" err="1" smtClean="0"/>
              <a:t>patelae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-totální </a:t>
            </a:r>
            <a:r>
              <a:rPr lang="cs-CZ" dirty="0" err="1" smtClean="0"/>
              <a:t>patelektomie</a:t>
            </a:r>
            <a:r>
              <a:rPr lang="cs-CZ" dirty="0" smtClean="0"/>
              <a:t>-u hvězdicovité zlomeniny-oslabení extenčního aparátu KOK</a:t>
            </a:r>
          </a:p>
          <a:p>
            <a:r>
              <a:rPr lang="cs-CZ" dirty="0" smtClean="0"/>
              <a:t>FYZIOTERAPIE-neflektovat KOK 4-6T ,chůze s 50% zátěží,IK </a:t>
            </a:r>
            <a:endParaRPr lang="cs-CZ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dirty="0" smtClean="0"/>
              <a:t>PORANĚNÍ MĚKKÉHO KOLENE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anatomie KO</a:t>
            </a:r>
            <a:endParaRPr lang="cs-CZ" sz="2300" dirty="0" smtClean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-nosný kloub,středový článek kinematického řetězce, nutná centrace v každé poloze</a:t>
            </a:r>
          </a:p>
          <a:p>
            <a:r>
              <a:rPr lang="cs-CZ" dirty="0" smtClean="0"/>
              <a:t>druhy poranění měkkého kolene</a:t>
            </a:r>
          </a:p>
          <a:p>
            <a:pPr>
              <a:buNone/>
            </a:pPr>
            <a:r>
              <a:rPr lang="cs-CZ" dirty="0" smtClean="0"/>
              <a:t>1.vazy</a:t>
            </a:r>
          </a:p>
          <a:p>
            <a:pPr>
              <a:buNone/>
            </a:pPr>
            <a:r>
              <a:rPr lang="cs-CZ" dirty="0" smtClean="0"/>
              <a:t>2.menisky</a:t>
            </a:r>
          </a:p>
          <a:p>
            <a:pPr>
              <a:buNone/>
            </a:pPr>
            <a:r>
              <a:rPr lang="cs-CZ" dirty="0" smtClean="0"/>
              <a:t>3.poranění chrupavek</a:t>
            </a:r>
          </a:p>
          <a:p>
            <a:pPr>
              <a:buNone/>
            </a:pPr>
            <a:r>
              <a:rPr lang="cs-CZ" dirty="0" smtClean="0"/>
              <a:t>4.luxace kolene</a:t>
            </a:r>
          </a:p>
          <a:p>
            <a:pPr>
              <a:buNone/>
            </a:pPr>
            <a:r>
              <a:rPr lang="cs-CZ" dirty="0" smtClean="0"/>
              <a:t>5.luxace pately</a:t>
            </a:r>
          </a:p>
          <a:p>
            <a:pPr>
              <a:buNone/>
            </a:pPr>
            <a:r>
              <a:rPr lang="cs-CZ" dirty="0" smtClean="0"/>
              <a:t> „nešťastná triáda“současné poranění LCM ,MM,ACL</a:t>
            </a:r>
          </a:p>
          <a:p>
            <a:r>
              <a:rPr lang="cs-CZ" dirty="0" smtClean="0"/>
              <a:t>akutní poranění vazivového aparátu</a:t>
            </a:r>
          </a:p>
          <a:p>
            <a:pPr>
              <a:buNone/>
            </a:pPr>
            <a:r>
              <a:rPr lang="cs-CZ" dirty="0" smtClean="0"/>
              <a:t>-primárně poškozeny kapsulární stabilizátory-</a:t>
            </a:r>
          </a:p>
          <a:p>
            <a:pPr>
              <a:buNone/>
            </a:pPr>
            <a:r>
              <a:rPr lang="cs-CZ" dirty="0" smtClean="0"/>
              <a:t>nejprve poraněny kapsulární stabilizátory a teprve při určitém rozsahu jejich poškození může v další fázi poranění dojít k lézi zkřížených vazů za současného zvětšení léze kapsulárních vazů</a:t>
            </a:r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creenshot_20211101_093223_com.facebook.katana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t="25518" b="27943"/>
          <a:stretch>
            <a:fillRect/>
          </a:stretch>
        </p:blipFill>
        <p:spPr>
          <a:xfrm>
            <a:off x="2123728" y="1844824"/>
            <a:ext cx="4895850" cy="4392613"/>
          </a:xfr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smtClean="0"/>
              <a:t>poranění kolaterálních vazů(LCM,LCL)</a:t>
            </a:r>
          </a:p>
          <a:p>
            <a:pPr>
              <a:buNone/>
            </a:pPr>
            <a:r>
              <a:rPr lang="cs-CZ" dirty="0" smtClean="0"/>
              <a:t>-LCM 10x častější poranění než LCL</a:t>
            </a:r>
          </a:p>
          <a:p>
            <a:pPr>
              <a:buNone/>
            </a:pPr>
            <a:r>
              <a:rPr lang="cs-CZ" dirty="0" smtClean="0"/>
              <a:t>-při roztržení LCM při femorálním úponu –</a:t>
            </a:r>
            <a:r>
              <a:rPr lang="cs-CZ" dirty="0" err="1" smtClean="0"/>
              <a:t>tzv.Ski</a:t>
            </a:r>
            <a:r>
              <a:rPr lang="cs-CZ" dirty="0" smtClean="0"/>
              <a:t>-punkt-někdy v procesu hojení </a:t>
            </a:r>
            <a:r>
              <a:rPr lang="cs-CZ" dirty="0" err="1" smtClean="0"/>
              <a:t>calcifikát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(</a:t>
            </a:r>
            <a:r>
              <a:rPr lang="cs-CZ" dirty="0" err="1" smtClean="0"/>
              <a:t>Pellegrini</a:t>
            </a:r>
            <a:r>
              <a:rPr lang="cs-CZ" dirty="0" smtClean="0"/>
              <a:t>-</a:t>
            </a:r>
            <a:r>
              <a:rPr lang="cs-CZ" dirty="0" err="1" smtClean="0"/>
              <a:t>steeda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-iniciální bolest při lézi LCM může být výraznější a zakrýt lézi MM, nutno </a:t>
            </a:r>
            <a:r>
              <a:rPr lang="cs-CZ" dirty="0" err="1" smtClean="0"/>
              <a:t>dovyšetřit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-při poranění LCL může být poraněn </a:t>
            </a:r>
            <a:r>
              <a:rPr lang="cs-CZ" dirty="0" err="1" smtClean="0"/>
              <a:t>n.peroneus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konzervativní –u parciálních ruptur a distenzí-</a:t>
            </a:r>
          </a:p>
          <a:p>
            <a:pPr>
              <a:buNone/>
            </a:pPr>
            <a:r>
              <a:rPr lang="cs-CZ" dirty="0" smtClean="0"/>
              <a:t>klid,odlehčení,kryoterapie,při výraznější bolest rigidní ortéza na 3T</a:t>
            </a:r>
          </a:p>
          <a:p>
            <a:pPr>
              <a:buNone/>
            </a:pPr>
            <a:r>
              <a:rPr lang="cs-CZ" dirty="0" smtClean="0"/>
              <a:t>                            -u totálních rpt.6T ortéza,po odeznění akutní bolesti cca po 3T ortéza s limitovaným pohybem (0-90)</a:t>
            </a:r>
          </a:p>
          <a:p>
            <a:pPr>
              <a:buNone/>
            </a:pPr>
            <a:r>
              <a:rPr lang="cs-CZ" dirty="0" smtClean="0"/>
              <a:t>                            -sportovci do 72h adaptační sutury-</a:t>
            </a:r>
            <a:r>
              <a:rPr lang="cs-CZ" dirty="0" err="1" smtClean="0"/>
              <a:t>benefit</a:t>
            </a:r>
            <a:r>
              <a:rPr lang="cs-CZ" dirty="0" smtClean="0"/>
              <a:t> diskutabilní</a:t>
            </a:r>
          </a:p>
          <a:p>
            <a:pPr>
              <a:buNone/>
            </a:pPr>
            <a:r>
              <a:rPr lang="cs-CZ" dirty="0" smtClean="0"/>
              <a:t>FYZIOTERAPIE- IK,CG –po 3T pozvolné zvyšování ROM-po 6T intenzivnější posilování i CKC šikmé sedy-z vývojově nižších poloh do vyšších,postupné přidávání zátěže,dále dle individuálních potřeb,posilování pánevních stabilizátorů,trupová stabilita,neopomenout ošetření a cvičení nohy,TMT-ošetření fascií a reflexních </a:t>
            </a:r>
            <a:r>
              <a:rPr lang="cs-CZ" dirty="0" err="1" smtClean="0"/>
              <a:t>zmněn</a:t>
            </a:r>
            <a:endParaRPr lang="cs-CZ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741368"/>
          </a:xfrm>
        </p:spPr>
        <p:txBody>
          <a:bodyPr>
            <a:noAutofit/>
          </a:bodyPr>
          <a:lstStyle/>
          <a:p>
            <a:r>
              <a:rPr lang="cs-CZ" sz="1400" dirty="0" smtClean="0"/>
              <a:t>poranění zkřížených vazů</a:t>
            </a:r>
          </a:p>
          <a:p>
            <a:pPr>
              <a:buNone/>
            </a:pPr>
            <a:r>
              <a:rPr lang="cs-CZ" sz="1400" dirty="0" smtClean="0"/>
              <a:t>-poranění LCA </a:t>
            </a:r>
          </a:p>
          <a:p>
            <a:r>
              <a:rPr lang="cs-CZ" sz="1400" dirty="0" smtClean="0"/>
              <a:t>mechanismus vyplývá z biomechaniky(stabilizační funkce působící proti anteriornímu translačnímu posunu </a:t>
            </a:r>
            <a:r>
              <a:rPr lang="cs-CZ" sz="1400" dirty="0" err="1" smtClean="0"/>
              <a:t>tibie</a:t>
            </a:r>
            <a:r>
              <a:rPr lang="cs-CZ" sz="1400" dirty="0" smtClean="0"/>
              <a:t>. Další jeho funkcí je stabilizace, „uzamčení“, kolenního kloubu v extenzi</a:t>
            </a:r>
          </a:p>
          <a:p>
            <a:pPr>
              <a:buNone/>
            </a:pPr>
            <a:r>
              <a:rPr lang="cs-CZ" sz="1400" dirty="0" smtClean="0"/>
              <a:t>-flekčně –vnitřně rotační-lyžaři,dřep s nadměrnou zátěží</a:t>
            </a:r>
          </a:p>
          <a:p>
            <a:pPr>
              <a:buNone/>
            </a:pPr>
            <a:r>
              <a:rPr lang="cs-CZ" sz="1400" dirty="0" smtClean="0"/>
              <a:t>-rotace v extenzi nebo lehké flexi</a:t>
            </a:r>
          </a:p>
          <a:p>
            <a:pPr>
              <a:buNone/>
            </a:pPr>
            <a:r>
              <a:rPr lang="cs-CZ" sz="1400" dirty="0" smtClean="0"/>
              <a:t>-kontaktní poranění</a:t>
            </a:r>
          </a:p>
          <a:p>
            <a:pPr>
              <a:buNone/>
            </a:pPr>
            <a:r>
              <a:rPr lang="cs-CZ" sz="1400" dirty="0" smtClean="0"/>
              <a:t>- např. když nám pacient vypoví, že se mu nevypnulo vázání u lyží, nebo při doskoku dopadl na protihráčovu nohu</a:t>
            </a:r>
          </a:p>
          <a:p>
            <a:pPr>
              <a:buFontTx/>
              <a:buChar char="-"/>
            </a:pPr>
            <a:r>
              <a:rPr lang="cs-CZ" sz="1400" dirty="0" smtClean="0"/>
              <a:t>kombinace flexe, varozity a vnitřní rotace - tento mechanizmus je častý při pádu z motorky- </a:t>
            </a:r>
            <a:r>
              <a:rPr lang="cs-CZ" sz="1400" dirty="0" err="1" smtClean="0"/>
              <a:t>hyperextenze</a:t>
            </a:r>
            <a:r>
              <a:rPr lang="cs-CZ" sz="1400" dirty="0" smtClean="0"/>
              <a:t> kdy přiléhá přední okraj LCA </a:t>
            </a:r>
            <a:r>
              <a:rPr lang="az-Cyrl-AZ" sz="1400" dirty="0" smtClean="0"/>
              <a:t>к </a:t>
            </a:r>
            <a:r>
              <a:rPr lang="cs-CZ" sz="1400" dirty="0" err="1" smtClean="0"/>
              <a:t>interkondylárnímu</a:t>
            </a:r>
            <a:r>
              <a:rPr lang="cs-CZ" sz="1400" dirty="0" smtClean="0"/>
              <a:t> zářezu, který způsobí jeho rupturu</a:t>
            </a:r>
          </a:p>
          <a:p>
            <a:pPr>
              <a:buFontTx/>
              <a:buChar char="-"/>
            </a:pPr>
            <a:r>
              <a:rPr lang="cs-CZ" sz="1400" dirty="0" smtClean="0"/>
              <a:t>pacient popisuje, že chtěl kopnout do míče, ale netrefil se a příliš nohu vykopnul</a:t>
            </a:r>
          </a:p>
          <a:p>
            <a:pPr>
              <a:buNone/>
            </a:pPr>
            <a:r>
              <a:rPr lang="cs-CZ" sz="1400" dirty="0" smtClean="0"/>
              <a:t>-„prasknutí„v KOK- m. </a:t>
            </a:r>
            <a:r>
              <a:rPr lang="cs-CZ" sz="1400" dirty="0" err="1" smtClean="0"/>
              <a:t>quadriceps</a:t>
            </a:r>
            <a:r>
              <a:rPr lang="cs-CZ" sz="1400" dirty="0" smtClean="0"/>
              <a:t> </a:t>
            </a:r>
            <a:r>
              <a:rPr lang="cs-CZ" sz="1400" dirty="0" err="1" smtClean="0"/>
              <a:t>femoris</a:t>
            </a:r>
            <a:r>
              <a:rPr lang="cs-CZ" sz="1400" dirty="0" smtClean="0"/>
              <a:t> vyvinutá u lyžařů má díky „</a:t>
            </a:r>
            <a:r>
              <a:rPr lang="cs-CZ" sz="1400" dirty="0" err="1" smtClean="0"/>
              <a:t>sling</a:t>
            </a:r>
            <a:r>
              <a:rPr lang="cs-CZ" sz="1400" dirty="0" smtClean="0"/>
              <a:t> shot efektu" za následek rupturu LCA</a:t>
            </a:r>
          </a:p>
          <a:p>
            <a:pPr>
              <a:buFontTx/>
              <a:buChar char="-"/>
            </a:pPr>
            <a:r>
              <a:rPr lang="cs-CZ" sz="1400" dirty="0" smtClean="0"/>
              <a:t>nedostatečná </a:t>
            </a:r>
            <a:r>
              <a:rPr lang="cs-CZ" sz="1400" dirty="0" err="1" smtClean="0"/>
              <a:t>kokontrakce</a:t>
            </a:r>
            <a:r>
              <a:rPr lang="cs-CZ" sz="1400" dirty="0" smtClean="0"/>
              <a:t> </a:t>
            </a:r>
            <a:r>
              <a:rPr lang="cs-CZ" sz="1400" dirty="0" err="1" smtClean="0"/>
              <a:t>hamstringů</a:t>
            </a:r>
            <a:r>
              <a:rPr lang="cs-CZ" sz="1400" dirty="0" smtClean="0"/>
              <a:t>. </a:t>
            </a:r>
          </a:p>
          <a:p>
            <a:pPr>
              <a:buNone/>
            </a:pPr>
            <a:endParaRPr lang="cs-CZ" sz="1400" dirty="0" smtClean="0"/>
          </a:p>
          <a:p>
            <a:r>
              <a:rPr lang="cs-CZ" sz="1400" dirty="0" smtClean="0"/>
              <a:t>léčba dle výsledku ASKP </a:t>
            </a:r>
          </a:p>
          <a:p>
            <a:pPr>
              <a:buNone/>
            </a:pPr>
            <a:r>
              <a:rPr lang="cs-CZ" sz="1400" dirty="0" smtClean="0"/>
              <a:t>-parciální ruptura(nejméně polovina vazu je zachována a má dostatečný tonus)-odtržený cíp vazu se může dostat do kloubní štěrbiny(většinou zevní) a imitovat meniskovou symptomatologii proto resekce</a:t>
            </a:r>
          </a:p>
          <a:p>
            <a:pPr>
              <a:buNone/>
            </a:pPr>
            <a:r>
              <a:rPr lang="cs-CZ" sz="1400" dirty="0" smtClean="0"/>
              <a:t>-</a:t>
            </a:r>
            <a:r>
              <a:rPr lang="cs-CZ" sz="1400" dirty="0" err="1" smtClean="0"/>
              <a:t>subtotální</a:t>
            </a:r>
            <a:r>
              <a:rPr lang="cs-CZ" sz="1400" dirty="0" smtClean="0"/>
              <a:t> až totální ruptura při úponu(u LCA většinou femorální)</a:t>
            </a:r>
          </a:p>
          <a:p>
            <a:pPr>
              <a:buNone/>
            </a:pPr>
            <a:r>
              <a:rPr lang="cs-CZ" sz="1400" dirty="0" smtClean="0"/>
              <a:t>-v případě ošetření do 72h a pokud není </a:t>
            </a:r>
            <a:r>
              <a:rPr lang="cs-CZ" sz="1400" dirty="0" err="1" smtClean="0"/>
              <a:t>retrahován</a:t>
            </a:r>
            <a:r>
              <a:rPr lang="cs-CZ" sz="1400" dirty="0" smtClean="0"/>
              <a:t> pahýl-lze dvěma pevnými stehy </a:t>
            </a:r>
            <a:r>
              <a:rPr lang="cs-CZ" sz="1400" dirty="0" err="1" smtClean="0"/>
              <a:t>reinzerovat</a:t>
            </a:r>
            <a:endParaRPr lang="cs-CZ" sz="1400" dirty="0" smtClean="0"/>
          </a:p>
          <a:p>
            <a:pPr>
              <a:buNone/>
            </a:pPr>
            <a:r>
              <a:rPr lang="cs-CZ" sz="1400" dirty="0" smtClean="0"/>
              <a:t>-</a:t>
            </a:r>
            <a:r>
              <a:rPr lang="cs-CZ" sz="1400" dirty="0" err="1" smtClean="0"/>
              <a:t>subtotální</a:t>
            </a:r>
            <a:r>
              <a:rPr lang="cs-CZ" sz="1400" dirty="0" smtClean="0"/>
              <a:t> až totální ruptura v průběhu vazu</a:t>
            </a:r>
          </a:p>
          <a:p>
            <a:pPr>
              <a:buNone/>
            </a:pPr>
            <a:r>
              <a:rPr lang="cs-CZ" sz="1400" dirty="0" smtClean="0"/>
              <a:t>-paliativní ošetření </a:t>
            </a:r>
          </a:p>
          <a:p>
            <a:pPr>
              <a:buNone/>
            </a:pPr>
            <a:r>
              <a:rPr lang="cs-CZ" sz="1400" dirty="0" smtClean="0"/>
              <a:t>-náhrada vazu-indikována u pacientů se sportovní a pracovní zátěží –není indikována  primárně,až po odeznění </a:t>
            </a:r>
            <a:r>
              <a:rPr lang="cs-CZ" sz="1400" dirty="0" err="1" smtClean="0"/>
              <a:t>synovialitidy</a:t>
            </a:r>
            <a:r>
              <a:rPr lang="cs-CZ" sz="1400" dirty="0" smtClean="0"/>
              <a:t>,docvičení dynam.stabilizátorů</a:t>
            </a:r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endParaRPr lang="cs-CZ" sz="1600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976664"/>
          </a:xfrm>
        </p:spPr>
        <p:txBody>
          <a:bodyPr>
            <a:normAutofit/>
          </a:bodyPr>
          <a:lstStyle/>
          <a:p>
            <a:r>
              <a:rPr lang="cs-CZ" dirty="0" smtClean="0"/>
              <a:t>-autogenní transplantát. Další variantou je použití </a:t>
            </a:r>
            <a:r>
              <a:rPr lang="cs-CZ" dirty="0" err="1" smtClean="0"/>
              <a:t>allogenního</a:t>
            </a:r>
            <a:r>
              <a:rPr lang="cs-CZ" dirty="0" smtClean="0"/>
              <a:t> transplantátu (štěp odebraný z mrtvého dárce)</a:t>
            </a:r>
          </a:p>
          <a:p>
            <a:r>
              <a:rPr lang="cs-CZ" dirty="0" smtClean="0"/>
              <a:t> xenogenní (štep z jiného živočišného druhu)</a:t>
            </a:r>
          </a:p>
          <a:p>
            <a:r>
              <a:rPr lang="cs-CZ" dirty="0" smtClean="0"/>
              <a:t>uměle vytvořený transplantát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Názory na dobu </a:t>
            </a:r>
            <a:r>
              <a:rPr lang="cs-CZ" dirty="0" err="1" smtClean="0"/>
              <a:t>vhojení</a:t>
            </a:r>
            <a:r>
              <a:rPr lang="cs-CZ" dirty="0" smtClean="0"/>
              <a:t> transplantátu se liší od 3. týdnu do 4M.</a:t>
            </a:r>
            <a:endParaRPr lang="cs-CZ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 smtClean="0"/>
              <a:t>LCP –izolované poranění velmi vzácné-přímé působení razantního násilí na přední plochu kolenního kloubu ve flexi</a:t>
            </a:r>
          </a:p>
          <a:p>
            <a:pPr>
              <a:buNone/>
            </a:pPr>
            <a:r>
              <a:rPr lang="cs-CZ" dirty="0" smtClean="0"/>
              <a:t>-náraz kolene na palubní desku při autonehodě (</a:t>
            </a:r>
            <a:r>
              <a:rPr lang="cs-CZ" dirty="0" err="1" smtClean="0"/>
              <a:t>dash</a:t>
            </a:r>
            <a:r>
              <a:rPr lang="cs-CZ" dirty="0" smtClean="0"/>
              <a:t> </a:t>
            </a:r>
            <a:r>
              <a:rPr lang="cs-CZ" dirty="0" err="1" smtClean="0"/>
              <a:t>board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-pád na obrubník chodníku, kdy dojde </a:t>
            </a:r>
            <a:r>
              <a:rPr lang="az-Cyrl-AZ" dirty="0" smtClean="0"/>
              <a:t>к </a:t>
            </a:r>
            <a:r>
              <a:rPr lang="cs-CZ" dirty="0" smtClean="0"/>
              <a:t>nadměrnému pohybu bérce dorzálně-při pokračujícím násilí dochází </a:t>
            </a:r>
            <a:r>
              <a:rPr lang="az-Cyrl-AZ" dirty="0" smtClean="0"/>
              <a:t>к </a:t>
            </a:r>
            <a:r>
              <a:rPr lang="cs-CZ" dirty="0" smtClean="0"/>
              <a:t>poranění také dorzální části pouzdra, včetně distenze šlachy m. </a:t>
            </a:r>
            <a:r>
              <a:rPr lang="cs-CZ" dirty="0" err="1" smtClean="0"/>
              <a:t>popliteus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-léčba má stejné zásady.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 PO NÁHRADĚ ACL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předoperační fáze </a:t>
            </a:r>
          </a:p>
          <a:p>
            <a:pPr>
              <a:buNone/>
            </a:pPr>
            <a:r>
              <a:rPr lang="cs-CZ" dirty="0" smtClean="0"/>
              <a:t>-evakuace otoku, redukce bolesti(analgetické,</a:t>
            </a:r>
            <a:r>
              <a:rPr lang="cs-CZ" dirty="0" err="1" smtClean="0"/>
              <a:t>trofotropní</a:t>
            </a:r>
            <a:r>
              <a:rPr lang="cs-CZ" dirty="0" smtClean="0"/>
              <a:t> procedury FT), a obnova co největšího rozsahu pohybu a posílení dynamických stabilizátorů KOK,nácvik chůze o 2FB,posilování stabilizátorů pánve ,posílení HSSP,berle odložit až po úpravě stereotypu chůze,nácvik </a:t>
            </a:r>
            <a:r>
              <a:rPr lang="cs-CZ" dirty="0" err="1" smtClean="0"/>
              <a:t>propriocepce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-náhrada se nedoporučuje dříve než za 3M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0688"/>
            <a:ext cx="375411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648"/>
            <a:ext cx="8229600" cy="6264696"/>
          </a:xfrm>
        </p:spPr>
        <p:txBody>
          <a:bodyPr>
            <a:normAutofit fontScale="62500" lnSpcReduction="20000"/>
          </a:bodyPr>
          <a:lstStyle/>
          <a:p>
            <a:r>
              <a:rPr lang="cs-CZ" sz="3400" dirty="0" smtClean="0"/>
              <a:t>časná pooperační fáze  1-14 den</a:t>
            </a:r>
          </a:p>
          <a:p>
            <a:pPr>
              <a:buNone/>
            </a:pPr>
            <a:r>
              <a:rPr lang="cs-CZ" sz="3400" dirty="0" smtClean="0"/>
              <a:t>-v závislosti na typu operace se rehabilitace v časné pooperační fázi mění</a:t>
            </a:r>
          </a:p>
          <a:p>
            <a:pPr>
              <a:buNone/>
            </a:pPr>
            <a:r>
              <a:rPr lang="cs-CZ" sz="3400" dirty="0" smtClean="0"/>
              <a:t>-hlavní úkol je eliminace otoku a bolesti a rozvoje </a:t>
            </a:r>
            <a:r>
              <a:rPr lang="cs-CZ" sz="3400" dirty="0" err="1" smtClean="0"/>
              <a:t>synovialitidy</a:t>
            </a:r>
            <a:endParaRPr lang="cs-CZ" sz="3400" dirty="0" smtClean="0"/>
          </a:p>
          <a:p>
            <a:pPr>
              <a:buNone/>
            </a:pPr>
            <a:r>
              <a:rPr lang="cs-CZ" sz="3400" dirty="0" smtClean="0"/>
              <a:t>-při náhradě z m. </a:t>
            </a:r>
            <a:r>
              <a:rPr lang="cs-CZ" sz="3400" dirty="0" err="1" smtClean="0"/>
              <a:t>semitendinosus</a:t>
            </a:r>
            <a:r>
              <a:rPr lang="cs-CZ" sz="3400" dirty="0" smtClean="0"/>
              <a:t>  postupné zatěžování operované dolní končetiny s 2FB</a:t>
            </a:r>
          </a:p>
          <a:p>
            <a:pPr>
              <a:buNone/>
            </a:pPr>
            <a:r>
              <a:rPr lang="cs-CZ" sz="3400" dirty="0" smtClean="0"/>
              <a:t>-u  náhrady z lig. </a:t>
            </a:r>
            <a:r>
              <a:rPr lang="cs-CZ" sz="3400" dirty="0" err="1" smtClean="0"/>
              <a:t>patellae</a:t>
            </a:r>
            <a:r>
              <a:rPr lang="cs-CZ" sz="3400" dirty="0" smtClean="0"/>
              <a:t> doporučujeme úplně zatížit operovanou dolní končetinu na konci čtvrtého týdne po operaci. Postupně však již od druhého dne po operaci pacient chodí o dvou francouzských holích s takovým zatížením dolní končetiny, které nevyvolává bolest v oblasti operace. Někteří autoři přistupují i u pacientů po plastice z lig. </a:t>
            </a:r>
            <a:r>
              <a:rPr lang="cs-CZ" sz="3400" dirty="0" err="1" smtClean="0"/>
              <a:t>patellae</a:t>
            </a:r>
            <a:r>
              <a:rPr lang="cs-CZ" sz="3400" dirty="0" smtClean="0"/>
              <a:t> k plné zátěži operované dolní končetiny do konce druhého týdne od operace.Vzhledem k </a:t>
            </a:r>
            <a:r>
              <a:rPr lang="cs-CZ" sz="3400" dirty="0" err="1" smtClean="0"/>
              <a:t>vhojování</a:t>
            </a:r>
            <a:r>
              <a:rPr lang="cs-CZ" sz="3400" dirty="0" smtClean="0"/>
              <a:t> štěpu a </a:t>
            </a:r>
            <a:r>
              <a:rPr lang="cs-CZ" sz="3400" dirty="0" err="1" smtClean="0"/>
              <a:t>nocicepci</a:t>
            </a:r>
            <a:r>
              <a:rPr lang="cs-CZ" sz="3400" dirty="0" smtClean="0"/>
              <a:t> se jeví optimální úplná zátěž u obou typů operace ke konci čtvrtého týdne od operace . U plastiky z lig. </a:t>
            </a:r>
            <a:r>
              <a:rPr lang="cs-CZ" sz="3400" dirty="0" err="1" smtClean="0"/>
              <a:t>patellae</a:t>
            </a:r>
            <a:r>
              <a:rPr lang="cs-CZ" sz="3400" dirty="0" smtClean="0"/>
              <a:t> nacházíme výraznější a dlouhodobější hypotonie mediálního </a:t>
            </a:r>
            <a:r>
              <a:rPr lang="cs-CZ" sz="3400" dirty="0" err="1" smtClean="0"/>
              <a:t>vastu</a:t>
            </a:r>
            <a:r>
              <a:rPr lang="cs-CZ" sz="3400" dirty="0" smtClean="0"/>
              <a:t>.</a:t>
            </a:r>
          </a:p>
          <a:p>
            <a:pPr>
              <a:buNone/>
            </a:pPr>
            <a:r>
              <a:rPr lang="cs-CZ" sz="3400" dirty="0" smtClean="0"/>
              <a:t>Často se v této časné fázi setkáváme s obrazem „alienace“ </a:t>
            </a:r>
            <a:r>
              <a:rPr lang="cs-CZ" sz="3400" dirty="0" err="1" smtClean="0"/>
              <a:t>vastů</a:t>
            </a:r>
            <a:r>
              <a:rPr lang="cs-CZ" sz="3400" dirty="0" smtClean="0"/>
              <a:t> na operované končetině. Tato alienace je pravděpodobně spojena s </a:t>
            </a:r>
            <a:r>
              <a:rPr lang="cs-CZ" sz="3400" dirty="0" err="1" smtClean="0"/>
              <a:t>nocicepcí</a:t>
            </a:r>
            <a:r>
              <a:rPr lang="cs-CZ" sz="3400" dirty="0" smtClean="0"/>
              <a:t>, která vzniká při aktivaci m. QF v místech odebrání štěpu z lig. </a:t>
            </a:r>
            <a:r>
              <a:rPr lang="cs-CZ" sz="3400" dirty="0" err="1" smtClean="0"/>
              <a:t>patellae</a:t>
            </a:r>
            <a:r>
              <a:rPr lang="cs-CZ" sz="3400" dirty="0" smtClean="0"/>
              <a:t>.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549275"/>
            <a:ext cx="8229600" cy="604837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smtClean="0"/>
              <a:t>-dosažení plné extenze v operovaném kolenním kloubu</a:t>
            </a:r>
          </a:p>
          <a:p>
            <a:pPr>
              <a:buNone/>
            </a:pPr>
            <a:r>
              <a:rPr lang="cs-CZ" dirty="0" smtClean="0"/>
              <a:t>-první den po operaci, kdy je kolenní kloub polohován v mírné </a:t>
            </a:r>
            <a:r>
              <a:rPr lang="cs-CZ" dirty="0" err="1" smtClean="0"/>
              <a:t>semiflexi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-někteří autoři doporučují dosáhnout plné extenze v kolenním kloubu do konce prvního týdne po operaci, jiní zastávají názor, že plné extenze je třeba dosáhnout do konce 6. týdne po operaci ,ideální se jeví v prvním týdnu 15st flexe,CAVE </a:t>
            </a:r>
            <a:r>
              <a:rPr lang="cs-CZ" dirty="0" err="1" smtClean="0"/>
              <a:t>hyperextenze</a:t>
            </a:r>
            <a:r>
              <a:rPr lang="cs-CZ" dirty="0" smtClean="0"/>
              <a:t>(může dojít k protažení štěpu),rizikový je pacient s konstituční </a:t>
            </a:r>
            <a:r>
              <a:rPr lang="cs-CZ" dirty="0" err="1" smtClean="0"/>
              <a:t>hypermobilitou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-rozsah flekčního pohybu v této fázi by měl dosáhnout 90°- postupně zvyšování ROM v nebolestivém rozsahu pohybu, ale s dotažením do bariéry měkkých tkání</a:t>
            </a:r>
          </a:p>
          <a:p>
            <a:pPr>
              <a:buNone/>
            </a:pPr>
            <a:r>
              <a:rPr lang="cs-CZ" dirty="0" smtClean="0"/>
              <a:t>-někteří operatéři doporučují ortézu s  limitovaným rozsahem nastaveným na 90° flexe po celou dobu časné pooperační fáze. Toto nastavení omezuje vznik </a:t>
            </a:r>
            <a:r>
              <a:rPr lang="cs-CZ" dirty="0" err="1" smtClean="0"/>
              <a:t>nociceptivní</a:t>
            </a:r>
            <a:r>
              <a:rPr lang="cs-CZ" dirty="0" smtClean="0"/>
              <a:t> informace při nadměrné flexi a je také určitým prostředkem pro zachování vhodných podmínek pro hojení štěpu.</a:t>
            </a:r>
          </a:p>
          <a:p>
            <a:pPr>
              <a:buNone/>
            </a:pPr>
            <a:r>
              <a:rPr lang="cs-CZ" dirty="0" smtClean="0"/>
              <a:t>-TMT ,manuální </a:t>
            </a:r>
            <a:r>
              <a:rPr lang="cs-CZ" dirty="0" err="1" smtClean="0"/>
              <a:t>lymfodrenáž</a:t>
            </a:r>
            <a:r>
              <a:rPr lang="cs-CZ" dirty="0" smtClean="0"/>
              <a:t> směrem do třísel,ošetření okolí jizev,ošetření fascií,</a:t>
            </a:r>
            <a:r>
              <a:rPr lang="cs-CZ" dirty="0" err="1" smtClean="0"/>
              <a:t>lymftape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-PNF-rytmická stabilizace</a:t>
            </a:r>
          </a:p>
          <a:p>
            <a:pPr>
              <a:buNone/>
            </a:pPr>
            <a:r>
              <a:rPr lang="cs-CZ" dirty="0" smtClean="0"/>
              <a:t>-cvičení ve všech polohách s cílem posílení dynamických stabilizátorů KOK,preference je cvičení s extenzí v KOK</a:t>
            </a:r>
          </a:p>
          <a:p>
            <a:pPr>
              <a:buNone/>
            </a:pPr>
            <a:r>
              <a:rPr lang="cs-CZ" dirty="0" smtClean="0"/>
              <a:t>-posilování </a:t>
            </a:r>
            <a:r>
              <a:rPr lang="cs-CZ" dirty="0" err="1" smtClean="0"/>
              <a:t>hamstringů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cross</a:t>
            </a:r>
            <a:r>
              <a:rPr lang="cs-CZ" dirty="0" smtClean="0"/>
              <a:t>-</a:t>
            </a:r>
            <a:r>
              <a:rPr lang="cs-CZ" dirty="0" err="1" smtClean="0"/>
              <a:t>over</a:t>
            </a:r>
            <a:r>
              <a:rPr lang="cs-CZ" dirty="0" smtClean="0"/>
              <a:t> efekt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1261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fáze 3-5T</a:t>
            </a:r>
          </a:p>
          <a:p>
            <a:pPr>
              <a:buNone/>
            </a:pPr>
            <a:r>
              <a:rPr lang="cs-CZ" dirty="0" smtClean="0"/>
              <a:t>-péče o jizvu i ASKP vstupy</a:t>
            </a:r>
          </a:p>
          <a:p>
            <a:pPr>
              <a:buNone/>
            </a:pPr>
            <a:r>
              <a:rPr lang="cs-CZ" dirty="0" smtClean="0"/>
              <a:t>-zvyšování ROM ve smyslu flexe(předpoklad,že extenze již 0st.)ke konci by měla být docvičená flexe</a:t>
            </a:r>
          </a:p>
          <a:p>
            <a:pPr>
              <a:buNone/>
            </a:pPr>
            <a:r>
              <a:rPr lang="cs-CZ" dirty="0" smtClean="0"/>
              <a:t>-cvičení v CKC</a:t>
            </a:r>
          </a:p>
          <a:p>
            <a:pPr>
              <a:buNone/>
            </a:pPr>
            <a:r>
              <a:rPr lang="cs-CZ" dirty="0" smtClean="0"/>
              <a:t>-cvičení v sedě s rovnoměrným zatížením DKK-využití </a:t>
            </a:r>
            <a:r>
              <a:rPr lang="cs-CZ" dirty="0" err="1" smtClean="0"/>
              <a:t>expanderu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-po docvičení flexe 100st-stacionární ergometr (0,5-1W na 1kg) 10-15min 2-3x/D</a:t>
            </a:r>
          </a:p>
          <a:p>
            <a:pPr>
              <a:buNone/>
            </a:pPr>
            <a:r>
              <a:rPr lang="cs-CZ" dirty="0" smtClean="0"/>
              <a:t>-po zhojení jizvy hydroterapie</a:t>
            </a:r>
          </a:p>
          <a:p>
            <a:pPr>
              <a:buNone/>
            </a:pPr>
            <a:r>
              <a:rPr lang="cs-CZ" dirty="0" smtClean="0"/>
              <a:t>-CAVE není ukončena </a:t>
            </a:r>
            <a:r>
              <a:rPr lang="cs-CZ" dirty="0" err="1" smtClean="0"/>
              <a:t>revaskularizace</a:t>
            </a:r>
            <a:r>
              <a:rPr lang="cs-CZ" dirty="0" smtClean="0"/>
              <a:t> štěpu(ne silová zátěž)</a:t>
            </a:r>
            <a:endParaRPr lang="cs-CZ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229600" cy="5792788"/>
          </a:xfrm>
        </p:spPr>
        <p:txBody>
          <a:bodyPr/>
          <a:lstStyle/>
          <a:p>
            <a:r>
              <a:rPr lang="cs-CZ" dirty="0" smtClean="0"/>
              <a:t>fáze 6-8T</a:t>
            </a:r>
          </a:p>
          <a:p>
            <a:pPr>
              <a:buNone/>
            </a:pPr>
            <a:r>
              <a:rPr lang="cs-CZ" dirty="0" smtClean="0"/>
              <a:t>-postupně silová cvičení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propriocepce</a:t>
            </a:r>
            <a:r>
              <a:rPr lang="cs-CZ" dirty="0" smtClean="0"/>
              <a:t>- nutná kvalitní stabilita a až následně –labilní plochy-</a:t>
            </a:r>
            <a:r>
              <a:rPr lang="cs-CZ" dirty="0" err="1" smtClean="0"/>
              <a:t>posturomed</a:t>
            </a:r>
            <a:r>
              <a:rPr lang="cs-CZ" dirty="0" smtClean="0"/>
              <a:t>, závěsné </a:t>
            </a:r>
            <a:r>
              <a:rPr lang="cs-CZ" dirty="0" err="1" smtClean="0"/>
              <a:t>sytémy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-squat,medvěd DNS,výstupy</a:t>
            </a:r>
          </a:p>
          <a:p>
            <a:pPr>
              <a:buNone/>
            </a:pPr>
            <a:r>
              <a:rPr lang="cs-CZ" dirty="0" smtClean="0"/>
              <a:t>-sportovci dobře svalově vybavení-běh na pásu</a:t>
            </a:r>
          </a:p>
          <a:p>
            <a:r>
              <a:rPr lang="cs-CZ" dirty="0" smtClean="0"/>
              <a:t>další fáze dle individuálních potřeb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229600" cy="5792788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poranění menisků-častěji poraněn vzhledem k anatomickým poměrům MM</a:t>
            </a:r>
          </a:p>
          <a:p>
            <a:r>
              <a:rPr lang="cs-CZ" dirty="0" smtClean="0"/>
              <a:t>léčba konzervativní –jen u nedislokované menší trhliny v úponové cévně zásobené </a:t>
            </a:r>
            <a:r>
              <a:rPr lang="cs-CZ" dirty="0" err="1" smtClean="0"/>
              <a:t>zoně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cípovité</a:t>
            </a:r>
            <a:r>
              <a:rPr lang="cs-CZ" dirty="0" smtClean="0"/>
              <a:t> trhliny se nezhojí mohou se rozšiřovat a následně způsobit lézi chrupavky</a:t>
            </a:r>
          </a:p>
          <a:p>
            <a:r>
              <a:rPr lang="cs-CZ" dirty="0" smtClean="0"/>
              <a:t>léčba operační –operace záchovné –sutura menisku v prokrvené </a:t>
            </a:r>
            <a:r>
              <a:rPr lang="cs-CZ" dirty="0" err="1" smtClean="0"/>
              <a:t>zoně</a:t>
            </a:r>
            <a:r>
              <a:rPr lang="cs-CZ" dirty="0" smtClean="0"/>
              <a:t> do 6-10T od jejího vzniku</a:t>
            </a:r>
          </a:p>
          <a:p>
            <a:pPr>
              <a:buNone/>
            </a:pPr>
            <a:r>
              <a:rPr lang="cs-CZ" dirty="0" smtClean="0"/>
              <a:t>                               -operace resekční-parciální-</a:t>
            </a:r>
            <a:r>
              <a:rPr lang="cs-CZ" dirty="0" err="1" smtClean="0"/>
              <a:t>subtotální</a:t>
            </a:r>
            <a:r>
              <a:rPr lang="cs-CZ" dirty="0" smtClean="0"/>
              <a:t> resekce-jen poraněný úsek-</a:t>
            </a:r>
          </a:p>
          <a:p>
            <a:pPr>
              <a:buNone/>
            </a:pPr>
            <a:r>
              <a:rPr lang="cs-CZ" dirty="0" smtClean="0"/>
              <a:t>-totální resekce se již neprovádí</a:t>
            </a:r>
          </a:p>
          <a:p>
            <a:pPr>
              <a:buNone/>
            </a:pPr>
            <a:r>
              <a:rPr lang="cs-CZ" dirty="0" smtClean="0"/>
              <a:t>-transplantace menisku-syntetika,</a:t>
            </a:r>
            <a:r>
              <a:rPr lang="cs-CZ" dirty="0" err="1" smtClean="0"/>
              <a:t>allotransplantát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</a:t>
            </a:r>
            <a:endParaRPr lang="cs-CZ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88913"/>
            <a:ext cx="8229600" cy="5937250"/>
          </a:xfrm>
        </p:spPr>
        <p:txBody>
          <a:bodyPr/>
          <a:lstStyle/>
          <a:p>
            <a:r>
              <a:rPr lang="cs-CZ" dirty="0" smtClean="0"/>
              <a:t>FYZIOTERAPIE-resekce-postupně zátěž po týdnu možná plná</a:t>
            </a:r>
          </a:p>
          <a:p>
            <a:pPr>
              <a:buNone/>
            </a:pPr>
            <a:r>
              <a:rPr lang="cs-CZ" dirty="0" smtClean="0"/>
              <a:t>                            -sutura-4T-bez zatížení,následně 50%, po 6T plné zatížení</a:t>
            </a:r>
          </a:p>
          <a:p>
            <a:pPr>
              <a:buNone/>
            </a:pPr>
            <a:r>
              <a:rPr lang="cs-CZ" dirty="0" smtClean="0"/>
              <a:t>-do 4T cvičení v horizontále,po 4T v sedě,stacionární ergometr(uvolnění měkkých tkání  a zajištění výživy menisku</a:t>
            </a:r>
          </a:p>
          <a:p>
            <a:pPr>
              <a:buNone/>
            </a:pPr>
            <a:r>
              <a:rPr lang="cs-CZ" dirty="0" smtClean="0"/>
              <a:t>-dále obecné principy u KOK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INSTABILITY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47500" lnSpcReduction="20000"/>
          </a:bodyPr>
          <a:lstStyle/>
          <a:p>
            <a:r>
              <a:rPr lang="cs-CZ" dirty="0" smtClean="0"/>
              <a:t>mediální </a:t>
            </a:r>
            <a:r>
              <a:rPr lang="cs-CZ" dirty="0" err="1" smtClean="0"/>
              <a:t>instability</a:t>
            </a:r>
            <a:r>
              <a:rPr lang="cs-CZ" dirty="0" smtClean="0"/>
              <a:t> -nejčastější </a:t>
            </a:r>
            <a:r>
              <a:rPr lang="cs-CZ" dirty="0" err="1" smtClean="0"/>
              <a:t>instability</a:t>
            </a:r>
            <a:r>
              <a:rPr lang="cs-CZ" dirty="0" smtClean="0"/>
              <a:t>, tvoří více jak 90% všech poranění vazivového aparátu </a:t>
            </a:r>
          </a:p>
          <a:p>
            <a:pPr>
              <a:buNone/>
            </a:pPr>
            <a:r>
              <a:rPr lang="cs-CZ" dirty="0" smtClean="0"/>
              <a:t>-násilnou abdukcí a zevní rotací bérce nebo působením přímého násilí na kloub ze zevní</a:t>
            </a:r>
          </a:p>
          <a:p>
            <a:pPr>
              <a:buNone/>
            </a:pPr>
            <a:r>
              <a:rPr lang="cs-CZ" dirty="0" smtClean="0"/>
              <a:t>-1. stupeň - poraněny mediální kapsulární struktury (je roztržen vnitřní postranní vaz, kloubní pouzdro) a působením dalšího násilí může dojít  k poškození mediálního menisku</a:t>
            </a:r>
          </a:p>
          <a:p>
            <a:pPr>
              <a:buNone/>
            </a:pPr>
            <a:r>
              <a:rPr lang="cs-CZ" dirty="0" smtClean="0"/>
              <a:t>-poranění LCM 10x častější než LCL</a:t>
            </a:r>
          </a:p>
          <a:p>
            <a:pPr>
              <a:buNone/>
            </a:pPr>
            <a:r>
              <a:rPr lang="cs-CZ" dirty="0" smtClean="0"/>
              <a:t>-2. stupně vlivem většího působení násilí dojde k poranění jednoho z obou zkřížených vazů-častěji to bývá LCA</a:t>
            </a:r>
          </a:p>
          <a:p>
            <a:pPr>
              <a:buNone/>
            </a:pPr>
            <a:r>
              <a:rPr lang="cs-CZ" dirty="0" smtClean="0"/>
              <a:t>podle toho, jaký zkřížený vaz se poruší je lze rozdělit na </a:t>
            </a:r>
            <a:r>
              <a:rPr lang="cs-CZ" dirty="0" err="1" smtClean="0"/>
              <a:t>instabilitu</a:t>
            </a:r>
            <a:r>
              <a:rPr lang="cs-CZ" dirty="0" smtClean="0"/>
              <a:t> </a:t>
            </a:r>
            <a:r>
              <a:rPr lang="cs-CZ" dirty="0" err="1" smtClean="0"/>
              <a:t>anteromediální</a:t>
            </a:r>
            <a:r>
              <a:rPr lang="cs-CZ" dirty="0" smtClean="0"/>
              <a:t> a </a:t>
            </a:r>
            <a:r>
              <a:rPr lang="cs-CZ" dirty="0" err="1" smtClean="0"/>
              <a:t>posteromediální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-3. stupeň vzniká působením velkého přímého násilí na </a:t>
            </a:r>
            <a:r>
              <a:rPr lang="cs-CZ" dirty="0" err="1" smtClean="0"/>
              <a:t>extendovaný</a:t>
            </a:r>
            <a:r>
              <a:rPr lang="cs-CZ" dirty="0" smtClean="0"/>
              <a:t> kloub ze zevní strany - přímá mediální </a:t>
            </a:r>
            <a:r>
              <a:rPr lang="cs-CZ" dirty="0" err="1" smtClean="0"/>
              <a:t>instabilita</a:t>
            </a:r>
            <a:r>
              <a:rPr lang="cs-CZ" dirty="0" smtClean="0"/>
              <a:t>-dochází k roztržení všech mediálních kapsulárních stabilizátorů, obou zkřížených vazů a může dojít i k rozdrcení laterálního menisku</a:t>
            </a:r>
          </a:p>
          <a:p>
            <a:r>
              <a:rPr lang="cs-CZ" dirty="0" smtClean="0"/>
              <a:t>laterální </a:t>
            </a:r>
            <a:r>
              <a:rPr lang="cs-CZ" dirty="0" err="1" smtClean="0"/>
              <a:t>instability</a:t>
            </a:r>
            <a:r>
              <a:rPr lang="cs-CZ" dirty="0" smtClean="0"/>
              <a:t> – tyto </a:t>
            </a:r>
            <a:r>
              <a:rPr lang="cs-CZ" dirty="0" err="1" smtClean="0"/>
              <a:t>instability</a:t>
            </a:r>
            <a:r>
              <a:rPr lang="cs-CZ" dirty="0" smtClean="0"/>
              <a:t> vzácné  tvoří zhruba 5% všech poranění vazivového aparátu </a:t>
            </a:r>
          </a:p>
          <a:p>
            <a:pPr>
              <a:buNone/>
            </a:pPr>
            <a:r>
              <a:rPr lang="cs-CZ" dirty="0" smtClean="0"/>
              <a:t>-násilná addukce sdružená se zevní či vnitřní rotací bérce a přímé mediální násilí</a:t>
            </a:r>
          </a:p>
          <a:p>
            <a:pPr>
              <a:buNone/>
            </a:pPr>
            <a:r>
              <a:rPr lang="cs-CZ" dirty="0" smtClean="0"/>
              <a:t>-1. vzniká poškozením kapsulárních struktur, může dojít k roztržení zevního postranního vazu s pouzdrem kloubním a zevním meniskem, může být poškozena i šlacha m. </a:t>
            </a:r>
            <a:r>
              <a:rPr lang="cs-CZ" dirty="0" err="1" smtClean="0"/>
              <a:t>popliteus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-při poranění LCL může být poškozen </a:t>
            </a:r>
            <a:r>
              <a:rPr lang="cs-CZ" dirty="0" err="1" smtClean="0"/>
              <a:t>n.peroneus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-2. stupně vzniká </a:t>
            </a:r>
            <a:r>
              <a:rPr lang="cs-CZ" dirty="0" err="1" smtClean="0"/>
              <a:t>anterolateralní</a:t>
            </a:r>
            <a:r>
              <a:rPr lang="cs-CZ" dirty="0" smtClean="0"/>
              <a:t> </a:t>
            </a:r>
            <a:r>
              <a:rPr lang="cs-CZ" dirty="0" err="1" smtClean="0"/>
              <a:t>instabilita</a:t>
            </a:r>
            <a:r>
              <a:rPr lang="cs-CZ" dirty="0" smtClean="0"/>
              <a:t> následkem poškození kapsulárních struktur, postranního vazu, předního zkříženého vazu a zevního menisku může být poškozen </a:t>
            </a:r>
            <a:r>
              <a:rPr lang="cs-CZ" dirty="0" err="1" smtClean="0"/>
              <a:t>tractus</a:t>
            </a:r>
            <a:r>
              <a:rPr lang="cs-CZ" dirty="0" smtClean="0"/>
              <a:t> </a:t>
            </a:r>
            <a:r>
              <a:rPr lang="cs-CZ" dirty="0" err="1" smtClean="0"/>
              <a:t>iliotibialis</a:t>
            </a:r>
            <a:r>
              <a:rPr lang="cs-CZ" dirty="0" smtClean="0"/>
              <a:t> a m. biceps </a:t>
            </a:r>
            <a:r>
              <a:rPr lang="cs-CZ" dirty="0" err="1" smtClean="0"/>
              <a:t>femoris</a:t>
            </a:r>
            <a:r>
              <a:rPr lang="cs-CZ" dirty="0" smtClean="0"/>
              <a:t>.</a:t>
            </a:r>
          </a:p>
          <a:p>
            <a:pPr>
              <a:buNone/>
            </a:pPr>
            <a:r>
              <a:rPr lang="cs-CZ" dirty="0" smtClean="0"/>
              <a:t>-3. stupeň vzniká působením přímého násilí na vnitřní stranu kloubu v plné extenzi - přímá laterální </a:t>
            </a:r>
            <a:r>
              <a:rPr lang="cs-CZ" dirty="0" err="1" smtClean="0"/>
              <a:t>instabilita</a:t>
            </a:r>
            <a:r>
              <a:rPr lang="cs-CZ" dirty="0" smtClean="0"/>
              <a:t>- dochází k poškození obou zkřížených vazů a </a:t>
            </a:r>
            <a:r>
              <a:rPr lang="cs-CZ" dirty="0" err="1" smtClean="0"/>
              <a:t>caput</a:t>
            </a:r>
            <a:r>
              <a:rPr lang="cs-CZ" dirty="0" smtClean="0"/>
              <a:t> </a:t>
            </a:r>
            <a:r>
              <a:rPr lang="cs-CZ" dirty="0" err="1" smtClean="0"/>
              <a:t>laterale</a:t>
            </a:r>
            <a:r>
              <a:rPr lang="cs-CZ" dirty="0" smtClean="0"/>
              <a:t> m. </a:t>
            </a:r>
            <a:r>
              <a:rPr lang="cs-CZ" dirty="0" err="1" smtClean="0"/>
              <a:t>gastrocnemií</a:t>
            </a:r>
            <a:r>
              <a:rPr lang="cs-CZ" dirty="0" smtClean="0"/>
              <a:t>-zevní meniskus a může být poškozen i meniskus vnitřní. Toto poranění je jedno z nejzávažnějších poranění kolen</a:t>
            </a:r>
            <a:endParaRPr lang="cs-CZ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126163"/>
          </a:xfrm>
        </p:spPr>
        <p:txBody>
          <a:bodyPr>
            <a:normAutofit lnSpcReduction="10000"/>
          </a:bodyPr>
          <a:lstStyle/>
          <a:p>
            <a:r>
              <a:rPr lang="az-Cyrl-AZ" dirty="0" smtClean="0"/>
              <a:t>Ну</a:t>
            </a:r>
            <a:r>
              <a:rPr lang="cs-CZ" dirty="0" err="1" smtClean="0"/>
              <a:t>perextenční</a:t>
            </a:r>
            <a:r>
              <a:rPr lang="cs-CZ" dirty="0" smtClean="0"/>
              <a:t> </a:t>
            </a:r>
            <a:r>
              <a:rPr lang="cs-CZ" dirty="0" err="1" smtClean="0"/>
              <a:t>instability</a:t>
            </a:r>
            <a:r>
              <a:rPr lang="cs-CZ" dirty="0" smtClean="0"/>
              <a:t> (genu </a:t>
            </a:r>
            <a:r>
              <a:rPr lang="cs-CZ" dirty="0" err="1" smtClean="0"/>
              <a:t>recurvatum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-vzácná poranění-násilná </a:t>
            </a:r>
            <a:r>
              <a:rPr lang="cs-CZ" dirty="0" err="1" smtClean="0"/>
              <a:t>hyperextenze</a:t>
            </a:r>
            <a:r>
              <a:rPr lang="cs-CZ" dirty="0" smtClean="0"/>
              <a:t> kolenního kloubu</a:t>
            </a:r>
          </a:p>
          <a:p>
            <a:pPr>
              <a:buNone/>
            </a:pPr>
            <a:r>
              <a:rPr lang="cs-CZ" dirty="0" smtClean="0"/>
              <a:t> -přímé </a:t>
            </a:r>
            <a:r>
              <a:rPr lang="cs-CZ" dirty="0" err="1" smtClean="0"/>
              <a:t>hyperextenční</a:t>
            </a:r>
            <a:r>
              <a:rPr lang="cs-CZ" dirty="0" smtClean="0"/>
              <a:t> poranění- dochází kromě poškození dorzální části pouzdra, LCA a LCP i </a:t>
            </a:r>
            <a:r>
              <a:rPr lang="az-Cyrl-AZ" dirty="0" smtClean="0"/>
              <a:t>к </a:t>
            </a:r>
            <a:r>
              <a:rPr lang="cs-CZ" dirty="0" smtClean="0"/>
              <a:t>distenzi či částečné ruptuře postranních vazů a mohou být poškozeny i menisky</a:t>
            </a:r>
          </a:p>
          <a:p>
            <a:pPr>
              <a:buNone/>
            </a:pPr>
            <a:r>
              <a:rPr lang="cs-CZ" dirty="0" smtClean="0"/>
              <a:t> -</a:t>
            </a:r>
            <a:r>
              <a:rPr lang="cs-CZ" dirty="0" err="1" smtClean="0"/>
              <a:t>hyperextenční</a:t>
            </a:r>
            <a:r>
              <a:rPr lang="cs-CZ" dirty="0" smtClean="0"/>
              <a:t> poranění spojené s varózním násilím vede </a:t>
            </a:r>
            <a:r>
              <a:rPr lang="az-Cyrl-AZ" dirty="0" smtClean="0"/>
              <a:t>к </a:t>
            </a:r>
            <a:r>
              <a:rPr lang="cs-CZ" dirty="0" smtClean="0"/>
              <a:t>poškození </a:t>
            </a:r>
            <a:r>
              <a:rPr lang="cs-CZ" dirty="0" err="1" smtClean="0"/>
              <a:t>posterolaterálního</a:t>
            </a:r>
            <a:r>
              <a:rPr lang="cs-CZ" dirty="0" smtClean="0"/>
              <a:t> kapsulárního komplexu, zevního postranního vazu a LCA,při pokračování působení dalšího násilí pak dojde </a:t>
            </a:r>
            <a:r>
              <a:rPr lang="az-Cyrl-AZ" dirty="0" smtClean="0"/>
              <a:t>к </a:t>
            </a:r>
            <a:r>
              <a:rPr lang="cs-CZ" dirty="0" smtClean="0"/>
              <a:t>luxaci kolenního kloubu</a:t>
            </a:r>
            <a:endParaRPr lang="cs-CZ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LUXACE KOK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mechanismus-velké násilí-roztrženy oba zkřížené vazy a zpravidla další struktury-vždy ohrožen nervově cévní svazek-</a:t>
            </a:r>
            <a:r>
              <a:rPr lang="cs-CZ" dirty="0" err="1" smtClean="0"/>
              <a:t>vyšetřeit</a:t>
            </a:r>
            <a:r>
              <a:rPr lang="cs-CZ" dirty="0" smtClean="0"/>
              <a:t> pulsaci,kapilární plnění,pohyb prstů a </a:t>
            </a:r>
            <a:r>
              <a:rPr lang="cs-CZ" dirty="0" err="1" smtClean="0"/>
              <a:t>hlezna</a:t>
            </a:r>
            <a:endParaRPr lang="cs-CZ" dirty="0" smtClean="0"/>
          </a:p>
          <a:p>
            <a:r>
              <a:rPr lang="cs-CZ" dirty="0" smtClean="0"/>
              <a:t>léčba operační-důkladná repozice s vysokou urgencí(</a:t>
            </a:r>
            <a:r>
              <a:rPr lang="cs-CZ" dirty="0" err="1" smtClean="0"/>
              <a:t>uzavřenáxnebo</a:t>
            </a:r>
            <a:r>
              <a:rPr lang="cs-CZ" dirty="0" smtClean="0"/>
              <a:t> otevřená)někdy zevní fixace</a:t>
            </a:r>
          </a:p>
          <a:p>
            <a:r>
              <a:rPr lang="cs-CZ" dirty="0" smtClean="0"/>
              <a:t>komplikace –poranění </a:t>
            </a:r>
            <a:r>
              <a:rPr lang="cs-CZ" dirty="0" err="1" smtClean="0"/>
              <a:t>popliteální</a:t>
            </a:r>
            <a:r>
              <a:rPr lang="cs-CZ" dirty="0" smtClean="0"/>
              <a:t> tepny-postupná </a:t>
            </a:r>
            <a:r>
              <a:rPr lang="cs-CZ" dirty="0" err="1" smtClean="0"/>
              <a:t>trombotizace</a:t>
            </a:r>
            <a:r>
              <a:rPr lang="cs-CZ" dirty="0" smtClean="0"/>
              <a:t> i za 3-4dny</a:t>
            </a:r>
          </a:p>
          <a:p>
            <a:pPr>
              <a:buNone/>
            </a:pPr>
            <a:r>
              <a:rPr lang="cs-CZ" dirty="0" smtClean="0"/>
              <a:t>-   neurologické-nejčastěji postižen </a:t>
            </a:r>
            <a:r>
              <a:rPr lang="cs-CZ" dirty="0" err="1" smtClean="0"/>
              <a:t>n.peroneus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LUXACE PATELY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nejčastěji zevně-predispozice u žen-často kongenitální dispozice-valgozita kloubu-</a:t>
            </a:r>
            <a:r>
              <a:rPr lang="cs-CZ" dirty="0" err="1" smtClean="0"/>
              <a:t>hyperextenze</a:t>
            </a:r>
            <a:r>
              <a:rPr lang="cs-CZ" dirty="0" smtClean="0"/>
              <a:t>-vysoký stav čéšky-</a:t>
            </a:r>
            <a:r>
              <a:rPr lang="cs-CZ" dirty="0" err="1" smtClean="0"/>
              <a:t>laterizace</a:t>
            </a:r>
            <a:r>
              <a:rPr lang="cs-CZ" dirty="0" smtClean="0"/>
              <a:t> čéšky</a:t>
            </a:r>
          </a:p>
          <a:p>
            <a:r>
              <a:rPr lang="cs-CZ" dirty="0" smtClean="0"/>
              <a:t>typy čéšky dle </a:t>
            </a:r>
            <a:r>
              <a:rPr lang="cs-CZ" dirty="0" err="1" smtClean="0"/>
              <a:t>Wiberga</a:t>
            </a:r>
            <a:endParaRPr lang="cs-CZ" dirty="0" smtClean="0"/>
          </a:p>
          <a:p>
            <a:r>
              <a:rPr lang="cs-CZ" dirty="0" smtClean="0"/>
              <a:t>léčba repozice flektované koleno převést do extenze patela se většinou reponuje spontánně-konzervativně fixace na 3T</a:t>
            </a:r>
          </a:p>
          <a:p>
            <a:pPr>
              <a:buNone/>
            </a:pPr>
            <a:r>
              <a:rPr lang="cs-CZ" dirty="0" smtClean="0"/>
              <a:t>-   operační postup preferován-medializace pately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PORANĚNÍ CHRUPAVKY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kontuze -klinicky významné až po 8-12T-</a:t>
            </a:r>
            <a:r>
              <a:rPr lang="cs-CZ" dirty="0" err="1" smtClean="0"/>
              <a:t>osteochondritida</a:t>
            </a:r>
            <a:r>
              <a:rPr lang="cs-CZ" dirty="0" smtClean="0"/>
              <a:t>-MR,ASKP</a:t>
            </a:r>
          </a:p>
          <a:p>
            <a:r>
              <a:rPr lang="cs-CZ" dirty="0" err="1" smtClean="0"/>
              <a:t>osteochondrální</a:t>
            </a:r>
            <a:r>
              <a:rPr lang="cs-CZ" dirty="0" smtClean="0"/>
              <a:t> zlomeniny-malý fragment lze </a:t>
            </a:r>
            <a:r>
              <a:rPr lang="cs-CZ" dirty="0" err="1" smtClean="0"/>
              <a:t>extirpovat</a:t>
            </a:r>
            <a:r>
              <a:rPr lang="cs-CZ" dirty="0" smtClean="0"/>
              <a:t>,větší uchytit</a:t>
            </a:r>
          </a:p>
          <a:p>
            <a:pPr>
              <a:buNone/>
            </a:pPr>
            <a:r>
              <a:rPr lang="cs-CZ" dirty="0" smtClean="0"/>
              <a:t>-   neléčené fraktury-špatná </a:t>
            </a:r>
            <a:r>
              <a:rPr lang="cs-CZ" dirty="0" err="1" smtClean="0"/>
              <a:t>prognoza</a:t>
            </a:r>
            <a:endParaRPr lang="cs-CZ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VYŠETŘENÍ KOK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kolaterální vazy-</a:t>
            </a:r>
            <a:r>
              <a:rPr lang="cs-CZ" dirty="0" err="1" smtClean="0"/>
              <a:t>valgus</a:t>
            </a:r>
            <a:r>
              <a:rPr lang="cs-CZ" dirty="0" smtClean="0"/>
              <a:t>-</a:t>
            </a:r>
            <a:r>
              <a:rPr lang="cs-CZ" dirty="0" err="1" smtClean="0"/>
              <a:t>varus</a:t>
            </a:r>
            <a:r>
              <a:rPr lang="cs-CZ" dirty="0" smtClean="0"/>
              <a:t> stres-pozitivita v lehké </a:t>
            </a:r>
            <a:r>
              <a:rPr lang="cs-CZ" dirty="0" err="1" smtClean="0"/>
              <a:t>semiflexi</a:t>
            </a:r>
            <a:r>
              <a:rPr lang="cs-CZ" dirty="0" smtClean="0"/>
              <a:t>-izolovaná léze </a:t>
            </a:r>
            <a:r>
              <a:rPr lang="cs-CZ" dirty="0" err="1" smtClean="0"/>
              <a:t>kolat.vazu</a:t>
            </a:r>
            <a:r>
              <a:rPr lang="cs-CZ" dirty="0" smtClean="0"/>
              <a:t>-v extenzi podmíněna poraněním zkřížených vazů</a:t>
            </a:r>
          </a:p>
          <a:p>
            <a:r>
              <a:rPr lang="cs-CZ" dirty="0" smtClean="0"/>
              <a:t>zkřížené vazy-přední a zadní zásuvka v pravém úhlu KOK –v </a:t>
            </a:r>
            <a:r>
              <a:rPr lang="cs-CZ" dirty="0" err="1" smtClean="0"/>
              <a:t>semiflexi</a:t>
            </a:r>
            <a:r>
              <a:rPr lang="cs-CZ" dirty="0" smtClean="0"/>
              <a:t> </a:t>
            </a:r>
            <a:r>
              <a:rPr lang="cs-CZ" dirty="0" err="1" smtClean="0"/>
              <a:t>Lachman</a:t>
            </a:r>
            <a:r>
              <a:rPr lang="cs-CZ" dirty="0" smtClean="0"/>
              <a:t>-pozitivita LCP-hlavice zapadá do poplit.jamky a naopak vysunutí před kondyly pozitivita LCA</a:t>
            </a:r>
          </a:p>
          <a:p>
            <a:pPr>
              <a:buFontTx/>
              <a:buChar char="-"/>
            </a:pPr>
            <a:r>
              <a:rPr lang="cs-CZ" dirty="0" smtClean="0"/>
              <a:t>Pivot </a:t>
            </a:r>
            <a:r>
              <a:rPr lang="cs-CZ" dirty="0" err="1" smtClean="0"/>
              <a:t>shift</a:t>
            </a:r>
            <a:r>
              <a:rPr lang="cs-CZ" dirty="0" smtClean="0"/>
              <a:t> </a:t>
            </a:r>
            <a:r>
              <a:rPr lang="cs-CZ" dirty="0" err="1" smtClean="0"/>
              <a:t>fenomen</a:t>
            </a:r>
            <a:r>
              <a:rPr lang="cs-CZ" dirty="0" smtClean="0"/>
              <a:t>-izolovaná léze LCA –svalově relaxovaná končetina se převádí </a:t>
            </a:r>
            <a:r>
              <a:rPr lang="cs-CZ" dirty="0" err="1" smtClean="0"/>
              <a:t>pasivne</a:t>
            </a:r>
            <a:r>
              <a:rPr lang="cs-CZ" dirty="0" smtClean="0"/>
              <a:t> z flexe do extenze při forsírované VR a abdukci bérce ve 20st.dojde k náhlému skluzu hlavice </a:t>
            </a:r>
            <a:r>
              <a:rPr lang="cs-CZ" dirty="0" err="1" smtClean="0"/>
              <a:t>tibie</a:t>
            </a:r>
            <a:r>
              <a:rPr lang="cs-CZ" dirty="0" smtClean="0"/>
              <a:t> dopředu(vyřadí se ITT)</a:t>
            </a:r>
          </a:p>
          <a:p>
            <a:r>
              <a:rPr lang="cs-CZ" dirty="0" smtClean="0"/>
              <a:t>menisky-příznak extenze –palpace předního úseku štěrbiny na pokrčeném koleně-bolest při dokončení extenze</a:t>
            </a:r>
          </a:p>
          <a:p>
            <a:pPr>
              <a:buNone/>
            </a:pPr>
            <a:r>
              <a:rPr lang="cs-CZ" dirty="0" smtClean="0"/>
              <a:t>-rotační příznak(</a:t>
            </a:r>
            <a:r>
              <a:rPr lang="cs-CZ" dirty="0" err="1" smtClean="0"/>
              <a:t>Steinman</a:t>
            </a:r>
            <a:r>
              <a:rPr lang="cs-CZ" dirty="0" smtClean="0"/>
              <a:t> I-začátek testu jako u předešlého –místo extenze rotace</a:t>
            </a:r>
            <a:endParaRPr lang="cs-CZ" dirty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ZÁSADY FYZIOTERAPIE U KOK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optimalizace svalových řetězců  KOK z proximálního i distálního směru</a:t>
            </a:r>
          </a:p>
          <a:p>
            <a:pPr>
              <a:buNone/>
            </a:pPr>
            <a:r>
              <a:rPr lang="cs-CZ" dirty="0" smtClean="0"/>
              <a:t>    (pánev,kyčelní klouby,noha)</a:t>
            </a:r>
          </a:p>
          <a:p>
            <a:r>
              <a:rPr lang="cs-CZ" dirty="0" smtClean="0"/>
              <a:t>neopomenout ošetření lýtka(m.</a:t>
            </a:r>
            <a:r>
              <a:rPr lang="cs-CZ" dirty="0" err="1" smtClean="0"/>
              <a:t>gastrocnemius</a:t>
            </a:r>
            <a:r>
              <a:rPr lang="cs-CZ" dirty="0" smtClean="0"/>
              <a:t>)</a:t>
            </a:r>
          </a:p>
          <a:p>
            <a:r>
              <a:rPr lang="cs-CZ" dirty="0" smtClean="0"/>
              <a:t>zajištění optimální </a:t>
            </a:r>
            <a:r>
              <a:rPr lang="cs-CZ" dirty="0" err="1" smtClean="0"/>
              <a:t>postury</a:t>
            </a:r>
            <a:r>
              <a:rPr lang="cs-CZ" dirty="0" smtClean="0"/>
              <a:t> s dobrou kvalitou HSSP</a:t>
            </a:r>
          </a:p>
          <a:p>
            <a:r>
              <a:rPr lang="cs-CZ" dirty="0" smtClean="0"/>
              <a:t>centrace kloubů </a:t>
            </a:r>
          </a:p>
          <a:p>
            <a:r>
              <a:rPr lang="cs-CZ" dirty="0" smtClean="0"/>
              <a:t>preference cvičení v CKC</a:t>
            </a:r>
          </a:p>
          <a:p>
            <a:r>
              <a:rPr lang="cs-CZ" dirty="0" smtClean="0"/>
              <a:t>postupné dozování zátěže a zařazení cviků do dynamiky dle individuálních potřeb</a:t>
            </a:r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HLAVICE TIBIE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mechanismus-přímý-pád nebo náraz na kolenní kloub</a:t>
            </a:r>
          </a:p>
          <a:p>
            <a:r>
              <a:rPr lang="cs-CZ" dirty="0" smtClean="0"/>
              <a:t>AO-klasifikace</a:t>
            </a:r>
          </a:p>
          <a:p>
            <a:pPr>
              <a:buNone/>
            </a:pPr>
            <a:r>
              <a:rPr lang="cs-CZ" dirty="0" smtClean="0"/>
              <a:t>-A </a:t>
            </a:r>
            <a:r>
              <a:rPr lang="cs-CZ" dirty="0" err="1" smtClean="0"/>
              <a:t>extraartikulární</a:t>
            </a:r>
            <a:r>
              <a:rPr lang="cs-CZ" dirty="0" smtClean="0"/>
              <a:t>-poranění </a:t>
            </a:r>
            <a:r>
              <a:rPr lang="cs-CZ" dirty="0" err="1" smtClean="0"/>
              <a:t>interkondylické</a:t>
            </a:r>
            <a:r>
              <a:rPr lang="cs-CZ" dirty="0" smtClean="0"/>
              <a:t> eminence,fr.metafýzy</a:t>
            </a:r>
          </a:p>
          <a:p>
            <a:pPr>
              <a:buNone/>
            </a:pPr>
            <a:r>
              <a:rPr lang="cs-CZ" dirty="0" smtClean="0"/>
              <a:t>-B </a:t>
            </a:r>
            <a:r>
              <a:rPr lang="cs-CZ" dirty="0" err="1" smtClean="0"/>
              <a:t>intraartikulární</a:t>
            </a:r>
            <a:r>
              <a:rPr lang="cs-CZ" dirty="0" smtClean="0"/>
              <a:t>-</a:t>
            </a:r>
            <a:r>
              <a:rPr lang="cs-CZ" dirty="0" err="1" smtClean="0"/>
              <a:t>monokondylární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-C plně </a:t>
            </a:r>
            <a:r>
              <a:rPr lang="cs-CZ" dirty="0" err="1" smtClean="0"/>
              <a:t>intraartikulární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Nejčastější zlomeniny typu B 8-10x častěji laterální kondyl </a:t>
            </a:r>
            <a:endParaRPr lang="cs-CZ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operační-kortikální šrouby,podpůrné dlahy,zevní fixatér</a:t>
            </a:r>
          </a:p>
          <a:p>
            <a:pPr>
              <a:buFontTx/>
              <a:buChar char="-"/>
            </a:pPr>
            <a:r>
              <a:rPr lang="cs-CZ" dirty="0" smtClean="0"/>
              <a:t>na některých pracovištích zlomeniny typu B-ASKP (šetrnější pro menisky</a:t>
            </a:r>
          </a:p>
          <a:p>
            <a:pPr>
              <a:buFontTx/>
              <a:buChar char="-"/>
            </a:pPr>
            <a:r>
              <a:rPr lang="cs-CZ" dirty="0" smtClean="0"/>
              <a:t>zlomeniny typu C možno dořešit na ZF s </a:t>
            </a:r>
            <a:r>
              <a:rPr lang="cs-CZ" dirty="0" err="1" smtClean="0"/>
              <a:t>miniosteosyntézou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Konzervativní terapie pouze v případě,že je kontraindikována operační léčba.</a:t>
            </a:r>
          </a:p>
          <a:p>
            <a:pPr>
              <a:buNone/>
            </a:pPr>
            <a:r>
              <a:rPr lang="cs-CZ" dirty="0" smtClean="0"/>
              <a:t>-zlomeniny typu B a C prognosticky komplikované-často omezení RP</a:t>
            </a:r>
            <a:endParaRPr lang="cs-CZ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smtClean="0"/>
              <a:t>evakuace otoku</a:t>
            </a:r>
          </a:p>
          <a:p>
            <a:pPr>
              <a:buFontTx/>
              <a:buChar char="-"/>
            </a:pPr>
            <a:r>
              <a:rPr lang="cs-CZ" dirty="0" smtClean="0"/>
              <a:t>zvyšování ROM-obvykle 3.den po </a:t>
            </a:r>
            <a:r>
              <a:rPr lang="cs-CZ" dirty="0" err="1" smtClean="0"/>
              <a:t>op.Redon</a:t>
            </a:r>
            <a:r>
              <a:rPr lang="cs-CZ" dirty="0" smtClean="0"/>
              <a:t> ex-motorová dlaha-40-60st-dbát na plnou extenzi v KOK</a:t>
            </a:r>
          </a:p>
          <a:p>
            <a:pPr>
              <a:buFontTx/>
              <a:buChar char="-"/>
            </a:pPr>
            <a:r>
              <a:rPr lang="cs-CZ" dirty="0" smtClean="0"/>
              <a:t>posilování dynamických stabilizátorů KOK-s důrazem na </a:t>
            </a:r>
            <a:r>
              <a:rPr lang="cs-CZ" dirty="0" err="1" smtClean="0"/>
              <a:t>koaktivaci</a:t>
            </a:r>
            <a:r>
              <a:rPr lang="cs-CZ" dirty="0" smtClean="0"/>
              <a:t>-využití modifikace PNF</a:t>
            </a:r>
          </a:p>
          <a:p>
            <a:pPr>
              <a:buNone/>
            </a:pPr>
            <a:r>
              <a:rPr lang="cs-CZ" dirty="0" smtClean="0"/>
              <a:t>-   při </a:t>
            </a:r>
            <a:r>
              <a:rPr lang="cs-CZ" dirty="0" err="1" smtClean="0"/>
              <a:t>vertikalizaci</a:t>
            </a:r>
            <a:r>
              <a:rPr lang="cs-CZ" dirty="0" smtClean="0"/>
              <a:t> zpočátku vhodná rigidní ortéza</a:t>
            </a:r>
          </a:p>
          <a:p>
            <a:pPr>
              <a:buFontTx/>
              <a:buChar char="-"/>
            </a:pPr>
            <a:r>
              <a:rPr lang="cs-CZ" dirty="0" smtClean="0"/>
              <a:t>TMT –ošetření fascií i plantární </a:t>
            </a:r>
            <a:r>
              <a:rPr lang="cs-CZ" dirty="0" err="1" smtClean="0"/>
              <a:t>f</a:t>
            </a:r>
            <a:r>
              <a:rPr lang="cs-CZ" dirty="0" smtClean="0"/>
              <a:t>.,</a:t>
            </a:r>
            <a:r>
              <a:rPr lang="cs-CZ" dirty="0" err="1" smtClean="0"/>
              <a:t>TrPs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PROXIMÁLNÍ FIBULY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nejčastěji izolované fraktury hlavičky fibuly</a:t>
            </a:r>
          </a:p>
          <a:p>
            <a:r>
              <a:rPr lang="cs-CZ" dirty="0" smtClean="0"/>
              <a:t>mechanismus- přímý náraz x patologická addukce bérce</a:t>
            </a:r>
          </a:p>
          <a:p>
            <a:r>
              <a:rPr lang="cs-CZ" dirty="0" smtClean="0"/>
              <a:t>CAVE poranění </a:t>
            </a:r>
            <a:r>
              <a:rPr lang="cs-CZ" dirty="0" err="1" smtClean="0"/>
              <a:t>n.peroneus</a:t>
            </a:r>
            <a:endParaRPr lang="cs-CZ" dirty="0" smtClean="0"/>
          </a:p>
          <a:p>
            <a:r>
              <a:rPr lang="cs-CZ" dirty="0" smtClean="0"/>
              <a:t> u </a:t>
            </a:r>
            <a:r>
              <a:rPr lang="cs-CZ" dirty="0" err="1" smtClean="0"/>
              <a:t>avulzního</a:t>
            </a:r>
            <a:r>
              <a:rPr lang="cs-CZ" dirty="0" smtClean="0"/>
              <a:t> poranění riziko léze kolaterálního vazu,úponu m.biceps.</a:t>
            </a:r>
            <a:r>
              <a:rPr lang="cs-CZ" dirty="0" err="1" smtClean="0"/>
              <a:t>fem</a:t>
            </a:r>
            <a:r>
              <a:rPr lang="cs-CZ" dirty="0" smtClean="0"/>
              <a:t>.,</a:t>
            </a:r>
            <a:r>
              <a:rPr lang="cs-CZ" dirty="0" err="1" smtClean="0"/>
              <a:t>popř.m.soleus</a:t>
            </a:r>
            <a:r>
              <a:rPr lang="cs-CZ" dirty="0" smtClean="0"/>
              <a:t>, m.</a:t>
            </a:r>
            <a:r>
              <a:rPr lang="cs-CZ" dirty="0" err="1" smtClean="0"/>
              <a:t>fibularis</a:t>
            </a:r>
            <a:r>
              <a:rPr lang="cs-CZ" dirty="0" smtClean="0"/>
              <a:t> </a:t>
            </a:r>
            <a:r>
              <a:rPr lang="cs-CZ" dirty="0" err="1" smtClean="0"/>
              <a:t>longus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konzervativní-3T ortéze-postupná obnova mobility-plná zátěž po 6T</a:t>
            </a:r>
          </a:p>
          <a:p>
            <a:pPr>
              <a:buNone/>
            </a:pPr>
            <a:r>
              <a:rPr lang="cs-CZ" dirty="0" smtClean="0"/>
              <a:t>-operační-při zvýšené </a:t>
            </a:r>
            <a:r>
              <a:rPr lang="cs-CZ" dirty="0" err="1" smtClean="0"/>
              <a:t>laxicitě</a:t>
            </a:r>
            <a:r>
              <a:rPr lang="cs-CZ" dirty="0" smtClean="0"/>
              <a:t> KOK-</a:t>
            </a:r>
            <a:r>
              <a:rPr lang="cs-CZ" dirty="0" err="1" smtClean="0"/>
              <a:t>reinzerce</a:t>
            </a:r>
            <a:r>
              <a:rPr lang="cs-CZ" dirty="0" smtClean="0"/>
              <a:t>-šlachy bicepsu a LCL</a:t>
            </a:r>
            <a:endParaRPr lang="cs-CZ" dirty="0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DIAFYZÁRNÍ ZLOMENINY BÉRCE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mechanismy-nepřímé-páčení a rotace</a:t>
            </a:r>
          </a:p>
          <a:p>
            <a:pPr>
              <a:buNone/>
            </a:pPr>
            <a:r>
              <a:rPr lang="cs-CZ" dirty="0" smtClean="0"/>
              <a:t>                          -přímé-nárazem a úderem</a:t>
            </a:r>
          </a:p>
          <a:p>
            <a:pPr>
              <a:buNone/>
            </a:pPr>
            <a:r>
              <a:rPr lang="cs-CZ" dirty="0" smtClean="0"/>
              <a:t>                          -kombinované</a:t>
            </a:r>
          </a:p>
          <a:p>
            <a:pPr>
              <a:buNone/>
            </a:pPr>
            <a:r>
              <a:rPr lang="cs-CZ" dirty="0" smtClean="0"/>
              <a:t>AO klasifikace 3 základní dělení, nutno zohlednit i stav měkkých tkání (</a:t>
            </a:r>
            <a:r>
              <a:rPr lang="cs-CZ" dirty="0" err="1" smtClean="0"/>
              <a:t>Tschern</a:t>
            </a:r>
            <a:r>
              <a:rPr lang="cs-CZ" dirty="0" smtClean="0"/>
              <a:t>),vzhledem k vysokému riziku </a:t>
            </a:r>
            <a:r>
              <a:rPr lang="cs-CZ" dirty="0" err="1" smtClean="0"/>
              <a:t>kompartment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endParaRPr lang="cs-CZ" dirty="0" smtClean="0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dirty="0" smtClean="0"/>
              <a:t>-konzervativní-</a:t>
            </a:r>
            <a:r>
              <a:rPr lang="cs-CZ" dirty="0" err="1" smtClean="0"/>
              <a:t>infrakce</a:t>
            </a:r>
            <a:r>
              <a:rPr lang="cs-CZ" dirty="0" smtClean="0"/>
              <a:t> –málo dislokované zlomeniny,příčné nebo krátce šikmé zlomeniny-</a:t>
            </a:r>
            <a:r>
              <a:rPr lang="cs-CZ" dirty="0" err="1" smtClean="0"/>
              <a:t>reponovatelné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(</a:t>
            </a:r>
            <a:r>
              <a:rPr lang="cs-CZ" dirty="0" err="1" smtClean="0"/>
              <a:t>vyjímečně</a:t>
            </a:r>
            <a:r>
              <a:rPr lang="cs-CZ" dirty="0" smtClean="0"/>
              <a:t> i u nestabilních zlomenin kdy není možná operační léčba -3T </a:t>
            </a:r>
            <a:r>
              <a:rPr lang="cs-CZ" dirty="0" err="1" smtClean="0"/>
              <a:t>skeletární</a:t>
            </a:r>
            <a:r>
              <a:rPr lang="cs-CZ" dirty="0" smtClean="0"/>
              <a:t> trakce za patu (4-5kg) a následně </a:t>
            </a:r>
            <a:r>
              <a:rPr lang="cs-CZ" dirty="0" err="1" smtClean="0"/>
              <a:t>cirulační</a:t>
            </a:r>
            <a:r>
              <a:rPr lang="cs-CZ" dirty="0" smtClean="0"/>
              <a:t> sádra znehybňující </a:t>
            </a:r>
            <a:r>
              <a:rPr lang="cs-CZ" dirty="0" err="1" smtClean="0"/>
              <a:t>hlezno</a:t>
            </a:r>
            <a:r>
              <a:rPr lang="cs-CZ" dirty="0" smtClean="0"/>
              <a:t> i koleno </a:t>
            </a:r>
          </a:p>
          <a:p>
            <a:pPr>
              <a:buNone/>
            </a:pPr>
            <a:r>
              <a:rPr lang="cs-CZ" dirty="0" smtClean="0"/>
              <a:t>-operační-</a:t>
            </a:r>
            <a:r>
              <a:rPr lang="cs-CZ" dirty="0" err="1" smtClean="0"/>
              <a:t>osteosyntézy</a:t>
            </a:r>
            <a:r>
              <a:rPr lang="cs-CZ" dirty="0" smtClean="0"/>
              <a:t>-</a:t>
            </a:r>
            <a:r>
              <a:rPr lang="cs-CZ" dirty="0" err="1" smtClean="0"/>
              <a:t>nitrodřeněnový</a:t>
            </a:r>
            <a:r>
              <a:rPr lang="cs-CZ" dirty="0" smtClean="0"/>
              <a:t> hřeb,dlahová technika,zevní fixatér</a:t>
            </a:r>
          </a:p>
          <a:p>
            <a:r>
              <a:rPr lang="cs-CZ" dirty="0" smtClean="0"/>
              <a:t>fyzioterapie –časná </a:t>
            </a:r>
            <a:r>
              <a:rPr lang="cs-CZ" dirty="0" err="1" smtClean="0"/>
              <a:t>vertikalizace</a:t>
            </a:r>
            <a:r>
              <a:rPr lang="cs-CZ" dirty="0" smtClean="0"/>
              <a:t>-udržení RP,SS,prevence TEN,CAVE v případě nutnosti lalokové plastiky bez vertikální zátěže dle instrukcí plastického </a:t>
            </a:r>
            <a:r>
              <a:rPr lang="cs-CZ" dirty="0" err="1" smtClean="0"/>
              <a:t>chirurka</a:t>
            </a:r>
            <a:r>
              <a:rPr lang="cs-CZ" dirty="0" smtClean="0"/>
              <a:t>,naopak podtlaková terapie není překážka ve </a:t>
            </a:r>
            <a:r>
              <a:rPr lang="cs-CZ" dirty="0" err="1" smtClean="0"/>
              <a:t>vertikalizaci</a:t>
            </a:r>
            <a:r>
              <a:rPr lang="cs-CZ" dirty="0" smtClean="0"/>
              <a:t>,CAVE </a:t>
            </a:r>
            <a:r>
              <a:rPr lang="cs-CZ" dirty="0" err="1" smtClean="0"/>
              <a:t>kompartment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                 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76672"/>
            <a:ext cx="410445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Podtlaková terapie+ZF</a:t>
            </a:r>
            <a:endParaRPr lang="cs-CZ" dirty="0"/>
          </a:p>
        </p:txBody>
      </p:sp>
      <p:pic>
        <p:nvPicPr>
          <p:cNvPr id="4" name="Zástupný symbol pro obsah 3" descr="podtla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412776"/>
            <a:ext cx="6034617" cy="4713387"/>
          </a:xfr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DISTÁLNÍHO BÉRCE</a:t>
            </a:r>
            <a:br>
              <a:rPr lang="cs-CZ" dirty="0" smtClean="0"/>
            </a:br>
            <a:r>
              <a:rPr lang="cs-CZ" dirty="0" smtClean="0"/>
              <a:t>(zlomeniny </a:t>
            </a:r>
            <a:r>
              <a:rPr lang="cs-CZ" dirty="0" err="1" smtClean="0"/>
              <a:t>pilonu</a:t>
            </a:r>
            <a:r>
              <a:rPr lang="cs-CZ" dirty="0" smtClean="0"/>
              <a:t> </a:t>
            </a:r>
            <a:r>
              <a:rPr lang="cs-CZ" dirty="0" err="1" smtClean="0"/>
              <a:t>tibie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mechanismus-špatný doskok-skluz na schodech-zaklínění chodidla</a:t>
            </a:r>
          </a:p>
          <a:p>
            <a:r>
              <a:rPr lang="cs-CZ" dirty="0" smtClean="0"/>
              <a:t>klasifikace dle AO (</a:t>
            </a:r>
            <a:r>
              <a:rPr lang="cs-CZ" dirty="0" err="1" smtClean="0"/>
              <a:t>extraartikulární</a:t>
            </a:r>
            <a:r>
              <a:rPr lang="cs-CZ" dirty="0" smtClean="0"/>
              <a:t>,částečně </a:t>
            </a:r>
            <a:r>
              <a:rPr lang="cs-CZ" dirty="0" err="1" smtClean="0"/>
              <a:t>intraartikulární</a:t>
            </a:r>
            <a:r>
              <a:rPr lang="cs-CZ" dirty="0" smtClean="0"/>
              <a:t>,</a:t>
            </a:r>
            <a:r>
              <a:rPr lang="cs-CZ" dirty="0" err="1" smtClean="0"/>
              <a:t>intraartikulární</a:t>
            </a:r>
            <a:r>
              <a:rPr lang="cs-CZ" dirty="0" smtClean="0"/>
              <a:t>)</a:t>
            </a:r>
          </a:p>
          <a:p>
            <a:r>
              <a:rPr lang="cs-CZ" dirty="0" smtClean="0"/>
              <a:t>klasifikace dle Webera</a:t>
            </a:r>
          </a:p>
          <a:p>
            <a:pPr>
              <a:buNone/>
            </a:pPr>
            <a:r>
              <a:rPr lang="cs-CZ" dirty="0" smtClean="0"/>
              <a:t>Typ 1 -odlomení přední a zadní hrany se středovou impresí při nárazu na pravoúhle postavené </a:t>
            </a:r>
            <a:r>
              <a:rPr lang="cs-CZ" dirty="0" err="1" smtClean="0"/>
              <a:t>hlezno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Typ 2 -odlomení přední hrany při maximální dorzální flexi </a:t>
            </a:r>
            <a:r>
              <a:rPr lang="cs-CZ" dirty="0" err="1" smtClean="0"/>
              <a:t>hlezna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Typ 3 -odlomení zadní hrany při maximální plantární flexi </a:t>
            </a:r>
            <a:r>
              <a:rPr lang="cs-CZ" dirty="0" err="1" smtClean="0"/>
              <a:t>hlezna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konzervativní-u málo dislokovaných zlomenin s dobrou kongruencí kloubních ploch</a:t>
            </a:r>
          </a:p>
          <a:p>
            <a:pPr>
              <a:buNone/>
            </a:pPr>
            <a:r>
              <a:rPr lang="cs-CZ" dirty="0" smtClean="0"/>
              <a:t>- nevýhodou je znehybnění </a:t>
            </a:r>
            <a:r>
              <a:rPr lang="cs-CZ" dirty="0" err="1" smtClean="0"/>
              <a:t>hlezna</a:t>
            </a:r>
            <a:r>
              <a:rPr lang="cs-CZ" dirty="0" smtClean="0"/>
              <a:t> na 8-12T následné omezení pohybu a omezení RP</a:t>
            </a:r>
          </a:p>
          <a:p>
            <a:r>
              <a:rPr lang="cs-CZ" dirty="0" smtClean="0"/>
              <a:t>operační –kortikální šrouby,dlahy někdy nutná </a:t>
            </a:r>
            <a:r>
              <a:rPr lang="cs-CZ" dirty="0" err="1" smtClean="0"/>
              <a:t>spongioplastika</a:t>
            </a:r>
            <a:r>
              <a:rPr lang="cs-CZ" dirty="0" smtClean="0"/>
              <a:t>, ZF s </a:t>
            </a:r>
            <a:r>
              <a:rPr lang="cs-CZ" dirty="0" err="1" smtClean="0"/>
              <a:t>miniosteosyntézou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-prognosticky nevýhodné zejména fraktury typu C –časté </a:t>
            </a:r>
            <a:r>
              <a:rPr lang="cs-CZ" dirty="0" err="1" smtClean="0"/>
              <a:t>artrozy</a:t>
            </a:r>
            <a:r>
              <a:rPr lang="cs-CZ" dirty="0" smtClean="0"/>
              <a:t>-omezení RP </a:t>
            </a:r>
          </a:p>
          <a:p>
            <a:r>
              <a:rPr lang="cs-CZ" dirty="0" smtClean="0"/>
              <a:t>fyzioterapie-časná mobilita </a:t>
            </a:r>
            <a:r>
              <a:rPr lang="cs-CZ" dirty="0" err="1" smtClean="0"/>
              <a:t>hlezna</a:t>
            </a:r>
            <a:r>
              <a:rPr lang="cs-CZ" dirty="0" smtClean="0"/>
              <a:t>,ale odlehčení 3M</a:t>
            </a:r>
            <a:endParaRPr lang="cs-CZ" dirty="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HORNÍHO HLEZENNÉHO KLOUBU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mechanismus-nejčastěji nepřímé-častěji supinační mechanismus-mohou být i otevřené-chudý kryt měkkých tkání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59735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klasifikace dle Webera</a:t>
            </a:r>
          </a:p>
          <a:p>
            <a:pPr>
              <a:buNone/>
            </a:pPr>
            <a:r>
              <a:rPr lang="cs-CZ" dirty="0" smtClean="0"/>
              <a:t>-A:maleolární zlomeniny fibuly distálně od syndesmózy- supinační násilí-lomná linie příčně pod úrovní syndesmózy-na mediální straně může dojít ke zlomenině vnitřního kotníku- u tohoto typu nedochází k přetržení vazů </a:t>
            </a:r>
            <a:r>
              <a:rPr lang="cs-CZ" dirty="0" err="1" smtClean="0"/>
              <a:t>tibiofibulární</a:t>
            </a:r>
            <a:r>
              <a:rPr lang="cs-CZ" dirty="0" smtClean="0"/>
              <a:t> syndesmózy a deltového vazu</a:t>
            </a:r>
          </a:p>
          <a:p>
            <a:pPr>
              <a:buNone/>
            </a:pPr>
            <a:r>
              <a:rPr lang="cs-CZ" dirty="0" smtClean="0"/>
              <a:t>-B: zlomenině fibuly v úrovni syndesmózy pronačním a zevně rotačním mechanismem-lomná linie je přítomna v úrovni syndesmózy-z mediální strany dochází ke zlomenině vnitřního kotníku a může dojít k přetržení deltového vazu-mezikostní membrána zůstává intaktní</a:t>
            </a:r>
          </a:p>
          <a:p>
            <a:pPr>
              <a:buNone/>
            </a:pPr>
            <a:r>
              <a:rPr lang="cs-CZ" dirty="0" smtClean="0"/>
              <a:t>-C: linie lomu prochází nad úrovní syndesmózy-zlomenina vnitřního kotníku-přetržení deltového vazu a téměř vždy je přetrženo lig. </a:t>
            </a:r>
            <a:r>
              <a:rPr lang="cs-CZ" dirty="0" err="1" smtClean="0"/>
              <a:t>tibiofibulare</a:t>
            </a:r>
            <a:r>
              <a:rPr lang="cs-CZ" dirty="0" smtClean="0"/>
              <a:t> ant.</a:t>
            </a:r>
          </a:p>
          <a:p>
            <a:pPr>
              <a:buNone/>
            </a:pPr>
            <a:r>
              <a:rPr lang="cs-CZ" dirty="0" smtClean="0"/>
              <a:t>Zlomeniny typu B a C s rozestupem vidlice </a:t>
            </a:r>
            <a:r>
              <a:rPr lang="cs-CZ" dirty="0" err="1" smtClean="0"/>
              <a:t>hlezna</a:t>
            </a:r>
            <a:r>
              <a:rPr lang="cs-CZ" dirty="0" smtClean="0"/>
              <a:t> jsou posuzovány jako luxační-</a:t>
            </a:r>
            <a:r>
              <a:rPr lang="cs-CZ" dirty="0" err="1" smtClean="0"/>
              <a:t>talus</a:t>
            </a:r>
            <a:r>
              <a:rPr lang="cs-CZ" dirty="0" smtClean="0"/>
              <a:t> bývá dislokován v rovině frontální, ale i sagitální</a:t>
            </a:r>
          </a:p>
          <a:p>
            <a:pPr>
              <a:buNone/>
            </a:pPr>
            <a:r>
              <a:rPr lang="cs-CZ" dirty="0" smtClean="0"/>
              <a:t>V klinické praxi  se setkáváme s přechody </a:t>
            </a:r>
            <a:r>
              <a:rPr lang="cs-CZ" dirty="0" err="1" smtClean="0"/>
              <a:t>bi</a:t>
            </a:r>
            <a:r>
              <a:rPr lang="cs-CZ" dirty="0" smtClean="0"/>
              <a:t> a </a:t>
            </a:r>
            <a:r>
              <a:rPr lang="cs-CZ" dirty="0" err="1" smtClean="0"/>
              <a:t>trimaleolárních</a:t>
            </a:r>
            <a:r>
              <a:rPr lang="cs-CZ" dirty="0" smtClean="0"/>
              <a:t> (zadní hrana </a:t>
            </a:r>
            <a:r>
              <a:rPr lang="cs-CZ" dirty="0" err="1" smtClean="0"/>
              <a:t>tibie</a:t>
            </a:r>
            <a:r>
              <a:rPr lang="cs-CZ" dirty="0" smtClean="0"/>
              <a:t>).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858000"/>
          </a:xfrm>
        </p:spPr>
        <p:txBody>
          <a:bodyPr/>
          <a:lstStyle/>
          <a:p>
            <a:r>
              <a:rPr lang="cs-CZ" dirty="0" smtClean="0"/>
              <a:t>klasifikace dle </a:t>
            </a:r>
            <a:r>
              <a:rPr lang="cs-CZ" dirty="0" err="1" smtClean="0"/>
              <a:t>Lauge</a:t>
            </a:r>
            <a:r>
              <a:rPr lang="cs-CZ" dirty="0" smtClean="0"/>
              <a:t>-</a:t>
            </a:r>
            <a:r>
              <a:rPr lang="cs-CZ" dirty="0" err="1" smtClean="0"/>
              <a:t>Hansen</a:t>
            </a:r>
            <a:r>
              <a:rPr lang="cs-CZ" dirty="0" smtClean="0"/>
              <a:t>(dle mechanismu)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supinačně</a:t>
            </a:r>
            <a:r>
              <a:rPr lang="cs-CZ" dirty="0" smtClean="0"/>
              <a:t>-addukční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supinačně</a:t>
            </a:r>
            <a:r>
              <a:rPr lang="cs-CZ" dirty="0" smtClean="0"/>
              <a:t>-everzní</a:t>
            </a:r>
          </a:p>
          <a:p>
            <a:pPr>
              <a:buNone/>
            </a:pPr>
            <a:r>
              <a:rPr lang="cs-CZ" dirty="0" smtClean="0"/>
              <a:t>-pronačně-addukční</a:t>
            </a:r>
          </a:p>
          <a:p>
            <a:pPr>
              <a:buNone/>
            </a:pPr>
            <a:r>
              <a:rPr lang="cs-CZ" dirty="0" smtClean="0"/>
              <a:t>-pronačně-everzní</a:t>
            </a:r>
          </a:p>
          <a:p>
            <a:pPr>
              <a:buNone/>
            </a:pPr>
            <a:r>
              <a:rPr lang="cs-CZ" dirty="0" smtClean="0"/>
              <a:t>Dříve návod pro uzavřenou repozici(opačný manévr),dnes spíše akademický význam.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konzervativní-pouze u nedislokovaných zlomenin-dorzální U dlaha-po odeznění otoku</a:t>
            </a:r>
          </a:p>
          <a:p>
            <a:pPr>
              <a:buNone/>
            </a:pPr>
            <a:r>
              <a:rPr lang="cs-CZ" dirty="0" smtClean="0"/>
              <a:t>(5-7dnů) cirkulační sádra-obvykle 6T-následně ortéza na </a:t>
            </a:r>
            <a:r>
              <a:rPr lang="cs-CZ" dirty="0" err="1" smtClean="0"/>
              <a:t>hlezno</a:t>
            </a:r>
            <a:endParaRPr lang="cs-CZ" dirty="0" smtClean="0"/>
          </a:p>
          <a:p>
            <a:r>
              <a:rPr lang="cs-CZ" dirty="0" smtClean="0"/>
              <a:t>operační-K-drát,cirkulační klička,maleolární šroub,tahový šroub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prognosticka</a:t>
            </a:r>
            <a:r>
              <a:rPr lang="cs-CZ" dirty="0" smtClean="0"/>
              <a:t> často fyzioterapii brzdí </a:t>
            </a:r>
            <a:r>
              <a:rPr lang="cs-CZ" dirty="0" err="1" smtClean="0"/>
              <a:t>artrofibrozy</a:t>
            </a:r>
            <a:r>
              <a:rPr lang="cs-CZ" dirty="0" smtClean="0"/>
              <a:t>-6M po úraze ASKP revize s </a:t>
            </a:r>
            <a:r>
              <a:rPr lang="cs-CZ" dirty="0" err="1" smtClean="0"/>
              <a:t>debridementem</a:t>
            </a:r>
            <a:endParaRPr lang="cs-CZ" dirty="0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A LUXACE TALU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mechanismus-nejčastěji tvrdým nárazem v ose končetiny nebo při dopravních nehodách, které bývají spojené s dorzální nebo plantární flexí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talus</a:t>
            </a:r>
            <a:r>
              <a:rPr lang="cs-CZ" dirty="0" smtClean="0"/>
              <a:t> má chudé krevní zásobení-hojení bývá komplikované</a:t>
            </a:r>
          </a:p>
          <a:p>
            <a:r>
              <a:rPr lang="cs-CZ" dirty="0" smtClean="0"/>
              <a:t>klasifikace 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-zlomeniny těla </a:t>
            </a:r>
            <a:r>
              <a:rPr lang="cs-CZ" dirty="0" err="1" smtClean="0"/>
              <a:t>talu</a:t>
            </a:r>
            <a:r>
              <a:rPr lang="cs-CZ" dirty="0" smtClean="0"/>
              <a:t>,</a:t>
            </a:r>
          </a:p>
          <a:p>
            <a:pPr>
              <a:buNone/>
            </a:pPr>
            <a:r>
              <a:rPr lang="cs-CZ" dirty="0" smtClean="0"/>
              <a:t>-hlavice </a:t>
            </a:r>
            <a:r>
              <a:rPr lang="cs-CZ" dirty="0" err="1" smtClean="0"/>
              <a:t>talu</a:t>
            </a:r>
            <a:r>
              <a:rPr lang="cs-CZ" dirty="0" smtClean="0"/>
              <a:t>,</a:t>
            </a:r>
          </a:p>
          <a:p>
            <a:pPr>
              <a:buNone/>
            </a:pPr>
            <a:r>
              <a:rPr lang="cs-CZ" dirty="0" smtClean="0"/>
              <a:t>-zlomeniny krčku </a:t>
            </a:r>
            <a:r>
              <a:rPr lang="cs-CZ" dirty="0" err="1" smtClean="0"/>
              <a:t>talu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-izolované zlomeniny zadního výběžku </a:t>
            </a:r>
            <a:r>
              <a:rPr lang="cs-CZ" dirty="0" err="1" smtClean="0"/>
              <a:t>talu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-zlomeniny laterálního výběžku </a:t>
            </a:r>
            <a:r>
              <a:rPr lang="cs-CZ" dirty="0" err="1" smtClean="0"/>
              <a:t>talu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Konzervativní terapie u nedislokovaných zlomenin spočívá v sádrové fixaci po dobu 8 týdnů bez zátěže, poté pozvolná zátěž v ortéze na další 4 – 6 týdnů. U dislokovaných zlomenin je volena operačně repozice a fixace </a:t>
            </a:r>
            <a:r>
              <a:rPr lang="cs-CZ" dirty="0" err="1" smtClean="0"/>
              <a:t>talu</a:t>
            </a:r>
            <a:r>
              <a:rPr lang="cs-CZ" dirty="0" smtClean="0"/>
              <a:t>. Po operaci je povolena zátěž až po třech měsících odlehčení. Déletrvající odlehčení může mít za následek postupující nekrózu</a:t>
            </a:r>
            <a:endParaRPr lang="cs-CZ" dirty="0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konzervativní terapie u nedislokovaných-sádrová fixaci po dobu 8 týdnů bez zátěže-pozvolná zátěž v ortéze na další 4 – 6 týdnů</a:t>
            </a:r>
          </a:p>
          <a:p>
            <a:r>
              <a:rPr lang="cs-CZ" dirty="0" smtClean="0"/>
              <a:t>operační terapie  dislokované zlomeniny -repozice a fixace </a:t>
            </a:r>
            <a:r>
              <a:rPr lang="cs-CZ" dirty="0" err="1" smtClean="0"/>
              <a:t>talu</a:t>
            </a:r>
            <a:r>
              <a:rPr lang="cs-CZ" dirty="0" smtClean="0"/>
              <a:t> (urgentní repozice pro udržení vitality </a:t>
            </a:r>
            <a:r>
              <a:rPr lang="cs-CZ" dirty="0" err="1" smtClean="0"/>
              <a:t>talu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Po operaci je povolena zátěž až po třech měsících odlehčení. Déletrvající odlehčení může mít za následek postupující nekrózu.</a:t>
            </a:r>
          </a:p>
          <a:p>
            <a:r>
              <a:rPr lang="cs-CZ" dirty="0" smtClean="0"/>
              <a:t>fyzioterapie-u konzervativní terapie po 8T snímat ortézu a cvičit RP-odlehčení minimálně 3M</a:t>
            </a:r>
          </a:p>
          <a:p>
            <a:pPr>
              <a:buNone/>
            </a:pPr>
            <a:r>
              <a:rPr lang="cs-CZ" dirty="0" smtClean="0"/>
              <a:t>-u operační léčby po odeznění akutní bolesti AAROM a AROM-odlehčení 3M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PATNÍ KOSTI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mechanismus-pády z výšky,nárazy při frontálních kolizích Klasifikace - </a:t>
            </a:r>
            <a:r>
              <a:rPr lang="cs-CZ" dirty="0" err="1" smtClean="0"/>
              <a:t>extraartikulární</a:t>
            </a:r>
            <a:r>
              <a:rPr lang="cs-CZ" dirty="0" smtClean="0"/>
              <a:t>, </a:t>
            </a:r>
            <a:r>
              <a:rPr lang="cs-CZ" dirty="0" err="1" smtClean="0"/>
              <a:t>intraartikulární</a:t>
            </a:r>
            <a:r>
              <a:rPr lang="cs-CZ" dirty="0" smtClean="0"/>
              <a:t>, „joint-</a:t>
            </a:r>
            <a:r>
              <a:rPr lang="cs-CZ" dirty="0" err="1" smtClean="0"/>
              <a:t>depression</a:t>
            </a:r>
            <a:r>
              <a:rPr lang="cs-CZ" dirty="0" smtClean="0"/>
              <a:t> type“ a „</a:t>
            </a:r>
            <a:r>
              <a:rPr lang="cs-CZ" dirty="0" err="1" smtClean="0"/>
              <a:t>tongue</a:t>
            </a:r>
            <a:r>
              <a:rPr lang="cs-CZ" dirty="0" smtClean="0"/>
              <a:t> type“</a:t>
            </a:r>
          </a:p>
          <a:p>
            <a:pPr>
              <a:buNone/>
            </a:pPr>
            <a:r>
              <a:rPr lang="cs-CZ" dirty="0" smtClean="0"/>
              <a:t>Důležité je brát zřetel na zlomeniny bederních obratlů, především L1, kdy dochází k přenosu síly dopadu. </a:t>
            </a:r>
          </a:p>
          <a:p>
            <a:r>
              <a:rPr lang="cs-CZ" dirty="0" smtClean="0"/>
              <a:t>konzervativní terapie  u nedislokovaných nebo velmi málo dislokovaných zlomenin-po opadnutí otoku se přikládá sádrová fixace s vytvarováním klenby na 6T po 3T může být třmen na chůzi</a:t>
            </a:r>
          </a:p>
          <a:p>
            <a:r>
              <a:rPr lang="cs-CZ" dirty="0" smtClean="0"/>
              <a:t>operační řešení spočívá v obnovení kloubních ploch, upravení varózního postavení kosti a fixaci úlomků pomocí šroubů </a:t>
            </a:r>
          </a:p>
          <a:p>
            <a:r>
              <a:rPr lang="cs-CZ" dirty="0" smtClean="0"/>
              <a:t>fyzioterapie –v časné fázi eliminace otoku P.R.I.C.E,později obnova svalové síly,</a:t>
            </a:r>
            <a:r>
              <a:rPr lang="cs-CZ" dirty="0" err="1" smtClean="0"/>
              <a:t>propriocepce</a:t>
            </a:r>
            <a:r>
              <a:rPr lang="cs-CZ" dirty="0" smtClean="0"/>
              <a:t>…..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Sledovat FF a celkový stav pacienta,zejména známky respirační nedostatečnosti-</a:t>
            </a:r>
            <a:r>
              <a:rPr lang="cs-CZ" dirty="0" err="1" smtClean="0"/>
              <a:t>cyanoza</a:t>
            </a:r>
            <a:r>
              <a:rPr lang="cs-CZ" dirty="0" smtClean="0"/>
              <a:t>,dušnost (</a:t>
            </a:r>
            <a:r>
              <a:rPr lang="cs-CZ" dirty="0" err="1" smtClean="0"/>
              <a:t>oxymetr</a:t>
            </a:r>
            <a:r>
              <a:rPr lang="cs-CZ" dirty="0" smtClean="0"/>
              <a:t>-saturace)</a:t>
            </a:r>
          </a:p>
          <a:p>
            <a:r>
              <a:rPr lang="cs-CZ" dirty="0" smtClean="0"/>
              <a:t>RFT dle stavu pac.,kontraindikována u nedořešených </a:t>
            </a:r>
            <a:r>
              <a:rPr lang="cs-CZ" dirty="0" err="1" smtClean="0"/>
              <a:t>pneumothoraxů</a:t>
            </a:r>
            <a:endParaRPr lang="cs-CZ" dirty="0" smtClean="0"/>
          </a:p>
          <a:p>
            <a:r>
              <a:rPr lang="cs-CZ" dirty="0" smtClean="0"/>
              <a:t>Mobilizace pacienta,preference polohy v sedě</a:t>
            </a:r>
          </a:p>
          <a:p>
            <a:r>
              <a:rPr lang="cs-CZ" dirty="0" smtClean="0"/>
              <a:t>Motivace pac.,podpořená </a:t>
            </a:r>
            <a:r>
              <a:rPr lang="cs-CZ" dirty="0" err="1" smtClean="0"/>
              <a:t>analgosedací</a:t>
            </a:r>
            <a:r>
              <a:rPr lang="cs-CZ" dirty="0" smtClean="0"/>
              <a:t>.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METATARZÁLNÍCH KOSTÍ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mechanismus</a:t>
            </a:r>
          </a:p>
          <a:p>
            <a:pPr>
              <a:buNone/>
            </a:pPr>
            <a:r>
              <a:rPr lang="cs-CZ" dirty="0" smtClean="0"/>
              <a:t>-podélný-doskok při </a:t>
            </a:r>
            <a:r>
              <a:rPr lang="cs-CZ" dirty="0" err="1" smtClean="0"/>
              <a:t>dorziflexi</a:t>
            </a:r>
            <a:r>
              <a:rPr lang="cs-CZ" dirty="0" smtClean="0"/>
              <a:t> prstů</a:t>
            </a:r>
          </a:p>
          <a:p>
            <a:pPr>
              <a:buNone/>
            </a:pPr>
            <a:r>
              <a:rPr lang="cs-CZ" dirty="0" smtClean="0"/>
              <a:t>-předozadní-pád břemen</a:t>
            </a:r>
          </a:p>
          <a:p>
            <a:pPr>
              <a:buNone/>
            </a:pPr>
            <a:r>
              <a:rPr lang="cs-CZ" dirty="0" smtClean="0"/>
              <a:t>-příčný-zaklínění chodidla</a:t>
            </a:r>
          </a:p>
          <a:p>
            <a:pPr>
              <a:buNone/>
            </a:pPr>
            <a:r>
              <a:rPr lang="cs-CZ" dirty="0" smtClean="0"/>
              <a:t>-nepřímým násilím při inverzi chodidla –</a:t>
            </a:r>
            <a:r>
              <a:rPr lang="cs-CZ" dirty="0" err="1" smtClean="0"/>
              <a:t>avulzní</a:t>
            </a:r>
            <a:r>
              <a:rPr lang="cs-CZ" dirty="0" smtClean="0"/>
              <a:t> zlomenina V.MTT</a:t>
            </a:r>
          </a:p>
          <a:p>
            <a:pPr>
              <a:buNone/>
            </a:pPr>
            <a:r>
              <a:rPr lang="cs-CZ" dirty="0" smtClean="0"/>
              <a:t>II.-III.MTT-únavová zlomenina</a:t>
            </a:r>
          </a:p>
          <a:p>
            <a:r>
              <a:rPr lang="cs-CZ" dirty="0" smtClean="0"/>
              <a:t>léčba</a:t>
            </a:r>
          </a:p>
          <a:p>
            <a:pPr>
              <a:buNone/>
            </a:pPr>
            <a:r>
              <a:rPr lang="cs-CZ" dirty="0" smtClean="0"/>
              <a:t>-převážně konzervativní sádrová fixace na 4-6T</a:t>
            </a:r>
          </a:p>
          <a:p>
            <a:pPr>
              <a:buNone/>
            </a:pPr>
            <a:r>
              <a:rPr lang="cs-CZ" dirty="0" smtClean="0"/>
              <a:t>-operační –u vícečetných dislokovaných a otevřených zlomenin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ZLOMENINY PRSTCŮ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mechanismus-přímý náraz</a:t>
            </a:r>
          </a:p>
          <a:p>
            <a:r>
              <a:rPr lang="cs-CZ" dirty="0" smtClean="0"/>
              <a:t>léčba-terminální a střední článek 3T náplasťová fixace,u základního článku a palce je třeba dbát osového postavení u palce pokud by došlo k rigiditě –problém s odrazem</a:t>
            </a:r>
            <a:endParaRPr lang="cs-CZ" dirty="0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PORANĚNÍ ACHILOVY ŠLACHY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mechanismus</a:t>
            </a:r>
          </a:p>
          <a:p>
            <a:pPr>
              <a:buNone/>
            </a:pPr>
            <a:r>
              <a:rPr lang="cs-CZ" dirty="0" smtClean="0"/>
              <a:t>-převážně na degenerativním podkladě,nejčastěji 3-5cm nad místem úponu-při rychlé změně pohybu,při odrazu(squash,tenis,volejbal,basketbal kopaná)</a:t>
            </a:r>
          </a:p>
          <a:p>
            <a:pPr>
              <a:buNone/>
            </a:pPr>
            <a:r>
              <a:rPr lang="cs-CZ" dirty="0" smtClean="0"/>
              <a:t> -otevřené poranění-sečné,řezné</a:t>
            </a:r>
          </a:p>
          <a:p>
            <a:r>
              <a:rPr lang="cs-CZ" dirty="0" smtClean="0"/>
              <a:t>Klinika-hlasité prasknutí ,otok,hematom-plantární flexi zvládne,ale nepostaví se na špičky</a:t>
            </a:r>
          </a:p>
          <a:p>
            <a:pPr>
              <a:buNone/>
            </a:pPr>
            <a:r>
              <a:rPr lang="cs-CZ" dirty="0" err="1" smtClean="0"/>
              <a:t>Thompsonův</a:t>
            </a:r>
            <a:r>
              <a:rPr lang="cs-CZ" dirty="0" smtClean="0"/>
              <a:t> test- při pasivním tlaku na svalová bříška m.triceps </a:t>
            </a:r>
            <a:r>
              <a:rPr lang="cs-CZ" dirty="0" err="1" smtClean="0"/>
              <a:t>surae</a:t>
            </a:r>
            <a:r>
              <a:rPr lang="cs-CZ" dirty="0" smtClean="0"/>
              <a:t> nedojde k </a:t>
            </a:r>
            <a:r>
              <a:rPr lang="cs-CZ" dirty="0" err="1" smtClean="0"/>
              <a:t>plant.fl</a:t>
            </a:r>
            <a:r>
              <a:rPr lang="cs-CZ" dirty="0" smtClean="0"/>
              <a:t>.</a:t>
            </a:r>
            <a:endParaRPr lang="cs-CZ" dirty="0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akutní sutura-sádra nad koleno s nohou v plantární flexi na 3T,následně přesádrování pod koleno s </a:t>
            </a:r>
            <a:r>
              <a:rPr lang="cs-CZ" dirty="0" err="1" smtClean="0"/>
              <a:t>hleznem</a:t>
            </a:r>
            <a:r>
              <a:rPr lang="cs-CZ" dirty="0" smtClean="0"/>
              <a:t> ve středním postavení –celková doba fixace 6-8T(doba i způsob fixace se může lišit dle operatéra)odlehčení na FH 3M</a:t>
            </a:r>
            <a:endParaRPr lang="cs-CZ" dirty="0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PORANĚNÍ LIGAMENTOZNÍHO APARÁTU HLEZNA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44522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mechanismus – nejčastěji supinační-sportovní úrazy,ale i chůze </a:t>
            </a:r>
          </a:p>
          <a:p>
            <a:pPr>
              <a:buNone/>
            </a:pPr>
            <a:r>
              <a:rPr lang="cs-CZ" dirty="0" smtClean="0"/>
              <a:t>-distorze v </a:t>
            </a:r>
            <a:r>
              <a:rPr lang="cs-CZ" dirty="0" err="1" smtClean="0"/>
              <a:t>hlezenném</a:t>
            </a:r>
            <a:r>
              <a:rPr lang="cs-CZ" dirty="0" smtClean="0"/>
              <a:t> kloubu je spíše popisem úrazového mechanismu než </a:t>
            </a:r>
            <a:r>
              <a:rPr lang="cs-CZ" dirty="0" err="1" smtClean="0"/>
              <a:t>diagnozou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-při supinaci se nejprve poraní přední </a:t>
            </a:r>
            <a:r>
              <a:rPr lang="cs-CZ" dirty="0" err="1" smtClean="0"/>
              <a:t>fibulotalární</a:t>
            </a:r>
            <a:r>
              <a:rPr lang="cs-CZ" dirty="0" smtClean="0"/>
              <a:t> vaz následně </a:t>
            </a:r>
            <a:r>
              <a:rPr lang="cs-CZ" dirty="0" err="1" smtClean="0"/>
              <a:t>fibulokalkaneární</a:t>
            </a:r>
            <a:r>
              <a:rPr lang="cs-CZ" dirty="0" smtClean="0"/>
              <a:t> a poté i zadní </a:t>
            </a:r>
            <a:r>
              <a:rPr lang="cs-CZ" dirty="0" err="1" smtClean="0"/>
              <a:t>fibulotalární</a:t>
            </a:r>
            <a:r>
              <a:rPr lang="cs-CZ" dirty="0" smtClean="0"/>
              <a:t> vaz</a:t>
            </a:r>
          </a:p>
          <a:p>
            <a:pPr>
              <a:buNone/>
            </a:pPr>
            <a:r>
              <a:rPr lang="cs-CZ" dirty="0" smtClean="0"/>
              <a:t>-při pronace se poškozuje deltový vaz,ale </a:t>
            </a:r>
            <a:r>
              <a:rPr lang="cs-CZ" dirty="0" err="1" smtClean="0"/>
              <a:t>ligamenta</a:t>
            </a:r>
            <a:r>
              <a:rPr lang="cs-CZ" dirty="0" smtClean="0"/>
              <a:t> vnitřního kotníku pevnější</a:t>
            </a:r>
          </a:p>
          <a:p>
            <a:pPr>
              <a:buNone/>
            </a:pPr>
            <a:r>
              <a:rPr lang="cs-CZ" dirty="0" smtClean="0"/>
              <a:t>-součástí stabilizačního aparátu </a:t>
            </a:r>
            <a:r>
              <a:rPr lang="cs-CZ" dirty="0" err="1" smtClean="0"/>
              <a:t>hlezna</a:t>
            </a:r>
            <a:r>
              <a:rPr lang="cs-CZ" dirty="0" smtClean="0"/>
              <a:t> </a:t>
            </a:r>
            <a:r>
              <a:rPr lang="cs-CZ" dirty="0" err="1" smtClean="0"/>
              <a:t>tibiofibulární</a:t>
            </a:r>
            <a:r>
              <a:rPr lang="cs-CZ" dirty="0" smtClean="0"/>
              <a:t> </a:t>
            </a:r>
            <a:r>
              <a:rPr lang="cs-CZ" dirty="0" err="1" smtClean="0"/>
              <a:t>syndesmoza</a:t>
            </a:r>
            <a:r>
              <a:rPr lang="cs-CZ" dirty="0" smtClean="0"/>
              <a:t> přední i zadní porce</a:t>
            </a:r>
          </a:p>
          <a:p>
            <a:pPr>
              <a:buNone/>
            </a:pPr>
            <a:r>
              <a:rPr lang="cs-CZ" dirty="0" smtClean="0"/>
              <a:t>-distenze,parciální ruptura,totální ruptura,ruptura kloubního pouzdra</a:t>
            </a:r>
            <a:endParaRPr lang="cs-CZ" dirty="0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4294967295"/>
          </p:nvPr>
        </p:nvSpPr>
        <p:spPr>
          <a:xfrm>
            <a:off x="0" y="836712"/>
            <a:ext cx="9144000" cy="5289451"/>
          </a:xfrm>
        </p:spPr>
        <p:txBody>
          <a:bodyPr/>
          <a:lstStyle/>
          <a:p>
            <a:r>
              <a:rPr lang="cs-CZ" dirty="0" smtClean="0"/>
              <a:t>klinika –při distenzi,někdy i parciální ruptuře,může pacient dokončit pohybovou aktivitu a otok i hematom až následně,u kompletní ruptury bolest okamžitě,na končetinu se nepostaví-RTG v držených pozicích,v akutní fázi velmi bolestivé (optimální krátkodobá </a:t>
            </a:r>
            <a:r>
              <a:rPr lang="cs-CZ" dirty="0" err="1" smtClean="0"/>
              <a:t>narkoza</a:t>
            </a:r>
            <a:r>
              <a:rPr lang="cs-CZ" dirty="0" smtClean="0"/>
              <a:t>),také nativní snímky k posouzení </a:t>
            </a:r>
            <a:r>
              <a:rPr lang="cs-CZ" dirty="0" err="1" smtClean="0"/>
              <a:t>syndesmozy</a:t>
            </a:r>
            <a:endParaRPr lang="cs-CZ" dirty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převážně konzervativní-v současné době se upřednostňuje funkční léčba jen s kompresním obvazem,někdy fixace ortézou,dlahou</a:t>
            </a:r>
          </a:p>
          <a:p>
            <a:r>
              <a:rPr lang="cs-CZ" dirty="0" smtClean="0"/>
              <a:t>operační –někdy u kompletní ruptury</a:t>
            </a:r>
          </a:p>
          <a:p>
            <a:r>
              <a:rPr lang="cs-CZ" dirty="0" smtClean="0"/>
              <a:t>CHRONICKÁ NESTABILITA HLEZNA</a:t>
            </a:r>
          </a:p>
          <a:p>
            <a:pPr>
              <a:buNone/>
            </a:pPr>
            <a:r>
              <a:rPr lang="cs-CZ" dirty="0" smtClean="0"/>
              <a:t>-recidivující distorze-u mladých sportujících pacientů-plastika předního </a:t>
            </a:r>
            <a:r>
              <a:rPr lang="cs-CZ" dirty="0" err="1" smtClean="0"/>
              <a:t>fibulotalárního</a:t>
            </a:r>
            <a:r>
              <a:rPr lang="cs-CZ" dirty="0" smtClean="0"/>
              <a:t> vazu z m.</a:t>
            </a:r>
            <a:r>
              <a:rPr lang="cs-CZ" dirty="0" err="1" smtClean="0"/>
              <a:t>peroneus</a:t>
            </a:r>
            <a:r>
              <a:rPr lang="cs-CZ" dirty="0" smtClean="0"/>
              <a:t> </a:t>
            </a:r>
            <a:r>
              <a:rPr lang="cs-CZ" dirty="0" err="1" smtClean="0"/>
              <a:t>brevis</a:t>
            </a:r>
            <a:endParaRPr lang="cs-CZ" dirty="0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FYZIOTERAPIE PO ÚRAZECH LIGAMENTOZNÍHO APARÁTU HLEZNA  A NOHY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cs-CZ" dirty="0" smtClean="0"/>
              <a:t>časná poúrazová fáze-PRICE</a:t>
            </a:r>
          </a:p>
          <a:p>
            <a:pPr>
              <a:buFontTx/>
              <a:buChar char="-"/>
            </a:pPr>
            <a:r>
              <a:rPr lang="cs-CZ" dirty="0" smtClean="0"/>
              <a:t>pozdní poúrazová fáze-</a:t>
            </a:r>
            <a:r>
              <a:rPr lang="cs-CZ" dirty="0" err="1" smtClean="0"/>
              <a:t>izokinetické</a:t>
            </a:r>
            <a:r>
              <a:rPr lang="cs-CZ" dirty="0" smtClean="0"/>
              <a:t> cvičení,cvičení v CKC,koordinační cvičení,TMT,FT –TENS ,vysokovýkonný laser…</a:t>
            </a:r>
          </a:p>
          <a:p>
            <a:pPr>
              <a:buNone/>
            </a:pPr>
            <a:r>
              <a:rPr lang="cs-CZ" dirty="0" smtClean="0"/>
              <a:t>Kritéria pro ukončení fáze-normální stereotyp chůze,kvalitní stabilita</a:t>
            </a:r>
          </a:p>
          <a:p>
            <a:pPr>
              <a:buNone/>
            </a:pPr>
            <a:r>
              <a:rPr lang="cs-CZ" dirty="0" smtClean="0"/>
              <a:t>-příprava na sportovní zátěž-posilovací cvičení i s využitím strojů(preference uzavřených pohybových řetězců),nácvik akcelerace,koordinačně rychlostní cvičení</a:t>
            </a:r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FRAKTURY PÁTEŘE (bez neurologických lézí)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cs-CZ" dirty="0" smtClean="0"/>
              <a:t>Poranění páteře se odvíjí od poranění jednoho či více pohybových segmentů. Segment se skládá ze dvou sousedních obratlů, meziobratlové ploténky, podélných vazů + žlutého vazu, obratlových </a:t>
            </a:r>
            <a:r>
              <a:rPr lang="cs-CZ" dirty="0" err="1" smtClean="0"/>
              <a:t>pediklů</a:t>
            </a:r>
            <a:r>
              <a:rPr lang="cs-CZ" dirty="0" smtClean="0"/>
              <a:t> a lamin.</a:t>
            </a:r>
          </a:p>
          <a:p>
            <a:pPr fontAlgn="base"/>
            <a:r>
              <a:rPr lang="cs-CZ" dirty="0" smtClean="0"/>
              <a:t>Nestabilita segmentů znamená, že při fyziologickém rozsahu pohybu páteří dojde k abnormálnímu pohybu v segmentu. Dle jiného výkladu se jedná o stav, kdy je ohrožena mícha dislokací fragmentu nebo posunem obratlových těl. Nestabilita je dána poraněním zadního </a:t>
            </a:r>
            <a:r>
              <a:rPr lang="cs-CZ" dirty="0" err="1" smtClean="0"/>
              <a:t>ligamentózního</a:t>
            </a:r>
            <a:r>
              <a:rPr lang="cs-CZ" dirty="0" smtClean="0"/>
              <a:t> komplexu (PLC).</a:t>
            </a:r>
          </a:p>
          <a:p>
            <a:pPr fontAlgn="base"/>
            <a:r>
              <a:rPr lang="cs-CZ" dirty="0" smtClean="0"/>
              <a:t>Trauma páteře  může způsobit nestabilitu.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FRAKTUR PÁTEŘE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• relativně nezávažné izolované fraktury příčných či trnových výběžků </a:t>
            </a:r>
          </a:p>
          <a:p>
            <a:pPr>
              <a:buNone/>
            </a:pPr>
            <a:r>
              <a:rPr lang="cs-CZ" dirty="0" smtClean="0"/>
              <a:t>• fraktury obratlových těl </a:t>
            </a:r>
          </a:p>
          <a:p>
            <a:pPr>
              <a:buNone/>
            </a:pPr>
            <a:r>
              <a:rPr lang="cs-CZ" dirty="0" smtClean="0"/>
              <a:t>• fraktury kloubního výběžku, kloubního pilíře </a:t>
            </a:r>
          </a:p>
          <a:p>
            <a:pPr>
              <a:buNone/>
            </a:pPr>
            <a:r>
              <a:rPr lang="cs-CZ" dirty="0" smtClean="0"/>
              <a:t>• závažné luxační fraktury </a:t>
            </a:r>
          </a:p>
          <a:p>
            <a:pPr>
              <a:buNone/>
            </a:pPr>
            <a:r>
              <a:rPr lang="cs-CZ" dirty="0" smtClean="0"/>
              <a:t>• zlomeniny kombinované s poraněním vazivového aparátu </a:t>
            </a:r>
          </a:p>
          <a:p>
            <a:pPr>
              <a:buNone/>
            </a:pPr>
            <a:r>
              <a:rPr lang="cs-CZ" dirty="0" smtClean="0"/>
              <a:t>• patologické zlomeniny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PORANĚNÍ HORNÍ KONČETINY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RAMENO </a:t>
            </a:r>
            <a:r>
              <a:rPr lang="cs-CZ" dirty="0" smtClean="0"/>
              <a:t>– luxace –nejčastěji pád na nataženou HK, na flektovaný loket nebo přímo na rameno-abdukčně zevně-rotační postavení</a:t>
            </a:r>
          </a:p>
          <a:p>
            <a:pPr>
              <a:buNone/>
            </a:pPr>
            <a:r>
              <a:rPr lang="cs-CZ" b="1" dirty="0"/>
              <a:t> </a:t>
            </a:r>
            <a:r>
              <a:rPr lang="cs-CZ" b="1" dirty="0" smtClean="0"/>
              <a:t>   </a:t>
            </a:r>
            <a:r>
              <a:rPr lang="cs-CZ" dirty="0" smtClean="0"/>
              <a:t>(tuberculum majus se opře o akromiom</a:t>
            </a:r>
            <a:r>
              <a:rPr lang="cs-CZ" dirty="0"/>
              <a:t> </a:t>
            </a:r>
            <a:r>
              <a:rPr lang="cs-CZ" dirty="0" smtClean="0"/>
              <a:t>a hlavice se luxuje dolů a dopředu )</a:t>
            </a:r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505475"/>
          </a:xfrm>
        </p:spPr>
        <p:txBody>
          <a:bodyPr/>
          <a:lstStyle/>
          <a:p>
            <a:r>
              <a:rPr lang="cs-CZ" dirty="0" smtClean="0"/>
              <a:t>etiologie</a:t>
            </a:r>
          </a:p>
          <a:p>
            <a:pPr>
              <a:buFontTx/>
              <a:buChar char="-"/>
            </a:pPr>
            <a:r>
              <a:rPr lang="cs-CZ" dirty="0" smtClean="0"/>
              <a:t>pády z výšky </a:t>
            </a:r>
          </a:p>
          <a:p>
            <a:pPr>
              <a:buFontTx/>
              <a:buChar char="-"/>
            </a:pPr>
            <a:r>
              <a:rPr lang="cs-CZ" dirty="0" smtClean="0"/>
              <a:t>-skoky do vody </a:t>
            </a:r>
          </a:p>
          <a:p>
            <a:pPr>
              <a:buFontTx/>
              <a:buChar char="-"/>
            </a:pPr>
            <a:r>
              <a:rPr lang="cs-CZ" dirty="0" smtClean="0"/>
              <a:t>dopravní nehody</a:t>
            </a:r>
          </a:p>
          <a:p>
            <a:pPr>
              <a:buFontTx/>
              <a:buChar char="-"/>
            </a:pPr>
            <a:r>
              <a:rPr lang="cs-CZ" dirty="0" smtClean="0"/>
              <a:t>sportovní poranění </a:t>
            </a:r>
          </a:p>
          <a:p>
            <a:pPr>
              <a:buFontTx/>
              <a:buChar char="-"/>
            </a:pPr>
            <a:r>
              <a:rPr lang="cs-CZ" dirty="0" smtClean="0"/>
              <a:t>epilepsie.. </a:t>
            </a:r>
          </a:p>
          <a:p>
            <a:r>
              <a:rPr lang="cs-CZ" dirty="0" smtClean="0"/>
              <a:t>diagnostika: RTG ,CT,MRI scintigrafie</a:t>
            </a:r>
            <a:endParaRPr lang="cs-CZ" dirty="0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548680"/>
            <a:ext cx="8229600" cy="5577483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cs-CZ" b="1" dirty="0" smtClean="0"/>
              <a:t>Klasifikace</a:t>
            </a:r>
          </a:p>
          <a:p>
            <a:pPr fontAlgn="base"/>
            <a:r>
              <a:rPr lang="cs-CZ" dirty="0" smtClean="0"/>
              <a:t>AO klasifikace se odvíjí od teorie dvou sloupců.</a:t>
            </a:r>
          </a:p>
          <a:p>
            <a:pPr fontAlgn="base"/>
            <a:r>
              <a:rPr lang="cs-CZ" dirty="0" smtClean="0"/>
              <a:t>Přední sloupec (tlakový): obratlové tělo + ploténka + </a:t>
            </a:r>
            <a:r>
              <a:rPr lang="cs-CZ" dirty="0" err="1" smtClean="0"/>
              <a:t>ligamentum</a:t>
            </a:r>
            <a:r>
              <a:rPr lang="cs-CZ" dirty="0" smtClean="0"/>
              <a:t> </a:t>
            </a:r>
            <a:r>
              <a:rPr lang="cs-CZ" dirty="0" err="1" smtClean="0"/>
              <a:t>longitudinale</a:t>
            </a:r>
            <a:r>
              <a:rPr lang="cs-CZ" dirty="0" smtClean="0"/>
              <a:t> </a:t>
            </a:r>
            <a:r>
              <a:rPr lang="cs-CZ" dirty="0" err="1" smtClean="0"/>
              <a:t>anterius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posterius</a:t>
            </a:r>
            <a:r>
              <a:rPr lang="cs-CZ" dirty="0" smtClean="0"/>
              <a:t> (zkrátka to, co je před míchou)</a:t>
            </a:r>
          </a:p>
          <a:p>
            <a:pPr fontAlgn="base"/>
            <a:r>
              <a:rPr lang="cs-CZ" dirty="0" smtClean="0"/>
              <a:t>Zadní sloupec (tahový): obratlová lamina, kloubní výběžky, </a:t>
            </a:r>
            <a:r>
              <a:rPr lang="cs-CZ" dirty="0" err="1" smtClean="0"/>
              <a:t>spinózní</a:t>
            </a:r>
            <a:r>
              <a:rPr lang="cs-CZ" dirty="0" smtClean="0"/>
              <a:t> výběžky a pro stabilitu velmi důležitý zadní </a:t>
            </a:r>
            <a:r>
              <a:rPr lang="cs-CZ" dirty="0" err="1" smtClean="0"/>
              <a:t>ligamentózní</a:t>
            </a:r>
            <a:r>
              <a:rPr lang="cs-CZ" dirty="0" smtClean="0"/>
              <a:t> komplex (</a:t>
            </a:r>
            <a:r>
              <a:rPr lang="cs-CZ" dirty="0" err="1" smtClean="0"/>
              <a:t>ligamentum</a:t>
            </a:r>
            <a:r>
              <a:rPr lang="cs-CZ" dirty="0" smtClean="0"/>
              <a:t> </a:t>
            </a:r>
            <a:r>
              <a:rPr lang="cs-CZ" dirty="0" err="1" smtClean="0"/>
              <a:t>flavum</a:t>
            </a:r>
            <a:r>
              <a:rPr lang="cs-CZ" dirty="0" smtClean="0"/>
              <a:t> + </a:t>
            </a:r>
            <a:r>
              <a:rPr lang="cs-CZ" dirty="0" err="1" smtClean="0"/>
              <a:t>interspinosum</a:t>
            </a:r>
            <a:r>
              <a:rPr lang="cs-CZ" dirty="0" smtClean="0"/>
              <a:t> + </a:t>
            </a:r>
            <a:r>
              <a:rPr lang="cs-CZ" dirty="0" err="1" smtClean="0"/>
              <a:t>supraspinosum</a:t>
            </a:r>
            <a:r>
              <a:rPr lang="cs-CZ" dirty="0" smtClean="0"/>
              <a:t> + </a:t>
            </a:r>
            <a:r>
              <a:rPr lang="cs-CZ" dirty="0" err="1" smtClean="0"/>
              <a:t>intertransversale</a:t>
            </a:r>
            <a:r>
              <a:rPr lang="cs-CZ" dirty="0" smtClean="0"/>
              <a:t> + postranní vazy meziobratlových kloubů).</a:t>
            </a:r>
          </a:p>
          <a:p>
            <a:pPr fontAlgn="base"/>
            <a:r>
              <a:rPr lang="cs-CZ" dirty="0" smtClean="0"/>
              <a:t>Nestabilita poranění roste od A do C.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548680"/>
            <a:ext cx="8229600" cy="55774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1) Dle působících sil: </a:t>
            </a:r>
          </a:p>
          <a:p>
            <a:pPr>
              <a:buFontTx/>
              <a:buChar char="-"/>
            </a:pPr>
            <a:r>
              <a:rPr lang="cs-CZ" dirty="0" smtClean="0"/>
              <a:t>vertikálně-kompresní </a:t>
            </a:r>
          </a:p>
          <a:p>
            <a:pPr>
              <a:buFontTx/>
              <a:buChar char="-"/>
            </a:pPr>
            <a:r>
              <a:rPr lang="cs-CZ" dirty="0" smtClean="0"/>
              <a:t>flekčně-extenční</a:t>
            </a:r>
          </a:p>
          <a:p>
            <a:pPr>
              <a:buNone/>
            </a:pPr>
            <a:r>
              <a:rPr lang="cs-CZ" dirty="0" smtClean="0"/>
              <a:t> - rotační </a:t>
            </a:r>
          </a:p>
          <a:p>
            <a:pPr>
              <a:buNone/>
            </a:pPr>
            <a:r>
              <a:rPr lang="cs-CZ" dirty="0" smtClean="0"/>
              <a:t>2) Dle patologicko-anatomického obrazu poranění: 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diskoligamentózní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-kostní </a:t>
            </a:r>
          </a:p>
          <a:p>
            <a:pPr>
              <a:buNone/>
            </a:pPr>
            <a:r>
              <a:rPr lang="cs-CZ" dirty="0" smtClean="0"/>
              <a:t>- kombinované</a:t>
            </a:r>
            <a:endParaRPr lang="cs-CZ" dirty="0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648"/>
            <a:ext cx="8229600" cy="586551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dirty="0" smtClean="0"/>
              <a:t>dle AO klasifikace</a:t>
            </a:r>
          </a:p>
          <a:p>
            <a:r>
              <a:rPr lang="cs-CZ" dirty="0" smtClean="0"/>
              <a:t>pro horní krční páteř (C1, C2) </a:t>
            </a:r>
          </a:p>
          <a:p>
            <a:pPr>
              <a:buFontTx/>
              <a:buChar char="-"/>
            </a:pPr>
            <a:r>
              <a:rPr lang="cs-CZ" dirty="0" smtClean="0"/>
              <a:t>zlomeniny atlasu</a:t>
            </a:r>
          </a:p>
          <a:p>
            <a:pPr>
              <a:buFontTx/>
              <a:buChar char="-"/>
            </a:pPr>
            <a:r>
              <a:rPr lang="cs-CZ" dirty="0" smtClean="0"/>
              <a:t>zlomeniny čepovce </a:t>
            </a:r>
          </a:p>
          <a:p>
            <a:pPr>
              <a:buFontTx/>
              <a:buChar char="-"/>
            </a:pPr>
            <a:r>
              <a:rPr lang="cs-CZ" dirty="0" smtClean="0"/>
              <a:t>kombinovaná poranění</a:t>
            </a:r>
          </a:p>
          <a:p>
            <a:r>
              <a:rPr lang="cs-CZ" dirty="0" smtClean="0"/>
              <a:t>pro dolní krční páteř (C3 - C7/Th1) </a:t>
            </a:r>
          </a:p>
          <a:p>
            <a:pPr>
              <a:buFontTx/>
              <a:buChar char="-"/>
            </a:pPr>
            <a:r>
              <a:rPr lang="cs-CZ" dirty="0" smtClean="0"/>
              <a:t>poranění předního sloupce </a:t>
            </a:r>
          </a:p>
          <a:p>
            <a:pPr>
              <a:buFontTx/>
              <a:buChar char="-"/>
            </a:pPr>
            <a:r>
              <a:rPr lang="cs-CZ" dirty="0" smtClean="0"/>
              <a:t>poranění zadního sloupce </a:t>
            </a:r>
          </a:p>
          <a:p>
            <a:pPr>
              <a:buFontTx/>
              <a:buChar char="-"/>
            </a:pPr>
            <a:r>
              <a:rPr lang="cs-CZ" dirty="0" smtClean="0"/>
              <a:t>poranění předního a zadního sloupce</a:t>
            </a:r>
          </a:p>
          <a:p>
            <a:r>
              <a:rPr lang="cs-CZ" dirty="0" smtClean="0"/>
              <a:t>pro hrudní a bederní páteř </a:t>
            </a:r>
          </a:p>
          <a:p>
            <a:pPr>
              <a:buFontTx/>
              <a:buChar char="-"/>
            </a:pPr>
            <a:r>
              <a:rPr lang="cs-CZ" dirty="0" smtClean="0"/>
              <a:t> komprese těla </a:t>
            </a:r>
          </a:p>
          <a:p>
            <a:pPr>
              <a:buFontTx/>
              <a:buChar char="-"/>
            </a:pPr>
            <a:r>
              <a:rPr lang="cs-CZ" dirty="0" smtClean="0"/>
              <a:t>distrakční poranění obou sloupců </a:t>
            </a:r>
          </a:p>
          <a:p>
            <a:pPr>
              <a:buFontTx/>
              <a:buChar char="-"/>
            </a:pPr>
            <a:r>
              <a:rPr lang="cs-CZ" dirty="0" smtClean="0"/>
              <a:t>rotační poranění obou sloupců(vždy </a:t>
            </a:r>
            <a:r>
              <a:rPr lang="cs-CZ" dirty="0" err="1" smtClean="0"/>
              <a:t>nestabiliní</a:t>
            </a:r>
            <a:endParaRPr lang="cs-CZ" dirty="0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76672"/>
            <a:ext cx="8229600" cy="604867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traumata horní krční páteře – tvořena okcipitálními kloubními výběžky, atlasem a axisem </a:t>
            </a:r>
          </a:p>
          <a:p>
            <a:r>
              <a:rPr lang="cs-CZ" dirty="0" smtClean="0"/>
              <a:t>a) poranění AO kloubu</a:t>
            </a:r>
          </a:p>
          <a:p>
            <a:pPr>
              <a:buFontTx/>
              <a:buChar char="-"/>
            </a:pPr>
            <a:r>
              <a:rPr lang="cs-CZ" dirty="0" smtClean="0"/>
              <a:t>zlomeniny, subluxace i luxace kondylů týlní kosti jsou vzácné </a:t>
            </a:r>
          </a:p>
          <a:p>
            <a:pPr>
              <a:buFontTx/>
              <a:buChar char="-"/>
            </a:pPr>
            <a:r>
              <a:rPr lang="cs-CZ" dirty="0" smtClean="0"/>
              <a:t> luxace – často neslučitelná se životem (poranění míchy) </a:t>
            </a:r>
          </a:p>
          <a:p>
            <a:pPr>
              <a:buFontTx/>
              <a:buChar char="-"/>
            </a:pPr>
            <a:r>
              <a:rPr lang="cs-CZ" dirty="0" smtClean="0"/>
              <a:t> méně závažné zlomeniny kondylů – konzervativní léčba (imobilizace límcem nebo aplikací halo – vest)</a:t>
            </a:r>
          </a:p>
          <a:p>
            <a:r>
              <a:rPr lang="cs-CZ" dirty="0" smtClean="0"/>
              <a:t> b) poranění atlasu </a:t>
            </a:r>
          </a:p>
          <a:p>
            <a:r>
              <a:rPr lang="cs-CZ" dirty="0" smtClean="0"/>
              <a:t>zlomenina předního, zadního kloubního výběžku nebo kloubního masivu </a:t>
            </a:r>
          </a:p>
          <a:p>
            <a:pPr>
              <a:buNone/>
            </a:pPr>
            <a:r>
              <a:rPr lang="cs-CZ" dirty="0" smtClean="0"/>
              <a:t>-stabilní zlomeniny bez dislokace jsou léčeny konzervativně – aplikace ortézy nebo halo – vest (po dobu 3 měsíců) </a:t>
            </a:r>
          </a:p>
          <a:p>
            <a:pPr>
              <a:buNone/>
            </a:pPr>
            <a:r>
              <a:rPr lang="cs-CZ" dirty="0" smtClean="0"/>
              <a:t>-operační léčbu vyžaduje dislokovaná zlomenina </a:t>
            </a:r>
            <a:r>
              <a:rPr lang="cs-CZ" dirty="0" err="1" smtClean="0"/>
              <a:t>massae</a:t>
            </a:r>
            <a:r>
              <a:rPr lang="cs-CZ" dirty="0" smtClean="0"/>
              <a:t> </a:t>
            </a:r>
            <a:r>
              <a:rPr lang="cs-CZ" dirty="0" err="1" smtClean="0"/>
              <a:t>laterales</a:t>
            </a:r>
            <a:r>
              <a:rPr lang="cs-CZ" dirty="0" smtClean="0"/>
              <a:t> </a:t>
            </a:r>
            <a:r>
              <a:rPr lang="cs-CZ" dirty="0" err="1" smtClean="0"/>
              <a:t>atlantis</a:t>
            </a:r>
            <a:r>
              <a:rPr lang="cs-CZ" dirty="0" smtClean="0"/>
              <a:t> (tzv. </a:t>
            </a:r>
            <a:r>
              <a:rPr lang="cs-CZ" dirty="0" err="1" smtClean="0"/>
              <a:t>Jeffersonova</a:t>
            </a:r>
            <a:r>
              <a:rPr lang="cs-CZ" dirty="0" smtClean="0"/>
              <a:t> zlomenina)-může dojít až k přetržení </a:t>
            </a:r>
            <a:r>
              <a:rPr lang="cs-CZ" dirty="0" err="1" smtClean="0"/>
              <a:t>ligamentum</a:t>
            </a:r>
            <a:r>
              <a:rPr lang="cs-CZ" dirty="0" smtClean="0"/>
              <a:t> </a:t>
            </a:r>
            <a:r>
              <a:rPr lang="cs-CZ" dirty="0" err="1" smtClean="0"/>
              <a:t>transversum</a:t>
            </a:r>
            <a:r>
              <a:rPr lang="cs-CZ" dirty="0" smtClean="0"/>
              <a:t> </a:t>
            </a:r>
            <a:r>
              <a:rPr lang="cs-CZ" dirty="0" err="1" smtClean="0"/>
              <a:t>atlantis</a:t>
            </a:r>
            <a:r>
              <a:rPr lang="cs-CZ" dirty="0" smtClean="0"/>
              <a:t>, uvolnění </a:t>
            </a:r>
            <a:r>
              <a:rPr lang="cs-CZ" dirty="0" err="1" smtClean="0"/>
              <a:t>dens</a:t>
            </a:r>
            <a:r>
              <a:rPr lang="cs-CZ" dirty="0" smtClean="0"/>
              <a:t> axis a útlaku prodloužené míchy</a:t>
            </a:r>
            <a:endParaRPr lang="cs-CZ" dirty="0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648"/>
            <a:ext cx="8229600" cy="6597352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c) poranění axisu</a:t>
            </a:r>
          </a:p>
          <a:p>
            <a:pPr>
              <a:buNone/>
            </a:pPr>
            <a:r>
              <a:rPr lang="cs-CZ" dirty="0" smtClean="0"/>
              <a:t> – odlomení hrotu </a:t>
            </a:r>
            <a:r>
              <a:rPr lang="cs-CZ" dirty="0" err="1" smtClean="0"/>
              <a:t>dentu</a:t>
            </a:r>
            <a:r>
              <a:rPr lang="cs-CZ" dirty="0" smtClean="0"/>
              <a:t> indikace operace vzhledem k současnému poranění vazů mezi C1 a C2 </a:t>
            </a:r>
          </a:p>
          <a:p>
            <a:pPr>
              <a:buFontTx/>
              <a:buChar char="-"/>
            </a:pPr>
            <a:r>
              <a:rPr lang="cs-CZ" dirty="0" smtClean="0"/>
              <a:t>zlomenina </a:t>
            </a:r>
            <a:r>
              <a:rPr lang="cs-CZ" dirty="0" err="1" smtClean="0"/>
              <a:t>dentu</a:t>
            </a:r>
            <a:r>
              <a:rPr lang="cs-CZ" dirty="0" smtClean="0"/>
              <a:t> ve střední části konzervativní léčba (límec, halo – vest), při nezhojení se léčí operačně </a:t>
            </a:r>
          </a:p>
          <a:p>
            <a:pPr>
              <a:buFontTx/>
              <a:buChar char="-"/>
            </a:pPr>
            <a:r>
              <a:rPr lang="cs-CZ" dirty="0" smtClean="0"/>
              <a:t>zlomenina při </a:t>
            </a:r>
            <a:r>
              <a:rPr lang="cs-CZ" dirty="0" err="1" smtClean="0"/>
              <a:t>bazi</a:t>
            </a:r>
            <a:r>
              <a:rPr lang="cs-CZ" dirty="0" smtClean="0"/>
              <a:t> </a:t>
            </a:r>
            <a:r>
              <a:rPr lang="cs-CZ" dirty="0" err="1" smtClean="0"/>
              <a:t>dentu</a:t>
            </a:r>
            <a:r>
              <a:rPr lang="cs-CZ" dirty="0" smtClean="0"/>
              <a:t> (zasahuje do těla C2) konzervativní léčba (halo – vest sádrová nebo plastová) </a:t>
            </a:r>
          </a:p>
          <a:p>
            <a:pPr>
              <a:buFontTx/>
              <a:buChar char="-"/>
            </a:pPr>
            <a:r>
              <a:rPr lang="cs-CZ" dirty="0" smtClean="0"/>
              <a:t> v místě istmu (oblouku čepovce), kde vzniká tzv. traumatická </a:t>
            </a:r>
            <a:r>
              <a:rPr lang="cs-CZ" dirty="0" err="1" smtClean="0"/>
              <a:t>spondylolistéza</a:t>
            </a:r>
            <a:r>
              <a:rPr lang="cs-CZ" dirty="0" smtClean="0"/>
              <a:t> C2 neboli katovská zlomenina- u autohavárií, při kterých </a:t>
            </a:r>
            <a:r>
              <a:rPr lang="cs-CZ" dirty="0" err="1" smtClean="0"/>
              <a:t>hyperextenčním</a:t>
            </a:r>
            <a:r>
              <a:rPr lang="cs-CZ" dirty="0" smtClean="0"/>
              <a:t> mechanismem dochází k prasknutí istmu-u dislokovaných zlomenin je operační, nedislokované zlomeniny jsou léčeny konzervativní cestou a to pomocí halo-vest na 12 týdnů </a:t>
            </a:r>
          </a:p>
          <a:p>
            <a:pPr>
              <a:buFontTx/>
              <a:buChar char="-"/>
            </a:pPr>
            <a:r>
              <a:rPr lang="cs-CZ" dirty="0" smtClean="0"/>
              <a:t>kombinovaná poranění C1,C2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126163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poranění dolní páteře</a:t>
            </a:r>
          </a:p>
          <a:p>
            <a:pPr marL="514350" indent="-514350">
              <a:buAutoNum type="alphaLcParenR"/>
            </a:pPr>
            <a:r>
              <a:rPr lang="cs-CZ" dirty="0" smtClean="0"/>
              <a:t>kostní poranění </a:t>
            </a:r>
          </a:p>
          <a:p>
            <a:pPr marL="514350" indent="-514350">
              <a:buNone/>
            </a:pPr>
            <a:r>
              <a:rPr lang="cs-CZ" dirty="0" smtClean="0"/>
              <a:t>-klínové (kompresivní) zlomeniny – dochází ke snížení přední hrany obratle, přičemž páteřní kanál zůstává volný-konzervativní léčba límcem 3 M</a:t>
            </a:r>
          </a:p>
          <a:p>
            <a:pPr marL="514350" indent="-514350">
              <a:buNone/>
            </a:pPr>
            <a:r>
              <a:rPr lang="cs-CZ" dirty="0" smtClean="0"/>
              <a:t>-</a:t>
            </a:r>
            <a:r>
              <a:rPr lang="cs-CZ" dirty="0" err="1" smtClean="0"/>
              <a:t>burst</a:t>
            </a:r>
            <a:r>
              <a:rPr lang="cs-CZ" dirty="0" smtClean="0"/>
              <a:t> zlomeniny (tříštivé, explozivní) – vznikají při velkém násilí a vedou k roztříštění celého těla s fragmenty, které pak mohou způsobit nervovou dysfunkci</a:t>
            </a:r>
          </a:p>
          <a:p>
            <a:pPr marL="514350" indent="-514350">
              <a:buNone/>
            </a:pPr>
            <a:r>
              <a:rPr lang="cs-CZ" dirty="0" smtClean="0"/>
              <a:t>-minimální útlak kanálu postačí konzervativní léčba límcem po dobu 3M</a:t>
            </a:r>
          </a:p>
          <a:p>
            <a:pPr marL="514350" indent="-514350">
              <a:buNone/>
            </a:pPr>
            <a:r>
              <a:rPr lang="cs-CZ" dirty="0" smtClean="0"/>
              <a:t>-poranění meziobratlových disků - operační léčba.</a:t>
            </a:r>
          </a:p>
          <a:p>
            <a:pPr marL="514350" indent="-514350">
              <a:buNone/>
            </a:pPr>
            <a:r>
              <a:rPr lang="cs-CZ" dirty="0" smtClean="0"/>
              <a:t>b) kostně </a:t>
            </a:r>
            <a:r>
              <a:rPr lang="cs-CZ" dirty="0" err="1" smtClean="0"/>
              <a:t>ligamentózní</a:t>
            </a:r>
            <a:r>
              <a:rPr lang="cs-CZ" dirty="0" smtClean="0"/>
              <a:t> poranění </a:t>
            </a:r>
          </a:p>
          <a:p>
            <a:pPr marL="514350" indent="-514350">
              <a:buNone/>
            </a:pPr>
            <a:r>
              <a:rPr lang="cs-CZ" dirty="0" smtClean="0"/>
              <a:t>-luxační zlomeniny – dochází k poranění všech sloupců páteře-indikována operační terapie.-zvláštním typem této zlomeniny je zlomenina „slzy“, při které dochází k odlomení přední hrany obratle a musí být také řešena operačně</a:t>
            </a:r>
          </a:p>
          <a:p>
            <a:pPr marL="514350" indent="-514350">
              <a:buNone/>
            </a:pPr>
            <a:r>
              <a:rPr lang="cs-CZ" dirty="0" smtClean="0"/>
              <a:t>c) </a:t>
            </a:r>
            <a:r>
              <a:rPr lang="cs-CZ" dirty="0" err="1" smtClean="0"/>
              <a:t>ligamentózní</a:t>
            </a:r>
            <a:r>
              <a:rPr lang="cs-CZ" dirty="0" smtClean="0"/>
              <a:t> poranění </a:t>
            </a:r>
          </a:p>
          <a:p>
            <a:pPr marL="514350" indent="-514350">
              <a:buNone/>
            </a:pPr>
            <a:r>
              <a:rPr lang="cs-CZ" dirty="0" smtClean="0"/>
              <a:t>-</a:t>
            </a:r>
            <a:r>
              <a:rPr lang="cs-CZ" dirty="0" err="1" smtClean="0"/>
              <a:t>Whiplash</a:t>
            </a:r>
            <a:r>
              <a:rPr lang="cs-CZ" dirty="0" smtClean="0"/>
              <a:t> poranění (šlehnutí bičem) – vzniká typickým extenčně - flekčně - extenčním mechanismem-podle působícího násilí dochází k poranění měkkých tkání nebo až ke zlomeninám, luxacím či luxačním zlomeninám -příznaky mohou být nenápadné, jako bolest hlavy, zvýšené napětí svalů avšak může také docházet k vegetativním příznakům-vždy je indikováno neurologické a rentgenové vyšetření k vyloučení závažnějšího poranění. -klid, límec (4 až 6 T), případně farmakoterapie</a:t>
            </a:r>
            <a:endParaRPr lang="cs-CZ" dirty="0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50547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/>
              <a:t>– natažení či natržení kloubních vazů meziobratlových kloubů a plotének-konzervativní léčba imobilizací límcem (6 týdnů) </a:t>
            </a:r>
          </a:p>
          <a:p>
            <a:pPr>
              <a:buNone/>
            </a:pPr>
            <a:r>
              <a:rPr lang="cs-CZ" dirty="0" smtClean="0"/>
              <a:t>-subluxace – přetržení kloubních vazů s posunem v místě meziobratlového kloubu a disku-operace vzhledem k možnosti dalšího poranění</a:t>
            </a:r>
          </a:p>
          <a:p>
            <a:pPr>
              <a:buNone/>
            </a:pPr>
            <a:r>
              <a:rPr lang="cs-CZ" dirty="0" smtClean="0"/>
              <a:t>-jednostranná luxace – léčba operativně </a:t>
            </a:r>
          </a:p>
          <a:p>
            <a:pPr>
              <a:buNone/>
            </a:pPr>
            <a:r>
              <a:rPr lang="cs-CZ" dirty="0" smtClean="0"/>
              <a:t>-oboustranná luxace – je většinou doprovázena neurologickým poraněním-indikace k operaci</a:t>
            </a:r>
            <a:endParaRPr lang="cs-CZ" dirty="0"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76672"/>
            <a:ext cx="8229600" cy="6048672"/>
          </a:xfrm>
        </p:spPr>
        <p:txBody>
          <a:bodyPr>
            <a:noAutofit/>
          </a:bodyPr>
          <a:lstStyle/>
          <a:p>
            <a:r>
              <a:rPr lang="cs-CZ" sz="1800" dirty="0" smtClean="0"/>
              <a:t>poranění hrudní a bederní páteře-většinou v oblasti </a:t>
            </a:r>
            <a:r>
              <a:rPr lang="cs-CZ" sz="1800" dirty="0" err="1" smtClean="0"/>
              <a:t>Th</a:t>
            </a:r>
            <a:r>
              <a:rPr lang="cs-CZ" sz="1800" dirty="0" smtClean="0"/>
              <a:t>-L přechodu</a:t>
            </a:r>
          </a:p>
          <a:p>
            <a:pPr marL="514350" indent="-514350">
              <a:buAutoNum type="alphaLcParenR"/>
            </a:pPr>
            <a:r>
              <a:rPr lang="cs-CZ" sz="1800" dirty="0" smtClean="0"/>
              <a:t>kostní poranění - kompresivní (klínová) zlomenina – dochází k postižení předního sloupce- léčba konzervativní s omezením předklonu a posilováním svalů a aplikací trojbodové ortézy (</a:t>
            </a:r>
            <a:r>
              <a:rPr lang="cs-CZ" sz="1800" dirty="0" err="1" smtClean="0"/>
              <a:t>Jewett</a:t>
            </a:r>
            <a:r>
              <a:rPr lang="cs-CZ" sz="1800" dirty="0" smtClean="0"/>
              <a:t>)</a:t>
            </a:r>
          </a:p>
          <a:p>
            <a:pPr marL="514350" indent="-514350">
              <a:buNone/>
            </a:pPr>
            <a:r>
              <a:rPr lang="cs-CZ" sz="1800" dirty="0" smtClean="0"/>
              <a:t>         -</a:t>
            </a:r>
            <a:r>
              <a:rPr lang="cs-CZ" sz="1800" dirty="0" err="1" smtClean="0"/>
              <a:t>burst</a:t>
            </a:r>
            <a:r>
              <a:rPr lang="cs-CZ" sz="1800" dirty="0" smtClean="0"/>
              <a:t> zlomenina – je postižen přední a střední sloupec a rozlomena zadní stěna obratle, jejíž úlomky mohou způsobit neurologické postižení, a meziobratlové ploténky (jedna nebo dvě)-lehčí typ traumatu postačuje léčba konzervativní, při závažnějším postižení je indikována operační léčba</a:t>
            </a:r>
          </a:p>
          <a:p>
            <a:pPr marL="514350" indent="-514350">
              <a:buNone/>
            </a:pPr>
            <a:r>
              <a:rPr lang="cs-CZ" sz="1800" dirty="0" smtClean="0"/>
              <a:t> b) kostně </a:t>
            </a:r>
            <a:r>
              <a:rPr lang="cs-CZ" sz="1800" dirty="0" err="1" smtClean="0"/>
              <a:t>ligamentózní</a:t>
            </a:r>
            <a:r>
              <a:rPr lang="cs-CZ" sz="1800" dirty="0" smtClean="0"/>
              <a:t> poranění - luxační zlomenina – narušením všech sloupců vzniká nestabilní zlomenina, při které hrozí poškození páteřní míchy-většinou při závažných </a:t>
            </a:r>
            <a:r>
              <a:rPr lang="cs-CZ" sz="1800" dirty="0" err="1" smtClean="0"/>
              <a:t>polytraumatech</a:t>
            </a:r>
            <a:r>
              <a:rPr lang="cs-CZ" sz="1800" dirty="0" smtClean="0"/>
              <a:t>- operační léčba při neurologickém nálezu do 8 hodin od úrazu</a:t>
            </a:r>
          </a:p>
          <a:p>
            <a:pPr marL="514350" indent="-514350">
              <a:buNone/>
            </a:pPr>
            <a:r>
              <a:rPr lang="cs-CZ" sz="1800" dirty="0" smtClean="0"/>
              <a:t>        -flekčně distrakční poranění – dochází ke snížení obratlových těl v předních sloupcích a roztržení zadních sloupců-terapie je operační -translační zlomeniny – obratle jsou posunuty směrem dorzálním nebo ventrálním, často dochází k vážnému neurologickému postižení-vždy je léčena operačně</a:t>
            </a:r>
          </a:p>
          <a:p>
            <a:pPr marL="514350" indent="-514350">
              <a:buNone/>
            </a:pPr>
            <a:r>
              <a:rPr lang="cs-CZ" sz="1800" dirty="0" smtClean="0"/>
              <a:t>c) </a:t>
            </a:r>
            <a:r>
              <a:rPr lang="cs-CZ" sz="1800" dirty="0" err="1" smtClean="0"/>
              <a:t>ligamentózní</a:t>
            </a:r>
            <a:r>
              <a:rPr lang="cs-CZ" sz="1800" dirty="0" smtClean="0"/>
              <a:t> poranění – je velmi vzácné v oblasti </a:t>
            </a:r>
            <a:r>
              <a:rPr lang="cs-CZ" sz="1800" dirty="0" err="1" smtClean="0"/>
              <a:t>thorakolumbálního</a:t>
            </a:r>
            <a:r>
              <a:rPr lang="cs-CZ" sz="1800" dirty="0" smtClean="0"/>
              <a:t> segmentu páteře a vždy vyžadují operační řešení</a:t>
            </a:r>
          </a:p>
          <a:p>
            <a:pPr marL="514350" indent="-514350">
              <a:buNone/>
            </a:pPr>
            <a:r>
              <a:rPr lang="cs-CZ" sz="1800" dirty="0" smtClean="0"/>
              <a:t>Pro konzervativní léčbu platí následující kritéria – nevznikl žádný neurologický deficit, není poraněna zadní </a:t>
            </a:r>
            <a:r>
              <a:rPr lang="cs-CZ" sz="1800" dirty="0" err="1" smtClean="0"/>
              <a:t>ligamentová</a:t>
            </a:r>
            <a:r>
              <a:rPr lang="cs-CZ" sz="1800" dirty="0" smtClean="0"/>
              <a:t> struktura a snížení těla obratle je méně jak 30%  a zlomenina je stabilní,zúžení páteřního kanálu méně než 50%</a:t>
            </a:r>
            <a:endParaRPr lang="cs-CZ" sz="1800" dirty="0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alo.jpg"/>
          <p:cNvPicPr>
            <a:picLocks noChangeAspect="1"/>
          </p:cNvPicPr>
          <p:nvPr/>
        </p:nvPicPr>
        <p:blipFill>
          <a:blip r:embed="rId2" cstate="print"/>
          <a:srcRect t="13250" b="6951"/>
          <a:stretch>
            <a:fillRect/>
          </a:stretch>
        </p:blipFill>
        <p:spPr>
          <a:xfrm>
            <a:off x="539552" y="908720"/>
            <a:ext cx="7991872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8326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dirty="0" smtClean="0"/>
              <a:t>- dělení luxací dle dislokace hlavice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-přední –subklavikulární (subkorakoidální)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 90% případů luxace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-zadní(typické při úrazu el.proudem) a dolní</a:t>
            </a:r>
          </a:p>
          <a:p>
            <a:pPr>
              <a:buNone/>
            </a:pPr>
            <a:r>
              <a:rPr lang="cs-CZ" dirty="0" smtClean="0"/>
              <a:t>-klinika-deformace ,antalgické držení ,prázdná kloubní jamka,neschopnost abdukce,vyšetření inervace(n.axilaris),periferní prokrvení ,RTG snímek k vyloučení fraktury</a:t>
            </a:r>
          </a:p>
          <a:p>
            <a:pPr>
              <a:buNone/>
            </a:pPr>
            <a:r>
              <a:rPr lang="cs-CZ" dirty="0" smtClean="0"/>
              <a:t>-léčba-časná repozice-urgentně(např.dle Hippokrata)cave osteoporoza,muskulaturní pacient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- fixace Gilchrist,Desault  VR a ADD–individuálně 3-6T (starší pac.kratší doba f.)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- indikace k časné operaci –nereponovatelné luxace (pozdně poznané,interpozice měkkých tkání)       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hila.jpg"/>
          <p:cNvPicPr>
            <a:picLocks noChangeAspect="1"/>
          </p:cNvPicPr>
          <p:nvPr/>
        </p:nvPicPr>
        <p:blipFill>
          <a:blip r:embed="rId3" cstate="print"/>
          <a:srcRect t="16400" r="1" b="17451"/>
          <a:stretch>
            <a:fillRect/>
          </a:stretch>
        </p:blipFill>
        <p:spPr>
          <a:xfrm>
            <a:off x="2987802" y="1124744"/>
            <a:ext cx="3168374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ewett.jpg"/>
          <p:cNvPicPr>
            <a:picLocks noChangeAspect="1"/>
          </p:cNvPicPr>
          <p:nvPr/>
        </p:nvPicPr>
        <p:blipFill>
          <a:blip r:embed="rId2" cstate="print"/>
          <a:srcRect l="8603" b="7086"/>
          <a:stretch>
            <a:fillRect/>
          </a:stretch>
        </p:blipFill>
        <p:spPr>
          <a:xfrm>
            <a:off x="2915816" y="476672"/>
            <a:ext cx="3824960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repozice</a:t>
            </a:r>
          </a:p>
          <a:p>
            <a:r>
              <a:rPr lang="cs-CZ" dirty="0" smtClean="0"/>
              <a:t>stabilizace</a:t>
            </a:r>
          </a:p>
          <a:p>
            <a:r>
              <a:rPr lang="cs-CZ" dirty="0" smtClean="0"/>
              <a:t>dekomprese</a:t>
            </a:r>
          </a:p>
          <a:p>
            <a:r>
              <a:rPr lang="cs-CZ" dirty="0" smtClean="0"/>
              <a:t>fyzioterapie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smtClean="0"/>
              <a:t>-RFT </a:t>
            </a:r>
          </a:p>
          <a:p>
            <a:pPr>
              <a:buNone/>
            </a:pPr>
            <a:r>
              <a:rPr lang="cs-CZ" dirty="0" smtClean="0"/>
              <a:t>-polohování </a:t>
            </a:r>
          </a:p>
          <a:p>
            <a:pPr>
              <a:buNone/>
            </a:pPr>
            <a:r>
              <a:rPr lang="cs-CZ" dirty="0" smtClean="0"/>
              <a:t>-TMT </a:t>
            </a:r>
          </a:p>
          <a:p>
            <a:pPr>
              <a:buNone/>
            </a:pPr>
            <a:r>
              <a:rPr lang="cs-CZ" dirty="0" smtClean="0"/>
              <a:t>-nošení fixace </a:t>
            </a:r>
          </a:p>
          <a:p>
            <a:pPr>
              <a:buNone/>
            </a:pPr>
            <a:r>
              <a:rPr lang="cs-CZ" dirty="0" smtClean="0"/>
              <a:t>-nácvik nasazování</a:t>
            </a:r>
          </a:p>
          <a:p>
            <a:pPr>
              <a:buNone/>
            </a:pPr>
            <a:r>
              <a:rPr lang="cs-CZ" dirty="0" smtClean="0"/>
              <a:t>-edukace stran zakázaných pohybů (dle ordinace lékaře – obvykle FLX, EXT, </a:t>
            </a:r>
            <a:r>
              <a:rPr lang="cs-CZ" dirty="0" err="1" smtClean="0"/>
              <a:t>lateroflexe</a:t>
            </a:r>
            <a:r>
              <a:rPr lang="cs-CZ" dirty="0" smtClean="0"/>
              <a:t> 4T,rotace 6 T</a:t>
            </a:r>
          </a:p>
          <a:p>
            <a:pPr>
              <a:buNone/>
            </a:pPr>
            <a:r>
              <a:rPr lang="cs-CZ" dirty="0" smtClean="0"/>
              <a:t>-péče o jizvu</a:t>
            </a:r>
          </a:p>
          <a:p>
            <a:pPr>
              <a:buNone/>
            </a:pPr>
            <a:r>
              <a:rPr lang="cs-CZ" dirty="0" smtClean="0"/>
              <a:t>-optimální postavení lopatky – opory</a:t>
            </a:r>
          </a:p>
          <a:p>
            <a:pPr>
              <a:buNone/>
            </a:pPr>
            <a:r>
              <a:rPr lang="cs-CZ" dirty="0" smtClean="0"/>
              <a:t>- aktivace HSS –sagitální stabilizace trupu-izolované cvičení končetin</a:t>
            </a:r>
          </a:p>
          <a:p>
            <a:pPr>
              <a:buNone/>
            </a:pPr>
            <a:r>
              <a:rPr lang="cs-CZ" dirty="0" smtClean="0"/>
              <a:t>-kinezioterapie nefixovaných oblastí - kondiční cvičení</a:t>
            </a:r>
          </a:p>
          <a:p>
            <a:pPr>
              <a:buNone/>
            </a:pPr>
            <a:r>
              <a:rPr lang="cs-CZ" dirty="0" smtClean="0"/>
              <a:t>-ergonomie</a:t>
            </a:r>
          </a:p>
          <a:p>
            <a:pPr>
              <a:buNone/>
            </a:pPr>
            <a:r>
              <a:rPr lang="cs-CZ" dirty="0" smtClean="0"/>
              <a:t>-CAVE statická zátěž </a:t>
            </a:r>
          </a:p>
          <a:p>
            <a:pPr>
              <a:buNone/>
            </a:pPr>
            <a:r>
              <a:rPr lang="cs-CZ" dirty="0" smtClean="0"/>
              <a:t>-u </a:t>
            </a:r>
            <a:r>
              <a:rPr lang="cs-CZ" dirty="0" err="1" smtClean="0"/>
              <a:t>Cp</a:t>
            </a:r>
            <a:r>
              <a:rPr lang="cs-CZ" dirty="0" smtClean="0"/>
              <a:t> nácvik polykání  (při </a:t>
            </a:r>
            <a:r>
              <a:rPr lang="cs-CZ" dirty="0" err="1" smtClean="0"/>
              <a:t>dysfágii</a:t>
            </a:r>
            <a:r>
              <a:rPr lang="cs-CZ" dirty="0" smtClean="0"/>
              <a:t>),ošetření a facilitace svalů podílejících se na procesu 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ZLOMENINY DĚTSKÉHO VĚKU	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KRANIOCEREBRÁLNÍ PORANĚNÍ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h</a:t>
            </a:r>
            <a:r>
              <a:rPr lang="cs-CZ" dirty="0" smtClean="0"/>
              <a:t>lava –maxilofaciální část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  -neurokranium</a:t>
            </a:r>
          </a:p>
          <a:p>
            <a:r>
              <a:rPr lang="cs-CZ" dirty="0"/>
              <a:t>m</a:t>
            </a:r>
            <a:r>
              <a:rPr lang="cs-CZ" dirty="0" smtClean="0"/>
              <a:t>ozkové obaly –dura mater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- arachnoide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- pia mater</a:t>
            </a:r>
          </a:p>
          <a:p>
            <a:pPr>
              <a:buNone/>
            </a:pPr>
            <a:r>
              <a:rPr lang="cs-CZ" dirty="0" smtClean="0"/>
              <a:t>Pro kolekci krve,likvoru nebo mozkové expanzi je rezervní prostorová kapacita v lebeční dutině malá-rychlý nárust nitrolebního tlaku-komprese mozkové tkáně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RECIDIVUJÍCÍ LUXACE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dirty="0" smtClean="0"/>
              <a:t>-nerozhoduje délka fixace, ale rozsah poranění kloubu</a:t>
            </a:r>
          </a:p>
          <a:p>
            <a:pPr>
              <a:buNone/>
            </a:pPr>
            <a:r>
              <a:rPr lang="cs-CZ" dirty="0"/>
              <a:t>r</a:t>
            </a:r>
            <a:r>
              <a:rPr lang="cs-CZ" dirty="0" smtClean="0"/>
              <a:t>izikové faktory snížení stability RAK</a:t>
            </a:r>
          </a:p>
          <a:p>
            <a:pPr>
              <a:buNone/>
            </a:pPr>
            <a:r>
              <a:rPr lang="cs-CZ" dirty="0" smtClean="0"/>
              <a:t>-Bankartova léze-roztržené labrum </a:t>
            </a:r>
            <a:r>
              <a:rPr lang="cs-CZ" dirty="0" err="1" smtClean="0"/>
              <a:t>glenoidale</a:t>
            </a:r>
            <a:r>
              <a:rPr lang="cs-CZ" dirty="0" smtClean="0"/>
              <a:t> s pouzdrem a lig.</a:t>
            </a:r>
            <a:r>
              <a:rPr lang="cs-CZ" dirty="0" err="1" smtClean="0"/>
              <a:t>glenohumerale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-konstituční hypermobilita</a:t>
            </a:r>
          </a:p>
          <a:p>
            <a:pPr>
              <a:buNone/>
            </a:pPr>
            <a:r>
              <a:rPr lang="cs-CZ" dirty="0" smtClean="0"/>
              <a:t>Hill-Sachs defekt-při opakovaných drobných luxacích na hlavici humeru při akromionu miskovitá deformita</a:t>
            </a:r>
          </a:p>
          <a:p>
            <a:pPr>
              <a:buNone/>
            </a:pPr>
            <a:r>
              <a:rPr lang="cs-CZ" dirty="0" smtClean="0"/>
              <a:t>Při opak.luxacích indikován op.zákrok</a:t>
            </a:r>
          </a:p>
          <a:p>
            <a:r>
              <a:rPr lang="cs-CZ" dirty="0" smtClean="0"/>
              <a:t>habituální luxace-na predisponovaném terénu (dysplazie,hyperlaxicita vazů)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KOMPLIKACE LUXACE RAMENE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-zlomenina proximálního humeru(proto repozice v terénu velmi riziková)</a:t>
            </a:r>
          </a:p>
          <a:p>
            <a:pPr>
              <a:buNone/>
            </a:pPr>
            <a:r>
              <a:rPr lang="cs-CZ" dirty="0" smtClean="0"/>
              <a:t>-ruptura manžety rotátorů</a:t>
            </a:r>
          </a:p>
          <a:p>
            <a:pPr>
              <a:buNone/>
            </a:pPr>
            <a:r>
              <a:rPr lang="cs-CZ" dirty="0" smtClean="0"/>
              <a:t>-poranění nervů –brachiální plexus,izolovaně n.axilaris</a:t>
            </a:r>
          </a:p>
          <a:p>
            <a:pPr>
              <a:buNone/>
            </a:pPr>
            <a:r>
              <a:rPr lang="cs-CZ" dirty="0" smtClean="0"/>
              <a:t>-cévní poranění</a:t>
            </a:r>
          </a:p>
          <a:p>
            <a:pPr>
              <a:buNone/>
            </a:pPr>
            <a:r>
              <a:rPr lang="cs-CZ" dirty="0" smtClean="0"/>
              <a:t>-recidivující luxace.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LUXACE AC SKLOUBENÍ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-AC skloubení-kloubní pouzdro,intraartikulární disk ,akromioklavikulární vaz(nejzranitelnější) a korakoklavikulární vaz</a:t>
            </a:r>
          </a:p>
          <a:p>
            <a:pPr>
              <a:buNone/>
            </a:pPr>
            <a:r>
              <a:rPr lang="cs-CZ" dirty="0" smtClean="0"/>
              <a:t>-typická dislokace-akromion kaudálně, laterální konec klíčku zůstává in situ,nebo se posouvá kraniálně</a:t>
            </a:r>
          </a:p>
          <a:p>
            <a:pPr>
              <a:buNone/>
            </a:pPr>
            <a:r>
              <a:rPr lang="cs-CZ" dirty="0" smtClean="0"/>
              <a:t>-pád na ramenní kloub, osové násilí přes semiabdukovanou paži (hokejisté..)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I.typ pro bolest omezen pohyb v rameni,bolest ohraničená</a:t>
            </a:r>
          </a:p>
          <a:p>
            <a:pPr>
              <a:buNone/>
            </a:pPr>
            <a:r>
              <a:rPr lang="cs-CZ" dirty="0" smtClean="0"/>
              <a:t>II.typ lehká změna kontury ramene- potvrzení diagnozy- srovnávací RTG snímek obou končetin a snímek postiž.k. se zátěží 10kg</a:t>
            </a:r>
          </a:p>
          <a:p>
            <a:pPr>
              <a:buNone/>
            </a:pPr>
            <a:r>
              <a:rPr lang="cs-CZ" dirty="0" smtClean="0"/>
              <a:t>III.typ výrazná změna konfigurace, tlak na laterální konec klíčku-příznak klávesy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I.typ- konzervativně-šátkový závěs x Desaultův obvaz 10-14 dní po odeznění akutní bolesti fyzioterapie</a:t>
            </a:r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 descr="závěs h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005064"/>
            <a:ext cx="2088232" cy="1944216"/>
          </a:xfrm>
          <a:prstGeom prst="rect">
            <a:avLst/>
          </a:prstGeom>
        </p:spPr>
      </p:pic>
      <p:pic>
        <p:nvPicPr>
          <p:cNvPr id="5" name="Obrázek 4" descr="ortéza rame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933056"/>
            <a:ext cx="2395364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 smtClean="0"/>
              <a:t> II. typ(rpt.LAC)- převážně  konzervativně,fixace klid 2-3T (šátkový závěs dle bolesti),možno fix.tape</a:t>
            </a:r>
          </a:p>
          <a:p>
            <a:pPr>
              <a:buNone/>
            </a:pPr>
            <a:r>
              <a:rPr lang="cs-CZ" dirty="0" smtClean="0"/>
              <a:t>     subluxační postavení není až tak funkčně významné- operaci třeba zvážit</a:t>
            </a:r>
          </a:p>
          <a:p>
            <a:pPr>
              <a:buNone/>
            </a:pPr>
            <a:r>
              <a:rPr lang="cs-CZ" dirty="0" smtClean="0"/>
              <a:t>III.typ(rpt.LAC i LCC) - indikován k operaci-repozice a  fixace kloubních konců,do 3-4 dnů aby nedošlo k retrakci vazů.K dráty + tahová cerkláž někdy jen kortikální tahový štoub někdy reinzerce nebo sešití vazů. 3T fixace Desault poté zahájení fyzioterapie,CAVE 8-10T kovový materiál,může blokovat rotační pohyby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LUXACE SA skloubení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smtClean="0"/>
              <a:t>-pevné skloubení díky sternoklavik.lig. a kostoklavikul.lig.</a:t>
            </a:r>
          </a:p>
          <a:p>
            <a:pPr>
              <a:buNone/>
            </a:pPr>
            <a:r>
              <a:rPr lang="cs-CZ" dirty="0" smtClean="0"/>
              <a:t>-násilí nepřímé žebro působí jako hypomochliom a klíček je vypáčen kraniálně nebo ventrálně (přímý náraz na mediální okraj klíčku vede k zadní luxaci RAK)</a:t>
            </a:r>
          </a:p>
          <a:p>
            <a:pPr>
              <a:buNone/>
            </a:pPr>
            <a:r>
              <a:rPr lang="cs-CZ" dirty="0" smtClean="0"/>
              <a:t>-lokální bolest zvyšující se při tlaku na rameno mediálně</a:t>
            </a:r>
          </a:p>
          <a:p>
            <a:pPr>
              <a:buNone/>
            </a:pPr>
            <a:r>
              <a:rPr lang="cs-CZ" dirty="0" smtClean="0"/>
              <a:t>-terapie konzervativní 3T Desault,vyjímečně operační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FYZIOTERAPEUTICKÁ INTERVENCE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strategie u luxací v oblasti ramenního pletence</a:t>
            </a:r>
          </a:p>
          <a:p>
            <a:pPr>
              <a:buNone/>
            </a:pPr>
            <a:r>
              <a:rPr lang="cs-CZ" dirty="0" smtClean="0"/>
              <a:t>-obdobná u konzervativní i operační terapie-respektovat délku fixace a doporučení operatéra nebo ošetřujícího lékaře</a:t>
            </a:r>
          </a:p>
          <a:p>
            <a:pPr>
              <a:buFontTx/>
              <a:buChar char="-"/>
            </a:pPr>
            <a:r>
              <a:rPr lang="cs-CZ" dirty="0" smtClean="0"/>
              <a:t>v době fixace ošetření nepostižených segmentů na končetině a C a Tp, sagitální stabilizace trupu</a:t>
            </a:r>
          </a:p>
          <a:p>
            <a:pPr>
              <a:buFontTx/>
              <a:buChar char="-"/>
            </a:pPr>
            <a:r>
              <a:rPr lang="cs-CZ" dirty="0" smtClean="0"/>
              <a:t>TMT-ošetření TrPs,fascií,ošetření jizvy i ASK vstupy,ošetření mm.pectorales,horních fixátorů lopatek</a:t>
            </a:r>
          </a:p>
          <a:p>
            <a:pPr>
              <a:buFontTx/>
              <a:buChar char="-"/>
            </a:pPr>
            <a:r>
              <a:rPr lang="cs-CZ" dirty="0" smtClean="0"/>
              <a:t>začít izometrií i s dopomocí expanderu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cs-CZ" dirty="0" smtClean="0"/>
              <a:t>aproximace do kloubu-centrace</a:t>
            </a:r>
          </a:p>
          <a:p>
            <a:pPr>
              <a:buFontTx/>
              <a:buChar char="-"/>
            </a:pPr>
            <a:r>
              <a:rPr lang="cs-CZ" dirty="0" smtClean="0"/>
              <a:t>obvykle  po 6T AAROM i AROM do flexe a extenze posléze VR ,ABD do 45st., od 8T 90st ABD a začíná se ZR</a:t>
            </a:r>
          </a:p>
          <a:p>
            <a:pPr>
              <a:buFontTx/>
              <a:buChar char="-"/>
            </a:pPr>
            <a:r>
              <a:rPr lang="cs-CZ" dirty="0" smtClean="0"/>
              <a:t>metody na NF podkladu-Vojtova metoda zpočátku RO,posléze plazení,opory-metoda dle Čápové,PNF(modifikace),cvičení v CKC </a:t>
            </a:r>
          </a:p>
          <a:p>
            <a:pPr>
              <a:buFontTx/>
              <a:buChar char="-"/>
            </a:pPr>
            <a:r>
              <a:rPr lang="cs-CZ" dirty="0" smtClean="0"/>
              <a:t>optimální postavení lopatky,napřímení Thp-rotabilita </a:t>
            </a:r>
          </a:p>
          <a:p>
            <a:pPr>
              <a:buFontTx/>
              <a:buChar char="-"/>
            </a:pPr>
            <a:r>
              <a:rPr lang="cs-CZ" dirty="0" smtClean="0"/>
              <a:t>limitace pohybů do ZR a ABD- doba a rozsahy dle doporučení lékaře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:\Users\sabina\Desktop\foto bak\sabča fotky\20181126_145943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0" y="2457450"/>
            <a:ext cx="511333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sabina\Desktop\foto bak\sabča fotky\20181119_0905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295232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MECHANISMUS PORANĚNÍ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3216"/>
          </a:xfrm>
        </p:spPr>
        <p:txBody>
          <a:bodyPr>
            <a:normAutofit/>
          </a:bodyPr>
          <a:lstStyle/>
          <a:p>
            <a:r>
              <a:rPr lang="cs-CZ" dirty="0" smtClean="0"/>
              <a:t>direktivní násilí působící na hlavu (</a:t>
            </a:r>
            <a:r>
              <a:rPr lang="cs-CZ" dirty="0" err="1" smtClean="0"/>
              <a:t>coup</a:t>
            </a:r>
            <a:r>
              <a:rPr lang="cs-CZ" dirty="0" smtClean="0"/>
              <a:t>)</a:t>
            </a:r>
          </a:p>
          <a:p>
            <a:r>
              <a:rPr lang="cs-CZ" dirty="0"/>
              <a:t>n</a:t>
            </a:r>
            <a:r>
              <a:rPr lang="cs-CZ" dirty="0" smtClean="0"/>
              <a:t>epřímý mechanismus –může být izolovaně poraněn mozek-translanční poranění-dopravní nehody(par </a:t>
            </a:r>
            <a:r>
              <a:rPr lang="cs-CZ" dirty="0" err="1" smtClean="0"/>
              <a:t>countre</a:t>
            </a:r>
            <a:r>
              <a:rPr lang="cs-CZ" dirty="0" smtClean="0"/>
              <a:t>-</a:t>
            </a:r>
            <a:r>
              <a:rPr lang="cs-CZ" dirty="0" err="1" smtClean="0"/>
              <a:t>coup</a:t>
            </a:r>
            <a:r>
              <a:rPr lang="cs-CZ" dirty="0" smtClean="0"/>
              <a:t>)</a:t>
            </a:r>
          </a:p>
          <a:p>
            <a:r>
              <a:rPr lang="cs-CZ" dirty="0"/>
              <a:t>s</a:t>
            </a:r>
            <a:r>
              <a:rPr lang="cs-CZ" dirty="0" smtClean="0"/>
              <a:t>ekundární změny-</a:t>
            </a:r>
            <a:r>
              <a:rPr lang="cs-CZ" dirty="0" err="1" smtClean="0"/>
              <a:t>edem</a:t>
            </a:r>
            <a:r>
              <a:rPr lang="cs-CZ" dirty="0" smtClean="0"/>
              <a:t>,infekce</a:t>
            </a:r>
          </a:p>
          <a:p>
            <a:pPr>
              <a:buNone/>
            </a:pPr>
            <a:r>
              <a:rPr lang="cs-CZ" dirty="0" smtClean="0"/>
              <a:t>                                    -mozková turgescence</a:t>
            </a:r>
          </a:p>
          <a:p>
            <a:pPr>
              <a:buNone/>
            </a:pPr>
            <a:r>
              <a:rPr lang="cs-CZ" dirty="0" smtClean="0"/>
              <a:t>                                    -mozková hyperemie(</a:t>
            </a:r>
            <a:r>
              <a:rPr lang="cs-CZ" dirty="0" err="1" smtClean="0"/>
              <a:t>swelling</a:t>
            </a:r>
            <a:r>
              <a:rPr lang="cs-CZ" dirty="0" smtClean="0"/>
              <a:t>)</a:t>
            </a: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UKÁZKY TERAPIE</a:t>
            </a:r>
            <a:endParaRPr lang="cs-CZ" dirty="0"/>
          </a:p>
        </p:txBody>
      </p:sp>
      <p:pic>
        <p:nvPicPr>
          <p:cNvPr id="4" name="Obrázek 3" descr="20181119_085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204864"/>
            <a:ext cx="2232248" cy="3528392"/>
          </a:xfrm>
          <a:prstGeom prst="rect">
            <a:avLst/>
          </a:prstGeom>
        </p:spPr>
      </p:pic>
      <p:pic>
        <p:nvPicPr>
          <p:cNvPr id="5" name="Zástupný symbol pro obsah 4" descr="20181119_0819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2204864"/>
            <a:ext cx="1720735" cy="3600400"/>
          </a:xfrm>
          <a:prstGeom prst="rect">
            <a:avLst/>
          </a:prstGeom>
        </p:spPr>
      </p:pic>
      <p:pic>
        <p:nvPicPr>
          <p:cNvPr id="7" name="Zástupný symbol pro obsah 3" descr="C:\Users\sabina\Desktop\foto bak\sabča fotky\20181119_085614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204864"/>
            <a:ext cx="216024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C:\Users\sabina\Desktop\foto bak\P_20171013_13153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3080" y="2294154"/>
            <a:ext cx="5577840" cy="313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:\Users\sabina\Desktop\foto bak\sabča fotky\20181119_083602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00200"/>
            <a:ext cx="713950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C:\Users\sabina\Desktop\foto bak\sabča fotky\prilohy_98076\20181119_0826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221208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:\Users\sabina\Desktop\foto bak\sabča fotky\20181119_0833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1954119" cy="399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SC luxace- CAVE extenze a VR</a:t>
            </a:r>
          </a:p>
          <a:p>
            <a:pPr>
              <a:buFontTx/>
              <a:buChar char="-"/>
            </a:pPr>
            <a:r>
              <a:rPr lang="cs-CZ" dirty="0" smtClean="0"/>
              <a:t>AC –s výhodou PNF I.i </a:t>
            </a:r>
            <a:r>
              <a:rPr lang="cs-CZ" dirty="0" err="1" smtClean="0"/>
              <a:t>II.extenční</a:t>
            </a:r>
            <a:r>
              <a:rPr lang="cs-CZ" dirty="0" smtClean="0"/>
              <a:t> diagonála</a:t>
            </a:r>
          </a:p>
          <a:p>
            <a:pPr>
              <a:buFontTx/>
              <a:buChar char="-"/>
            </a:pPr>
            <a:r>
              <a:rPr lang="cs-CZ" dirty="0" smtClean="0"/>
              <a:t>SC i AC při operační terapii 2-3T elevace nad horizontálu až po 6T velmi šetrně s ohledem na postup doporučený operatérem</a:t>
            </a:r>
          </a:p>
          <a:p>
            <a:pPr>
              <a:buFontTx/>
              <a:buChar char="-"/>
            </a:pPr>
            <a:r>
              <a:rPr lang="cs-CZ" dirty="0" smtClean="0"/>
              <a:t>tenodéza bicepsu(přišití do intertuberkulárního sulcu) NE 6-8T aktivní flexe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ŠLACHOVÁ PORANĚNÍ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roztržení šlachy bicepsu</a:t>
            </a:r>
          </a:p>
          <a:p>
            <a:pPr>
              <a:buNone/>
            </a:pPr>
            <a:r>
              <a:rPr lang="cs-CZ" dirty="0" smtClean="0"/>
              <a:t>-Moseleyův př.palpační bolestivost mezi velkým a malým hrbolkem</a:t>
            </a:r>
          </a:p>
          <a:p>
            <a:pPr>
              <a:buNone/>
            </a:pPr>
            <a:r>
              <a:rPr lang="cs-CZ" dirty="0" smtClean="0"/>
              <a:t>-Yergasonův příznak-bolestivý tlak proti odporu při flektované končetině v lokti a ZR v RAK</a:t>
            </a:r>
          </a:p>
          <a:p>
            <a:pPr>
              <a:buFontTx/>
              <a:buChar char="-"/>
            </a:pPr>
            <a:r>
              <a:rPr lang="cs-CZ" dirty="0" smtClean="0"/>
              <a:t>proximální rpt.- obvykle 2-3T závěs,6-8T bez zátěže a potom postupně dozovat zátěž</a:t>
            </a:r>
          </a:p>
          <a:p>
            <a:pPr>
              <a:buNone/>
            </a:pPr>
            <a:r>
              <a:rPr lang="cs-CZ" dirty="0" smtClean="0"/>
              <a:t>                           - operace-sešití na krátkou hlavu nebo reinzerce do humeru formou klíčové dírky</a:t>
            </a:r>
          </a:p>
          <a:p>
            <a:pPr>
              <a:buNone/>
            </a:pPr>
            <a:r>
              <a:rPr lang="cs-CZ" dirty="0" smtClean="0"/>
              <a:t>-distální- operačně –reinzerce </a:t>
            </a:r>
          </a:p>
          <a:p>
            <a:r>
              <a:rPr lang="cs-CZ" dirty="0" smtClean="0"/>
              <a:t>ruptura šlachy m.supraspinatus(součást mažety rotátorů)-izolovaně vzácná (mladí oštěpaři ,tenisté..)nebo starší sportovci po delší prodlevě-</a:t>
            </a:r>
          </a:p>
          <a:p>
            <a:pPr>
              <a:buNone/>
            </a:pPr>
            <a:r>
              <a:rPr lang="cs-CZ" dirty="0" smtClean="0"/>
              <a:t>-nemožnost aktivní elevace paže mezi 60-120st</a:t>
            </a:r>
          </a:p>
          <a:p>
            <a:pPr>
              <a:buNone/>
            </a:pPr>
            <a:r>
              <a:rPr lang="cs-CZ" dirty="0" smtClean="0"/>
              <a:t>-Drop test-pasivní elevace paže do horizontály-neudrží paže klesá na 60st.</a:t>
            </a:r>
          </a:p>
          <a:p>
            <a:pPr>
              <a:buNone/>
            </a:pPr>
            <a:r>
              <a:rPr lang="cs-CZ" dirty="0" smtClean="0"/>
              <a:t>-totální ruptura-neschopnost abdukce- velmi vzácná</a:t>
            </a:r>
          </a:p>
          <a:p>
            <a:pPr>
              <a:buNone/>
            </a:pPr>
            <a:r>
              <a:rPr lang="cs-CZ" dirty="0" smtClean="0"/>
              <a:t>-terapie-operace-parc.resekce acromia-sešití šlachy-abdukční dlaha</a:t>
            </a:r>
          </a:p>
          <a:p>
            <a:pPr>
              <a:buFontTx/>
              <a:buChar char="-"/>
            </a:pPr>
            <a:r>
              <a:rPr lang="cs-CZ" dirty="0" smtClean="0"/>
              <a:t>u starších konzervativně- závěs,abdukční dlaha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ZLOMENINA LOPATKY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dirty="0" smtClean="0"/>
              <a:t>Dignostika na základě kliniky obtížná.</a:t>
            </a:r>
          </a:p>
          <a:p>
            <a:r>
              <a:rPr lang="cs-CZ" dirty="0" smtClean="0"/>
              <a:t>typ I – zlomenina těla lopatky- stabilní-díky okolní svalovině</a:t>
            </a:r>
          </a:p>
          <a:p>
            <a:r>
              <a:rPr lang="cs-CZ" dirty="0" smtClean="0"/>
              <a:t>typ II-zlomeniny apofýz-acromion-často spojeno s lézí AC skl.,řeší se obdobně, pro.coracoideus- vzácné indikováno přišroubování často součást AC luxace</a:t>
            </a:r>
          </a:p>
          <a:p>
            <a:r>
              <a:rPr lang="cs-CZ" dirty="0" smtClean="0"/>
              <a:t>Typ III-zlomeniny krčku a jamky-operačně dislokované zlomeniny krčku a jamky</a:t>
            </a:r>
          </a:p>
          <a:p>
            <a:pPr>
              <a:buNone/>
            </a:pPr>
            <a:r>
              <a:rPr lang="cs-CZ" dirty="0" smtClean="0"/>
              <a:t>- operace ideálně  do 2-3 dne od úrazu</a:t>
            </a:r>
          </a:p>
          <a:p>
            <a:pPr>
              <a:buFontTx/>
              <a:buChar char="-"/>
            </a:pPr>
            <a:r>
              <a:rPr lang="cs-CZ" dirty="0" smtClean="0"/>
              <a:t>konzervativní léčba-2-3T Desault plná elevace až po 6T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FYZIOTERAPEUTICKÁ INTERVENCE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-po 2-3 T pendul v šátku,IK svalstva paže,TMT horní fixátory lopatek…</a:t>
            </a:r>
          </a:p>
          <a:p>
            <a:pPr>
              <a:buNone/>
            </a:pPr>
            <a:r>
              <a:rPr lang="cs-CZ" dirty="0" smtClean="0"/>
              <a:t>-po sejmutí fixace pozvolné zvyšování ROM,metody na NF podkladě,ošetření měkkých tkání,cvičení v CKC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KLÍČNÍ KOSTI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nepřímo pádem na RAK-nejčastěji ve střední třetině </a:t>
            </a:r>
          </a:p>
          <a:p>
            <a:pPr>
              <a:buNone/>
            </a:pPr>
            <a:r>
              <a:rPr lang="cs-CZ" dirty="0" smtClean="0"/>
              <a:t>-klinicky typické-mediální úlomek tažen m.SCM kraniálně a laterální vahou končetiny distálně + m.pectoralis major kontrahuje úlomky</a:t>
            </a:r>
          </a:p>
          <a:p>
            <a:pPr>
              <a:buNone/>
            </a:pPr>
            <a:r>
              <a:rPr lang="cs-CZ" dirty="0" smtClean="0"/>
              <a:t>-konzervativní terapie (převážně u střední a med části) –Delbetovy kruhy nebo osmičkový obvaz –CAVE útlak</a:t>
            </a:r>
          </a:p>
          <a:p>
            <a:pPr>
              <a:buNone/>
            </a:pPr>
            <a:r>
              <a:rPr lang="cs-CZ" dirty="0" smtClean="0"/>
              <a:t>4-6T fixace následně pozvolné zvyšování ROM</a:t>
            </a:r>
          </a:p>
          <a:p>
            <a:pPr>
              <a:buNone/>
            </a:pPr>
            <a:r>
              <a:rPr lang="cs-CZ" dirty="0" smtClean="0"/>
              <a:t>-operativní- nejčastěji u laterálního konce klíčku-dlahy, K drát, spongiozní kloub</a:t>
            </a:r>
          </a:p>
          <a:p>
            <a:pPr>
              <a:buNone/>
            </a:pPr>
            <a:r>
              <a:rPr lang="cs-CZ" dirty="0" smtClean="0"/>
              <a:t>2-3T při stabilní osteosyntéze –pozvolna zvyšování ROM 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smtClean="0"/>
              <a:t>CAVE –poranění brachiálního plexu-vyšetření periferní inervace</a:t>
            </a:r>
          </a:p>
          <a:p>
            <a:pPr>
              <a:buNone/>
            </a:pPr>
            <a:r>
              <a:rPr lang="cs-CZ" dirty="0" smtClean="0"/>
              <a:t>              -poranění a.subclavia –kontrolovat venostázu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PORANĚNÍ LEBKY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zlomeniny </a:t>
            </a:r>
            <a:r>
              <a:rPr lang="cs-CZ" b="1" dirty="0" err="1" smtClean="0"/>
              <a:t>kalvy</a:t>
            </a:r>
            <a:endParaRPr lang="cs-CZ" dirty="0" smtClean="0"/>
          </a:p>
          <a:p>
            <a:pPr>
              <a:buFontTx/>
              <a:buChar char="-"/>
            </a:pPr>
            <a:r>
              <a:rPr lang="cs-CZ" b="1" dirty="0" smtClean="0"/>
              <a:t>cave-</a:t>
            </a:r>
            <a:r>
              <a:rPr lang="cs-CZ" dirty="0" smtClean="0"/>
              <a:t>spánková krajina (a.meningica media),střední čára (mozkové splavy)</a:t>
            </a:r>
          </a:p>
          <a:p>
            <a:pPr>
              <a:buNone/>
            </a:pPr>
            <a:r>
              <a:rPr lang="cs-CZ" b="1" dirty="0" smtClean="0"/>
              <a:t>                                   </a:t>
            </a:r>
            <a:r>
              <a:rPr lang="cs-CZ" dirty="0" smtClean="0"/>
              <a:t>-impresivní nad 3-5mm-operativa,revize dury-prevence epi Jackson,</a:t>
            </a:r>
          </a:p>
          <a:p>
            <a:r>
              <a:rPr lang="cs-CZ" b="1" dirty="0" smtClean="0"/>
              <a:t>zlomeniny baze lební</a:t>
            </a:r>
            <a:r>
              <a:rPr lang="cs-CZ" dirty="0" smtClean="0"/>
              <a:t>-brýlový hematom,subkonjuktivální h.(neohraničený),krvácení ze zvukovodu,likvorea(poranění dury), frontonazální komunikace( vyšší riziko meningitid), symptomatologie hlavových nervů</a:t>
            </a:r>
          </a:p>
          <a:p>
            <a:r>
              <a:rPr lang="cs-CZ" dirty="0" smtClean="0"/>
              <a:t>-některý z těchto příznaků-klinika zásadní –na RTG se nemusí zobrazit</a:t>
            </a:r>
          </a:p>
          <a:p>
            <a:r>
              <a:rPr lang="cs-CZ" dirty="0" smtClean="0"/>
              <a:t>Terapie-konzervativní-fraktury bez většího posunu-několikadenní klid na lůžku, observace ,zvýšená poloha hlavy,omezení břišního lisu</a:t>
            </a:r>
          </a:p>
          <a:p>
            <a:pPr>
              <a:buNone/>
            </a:pPr>
            <a:r>
              <a:rPr lang="cs-CZ" dirty="0" smtClean="0"/>
              <a:t>                  -operační-velké kostní posuny,</a:t>
            </a:r>
            <a:r>
              <a:rPr lang="cs-CZ" dirty="0" err="1" smtClean="0"/>
              <a:t>pneumocefalus</a:t>
            </a:r>
            <a:r>
              <a:rPr lang="cs-CZ" dirty="0" smtClean="0"/>
              <a:t>,masivní </a:t>
            </a:r>
            <a:r>
              <a:rPr lang="cs-CZ" dirty="0" err="1" smtClean="0"/>
              <a:t>likvorea</a:t>
            </a:r>
            <a:r>
              <a:rPr lang="cs-CZ" dirty="0" smtClean="0"/>
              <a:t>,fraktury orbity s poruchami </a:t>
            </a:r>
            <a:r>
              <a:rPr lang="cs-CZ" dirty="0" err="1" smtClean="0"/>
              <a:t>bulbu</a:t>
            </a:r>
            <a:endParaRPr lang="cs-CZ" dirty="0" smtClean="0"/>
          </a:p>
          <a:p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PROXIMÁLNÍHO HUMERU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smtClean="0"/>
              <a:t>poměrně časté 4.nejčastější zlomenina(distální radius,proximální femur,hlezno) –nepřímé násilí-starší pacienti-častěji ženy 3:1(podíl osteoporózy)-mladší pacienti- sportovní úrazy</a:t>
            </a:r>
          </a:p>
          <a:p>
            <a:pPr>
              <a:buNone/>
            </a:pPr>
            <a:r>
              <a:rPr lang="cs-CZ" dirty="0" smtClean="0"/>
              <a:t>-klinika-bolest v oblasti ramene nebo proximálního humeru s omezením hybnosti</a:t>
            </a:r>
          </a:p>
          <a:p>
            <a:pPr>
              <a:buNone/>
            </a:pPr>
            <a:r>
              <a:rPr lang="cs-CZ" dirty="0" smtClean="0"/>
              <a:t>-s odstupem více </a:t>
            </a:r>
            <a:r>
              <a:rPr lang="cs-CZ" dirty="0" err="1" smtClean="0"/>
              <a:t>dná</a:t>
            </a:r>
            <a:r>
              <a:rPr lang="cs-CZ" dirty="0" smtClean="0"/>
              <a:t> typické „scestovalé hematomy“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AO klasifikace zlomenin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i="1" dirty="0" smtClean="0"/>
              <a:t>první číslo</a:t>
            </a:r>
            <a:r>
              <a:rPr lang="cs-CZ" dirty="0" smtClean="0"/>
              <a:t> – vyjadřuje postiženou kost</a:t>
            </a:r>
          </a:p>
          <a:p>
            <a:pPr>
              <a:buNone/>
            </a:pPr>
            <a:r>
              <a:rPr lang="cs-CZ" b="1" dirty="0" smtClean="0"/>
              <a:t>1</a:t>
            </a:r>
            <a:r>
              <a:rPr lang="cs-CZ" dirty="0" smtClean="0"/>
              <a:t> – humerus</a:t>
            </a:r>
            <a:r>
              <a:rPr lang="cs-CZ" b="1" dirty="0" smtClean="0"/>
              <a:t>2</a:t>
            </a:r>
            <a:r>
              <a:rPr lang="cs-CZ" dirty="0" smtClean="0"/>
              <a:t> – předloketní kosti </a:t>
            </a:r>
            <a:r>
              <a:rPr lang="cs-CZ" b="1" dirty="0" smtClean="0"/>
              <a:t>3</a:t>
            </a:r>
            <a:r>
              <a:rPr lang="cs-CZ" dirty="0" smtClean="0"/>
              <a:t> – femur </a:t>
            </a:r>
            <a:r>
              <a:rPr lang="cs-CZ" b="1" dirty="0" smtClean="0"/>
              <a:t>4</a:t>
            </a:r>
            <a:r>
              <a:rPr lang="cs-CZ" dirty="0" smtClean="0"/>
              <a:t> – bérec </a:t>
            </a:r>
            <a:r>
              <a:rPr lang="cs-CZ" b="1" dirty="0" smtClean="0"/>
              <a:t>5</a:t>
            </a:r>
            <a:r>
              <a:rPr lang="cs-CZ" dirty="0" smtClean="0"/>
              <a:t> – páteř </a:t>
            </a:r>
            <a:r>
              <a:rPr lang="cs-CZ" b="1" dirty="0" smtClean="0"/>
              <a:t>6</a:t>
            </a:r>
            <a:r>
              <a:rPr lang="cs-CZ" dirty="0" smtClean="0"/>
              <a:t> – pánev </a:t>
            </a:r>
            <a:r>
              <a:rPr lang="cs-CZ" b="1" dirty="0" smtClean="0"/>
              <a:t>7</a:t>
            </a:r>
            <a:r>
              <a:rPr lang="cs-CZ" dirty="0" smtClean="0"/>
              <a:t> – ruka </a:t>
            </a:r>
            <a:r>
              <a:rPr lang="cs-CZ" b="1" dirty="0" smtClean="0"/>
              <a:t>8</a:t>
            </a:r>
            <a:r>
              <a:rPr lang="cs-CZ" dirty="0" smtClean="0"/>
              <a:t> – noha </a:t>
            </a:r>
            <a:r>
              <a:rPr lang="cs-CZ" b="1" dirty="0" smtClean="0"/>
              <a:t>9</a:t>
            </a:r>
            <a:r>
              <a:rPr lang="cs-CZ" dirty="0" smtClean="0"/>
              <a:t> – hlava</a:t>
            </a:r>
          </a:p>
          <a:p>
            <a:r>
              <a:rPr lang="cs-CZ" i="1" dirty="0" smtClean="0"/>
              <a:t>druhý údaj</a:t>
            </a:r>
            <a:r>
              <a:rPr lang="cs-CZ" dirty="0" smtClean="0"/>
              <a:t> – určuje segment kosti u dlouhých kostí:</a:t>
            </a:r>
          </a:p>
          <a:p>
            <a:pPr>
              <a:buNone/>
            </a:pPr>
            <a:r>
              <a:rPr lang="cs-CZ" b="1" dirty="0" smtClean="0"/>
              <a:t>1</a:t>
            </a:r>
            <a:r>
              <a:rPr lang="cs-CZ" dirty="0" smtClean="0"/>
              <a:t> – proximální epimetafýza </a:t>
            </a:r>
            <a:r>
              <a:rPr lang="cs-CZ" b="1" dirty="0" smtClean="0"/>
              <a:t>2</a:t>
            </a:r>
            <a:r>
              <a:rPr lang="cs-CZ" dirty="0" smtClean="0"/>
              <a:t> – diafýza </a:t>
            </a:r>
            <a:r>
              <a:rPr lang="cs-CZ" b="1" dirty="0" smtClean="0"/>
              <a:t>3</a:t>
            </a:r>
            <a:r>
              <a:rPr lang="cs-CZ" dirty="0" smtClean="0"/>
              <a:t> – distální epimetafýza</a:t>
            </a:r>
          </a:p>
          <a:p>
            <a:r>
              <a:rPr lang="cs-CZ" i="1" dirty="0" smtClean="0"/>
              <a:t>třetí údaj</a:t>
            </a:r>
            <a:r>
              <a:rPr lang="cs-CZ" dirty="0" smtClean="0"/>
              <a:t> ukazuje</a:t>
            </a:r>
            <a:r>
              <a:rPr lang="cs-CZ" b="1" dirty="0" smtClean="0"/>
              <a:t> typ zlomeniny (A–C)</a:t>
            </a:r>
            <a:r>
              <a:rPr lang="cs-CZ" dirty="0" smtClean="0"/>
              <a:t>, u každé části je konkrétní</a:t>
            </a:r>
          </a:p>
          <a:p>
            <a:pPr lvl="1"/>
            <a:r>
              <a:rPr lang="cs-CZ" dirty="0" smtClean="0"/>
              <a:t>každý typ je členěn na </a:t>
            </a:r>
            <a:r>
              <a:rPr lang="cs-CZ" b="1" dirty="0" smtClean="0"/>
              <a:t>skupiny 1–3</a:t>
            </a:r>
            <a:endParaRPr lang="cs-CZ" dirty="0" smtClean="0"/>
          </a:p>
          <a:p>
            <a:pPr lvl="1"/>
            <a:r>
              <a:rPr lang="cs-CZ" dirty="0" smtClean="0"/>
              <a:t>každá skupina je ještě dělena na </a:t>
            </a:r>
            <a:r>
              <a:rPr lang="cs-CZ" b="1" dirty="0" smtClean="0"/>
              <a:t>podskupiny 1–3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S vyšším číslem se závažnost fraktury zvyšuje. (pozn.: AO klasifikace se dobře ujala s výjimkou proximální části humeru (AO je moc složitá) a femuru, kde tato klasifikace nepostačuje).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LÉČBA ZLOMENIN PROXIMÁLNÍHO HUMERU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/>
              <a:t>Vhodná terapie se volí  dle typu zlomeniny, stáří a celkového stavu pacienta.</a:t>
            </a:r>
          </a:p>
          <a:p>
            <a:r>
              <a:rPr lang="cs-CZ" dirty="0" smtClean="0"/>
              <a:t>konzervativní- především u zlomenin I.typu dle Neera, u 80% starších pacientů-2T- Desault následně šátek a pendul</a:t>
            </a:r>
          </a:p>
          <a:p>
            <a:pPr>
              <a:buNone/>
            </a:pPr>
            <a:r>
              <a:rPr lang="cs-CZ" dirty="0" smtClean="0"/>
              <a:t>   -uzavřená repozice</a:t>
            </a:r>
          </a:p>
          <a:p>
            <a:pPr>
              <a:buNone/>
            </a:pPr>
            <a:r>
              <a:rPr lang="cs-CZ" dirty="0" smtClean="0"/>
              <a:t>   -úhlové dislokace-korekce vahou končetiny-hanging cast(po 5-7 </a:t>
            </a:r>
            <a:r>
              <a:rPr lang="cs-CZ" dirty="0" err="1" smtClean="0"/>
              <a:t>dchodící</a:t>
            </a:r>
            <a:r>
              <a:rPr lang="cs-CZ" dirty="0" smtClean="0"/>
              <a:t> pacient po 2-3T kyvadlové pohyby v předklonu-pendul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smtClean="0"/>
              <a:t>operační-nejčastěji dlahová osteosyntéza,popř.hřeb PHN,tříštivé a luxační fraktury někdy primární aloplastika</a:t>
            </a:r>
            <a:endParaRPr lang="cs-CZ" dirty="0"/>
          </a:p>
        </p:txBody>
      </p:sp>
      <p:pic>
        <p:nvPicPr>
          <p:cNvPr id="4" name="Obrázek 3" descr="3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162000"/>
            <a:ext cx="2772000" cy="3696000"/>
          </a:xfrm>
          <a:prstGeom prst="rect">
            <a:avLst/>
          </a:prstGeom>
        </p:spPr>
      </p:pic>
      <p:pic>
        <p:nvPicPr>
          <p:cNvPr id="5" name="Obrázek 4" descr="dlah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140968"/>
            <a:ext cx="2772000" cy="36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jizva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556792"/>
            <a:ext cx="2546350" cy="45259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41725" y="3184525"/>
          <a:ext cx="1858963" cy="488950"/>
        </p:xfrm>
        <a:graphic>
          <a:graphicData uri="http://schemas.openxmlformats.org/presentationml/2006/ole">
            <p:oleObj spid="_x0000_s1026" name="Objekt prostředí balíčkovače" showAsIcon="1" r:id="rId3" imgW="1858680" imgH="488520" progId="Package">
              <p:embed/>
            </p:oleObj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FYZIOTERAPIE  PO  ZLOMENINĚ PROXIMÁLNÍHO HUMERU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-1 fáze (pár dní po zranění) zaměření na mobilitu C a Tp,zlepšení dynamiky costovertebrálních spojení,respirační fyzio., aktivace HSSP,TMT, presura TrPs,lymftaping</a:t>
            </a:r>
          </a:p>
          <a:p>
            <a:pPr>
              <a:buNone/>
            </a:pPr>
            <a:r>
              <a:rPr lang="cs-CZ" dirty="0" smtClean="0"/>
              <a:t>-2 fáze (2-4T)obnova pohyblivosti thorakoskapulárního spojení, izolovaný pohyb v glenohumerálním skloubení, ošetření svalů v oblasti lopatky, přední a zadní axilární řasy.Sagitální stabilizace trupu, využití Vojtovy metody RO,cvičení v OKC-pendul,izometrická cv.svalů paže s využitím expanderu a modifikace PNF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200" dirty="0" smtClean="0"/>
              <a:t>-3 fáze – od 3- 4T cvičení v OKC i CKC, zařazení opor(na dozování tlaku lze použít osobní váha)z nižších pozic do vyšších s postupným zvyšováním úhlu v RAK s využitím gymballu,vše s důrazem na centrované postavení v kloubech a prevenci dyskinéz lopatky,	lza</a:t>
            </a:r>
          </a:p>
          <a:p>
            <a:pPr>
              <a:buNone/>
            </a:pPr>
            <a:r>
              <a:rPr lang="cs-CZ" sz="2200" dirty="0" smtClean="0"/>
              <a:t>-4 fáze od konce od 4T -8T, aktivní elevace do 135 st. se schopností končetinu udržet v centrovaném postavení a pozvolné zvyšování rozsahů pohybu v RAK až do docvičení  posilování dynamických stabilizátorů s expanderem ,plyometrická cvičení rychlé střídání koncentrické a excentrické aktivity,propriocepce</a:t>
            </a:r>
          </a:p>
          <a:p>
            <a:pPr>
              <a:buNone/>
            </a:pPr>
            <a:r>
              <a:rPr lang="cs-CZ" sz="2200" dirty="0" smtClean="0"/>
              <a:t>Jednotlivé fáze se mohou prolínat a terapie se liší podle typu zlomeniny</a:t>
            </a:r>
          </a:p>
          <a:p>
            <a:pPr>
              <a:buNone/>
            </a:pPr>
            <a:r>
              <a:rPr lang="cs-CZ" sz="2200" dirty="0" smtClean="0"/>
              <a:t>Fyzioterapie by měla trvat zhruba 6M(posléze formou domácího cvičení s kontrolami po cca 3-4T), při komplikovaných intraartikulárních frakturách proximálního humeru lze za úspěch považovat sebeobsluhu pacienta, prognoza nejistá rozhoduje i zajištění cévního zásobení hlavice, zajištění fce rotátorové manžety</a:t>
            </a:r>
          </a:p>
          <a:p>
            <a:pPr>
              <a:buNone/>
            </a:pPr>
            <a:endParaRPr lang="cs-CZ" sz="2200" dirty="0" smtClean="0"/>
          </a:p>
          <a:p>
            <a:pPr>
              <a:buNone/>
            </a:pPr>
            <a:endParaRPr 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smtClean="0"/>
              <a:t>komplikace-poranění brachiálního plexu</a:t>
            </a:r>
          </a:p>
          <a:p>
            <a:pPr>
              <a:buNone/>
            </a:pPr>
            <a:r>
              <a:rPr lang="cs-CZ" dirty="0" smtClean="0"/>
              <a:t>                        - avaskulární </a:t>
            </a:r>
            <a:r>
              <a:rPr lang="cs-CZ" dirty="0" err="1" smtClean="0"/>
              <a:t>nekroza</a:t>
            </a:r>
            <a:r>
              <a:rPr lang="cs-CZ" dirty="0" smtClean="0"/>
              <a:t> hlavice</a:t>
            </a:r>
          </a:p>
          <a:p>
            <a:pPr>
              <a:buNone/>
            </a:pPr>
            <a:r>
              <a:rPr lang="cs-CZ" dirty="0" smtClean="0"/>
              <a:t>                        - zhojení v </a:t>
            </a:r>
            <a:r>
              <a:rPr lang="cs-CZ" dirty="0" err="1" smtClean="0"/>
              <a:t>malpozici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- </a:t>
            </a:r>
            <a:r>
              <a:rPr lang="cs-CZ" dirty="0" err="1" smtClean="0"/>
              <a:t>impigment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DIAFÝZY HUMERU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přímé i nepřímé násilí –přímý náraz,páčení přes hranu nebo torzí (spirální zlomenina,páka)</a:t>
            </a:r>
          </a:p>
          <a:p>
            <a:pPr>
              <a:buNone/>
            </a:pPr>
            <a:r>
              <a:rPr lang="cs-CZ" dirty="0" smtClean="0"/>
              <a:t>-typické dislokace-v horní čtvrtině –tah m.pectoralis major do addukce nebo m.deltoideus do abdukce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PORANĚNÍ MOZKU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5030019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primární x sekundární</a:t>
            </a:r>
          </a:p>
          <a:p>
            <a:r>
              <a:rPr lang="cs-CZ" b="1" dirty="0" smtClean="0"/>
              <a:t>difuzní x fokální</a:t>
            </a:r>
          </a:p>
          <a:p>
            <a:pPr>
              <a:buNone/>
            </a:pPr>
            <a:r>
              <a:rPr lang="cs-CZ" b="1" dirty="0" smtClean="0"/>
              <a:t>Primární difuzní</a:t>
            </a:r>
          </a:p>
          <a:p>
            <a:r>
              <a:rPr lang="cs-CZ" b="1" dirty="0" smtClean="0"/>
              <a:t>difuzní poranění</a:t>
            </a:r>
            <a:r>
              <a:rPr lang="cs-CZ" dirty="0" smtClean="0"/>
              <a:t>-mozková komoce-natažení axonů bez těžké strukturální léze</a:t>
            </a:r>
          </a:p>
          <a:p>
            <a:pPr>
              <a:buNone/>
            </a:pPr>
            <a:r>
              <a:rPr lang="cs-CZ" b="1" dirty="0" smtClean="0"/>
              <a:t> </a:t>
            </a:r>
            <a:r>
              <a:rPr lang="cs-CZ" dirty="0" smtClean="0"/>
              <a:t>-klinika-porucha vědomí kvantitativní krátkodobá –hranice 60min,případně vegetativní př.-nauzea, zvracení,vertigo</a:t>
            </a:r>
          </a:p>
          <a:p>
            <a:pPr>
              <a:buNone/>
            </a:pPr>
            <a:r>
              <a:rPr lang="cs-CZ" dirty="0" smtClean="0"/>
              <a:t>-terapie –klidový režim 2T a více dle potřeby,nesledovat elektronická zařízení,nečíst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b="1" dirty="0" smtClean="0"/>
              <a:t>fyzioterapeutická intervence</a:t>
            </a:r>
            <a:r>
              <a:rPr lang="cs-CZ" dirty="0" smtClean="0"/>
              <a:t>-vertikalizace po odeznění vegetativních př.,sledovat TF při změně polohy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cs-CZ" dirty="0" smtClean="0"/>
              <a:t>konzervativní- fixační obvaz se volí individuálně dle lokalizace a typu zlomeniny</a:t>
            </a:r>
          </a:p>
          <a:p>
            <a:pPr>
              <a:buFontTx/>
              <a:buChar char="-"/>
            </a:pPr>
            <a:r>
              <a:rPr lang="cs-CZ" dirty="0" smtClean="0"/>
              <a:t>všechny typy lze po 3T nahradit bracem dle Sarmienta-umožňuje časnou mobilizaci RAK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 descr="sarmient.jpg"/>
          <p:cNvPicPr>
            <a:picLocks noChangeAspect="1"/>
          </p:cNvPicPr>
          <p:nvPr/>
        </p:nvPicPr>
        <p:blipFill>
          <a:blip r:embed="rId2" cstate="print"/>
          <a:srcRect l="13335"/>
          <a:stretch>
            <a:fillRect/>
          </a:stretch>
        </p:blipFill>
        <p:spPr>
          <a:xfrm>
            <a:off x="2339752" y="4077072"/>
            <a:ext cx="2339960" cy="202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r>
              <a:rPr lang="cs-CZ" sz="1800" dirty="0" smtClean="0"/>
              <a:t>operační- dlahová syntéza –dobrá stabilita,riziko poškození n.radialis-operační přístup mezi flexorovou a extenzorovou skupin</a:t>
            </a:r>
          </a:p>
          <a:p>
            <a:pPr>
              <a:buNone/>
            </a:pPr>
            <a:r>
              <a:rPr lang="cs-CZ" sz="1800" dirty="0" smtClean="0"/>
              <a:t>                   -nitrodřeňová syntéza-u zlomenin typu A někdy B (dle AO klasifikace)   svazek K drátů,humerální šrouby….</a:t>
            </a:r>
          </a:p>
          <a:p>
            <a:pPr>
              <a:buNone/>
            </a:pPr>
            <a:r>
              <a:rPr lang="cs-CZ" sz="1800" dirty="0" smtClean="0"/>
              <a:t>Po </a:t>
            </a:r>
            <a:r>
              <a:rPr lang="cs-CZ" sz="1800" dirty="0" err="1" smtClean="0"/>
              <a:t>hřebování</a:t>
            </a:r>
            <a:r>
              <a:rPr lang="cs-CZ" sz="1800" dirty="0" smtClean="0"/>
              <a:t> lze aktivně cvičit ihned,vyvarovat se </a:t>
            </a:r>
            <a:r>
              <a:rPr lang="cs-CZ" sz="1800" dirty="0" err="1" smtClean="0"/>
              <a:t>rtacím</a:t>
            </a:r>
            <a:r>
              <a:rPr lang="cs-CZ" sz="1800" dirty="0" smtClean="0"/>
              <a:t> paže.</a:t>
            </a:r>
          </a:p>
          <a:p>
            <a:pPr>
              <a:buNone/>
            </a:pPr>
            <a:r>
              <a:rPr lang="cs-CZ" sz="1800" dirty="0" smtClean="0"/>
              <a:t>Fyzioterapie</a:t>
            </a:r>
          </a:p>
          <a:p>
            <a:pPr>
              <a:buNone/>
            </a:pPr>
            <a:r>
              <a:rPr lang="cs-CZ" sz="1800" dirty="0" smtClean="0"/>
              <a:t>- pohyby nefixovaných částí končetin,TMT-segmentální ošetření C a Tp,ošetření TrPs,míčková facilitace,jemná motorika,posilování dynamických stabilizátorů zápěstí</a:t>
            </a:r>
          </a:p>
          <a:p>
            <a:pPr>
              <a:buNone/>
            </a:pPr>
            <a:r>
              <a:rPr lang="cs-CZ" sz="1800" dirty="0" smtClean="0"/>
              <a:t>-po 3T při změně fixace   udržení plného rozsahu v ramenním a loketním kloubu,udržení SS předloktí IK i KK, v oblasti paže s ohledem na operační přístup preference IK(overball,expander),pozvolné dosažení plného ROM v RAK i LOK. V případě operačního řešení je možné cvičit pohyby v RAK i LOK již po odeznění bolestivosti ,lze využít motorové dlahy i cvičení v závěsech </a:t>
            </a:r>
          </a:p>
          <a:p>
            <a:pPr>
              <a:buNone/>
            </a:pPr>
            <a:r>
              <a:rPr lang="cs-CZ" sz="1800" dirty="0" smtClean="0"/>
              <a:t>Antiedematozní režim- zvýšená poloha,kryoterapie (max 20 min. s intervalem po 2h),případně komprese,manuální evakuace dle možností,vertikalizace s rukou v závěsu, raději v kratších intervalech a častěji.</a:t>
            </a:r>
          </a:p>
          <a:p>
            <a:pPr>
              <a:buNone/>
            </a:pPr>
            <a:r>
              <a:rPr lang="cs-CZ" sz="1800" dirty="0" smtClean="0"/>
              <a:t>Plná zátěž po 4-5M ,z funkčního hlediska při plných ROM v LOK a RAK se toleruje zkratek do 2cm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DISTÁLNÍHO HUMERU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-low energy trauma-pacienti středního  a staršího věku</a:t>
            </a:r>
          </a:p>
          <a:p>
            <a:pPr>
              <a:buNone/>
            </a:pPr>
            <a:r>
              <a:rPr lang="cs-CZ" dirty="0" smtClean="0"/>
              <a:t>-high </a:t>
            </a:r>
            <a:r>
              <a:rPr lang="cs-CZ" dirty="0" err="1" smtClean="0"/>
              <a:t>energy</a:t>
            </a:r>
            <a:r>
              <a:rPr lang="cs-CZ" dirty="0" smtClean="0"/>
              <a:t> trauma-sportovní úrazy,dopravní nehody</a:t>
            </a:r>
          </a:p>
          <a:p>
            <a:pPr>
              <a:buNone/>
            </a:pPr>
            <a:r>
              <a:rPr lang="cs-CZ" dirty="0" smtClean="0"/>
              <a:t>-většinou </a:t>
            </a:r>
            <a:r>
              <a:rPr lang="cs-CZ" dirty="0" err="1" smtClean="0"/>
              <a:t>intraartikulární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ROZDĚLENÍ DLE AO KLASIFIKACE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typ A extraartikulární</a:t>
            </a:r>
          </a:p>
          <a:p>
            <a:pPr>
              <a:buNone/>
            </a:pPr>
            <a:r>
              <a:rPr lang="cs-CZ" dirty="0" smtClean="0"/>
              <a:t>-1 odlomení epikondylu</a:t>
            </a:r>
          </a:p>
          <a:p>
            <a:pPr>
              <a:buNone/>
            </a:pPr>
            <a:r>
              <a:rPr lang="cs-CZ" dirty="0" smtClean="0"/>
              <a:t>-2 suprakondylická zlomenina jednoduchá</a:t>
            </a:r>
          </a:p>
          <a:p>
            <a:pPr>
              <a:buNone/>
            </a:pPr>
            <a:r>
              <a:rPr lang="cs-CZ" dirty="0" smtClean="0"/>
              <a:t>-3 suprakondylická zl.víceúčelová</a:t>
            </a:r>
          </a:p>
          <a:p>
            <a:r>
              <a:rPr lang="cs-CZ" dirty="0" smtClean="0"/>
              <a:t>typ B částečně intraartikulární </a:t>
            </a:r>
          </a:p>
          <a:p>
            <a:pPr>
              <a:buNone/>
            </a:pPr>
            <a:r>
              <a:rPr lang="cs-CZ" dirty="0" smtClean="0"/>
              <a:t>-1 zlomenina sagitální laterální </a:t>
            </a:r>
          </a:p>
          <a:p>
            <a:pPr>
              <a:buNone/>
            </a:pPr>
            <a:r>
              <a:rPr lang="cs-CZ" dirty="0" smtClean="0"/>
              <a:t>-2 zlomenina sagitální mediální</a:t>
            </a:r>
          </a:p>
          <a:p>
            <a:pPr>
              <a:buNone/>
            </a:pPr>
            <a:r>
              <a:rPr lang="cs-CZ" dirty="0" smtClean="0"/>
              <a:t>-3 zlomenina frontální</a:t>
            </a:r>
          </a:p>
          <a:p>
            <a:r>
              <a:rPr lang="cs-CZ" dirty="0" smtClean="0"/>
              <a:t>typ B intraartikulární</a:t>
            </a:r>
          </a:p>
          <a:p>
            <a:pPr>
              <a:buNone/>
            </a:pPr>
            <a:r>
              <a:rPr lang="cs-CZ" dirty="0" smtClean="0"/>
              <a:t>-1jednoduchá Y</a:t>
            </a:r>
          </a:p>
          <a:p>
            <a:pPr>
              <a:buNone/>
            </a:pPr>
            <a:r>
              <a:rPr lang="cs-CZ" dirty="0" smtClean="0"/>
              <a:t>-2 víceúlomková metafyzárně</a:t>
            </a:r>
          </a:p>
          <a:p>
            <a:pPr>
              <a:buNone/>
            </a:pPr>
            <a:r>
              <a:rPr lang="cs-CZ" dirty="0" smtClean="0"/>
              <a:t>-3 víceúlomková kompletně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endParaRPr lang="cs-CZ" dirty="0" smtClean="0"/>
          </a:p>
        </p:txBody>
      </p:sp>
      <p:pic>
        <p:nvPicPr>
          <p:cNvPr id="4" name="Obrázek 3" descr="stavba kos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2708920"/>
            <a:ext cx="3780000" cy="283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extraartikulární </a:t>
            </a:r>
          </a:p>
          <a:p>
            <a:pPr>
              <a:buFontTx/>
              <a:buChar char="-"/>
            </a:pPr>
            <a:r>
              <a:rPr lang="cs-CZ" dirty="0" smtClean="0"/>
              <a:t>suprakondylické-nejčetnější ve věku 5-8 let</a:t>
            </a:r>
          </a:p>
          <a:p>
            <a:pPr>
              <a:buNone/>
            </a:pPr>
            <a:r>
              <a:rPr lang="cs-CZ" dirty="0" smtClean="0"/>
              <a:t>Převládá poranění nedominantní končetiny.</a:t>
            </a:r>
          </a:p>
          <a:p>
            <a:pPr>
              <a:buNone/>
            </a:pPr>
            <a:r>
              <a:rPr lang="cs-CZ" dirty="0" smtClean="0"/>
              <a:t>Větší incidence v této věkové kategorii plyne pravděpodobně z důvodu remodelační fáze a vazivové laxicity umožňující hyperextenzi.</a:t>
            </a:r>
          </a:p>
          <a:p>
            <a:pPr>
              <a:buNone/>
            </a:pPr>
            <a:r>
              <a:rPr lang="cs-CZ" dirty="0" smtClean="0"/>
              <a:t>-nejčastěji extenčního typu-olekranon se opře svým hrotem ve fossa olecrani a následně dojde ke zlomení humeru</a:t>
            </a:r>
          </a:p>
          <a:p>
            <a:pPr>
              <a:buNone/>
            </a:pPr>
            <a:r>
              <a:rPr lang="cs-CZ" dirty="0" smtClean="0"/>
              <a:t>-flekční velmi vzácné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konzervativní (nedislokované nebo mírně dislokované zl.)-repozice-sádrová dlaha- přibližně v pravoúhlém postavení a neutrálním  postavení v předloktí</a:t>
            </a:r>
          </a:p>
          <a:p>
            <a:r>
              <a:rPr lang="cs-CZ" dirty="0" smtClean="0"/>
              <a:t>komplikace předloketní kompartment až velmi vzácná Wolkmanova ischemická kontraktura (a.brachialis)</a:t>
            </a:r>
          </a:p>
          <a:p>
            <a:r>
              <a:rPr lang="cs-CZ" dirty="0" smtClean="0"/>
              <a:t>intraartikulární zlomeniny</a:t>
            </a:r>
          </a:p>
          <a:p>
            <a:pPr>
              <a:buNone/>
            </a:pPr>
            <a:r>
              <a:rPr lang="cs-CZ" dirty="0" smtClean="0"/>
              <a:t>-interkondylické- u dospělých-proximální konec ulny rozlomí oba pilíře humeru a svaly rotují kostní úlomky</a:t>
            </a:r>
          </a:p>
          <a:p>
            <a:r>
              <a:rPr lang="cs-CZ" dirty="0" smtClean="0"/>
              <a:t>operační-u dislokovaných-</a:t>
            </a:r>
            <a:r>
              <a:rPr lang="cs-CZ" dirty="0" err="1" smtClean="0"/>
              <a:t>osteosyntézy</a:t>
            </a:r>
            <a:r>
              <a:rPr lang="cs-CZ" dirty="0" smtClean="0"/>
              <a:t>-kortikální šroubky,dlahy</a:t>
            </a:r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FYZIOTERAPEUTICKÁ INTERVENCE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76064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fyzioterapie u konzervativní i operační léčby se zahajuje 1-2T po úraze i v období imobilizace- snímání sádrové dlahy a pozvolné cvičení ROM do bolesti bez krajních poloh,někdy naložena operatérem LM ortéza s doporučeným rozsahem pohybu</a:t>
            </a:r>
          </a:p>
          <a:p>
            <a:pPr>
              <a:buNone/>
            </a:pPr>
            <a:r>
              <a:rPr lang="cs-CZ" dirty="0" smtClean="0"/>
              <a:t>-motorová dlaha (PROM)</a:t>
            </a:r>
          </a:p>
          <a:p>
            <a:pPr>
              <a:buNone/>
            </a:pPr>
            <a:r>
              <a:rPr lang="cs-CZ" dirty="0" smtClean="0"/>
              <a:t>-prevence dystrofických změn nespecificky-podpora prokrvení </a:t>
            </a:r>
          </a:p>
          <a:p>
            <a:pPr>
              <a:buNone/>
            </a:pPr>
            <a:r>
              <a:rPr lang="cs-CZ" dirty="0" smtClean="0"/>
              <a:t>-segmentální pohyblivost,PIR,AGR</a:t>
            </a:r>
          </a:p>
          <a:p>
            <a:pPr>
              <a:buNone/>
            </a:pPr>
            <a:r>
              <a:rPr lang="cs-CZ" dirty="0" smtClean="0"/>
              <a:t>-TMT-ošetření TrPs presurou,ošetření fascií, míčková facilitace</a:t>
            </a:r>
          </a:p>
          <a:p>
            <a:pPr>
              <a:buNone/>
            </a:pPr>
            <a:r>
              <a:rPr lang="cs-CZ" dirty="0" smtClean="0"/>
              <a:t>-centrace RAK-</a:t>
            </a:r>
          </a:p>
          <a:p>
            <a:pPr>
              <a:buNone/>
            </a:pPr>
            <a:r>
              <a:rPr lang="cs-CZ" dirty="0" smtClean="0"/>
              <a:t>-udržování plného ROM v RAK </a:t>
            </a:r>
          </a:p>
          <a:p>
            <a:pPr>
              <a:buNone/>
            </a:pPr>
            <a:r>
              <a:rPr lang="cs-CZ" dirty="0" smtClean="0"/>
              <a:t>-sagitální stabilizace trupu,aktivace HSSP</a:t>
            </a:r>
          </a:p>
          <a:p>
            <a:pPr>
              <a:buNone/>
            </a:pPr>
            <a:r>
              <a:rPr lang="cs-CZ" dirty="0" smtClean="0"/>
              <a:t>-sebeobsluha</a:t>
            </a:r>
          </a:p>
          <a:p>
            <a:pPr>
              <a:buNone/>
            </a:pPr>
            <a:r>
              <a:rPr lang="cs-CZ" dirty="0" smtClean="0"/>
              <a:t>-jemná motoriky</a:t>
            </a:r>
          </a:p>
          <a:p>
            <a:pPr>
              <a:buNone/>
            </a:pPr>
            <a:r>
              <a:rPr lang="cs-CZ" dirty="0" smtClean="0"/>
              <a:t>-AAROM (Active Assistive Range Of Motion)a AROM</a:t>
            </a:r>
          </a:p>
          <a:p>
            <a:pPr>
              <a:buNone/>
            </a:pPr>
            <a:r>
              <a:rPr lang="cs-CZ" dirty="0" smtClean="0"/>
              <a:t>ve smyslu flexe a extenze v LOK </a:t>
            </a:r>
          </a:p>
          <a:p>
            <a:pPr>
              <a:buNone/>
            </a:pPr>
            <a:r>
              <a:rPr lang="cs-CZ" dirty="0" smtClean="0"/>
              <a:t>-rotační pohyby ve smyslu pronace a supinace cíleně cvičit až od 6T</a:t>
            </a:r>
          </a:p>
          <a:p>
            <a:pPr>
              <a:buNone/>
            </a:pPr>
            <a:r>
              <a:rPr lang="cs-CZ" dirty="0" smtClean="0"/>
              <a:t>-propriocepce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LUXACE LOKTE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smtClean="0"/>
              <a:t>Humeroulnární a proximální radioulnární kloub.</a:t>
            </a:r>
          </a:p>
          <a:p>
            <a:r>
              <a:rPr lang="cs-CZ" dirty="0" smtClean="0"/>
              <a:t>humeroulnární luxace</a:t>
            </a:r>
          </a:p>
          <a:p>
            <a:pPr>
              <a:buNone/>
            </a:pPr>
            <a:r>
              <a:rPr lang="cs-CZ" dirty="0" smtClean="0"/>
              <a:t>- nejčastěji nepřímým mechanismem-pádem na končetinu s extenzí v lokti</a:t>
            </a:r>
          </a:p>
          <a:p>
            <a:pPr>
              <a:buNone/>
            </a:pPr>
            <a:r>
              <a:rPr lang="cs-CZ" dirty="0" smtClean="0"/>
              <a:t>-při čisté luxaci vždy zadní luxace bez poranění kolaterálních vazů,méně často dorzolaterální –poranění ulnárního kolaterálního vazu</a:t>
            </a:r>
          </a:p>
          <a:p>
            <a:pPr>
              <a:buNone/>
            </a:pPr>
            <a:r>
              <a:rPr lang="cs-CZ" dirty="0" smtClean="0"/>
              <a:t>-ventrální dislokace-vždy jako luxační zlomenina (fraktura olekranonu)</a:t>
            </a:r>
          </a:p>
          <a:p>
            <a:r>
              <a:rPr lang="cs-CZ" dirty="0" smtClean="0"/>
              <a:t>radioulnární –izolovaná luxace hlavice radia-většinou v kombinaci  s frakturou ulny –nejčastěji v dětském věku</a:t>
            </a:r>
          </a:p>
          <a:p>
            <a:r>
              <a:rPr lang="cs-CZ" dirty="0" smtClean="0"/>
              <a:t>pronatio dolorosa-subluxace radia a </a:t>
            </a:r>
            <a:r>
              <a:rPr lang="cs-CZ" dirty="0" err="1" smtClean="0"/>
              <a:t>anulárního</a:t>
            </a:r>
            <a:r>
              <a:rPr lang="cs-CZ" dirty="0" smtClean="0"/>
              <a:t> vazu-tahem za extendované a pronované předloktí(zabránění pádu,oblákání)-bolestivá pronace,končetina visí dolů v mírné flexi a pronaci a nelze aktivní supinace,dítě odmítá končetinu používat</a:t>
            </a:r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ronatio doloresa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 b="9313"/>
          <a:stretch>
            <a:fillRect/>
          </a:stretch>
        </p:blipFill>
        <p:spPr>
          <a:xfrm>
            <a:off x="2483768" y="1484784"/>
            <a:ext cx="3692525" cy="446405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konzervativní –uzavřená repozice,fixace sádrovou dlahou v supinačním postavení v pravoúhlém postavení cca na 3T</a:t>
            </a:r>
          </a:p>
          <a:p>
            <a:pPr>
              <a:buNone/>
            </a:pPr>
            <a:r>
              <a:rPr lang="cs-CZ" dirty="0" smtClean="0"/>
              <a:t>    -brzká fyzioterapie</a:t>
            </a:r>
          </a:p>
          <a:p>
            <a:r>
              <a:rPr lang="cs-CZ" dirty="0" smtClean="0"/>
              <a:t>operační –irreponibilita(vzácná),poranění laterálního vazu-laterální nestabilita</a:t>
            </a:r>
          </a:p>
          <a:p>
            <a:pPr>
              <a:buNone/>
            </a:pPr>
            <a:r>
              <a:rPr lang="cs-CZ" dirty="0" smtClean="0"/>
              <a:t>    -pro </a:t>
            </a:r>
            <a:r>
              <a:rPr lang="cs-CZ" dirty="0" err="1" smtClean="0"/>
              <a:t>fyzioteraapii</a:t>
            </a:r>
            <a:r>
              <a:rPr lang="cs-CZ" dirty="0" smtClean="0"/>
              <a:t>  po suturách nebo náhradách laterálního kolaterálního vazu je „safety pozition“v pronaci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 descr="DSC09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4653136"/>
            <a:ext cx="4320000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648"/>
            <a:ext cx="8229600" cy="5865515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Difúzní axonální poranění (DAP)</a:t>
            </a:r>
            <a:r>
              <a:rPr lang="cs-CZ" dirty="0" smtClean="0"/>
              <a:t>-mnohočetné mikroskopické přerušení axonů působením střižných sil(nelze přesně stanovit hranici mezi komocí a DAP).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/>
              <a:t>k</a:t>
            </a:r>
            <a:r>
              <a:rPr lang="cs-CZ" dirty="0" smtClean="0"/>
              <a:t>linické projevy - dle míry postižení,následky od úplné úpravy až po stavy neslučitelné se životem (tzv.shearing injury)</a:t>
            </a:r>
          </a:p>
          <a:p>
            <a:pPr>
              <a:buNone/>
            </a:pPr>
            <a:r>
              <a:rPr lang="cs-CZ" dirty="0" smtClean="0"/>
              <a:t>-objektivní průkaznost složitá CT negativní v kontrastu s těžkým klinickým stavem</a:t>
            </a:r>
          </a:p>
          <a:p>
            <a:pPr>
              <a:buNone/>
            </a:pPr>
            <a:r>
              <a:rPr lang="cs-CZ" b="1" dirty="0" smtClean="0"/>
              <a:t>Primární fokální </a:t>
            </a:r>
            <a:endParaRPr lang="cs-CZ" dirty="0" smtClean="0"/>
          </a:p>
          <a:p>
            <a:r>
              <a:rPr lang="cs-CZ" b="1" dirty="0" smtClean="0"/>
              <a:t>Mozková kontuze </a:t>
            </a:r>
          </a:p>
          <a:p>
            <a:r>
              <a:rPr lang="cs-CZ" b="1" dirty="0" err="1" smtClean="0"/>
              <a:t>Intracerebrální</a:t>
            </a:r>
            <a:r>
              <a:rPr lang="cs-CZ" b="1" dirty="0" smtClean="0"/>
              <a:t> </a:t>
            </a:r>
            <a:r>
              <a:rPr lang="cs-CZ" b="1" dirty="0" err="1" smtClean="0"/>
              <a:t>henatom</a:t>
            </a:r>
            <a:endParaRPr lang="cs-CZ" b="1" dirty="0" smtClean="0"/>
          </a:p>
          <a:p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fyzioterapie- jak je uvedeno výše –s důrazem na centraci RAK ,posílení dynamických stabilizátorů,důraz na ROM,sebeobsluha,úchopy 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PŘEDLOKETNÍCH KOSTÍ</a:t>
            </a:r>
            <a:br>
              <a:rPr lang="cs-CZ" dirty="0" smtClean="0"/>
            </a:br>
            <a:r>
              <a:rPr lang="cs-CZ" dirty="0" smtClean="0"/>
              <a:t>PROXIMÁLNÍ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zlomenina hlavice radia-pád na radiální stranu lokte,nepřímo extendovaná ruka v maximální pronaci-loket tlačen do valgozity a hlavice se roztříští tlakem hlavičky pažní kosti</a:t>
            </a:r>
          </a:p>
          <a:p>
            <a:r>
              <a:rPr lang="cs-CZ" dirty="0" smtClean="0"/>
              <a:t>léčba</a:t>
            </a:r>
          </a:p>
          <a:p>
            <a:pPr>
              <a:buNone/>
            </a:pPr>
            <a:r>
              <a:rPr lang="cs-CZ" dirty="0" smtClean="0"/>
              <a:t>-konzervativní-2-3T sádrová fixace-brzká fyzioterapie</a:t>
            </a:r>
          </a:p>
          <a:p>
            <a:pPr>
              <a:buNone/>
            </a:pPr>
            <a:r>
              <a:rPr lang="cs-CZ" dirty="0" smtClean="0"/>
              <a:t>-operační-resekce hlavice radia,spacer,náhrada hlavice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760640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zlomenina olekranonu ulnae-časté poranění-přímý náraz,vzácně nepřímo tahem m.triceps barachii (koulaři,oštěpaři)</a:t>
            </a:r>
          </a:p>
          <a:p>
            <a:r>
              <a:rPr lang="cs-CZ" dirty="0" smtClean="0"/>
              <a:t>-vždy intraartikulární(zcela vyjímečně při abrubci vrcholu extraartikulární)</a:t>
            </a:r>
          </a:p>
          <a:p>
            <a:r>
              <a:rPr lang="cs-CZ" dirty="0" smtClean="0"/>
              <a:t>léčba –nedislokované vzácné,tah m.triceps brachii způsobí dislokaci</a:t>
            </a:r>
          </a:p>
          <a:p>
            <a:pPr>
              <a:buNone/>
            </a:pPr>
            <a:r>
              <a:rPr lang="cs-CZ" dirty="0" smtClean="0"/>
              <a:t>-konzervativní terapie -3T-v 60 až 90st flexe-fyzioterapii lze zahájit po 10 dnech za RTG kontrol s limitací pohybu</a:t>
            </a:r>
          </a:p>
          <a:p>
            <a:pPr>
              <a:buNone/>
            </a:pPr>
            <a:r>
              <a:rPr lang="cs-CZ" dirty="0" smtClean="0"/>
              <a:t>-operační-dislokované zlomeniny vyžadují vždy operační léčení-Kirchnerovy dráty jištěné tahovou cerkláží-analgetický důvod 7 dní sádrová fixace,někdy LM ortéza brzká fyzioterapie hned po odeznění bolesti</a:t>
            </a: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KOMPLIKACE V OBLASTI LOKTE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ztuhlost kloubu-funkční rozsah-S-30-120</a:t>
            </a:r>
          </a:p>
          <a:p>
            <a:pPr>
              <a:buNone/>
            </a:pPr>
            <a:r>
              <a:rPr lang="cs-CZ" dirty="0" smtClean="0"/>
              <a:t>při menším rozsahu problém se sebeobslouhou</a:t>
            </a:r>
          </a:p>
          <a:p>
            <a:pPr>
              <a:buNone/>
            </a:pPr>
            <a:r>
              <a:rPr lang="cs-CZ" dirty="0" smtClean="0"/>
              <a:t>Imobilizace delší než 4T-u necelé poloviny významné omezení hybnosti</a:t>
            </a:r>
          </a:p>
          <a:p>
            <a:r>
              <a:rPr lang="cs-CZ" dirty="0" smtClean="0"/>
              <a:t>heterotopické osifikace-prevence pečlivá anatomická repozice,nerovnost limituje pohyb</a:t>
            </a:r>
          </a:p>
          <a:p>
            <a:pPr>
              <a:buNone/>
            </a:pPr>
            <a:r>
              <a:rPr lang="cs-CZ" dirty="0" smtClean="0"/>
              <a:t>-šetrná fyzioterapie bez násilných pasivních manipulací ,eliminace zánětu </a:t>
            </a:r>
          </a:p>
          <a:p>
            <a:pPr>
              <a:buNone/>
            </a:pPr>
            <a:r>
              <a:rPr lang="cs-CZ" dirty="0" smtClean="0"/>
              <a:t>-pravidelná RTG kontrola –při náznaku paraartikulárních osifikací-Indometacin</a:t>
            </a:r>
          </a:p>
          <a:p>
            <a:r>
              <a:rPr lang="cs-CZ" dirty="0" smtClean="0"/>
              <a:t>Nestability-nedostatečné ošetření vazivového poranění.</a:t>
            </a:r>
            <a:endParaRPr 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ZLOMENINY  RADIA A ULNY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Monteggiova zlomenina-nejčastější-zlomenina proximálního konce ulny s ventrální luxací hlavice radia</a:t>
            </a:r>
          </a:p>
          <a:p>
            <a:pPr>
              <a:buNone/>
            </a:pPr>
            <a:r>
              <a:rPr lang="cs-CZ" dirty="0" smtClean="0"/>
              <a:t>-přímý náraz na dorzální stranu předloktí(forenzní hledisko),pád na flektované předloktí</a:t>
            </a:r>
          </a:p>
          <a:p>
            <a:r>
              <a:rPr lang="cs-CZ" dirty="0" smtClean="0"/>
              <a:t>léčba </a:t>
            </a:r>
          </a:p>
          <a:p>
            <a:pPr>
              <a:buFontTx/>
              <a:buChar char="-"/>
            </a:pPr>
            <a:r>
              <a:rPr lang="cs-CZ" dirty="0" smtClean="0"/>
              <a:t>výhradně operační-dlahy,šrouby</a:t>
            </a:r>
          </a:p>
          <a:p>
            <a:pPr>
              <a:buNone/>
            </a:pPr>
            <a:r>
              <a:rPr lang="cs-CZ" dirty="0" smtClean="0"/>
              <a:t>Fyzioterapie obdobná jako u předchozích fraktur.</a:t>
            </a:r>
            <a:endParaRPr lang="cs-CZ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505475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Galeazziho zlomenina- zlomenina v distální třetině radia spojené s luxací distální ulny-léze vazů radioulnárního spojení</a:t>
            </a:r>
          </a:p>
          <a:p>
            <a:pPr>
              <a:buNone/>
            </a:pPr>
            <a:r>
              <a:rPr lang="cs-CZ" dirty="0" smtClean="0"/>
              <a:t>-přímé násilí </a:t>
            </a:r>
          </a:p>
          <a:p>
            <a:r>
              <a:rPr lang="cs-CZ" dirty="0" smtClean="0"/>
              <a:t>léčba –operační syntéza radia,někdy stabilizace radioulnárního kloubu často sádrová fixace 6T vzhledem k vazivovým lézím distálního RU skloubení </a:t>
            </a:r>
          </a:p>
          <a:p>
            <a:pPr>
              <a:buNone/>
            </a:pPr>
            <a:r>
              <a:rPr lang="cs-CZ" dirty="0" smtClean="0"/>
              <a:t>fyzioterapie- posilování dynamických stabilizátorů zápěstí,úchop,centrace RAK ,zařazení končetiny do dlouhých svalových řetězců</a:t>
            </a:r>
            <a:endParaRPr lang="cs-CZ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DISTÁLNÍHO PŘEDLOKTÍ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/>
              <a:t>- kinematika-ulna obtáčí radius</a:t>
            </a:r>
          </a:p>
          <a:p>
            <a:r>
              <a:rPr lang="cs-CZ" dirty="0" smtClean="0"/>
              <a:t>Collesova fraktura – fraktura distálního radia-extenční mechanismus-pád na ruku v dorziflexi</a:t>
            </a:r>
          </a:p>
          <a:p>
            <a:pPr>
              <a:buNone/>
            </a:pPr>
            <a:r>
              <a:rPr lang="cs-CZ" dirty="0" smtClean="0"/>
              <a:t>- konzervativně-sádrová fixace v mírné</a:t>
            </a:r>
          </a:p>
          <a:p>
            <a:pPr>
              <a:buNone/>
            </a:pPr>
            <a:r>
              <a:rPr lang="cs-CZ" dirty="0" smtClean="0"/>
              <a:t>   palmární flexi a ulnární dukci 6Tx10 dní a střední postavení,fixace po MTC</a:t>
            </a:r>
          </a:p>
          <a:p>
            <a:pPr>
              <a:buNone/>
            </a:pPr>
            <a:r>
              <a:rPr lang="cs-CZ" dirty="0" smtClean="0"/>
              <a:t>-operační perkutánní transfixace K-dráty(nestabilní)problematická fyzioterapie,ZF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764704"/>
            <a:ext cx="8229600" cy="536145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Smithova zlomenina-fraktura distálního radia flekční</a:t>
            </a:r>
          </a:p>
          <a:p>
            <a:pPr>
              <a:buNone/>
            </a:pPr>
            <a:r>
              <a:rPr lang="cs-CZ" dirty="0" smtClean="0"/>
              <a:t>fyzioterapie-posilování dynamických stabilizátorů zápěstí s důrazem na stabilitu zápěstí,zvyšování ROM,centrace RAK ,aktivace HSSP,TMT,úchopy,semzomotorická stimulace ruky,edukace pacienta v prevenci úrazů(senioři</a:t>
            </a:r>
          </a:p>
          <a:p>
            <a:pPr>
              <a:buNone/>
            </a:pPr>
            <a:r>
              <a:rPr lang="cs-CZ" dirty="0" smtClean="0"/>
              <a:t>CAVE KBRS, sy karpálního tunelu</a:t>
            </a:r>
          </a:p>
          <a:p>
            <a:pPr>
              <a:buNone/>
            </a:pPr>
            <a:r>
              <a:rPr lang="cs-CZ" dirty="0" smtClean="0"/>
              <a:t>-nestability v oblasti DRUK-nezvednou břemeno v supinaci</a:t>
            </a:r>
            <a:endParaRPr lang="cs-CZ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V OBLASTI ZÁPĚSTÍ A RUKY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511256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zlomenina kosti člunkové(os scaphoideum)-60-90% ,</a:t>
            </a:r>
          </a:p>
          <a:p>
            <a:pPr>
              <a:buNone/>
            </a:pPr>
            <a:r>
              <a:rPr lang="cs-CZ" dirty="0" smtClean="0"/>
              <a:t>-   pád na extendované zápěstí s radiální dukcí-méně obvyklý mechanizmus přímý náraz</a:t>
            </a:r>
          </a:p>
          <a:p>
            <a:pPr>
              <a:buFontTx/>
              <a:buChar char="-"/>
            </a:pPr>
            <a:r>
              <a:rPr lang="cs-CZ" dirty="0" smtClean="0"/>
              <a:t>bolest při tlaku na „fossa tabatier“,stupňuje se radiální dukcí ruky</a:t>
            </a:r>
          </a:p>
          <a:p>
            <a:pPr>
              <a:buFontTx/>
              <a:buChar char="-"/>
            </a:pPr>
            <a:r>
              <a:rPr lang="cs-CZ" dirty="0" smtClean="0"/>
              <a:t>při přetrvávající pozitivní klinice i přes negativní nález na RTG je třeba s odstupem zopakovat.</a:t>
            </a:r>
          </a:p>
          <a:p>
            <a:pPr>
              <a:buFontTx/>
              <a:buChar char="-"/>
            </a:pPr>
            <a:r>
              <a:rPr lang="cs-CZ" dirty="0" smtClean="0"/>
              <a:t>vzhledem k problematické vaskularizaci-doba hojení 12-24M ,riziko pakloubu- nejlepší výsledky operační řešení-Herbertovy šrouby-často kostní štěp</a:t>
            </a:r>
          </a:p>
          <a:p>
            <a:pPr>
              <a:buFontTx/>
              <a:buChar char="-"/>
            </a:pPr>
            <a:r>
              <a:rPr lang="cs-CZ" dirty="0" smtClean="0"/>
              <a:t>neřešené-artrozy</a:t>
            </a:r>
          </a:p>
          <a:p>
            <a:pPr>
              <a:buFontTx/>
              <a:buChar char="-"/>
            </a:pPr>
            <a:r>
              <a:rPr lang="cs-CZ" dirty="0" smtClean="0"/>
              <a:t>čím proximálnější linie lomu,tím šetrnější fyzioterapie</a:t>
            </a:r>
          </a:p>
          <a:p>
            <a:pPr>
              <a:buFontTx/>
              <a:buChar char="-"/>
            </a:pPr>
            <a:r>
              <a:rPr lang="cs-CZ" dirty="0" smtClean="0"/>
              <a:t>konzervativní léčba problematická-jen nedislokované fraktury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476672"/>
            <a:ext cx="8820472" cy="582252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boxerská zlomenina-úderem v ose končetiny při sevření ruky v pěst, nebo pádem na ruku sevřenou v pěst, dochází k odlomení hlavičky (distální) části kosti záprstní. Podle intenzity úderu dochází k posunu hlavičky z osy, tj. k ohnutí do dlaně.</a:t>
            </a:r>
          </a:p>
          <a:p>
            <a:pPr>
              <a:buNone/>
            </a:pPr>
            <a:r>
              <a:rPr lang="cs-CZ" dirty="0" smtClean="0"/>
              <a:t>- bolestivost v oblasti zlomené hlavičky- v prstové části dlaně. Rychle dochází k rozvoji výrazného otoku nejen kloubu samého, ale i hřbetu ruku, může být patrný krevní výron. Pro bolest dochází k omezení pohybu postiženého prstu. Než se rozvine otok, může dojít i k deformitě v oblasti kůstek záprstních.</a:t>
            </a:r>
          </a:p>
          <a:p>
            <a:r>
              <a:rPr lang="cs-CZ" dirty="0" smtClean="0"/>
              <a:t>léčba</a:t>
            </a:r>
          </a:p>
          <a:p>
            <a:pPr>
              <a:buNone/>
            </a:pPr>
            <a:r>
              <a:rPr lang="cs-CZ" dirty="0" smtClean="0"/>
              <a:t>-konzervativní léčba-dislokace do 30° přiložením sádrové fixace na dobu 5 týdnů. </a:t>
            </a:r>
          </a:p>
          <a:p>
            <a:pPr>
              <a:buNone/>
            </a:pPr>
            <a:r>
              <a:rPr lang="cs-CZ" dirty="0" smtClean="0"/>
              <a:t>-operační </a:t>
            </a:r>
            <a:r>
              <a:rPr lang="pt-BR" dirty="0" smtClean="0"/>
              <a:t>dislok</a:t>
            </a:r>
            <a:r>
              <a:rPr lang="cs-CZ" dirty="0" smtClean="0"/>
              <a:t>ace</a:t>
            </a:r>
            <a:r>
              <a:rPr lang="pt-BR" dirty="0" smtClean="0"/>
              <a:t> (posun) nad 30°,doporučuje se operační řešení s repozicí a fixací dráty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e</a:t>
            </a:r>
            <a:r>
              <a:rPr lang="cs-CZ" b="1" dirty="0" smtClean="0"/>
              <a:t>pidurální krvácení</a:t>
            </a:r>
            <a:r>
              <a:rPr lang="cs-CZ" dirty="0" smtClean="0"/>
              <a:t>- nejčastější zdroj krvácení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dura</a:t>
            </a:r>
            <a:r>
              <a:rPr lang="cs-CZ" dirty="0" smtClean="0"/>
              <a:t> mater odloučena od </a:t>
            </a:r>
            <a:r>
              <a:rPr lang="cs-CZ" dirty="0" err="1" smtClean="0"/>
              <a:t>calvy</a:t>
            </a:r>
            <a:r>
              <a:rPr lang="cs-CZ" dirty="0" smtClean="0"/>
              <a:t> v různém rozsahu</a:t>
            </a:r>
          </a:p>
          <a:p>
            <a:pPr>
              <a:buNone/>
            </a:pPr>
            <a:r>
              <a:rPr lang="cs-CZ" dirty="0" smtClean="0"/>
              <a:t>-až v 90% přítomna zlomenina </a:t>
            </a:r>
            <a:r>
              <a:rPr lang="cs-CZ" dirty="0" err="1" smtClean="0"/>
              <a:t>kalvy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-80% v temporální oblasti</a:t>
            </a:r>
          </a:p>
          <a:p>
            <a:pPr>
              <a:buNone/>
            </a:pPr>
            <a:r>
              <a:rPr lang="cs-CZ" dirty="0" smtClean="0"/>
              <a:t>a.</a:t>
            </a:r>
            <a:r>
              <a:rPr lang="cs-CZ" dirty="0"/>
              <a:t>m</a:t>
            </a:r>
            <a:r>
              <a:rPr lang="cs-CZ" dirty="0" smtClean="0"/>
              <a:t>eningica media-klasický třífazový průběh-kratší bezvědomí-lucidní interval-nová progredující porucha vědomí. NENÍ PRAVIDLEM-může chybět lucidní interval-klinický nález postupně progreduje-CT-urgentní stav-kraniotomie-zastavit zdroj krvácení a odstranění koagul 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76672"/>
            <a:ext cx="8229600" cy="5649491"/>
          </a:xfrm>
        </p:spPr>
        <p:txBody>
          <a:bodyPr>
            <a:normAutofit/>
          </a:bodyPr>
          <a:lstStyle/>
          <a:p>
            <a:r>
              <a:rPr lang="cs-CZ" dirty="0" smtClean="0"/>
              <a:t>Bennetova  zlomenina-pád na palec ruky, kdy se působícím násilím odlamuje část kloubní plochy karpometakarpálního kloubu a tahem okolních svalů dochází k posunu fragmentů.</a:t>
            </a:r>
          </a:p>
          <a:p>
            <a:pPr>
              <a:buNone/>
            </a:pPr>
            <a:r>
              <a:rPr lang="cs-CZ" dirty="0" smtClean="0"/>
              <a:t>-  takřka ve všech případech operační řešení, jehož úkolem je repozice fragmentu a fixace ve správném postavení. Individuálně se dle nálezu během operace přikládá fixace a zahajuje rehabilitace. </a:t>
            </a: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smtClean="0"/>
              <a:t>Rolandova zlomenina- komplikovaná intraartikulární zlomenina prvního metacarpu s dislokací carpometacarpálního kloubu palce</a:t>
            </a:r>
          </a:p>
          <a:p>
            <a:pPr>
              <a:buFontTx/>
              <a:buChar char="-"/>
            </a:pPr>
            <a:r>
              <a:rPr lang="cs-CZ" dirty="0" smtClean="0"/>
              <a:t>léčba operační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ŠLACHOVÉ PORANĚNÍ RUKY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anatomie flexorového aparátu ruky</a:t>
            </a:r>
          </a:p>
          <a:p>
            <a:pPr>
              <a:buNone/>
            </a:pPr>
            <a:r>
              <a:rPr lang="cs-CZ" dirty="0" smtClean="0"/>
              <a:t>-tříčlánkové prsty –dvě flexorové šlachy</a:t>
            </a:r>
          </a:p>
          <a:p>
            <a:pPr>
              <a:buNone/>
            </a:pPr>
            <a:r>
              <a:rPr lang="cs-CZ" dirty="0" smtClean="0"/>
              <a:t>-střední článek -inzerce povrchového flexoru</a:t>
            </a:r>
          </a:p>
          <a:p>
            <a:pPr>
              <a:buNone/>
            </a:pPr>
            <a:r>
              <a:rPr lang="cs-CZ" dirty="0" smtClean="0"/>
              <a:t>-distální článek –inzerce hlubokého flexoru</a:t>
            </a:r>
          </a:p>
          <a:p>
            <a:pPr>
              <a:buNone/>
            </a:pPr>
            <a:r>
              <a:rPr lang="cs-CZ" dirty="0" smtClean="0"/>
              <a:t>-osteofibrozní kanál-tvořen pochvou a systémem</a:t>
            </a:r>
            <a:endParaRPr lang="cs-CZ" dirty="0"/>
          </a:p>
          <a:p>
            <a:pPr>
              <a:buNone/>
            </a:pPr>
            <a:r>
              <a:rPr lang="cs-CZ" dirty="0" smtClean="0"/>
              <a:t> poutek-fixují šl.pochvu ke skeletu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188640"/>
            <a:ext cx="8229600" cy="666936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zóny poranění flexorů</a:t>
            </a:r>
          </a:p>
          <a:p>
            <a:pPr>
              <a:buNone/>
            </a:pPr>
            <a:r>
              <a:rPr lang="cs-CZ" dirty="0" smtClean="0"/>
              <a:t>- zóna I-distálně od PIP kl.</a:t>
            </a:r>
          </a:p>
          <a:p>
            <a:pPr>
              <a:buNone/>
            </a:pPr>
            <a:r>
              <a:rPr lang="cs-CZ" dirty="0" smtClean="0"/>
              <a:t>- zóna II -od PIP k MP kl.(po distální dlaňovou rýhu- „no man s land“,špatné výsledky sutur)</a:t>
            </a:r>
          </a:p>
          <a:p>
            <a:pPr>
              <a:buNone/>
            </a:pPr>
            <a:r>
              <a:rPr lang="cs-CZ" dirty="0" smtClean="0"/>
              <a:t>- zóna III-MP kloubu k distálnímu okraji karpálního tunelu</a:t>
            </a:r>
          </a:p>
          <a:p>
            <a:pPr>
              <a:buNone/>
            </a:pPr>
            <a:r>
              <a:rPr lang="cs-CZ" dirty="0" smtClean="0"/>
              <a:t>- zóna IV-karpální tunel(FCR,FCU,FDP,FDS)</a:t>
            </a:r>
          </a:p>
          <a:p>
            <a:pPr>
              <a:buNone/>
            </a:pPr>
            <a:r>
              <a:rPr lang="cs-CZ" dirty="0" smtClean="0"/>
              <a:t>-zóna V-proximálně od karpálního tunelu</a:t>
            </a:r>
          </a:p>
          <a:p>
            <a:pPr>
              <a:buNone/>
            </a:pPr>
            <a:r>
              <a:rPr lang="cs-CZ" dirty="0" smtClean="0"/>
              <a:t>-povrchová vrstva m.pronator teres,FCR,m.palmaris longus,FCU</a:t>
            </a:r>
          </a:p>
          <a:p>
            <a:pPr>
              <a:buNone/>
            </a:pPr>
            <a:r>
              <a:rPr lang="cs-CZ" dirty="0" smtClean="0"/>
              <a:t> -střední-FDS</a:t>
            </a:r>
          </a:p>
          <a:p>
            <a:pPr>
              <a:buNone/>
            </a:pPr>
            <a:r>
              <a:rPr lang="cs-CZ" dirty="0" smtClean="0"/>
              <a:t> -hluboká-FDP,m.pollicis longus ,m pronator </a:t>
            </a:r>
            <a:r>
              <a:rPr lang="cs-CZ" sz="3300" dirty="0" smtClean="0"/>
              <a:t>quadratus</a:t>
            </a:r>
          </a:p>
          <a:p>
            <a:pPr>
              <a:buNone/>
            </a:pPr>
            <a:r>
              <a:rPr lang="cs-CZ" dirty="0" smtClean="0"/>
              <a:t>     </a:t>
            </a:r>
          </a:p>
          <a:p>
            <a:pPr>
              <a:buNone/>
            </a:pPr>
            <a:r>
              <a:rPr lang="cs-CZ" dirty="0" smtClean="0"/>
              <a:t>     </a:t>
            </a:r>
            <a:endParaRPr lang="cs-CZ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na palci-T1-distálně od IP kl. </a:t>
            </a:r>
          </a:p>
          <a:p>
            <a:pPr>
              <a:buNone/>
            </a:pPr>
            <a:r>
              <a:rPr lang="cs-CZ" dirty="0" smtClean="0"/>
              <a:t>                  -T2-od IP kl. k MP kl.</a:t>
            </a:r>
          </a:p>
          <a:p>
            <a:pPr>
              <a:buNone/>
            </a:pPr>
            <a:r>
              <a:rPr lang="cs-CZ" dirty="0" smtClean="0"/>
              <a:t>                  -T3-od MP kl. ke karpálnímu tunelu             </a:t>
            </a:r>
          </a:p>
        </p:txBody>
      </p:sp>
      <p:pic>
        <p:nvPicPr>
          <p:cNvPr id="1026" name="Picture 2" descr="C:\Users\sabina\Desktop\IMG_20211024_204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501008"/>
            <a:ext cx="3402000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Diagnostika</a:t>
            </a:r>
            <a:endParaRPr lang="cs-CZ" dirty="0"/>
          </a:p>
        </p:txBody>
      </p:sp>
      <p:pic>
        <p:nvPicPr>
          <p:cNvPr id="4" name="Zástupný symbol pro obsah 3" descr="IMG_20211024_2043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654"/>
          <a:stretch>
            <a:fillRect/>
          </a:stretch>
        </p:blipFill>
        <p:spPr>
          <a:xfrm>
            <a:off x="1475656" y="1556792"/>
            <a:ext cx="6034617" cy="4425355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92696"/>
            <a:ext cx="8229600" cy="5433467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  - poloha prstu může ukázat jasně na šlachové poranění, resp. přerušení šlachy </a:t>
            </a:r>
          </a:p>
          <a:p>
            <a:pPr>
              <a:buNone/>
            </a:pPr>
            <a:r>
              <a:rPr lang="cs-CZ" dirty="0" smtClean="0"/>
              <a:t>    -při přerušení šlach obou flexorů ztrácí prst svoji normální klidovou polohu a je zcela rovný, bez možnosti flexe </a:t>
            </a:r>
          </a:p>
          <a:p>
            <a:pPr>
              <a:buNone/>
            </a:pPr>
            <a:r>
              <a:rPr lang="cs-CZ" dirty="0" smtClean="0"/>
              <a:t>    -při každém vyšetření šlach je důležitá spolupráce pacienta, což však bývá někdy obtížné zejména u malých dětí. </a:t>
            </a:r>
            <a:endParaRPr lang="cs-CZ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332656"/>
            <a:ext cx="8229600" cy="633670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 smtClean="0"/>
              <a:t>    -poranění hlubokého flexoru diagnostikujeme tak, že se přidrží prst v oblasti středního článku ruky a vyzve se pacient k provedení pohybu ve článku distálním přerušení hlubokého flexoru je tato flexe nemožná</a:t>
            </a:r>
          </a:p>
          <a:p>
            <a:pPr>
              <a:buNone/>
            </a:pPr>
            <a:r>
              <a:rPr lang="cs-CZ" dirty="0" smtClean="0"/>
              <a:t>    - při poranění povrchovém flexoru pacient neohne prst isolovaně v proximálním interfalangeálním kloubu, i když zde bývá diagnosa často poměrně obtížná</a:t>
            </a:r>
          </a:p>
          <a:p>
            <a:pPr>
              <a:buFontTx/>
              <a:buChar char="-"/>
            </a:pPr>
            <a:r>
              <a:rPr lang="cs-CZ" dirty="0" smtClean="0"/>
              <a:t>pohyb v metakarpofalangeálním kloubu bývá totiž zachován i při přerušení obou flexorových šlach prstů vlivem působením interoseálních a lumbrikálních svalů, což mnohdy svádí k chybné diagnose </a:t>
            </a:r>
          </a:p>
          <a:p>
            <a:pPr>
              <a:buFontTx/>
              <a:buChar char="-"/>
            </a:pPr>
            <a:r>
              <a:rPr lang="cs-CZ" dirty="0" smtClean="0"/>
              <a:t>při nejistotě o poranění šlach flexorového aparátu je zcela na místě chirurgická revize</a:t>
            </a:r>
            <a:endParaRPr lang="cs-CZ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04664"/>
            <a:ext cx="8229600" cy="619268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dirty="0" smtClean="0"/>
              <a:t>    -absence rány-nemožnost flexe prstu způsobená rupturou šlachy, nebo poškozením příslušného nervu</a:t>
            </a:r>
          </a:p>
          <a:p>
            <a:pPr>
              <a:buNone/>
            </a:pPr>
            <a:r>
              <a:rPr lang="cs-CZ" dirty="0" smtClean="0"/>
              <a:t>    - při rozlišení druhu poranění pomůže aplikace tlaku na bříška flexorů v oblasti předloktí, kde při intaktní šlaše dojde k naznačení flexe</a:t>
            </a:r>
          </a:p>
          <a:p>
            <a:pPr>
              <a:buNone/>
            </a:pPr>
            <a:r>
              <a:rPr lang="cs-CZ" dirty="0" smtClean="0"/>
              <a:t>    -parciální léze šlachy-  oslabený tahu šlachy-omezení rozsahu pohybu a bolestivosti při pokusu o flexi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Veškeré vyšetřování poraněného šlachového aparátu musí být tedy prováděno jemnými pohyby, aby eventuelní šlachový pahýl zbytečně neretrahoval proximálně. Se šlachovým poraněním může být spojeno i poranění nervů. Je třeba vždy vyšetřit i citlivost periferně od místa poranění.</a:t>
            </a:r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chirurgická- primární sutura-do 24h</a:t>
            </a:r>
          </a:p>
          <a:p>
            <a:pPr>
              <a:buNone/>
            </a:pPr>
            <a:r>
              <a:rPr lang="cs-CZ" dirty="0" smtClean="0"/>
              <a:t>                       - odložená primární – do 2T</a:t>
            </a:r>
          </a:p>
          <a:p>
            <a:pPr>
              <a:buNone/>
            </a:pPr>
            <a:r>
              <a:rPr lang="cs-CZ" dirty="0" smtClean="0"/>
              <a:t>                       - časná sekundární-2-5T</a:t>
            </a:r>
          </a:p>
          <a:p>
            <a:pPr>
              <a:buNone/>
            </a:pPr>
            <a:r>
              <a:rPr lang="cs-CZ" dirty="0" smtClean="0"/>
              <a:t>                       - sekundární po 5t</a:t>
            </a:r>
          </a:p>
          <a:p>
            <a:pPr>
              <a:buNone/>
            </a:pPr>
            <a:r>
              <a:rPr lang="cs-CZ" dirty="0" smtClean="0"/>
              <a:t>-pevnost sutury rozhoduje o intenzitě fyzioterapie</a:t>
            </a:r>
          </a:p>
          <a:p>
            <a:pPr>
              <a:buNone/>
            </a:pPr>
            <a:r>
              <a:rPr lang="cs-CZ" dirty="0" smtClean="0"/>
              <a:t>-pevnost šlachové sutury je nejmenší mezi 9.-15.pooperačním dnem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832648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s</a:t>
            </a:r>
            <a:r>
              <a:rPr lang="cs-CZ" b="1" dirty="0" smtClean="0"/>
              <a:t>ubdurální hematom</a:t>
            </a:r>
            <a:r>
              <a:rPr lang="cs-CZ" dirty="0" smtClean="0"/>
              <a:t>-zdroj krvácení jsou žilní splavy a přemos</a:t>
            </a:r>
            <a:r>
              <a:rPr lang="cs-CZ" dirty="0"/>
              <a:t>ť</a:t>
            </a:r>
            <a:r>
              <a:rPr lang="cs-CZ" dirty="0" smtClean="0"/>
              <a:t>ující cévy</a:t>
            </a:r>
          </a:p>
          <a:p>
            <a:pPr>
              <a:buFontTx/>
              <a:buChar char="-"/>
            </a:pPr>
            <a:r>
              <a:rPr lang="cs-CZ" dirty="0" smtClean="0"/>
              <a:t>krvácení do prostoru mezi </a:t>
            </a:r>
            <a:r>
              <a:rPr lang="cs-CZ" dirty="0" err="1" smtClean="0"/>
              <a:t>arachnoideu</a:t>
            </a:r>
            <a:r>
              <a:rPr lang="cs-CZ" dirty="0" smtClean="0"/>
              <a:t> a </a:t>
            </a:r>
            <a:r>
              <a:rPr lang="cs-CZ" dirty="0" err="1" smtClean="0"/>
              <a:t>duru</a:t>
            </a:r>
            <a:r>
              <a:rPr lang="cs-CZ" dirty="0" smtClean="0"/>
              <a:t> mater</a:t>
            </a:r>
          </a:p>
          <a:p>
            <a:pPr>
              <a:buFontTx/>
              <a:buChar char="-"/>
            </a:pPr>
            <a:r>
              <a:rPr lang="cs-CZ" dirty="0" smtClean="0"/>
              <a:t>akceleračně-</a:t>
            </a:r>
            <a:r>
              <a:rPr lang="cs-CZ" dirty="0" err="1" smtClean="0"/>
              <a:t>decelerační</a:t>
            </a:r>
            <a:r>
              <a:rPr lang="cs-CZ" dirty="0" smtClean="0"/>
              <a:t> mechanismus-dojde k přetržení </a:t>
            </a:r>
            <a:r>
              <a:rPr lang="cs-CZ" dirty="0" err="1" smtClean="0"/>
              <a:t>přemosťujicích</a:t>
            </a:r>
            <a:r>
              <a:rPr lang="cs-CZ" dirty="0" smtClean="0"/>
              <a:t> cév</a:t>
            </a:r>
          </a:p>
          <a:p>
            <a:pPr>
              <a:buFontTx/>
              <a:buChar char="-"/>
            </a:pPr>
            <a:r>
              <a:rPr lang="cs-CZ" dirty="0" err="1" smtClean="0"/>
              <a:t>coup</a:t>
            </a:r>
            <a:r>
              <a:rPr lang="cs-CZ" dirty="0" smtClean="0"/>
              <a:t> x </a:t>
            </a:r>
            <a:r>
              <a:rPr lang="cs-CZ" dirty="0" err="1" smtClean="0"/>
              <a:t>contre</a:t>
            </a:r>
            <a:r>
              <a:rPr lang="cs-CZ" dirty="0" smtClean="0"/>
              <a:t> </a:t>
            </a:r>
            <a:r>
              <a:rPr lang="cs-CZ" dirty="0" err="1" smtClean="0"/>
              <a:t>coup</a:t>
            </a:r>
            <a:r>
              <a:rPr lang="cs-CZ" dirty="0" smtClean="0"/>
              <a:t>-zhmoždění  nebo lacerace mozku</a:t>
            </a:r>
          </a:p>
          <a:p>
            <a:pPr>
              <a:buFontTx/>
              <a:buChar char="-"/>
            </a:pPr>
            <a:r>
              <a:rPr lang="cs-CZ" dirty="0" smtClean="0"/>
              <a:t>vysoká mortalita způsobená  častěji sekundárními komplikacemi</a:t>
            </a:r>
          </a:p>
          <a:p>
            <a:pPr>
              <a:buNone/>
            </a:pPr>
            <a:r>
              <a:rPr lang="cs-CZ" dirty="0"/>
              <a:t>-</a:t>
            </a:r>
            <a:r>
              <a:rPr lang="cs-CZ" dirty="0" smtClean="0"/>
              <a:t>dle doby od úrazu a manifestace dělíme na</a:t>
            </a:r>
          </a:p>
          <a:p>
            <a:pPr>
              <a:buNone/>
            </a:pPr>
            <a:r>
              <a:rPr lang="cs-CZ" dirty="0" smtClean="0"/>
              <a:t>-akutní-první hodiny až dny</a:t>
            </a:r>
          </a:p>
          <a:p>
            <a:pPr>
              <a:buNone/>
            </a:pPr>
            <a:r>
              <a:rPr lang="cs-CZ" dirty="0" smtClean="0"/>
              <a:t>-subakutní-do 3týdnů od úrazu-vyvíjí se pozvolna</a:t>
            </a:r>
          </a:p>
          <a:p>
            <a:pPr>
              <a:buNone/>
            </a:pPr>
            <a:r>
              <a:rPr lang="cs-CZ" dirty="0" smtClean="0"/>
              <a:t>-chronický-manifestace po 3 týdnech až měsících(častěji pacienti  s atrofií mozku-senioři,alkoholici)-neurčité příznaky-bolest hlavy,únava,spavost a pozvolná porucha vědomí</a:t>
            </a:r>
          </a:p>
          <a:p>
            <a:pPr>
              <a:buNone/>
            </a:pPr>
            <a:r>
              <a:rPr lang="cs-CZ" dirty="0" smtClean="0"/>
              <a:t>-klinicky lze subdurální hematom velmi špatně odlišit epidurálního hematomu –CT</a:t>
            </a:r>
          </a:p>
          <a:p>
            <a:pPr>
              <a:buNone/>
            </a:pPr>
            <a:r>
              <a:rPr lang="cs-CZ" dirty="0" smtClean="0"/>
              <a:t>-terapie –evakuace hematomu,vyjímečně konzervativní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76250"/>
            <a:ext cx="8229600" cy="619311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fyzioterapeutická intervence</a:t>
            </a:r>
          </a:p>
          <a:p>
            <a:pPr>
              <a:buFontTx/>
              <a:buChar char="-"/>
            </a:pPr>
            <a:r>
              <a:rPr lang="cs-CZ" dirty="0" smtClean="0"/>
              <a:t>v posledních letech tendence k brzkému zahájení fyzioterapie-nejčastěji využívaná je semiaktivní metoda dle Kleinerta a její modifikace-pasivní pohyb flexoru v osteofibrozním kanále-zápěstí fixované na dlaze v palmární flexi 20st ,prsty v semiflexi (názory na úhel flexe v zápěstí se liší)</a:t>
            </a:r>
          </a:p>
          <a:p>
            <a:pPr>
              <a:buFontTx/>
              <a:buChar char="-"/>
            </a:pPr>
            <a:r>
              <a:rPr lang="cs-CZ" dirty="0" smtClean="0"/>
              <a:t>antiedematozní režim-elevace,komprese-využití Cobanu</a:t>
            </a:r>
          </a:p>
          <a:p>
            <a:pPr>
              <a:buFontTx/>
              <a:buChar char="-"/>
            </a:pPr>
            <a:r>
              <a:rPr lang="cs-CZ" dirty="0" smtClean="0"/>
              <a:t>péče o jizvu-prevence adhezí –využití siliposu,mastí na silikonové bazi</a:t>
            </a:r>
          </a:p>
          <a:p>
            <a:pPr>
              <a:buFontTx/>
              <a:buChar char="-"/>
            </a:pPr>
            <a:r>
              <a:rPr lang="cs-CZ" dirty="0" smtClean="0"/>
              <a:t>zajištění skluzu šlachy</a:t>
            </a:r>
          </a:p>
          <a:p>
            <a:pPr>
              <a:buFontTx/>
              <a:buChar char="-"/>
            </a:pPr>
            <a:r>
              <a:rPr lang="cs-CZ" dirty="0" smtClean="0"/>
              <a:t>obnovení pevnosti tahu</a:t>
            </a:r>
          </a:p>
          <a:p>
            <a:pPr>
              <a:buFontTx/>
              <a:buChar char="-"/>
            </a:pPr>
            <a:r>
              <a:rPr lang="cs-CZ" dirty="0" smtClean="0"/>
              <a:t>nácvik pohybu na zdravé končetině</a:t>
            </a:r>
          </a:p>
          <a:p>
            <a:r>
              <a:rPr lang="cs-CZ" dirty="0" smtClean="0"/>
              <a:t>modifikace Kleinertovy metody využívaná v současnosti nejčastěji (</a:t>
            </a:r>
            <a:r>
              <a:rPr lang="cs-CZ" dirty="0" err="1" smtClean="0"/>
              <a:t>Mgr.Milada</a:t>
            </a:r>
            <a:r>
              <a:rPr lang="cs-CZ" dirty="0" smtClean="0"/>
              <a:t> Kukačková,nemocnice Vysoké nad Jizerou,IC klinika)</a:t>
            </a:r>
          </a:p>
          <a:p>
            <a:pPr>
              <a:buFontTx/>
              <a:buChar char="-"/>
            </a:pPr>
            <a:r>
              <a:rPr lang="cs-CZ" dirty="0" smtClean="0"/>
              <a:t>5.-10.poop.den na které pacient cvičí pasivní flexi zatažením za gumičky či vlasec a aktivní extenzi zpět do dlahy 10x každou hodinu po dobu 5 týdnů.</a:t>
            </a:r>
          </a:p>
          <a:p>
            <a:pPr>
              <a:buFontTx/>
              <a:buChar char="-"/>
            </a:pPr>
            <a:r>
              <a:rPr lang="cs-CZ" dirty="0" smtClean="0"/>
              <a:t>po 5T -je sejmuta dynamická dlaha a zhodnocen celkový stav operované končetiny. Je změřen rozsah pohybů. Pacient je instruován o plném používání operované končetiny, zatím bez zátěže. Je zhodnocen stav a případně navržena následná rehabilitace</a:t>
            </a:r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leinert-flex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350"/>
            <a:ext cx="8229600" cy="5865813"/>
          </a:xfrm>
        </p:spPr>
        <p:txBody>
          <a:bodyPr>
            <a:normAutofit/>
          </a:bodyPr>
          <a:lstStyle/>
          <a:p>
            <a:r>
              <a:rPr lang="cs-CZ" dirty="0" smtClean="0"/>
              <a:t>Kleinertova metoda </a:t>
            </a:r>
          </a:p>
          <a:p>
            <a:pPr>
              <a:buNone/>
            </a:pPr>
            <a:r>
              <a:rPr lang="cs-CZ" dirty="0" smtClean="0"/>
              <a:t>-aktivní extenze prstů a pasivní flekčním tahem</a:t>
            </a:r>
          </a:p>
          <a:p>
            <a:pPr>
              <a:buNone/>
            </a:pPr>
            <a:r>
              <a:rPr lang="cs-CZ" dirty="0" smtClean="0"/>
              <a:t>-RC 45 – 60 FL, MCP 60 – 90 FL</a:t>
            </a:r>
          </a:p>
          <a:p>
            <a:pPr>
              <a:buFontTx/>
              <a:buChar char="-"/>
            </a:pPr>
            <a:r>
              <a:rPr lang="cs-CZ" dirty="0" smtClean="0"/>
              <a:t>1. týden 5-10 pohybů </a:t>
            </a:r>
          </a:p>
          <a:p>
            <a:pPr>
              <a:buFontTx/>
              <a:buChar char="-"/>
            </a:pPr>
            <a:r>
              <a:rPr lang="cs-CZ" dirty="0" smtClean="0"/>
              <a:t>2. týden 10-15 pohybů </a:t>
            </a:r>
          </a:p>
          <a:p>
            <a:pPr>
              <a:buFontTx/>
              <a:buChar char="-"/>
            </a:pPr>
            <a:r>
              <a:rPr lang="cs-CZ" dirty="0" smtClean="0"/>
              <a:t>3. týden 20-25 pohybů </a:t>
            </a:r>
          </a:p>
          <a:p>
            <a:pPr>
              <a:buFontTx/>
              <a:buChar char="-"/>
            </a:pPr>
            <a:r>
              <a:rPr lang="cs-CZ" dirty="0" smtClean="0"/>
              <a:t> 6. týdnu aktivní flexe </a:t>
            </a:r>
          </a:p>
          <a:p>
            <a:pPr>
              <a:buFontTx/>
              <a:buChar char="-"/>
            </a:pPr>
            <a:r>
              <a:rPr lang="cs-CZ" dirty="0" smtClean="0"/>
              <a:t>plná zátěž 10.-12. týden</a:t>
            </a:r>
            <a:endParaRPr lang="cs-CZ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332656"/>
            <a:ext cx="8229600" cy="5793507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Metoda „place and hold“ </a:t>
            </a:r>
          </a:p>
          <a:p>
            <a:pPr>
              <a:buNone/>
            </a:pPr>
            <a:r>
              <a:rPr lang="cs-CZ" dirty="0" smtClean="0"/>
              <a:t>-RC kloub ve flexi, snižuje sílu flexorů, ale zvyšuje pasivní odpor extenzorů </a:t>
            </a:r>
          </a:p>
          <a:p>
            <a:pPr>
              <a:buNone/>
            </a:pPr>
            <a:r>
              <a:rPr lang="cs-CZ" dirty="0" smtClean="0"/>
              <a:t>-denní nošení dorzální dlaha se zápěstím ve 20 stupňové FL a MP klouby v 50 FL </a:t>
            </a:r>
          </a:p>
          <a:p>
            <a:pPr>
              <a:buNone/>
            </a:pPr>
            <a:r>
              <a:rPr lang="cs-CZ" dirty="0" smtClean="0"/>
              <a:t>-na terapii možnost kloubové dlahy,dovolující plnou flexi,extenze omezená na 30st</a:t>
            </a:r>
          </a:p>
          <a:p>
            <a:pPr>
              <a:buNone/>
            </a:pPr>
            <a:r>
              <a:rPr lang="cs-CZ" dirty="0" smtClean="0"/>
              <a:t> -15x/1h pasivní flexe v IP kloubech, poté následuje 25x flexe prstů metodou place </a:t>
            </a:r>
            <a:r>
              <a:rPr lang="cs-CZ" dirty="0" err="1" smtClean="0"/>
              <a:t>and</a:t>
            </a:r>
            <a:r>
              <a:rPr lang="cs-CZ" dirty="0" smtClean="0"/>
              <a:t> hold</a:t>
            </a:r>
          </a:p>
          <a:p>
            <a:r>
              <a:rPr lang="cs-CZ" dirty="0" smtClean="0"/>
              <a:t>metody RHB dle </a:t>
            </a:r>
            <a:r>
              <a:rPr lang="cs-CZ" dirty="0" err="1" smtClean="0"/>
              <a:t>Tubiana</a:t>
            </a:r>
            <a:r>
              <a:rPr lang="cs-CZ" dirty="0" smtClean="0"/>
              <a:t>-zahrnují i ostatní metodiky</a:t>
            </a:r>
            <a:endParaRPr lang="cs-CZ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548680"/>
            <a:ext cx="8229600" cy="557748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zóny poranění extenzorů (prsty)</a:t>
            </a:r>
          </a:p>
          <a:p>
            <a:pPr>
              <a:buNone/>
            </a:pPr>
            <a:r>
              <a:rPr lang="cs-CZ" dirty="0" smtClean="0"/>
              <a:t>-zóna I: DIP kl.</a:t>
            </a:r>
          </a:p>
          <a:p>
            <a:pPr>
              <a:buNone/>
            </a:pPr>
            <a:r>
              <a:rPr lang="cs-CZ" dirty="0" smtClean="0"/>
              <a:t>-zóna II: střední phalanga</a:t>
            </a:r>
          </a:p>
          <a:p>
            <a:pPr>
              <a:buNone/>
            </a:pPr>
            <a:r>
              <a:rPr lang="cs-CZ" dirty="0" smtClean="0"/>
              <a:t>-zóna III: PIP kl. </a:t>
            </a:r>
          </a:p>
          <a:p>
            <a:pPr>
              <a:buNone/>
            </a:pPr>
            <a:r>
              <a:rPr lang="cs-CZ" dirty="0" smtClean="0"/>
              <a:t>-zóna IV: proximální phalanga </a:t>
            </a:r>
          </a:p>
          <a:p>
            <a:pPr>
              <a:buNone/>
            </a:pPr>
            <a:r>
              <a:rPr lang="cs-CZ" dirty="0" smtClean="0"/>
              <a:t>-zóna V: MP kl. </a:t>
            </a:r>
          </a:p>
          <a:p>
            <a:pPr>
              <a:buNone/>
            </a:pPr>
            <a:r>
              <a:rPr lang="cs-CZ" dirty="0" smtClean="0"/>
              <a:t>-zóna VI: metakarp </a:t>
            </a:r>
          </a:p>
          <a:p>
            <a:pPr>
              <a:buNone/>
            </a:pPr>
            <a:r>
              <a:rPr lang="cs-CZ" dirty="0" smtClean="0"/>
              <a:t>-zóna VII: retinaculum extenzorum </a:t>
            </a:r>
          </a:p>
          <a:p>
            <a:pPr>
              <a:buNone/>
            </a:pPr>
            <a:r>
              <a:rPr lang="cs-CZ" dirty="0" smtClean="0"/>
              <a:t>-zóna VIII: distální část předloktí </a:t>
            </a:r>
          </a:p>
          <a:p>
            <a:pPr>
              <a:buNone/>
            </a:pPr>
            <a:r>
              <a:rPr lang="cs-CZ" dirty="0" smtClean="0"/>
              <a:t>-zóna IX: střední a proximální předloktí</a:t>
            </a:r>
            <a:endParaRPr lang="cs-CZ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zóny poranění extenzorů (palec): </a:t>
            </a:r>
          </a:p>
          <a:p>
            <a:pPr>
              <a:buNone/>
            </a:pPr>
            <a:r>
              <a:rPr lang="cs-CZ" dirty="0" smtClean="0"/>
              <a:t>-zóna T I: IP kl. palce </a:t>
            </a:r>
          </a:p>
          <a:p>
            <a:pPr>
              <a:buFontTx/>
              <a:buChar char="-"/>
            </a:pPr>
            <a:r>
              <a:rPr lang="cs-CZ" dirty="0" smtClean="0"/>
              <a:t>zóna T II: prox. phalanga palce </a:t>
            </a:r>
          </a:p>
          <a:p>
            <a:pPr>
              <a:buFontTx/>
              <a:buChar char="-"/>
            </a:pPr>
            <a:r>
              <a:rPr lang="cs-CZ" dirty="0" smtClean="0"/>
              <a:t>zóna T III: MP kl. palce </a:t>
            </a:r>
          </a:p>
          <a:p>
            <a:pPr>
              <a:buFontTx/>
              <a:buChar char="-"/>
            </a:pPr>
            <a:r>
              <a:rPr lang="cs-CZ" dirty="0" smtClean="0"/>
              <a:t> zóna T IV: 1. metakarp palce </a:t>
            </a:r>
          </a:p>
          <a:p>
            <a:pPr>
              <a:buFontTx/>
              <a:buChar char="-"/>
            </a:pPr>
            <a:r>
              <a:rPr lang="cs-CZ" dirty="0" smtClean="0"/>
              <a:t>zóna T V: karpus</a:t>
            </a:r>
            <a:endParaRPr lang="cs-CZ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ZÓNY EXTENZOROVÉHO APARÁTU</a:t>
            </a:r>
            <a:endParaRPr lang="cs-CZ" dirty="0"/>
          </a:p>
        </p:txBody>
      </p:sp>
      <p:pic>
        <p:nvPicPr>
          <p:cNvPr id="4" name="Zástupný symbol pro obsah 3" descr="extenzorové zon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405" b="4730"/>
          <a:stretch>
            <a:fillRect/>
          </a:stretch>
        </p:blipFill>
        <p:spPr>
          <a:xfrm>
            <a:off x="2843808" y="1844824"/>
            <a:ext cx="3888432" cy="4104456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PORANĚNÍ EXTENZOROVÉHO APARÁTU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poranění v zóně 1-touto zónou probíhají pouze laterální pruhy dorzální aponeurózy, které se upínají na bázi distálního falangu</a:t>
            </a:r>
          </a:p>
          <a:p>
            <a:pPr>
              <a:buNone/>
            </a:pPr>
            <a:r>
              <a:rPr lang="cs-CZ" dirty="0" smtClean="0"/>
              <a:t>- poraněním vzniká tzv. kladívkový prst(Mallet finger)</a:t>
            </a:r>
          </a:p>
          <a:p>
            <a:r>
              <a:rPr lang="cs-CZ" dirty="0" smtClean="0"/>
              <a:t>poranění v zóně 2 V zóně 2 se kříží klinický obraz zóny 1 a 3</a:t>
            </a:r>
          </a:p>
          <a:p>
            <a:pPr>
              <a:buNone/>
            </a:pPr>
            <a:r>
              <a:rPr lang="cs-CZ" dirty="0" smtClean="0"/>
              <a:t>-probíhají tudy jak laterální pruhy aponeurózy (v distální části), tak střední pruh (v proximální části). Proto při poranění vzniká buď kladívkový prst, nebo deformita knoflíkové dírky – podle lokalizace</a:t>
            </a:r>
          </a:p>
          <a:p>
            <a:pPr>
              <a:buNone/>
            </a:pPr>
            <a:r>
              <a:rPr lang="cs-CZ" dirty="0" smtClean="0"/>
              <a:t>-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648"/>
            <a:ext cx="8229600" cy="5865515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poranění v zóně 3 zahrnuje poranění dorzální aponeurózy nad proximálním článkem prstu </a:t>
            </a:r>
          </a:p>
          <a:p>
            <a:pPr>
              <a:buNone/>
            </a:pPr>
            <a:r>
              <a:rPr lang="cs-CZ" dirty="0" smtClean="0"/>
              <a:t>-probíhá zde střední pruh vláken, který se upíná na bázi prostředního falangu-poškození této části aponeurózy -distální kloub nalézáme v hyperextenzi a proximální kloub ve flexi-poškozením středního pruhu dojde k rozestupu laterálních vláken-vytvoří se prostor -vlákna napjatá posunují se k ose rotace, táhnou PIP kloub do flexe a tím ho zároveň tlačí do prostoru, který mezi nimi vznikl-deformita knoflíkové dírky (boutonnier)</a:t>
            </a:r>
          </a:p>
          <a:p>
            <a:pPr>
              <a:buNone/>
            </a:pPr>
            <a:r>
              <a:rPr lang="cs-CZ" dirty="0" smtClean="0"/>
              <a:t>-deformita labutí šíje-nacházíme DIP kloub ve flexi a PIP kloub v hyperextenzi-nerovnováha mezi povrchovým flexorem prstu a dorzální aponeurózou(součást revmatického onemocnění,neléčená abrubce dorsální aponeurozy,hyperlaxicita vazů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xt.apará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b="1" dirty="0" smtClean="0"/>
              <a:t>kontuze a traumatický </a:t>
            </a:r>
            <a:r>
              <a:rPr lang="cs-CZ" b="1" dirty="0" err="1" smtClean="0"/>
              <a:t>intercerebrální</a:t>
            </a:r>
            <a:r>
              <a:rPr lang="cs-CZ" b="1" dirty="0" smtClean="0"/>
              <a:t> hematom</a:t>
            </a:r>
            <a:r>
              <a:rPr lang="cs-CZ" dirty="0" smtClean="0"/>
              <a:t>-prolínající se klinická jednotka</a:t>
            </a:r>
          </a:p>
          <a:p>
            <a:pPr>
              <a:buNone/>
            </a:pPr>
            <a:r>
              <a:rPr lang="cs-CZ" dirty="0" smtClean="0"/>
              <a:t>-90% frontální nebo temporální laloky</a:t>
            </a:r>
          </a:p>
          <a:p>
            <a:pPr>
              <a:buNone/>
            </a:pPr>
            <a:r>
              <a:rPr lang="cs-CZ" dirty="0" smtClean="0"/>
              <a:t>-časné CT –SAK,drobné kontuze </a:t>
            </a:r>
          </a:p>
          <a:p>
            <a:pPr>
              <a:buNone/>
            </a:pPr>
            <a:r>
              <a:rPr lang="cs-CZ" dirty="0" smtClean="0"/>
              <a:t>-s odstupem 3-48h často </a:t>
            </a:r>
            <a:r>
              <a:rPr lang="cs-CZ" dirty="0" err="1" smtClean="0"/>
              <a:t>nárust</a:t>
            </a:r>
            <a:r>
              <a:rPr lang="cs-CZ" dirty="0" smtClean="0"/>
              <a:t> objemu</a:t>
            </a:r>
            <a:endParaRPr lang="cs-CZ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88640"/>
            <a:ext cx="8229600" cy="593752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terapie</a:t>
            </a:r>
          </a:p>
          <a:p>
            <a:r>
              <a:rPr lang="cs-CZ" dirty="0" smtClean="0"/>
              <a:t>- kladívkovitý prst (Mallet finger)</a:t>
            </a:r>
          </a:p>
          <a:p>
            <a:r>
              <a:rPr lang="cs-CZ" dirty="0" smtClean="0"/>
              <a:t>převážně konzervativní</a:t>
            </a:r>
          </a:p>
          <a:p>
            <a:pPr>
              <a:buNone/>
            </a:pPr>
            <a:r>
              <a:rPr lang="cs-CZ" dirty="0" smtClean="0"/>
              <a:t>-6T volární extenční dlažka</a:t>
            </a:r>
          </a:p>
          <a:p>
            <a:pPr>
              <a:buNone/>
            </a:pPr>
            <a:r>
              <a:rPr lang="cs-CZ" dirty="0" smtClean="0"/>
              <a:t>-po 6T aktivní flexe 20-25st</a:t>
            </a:r>
          </a:p>
          <a:p>
            <a:pPr>
              <a:buNone/>
            </a:pPr>
            <a:r>
              <a:rPr lang="cs-CZ" dirty="0" smtClean="0"/>
              <a:t>-8T nácvik úchopu</a:t>
            </a:r>
          </a:p>
          <a:p>
            <a:pPr>
              <a:buNone/>
            </a:pPr>
            <a:r>
              <a:rPr lang="cs-CZ" dirty="0" smtClean="0"/>
              <a:t>-10-12T plná zátěž</a:t>
            </a:r>
          </a:p>
          <a:p>
            <a:pPr>
              <a:buNone/>
            </a:pPr>
            <a:r>
              <a:rPr lang="cs-CZ" dirty="0" smtClean="0"/>
              <a:t>               -deformita knoflíkové dírky(Boutonnier)</a:t>
            </a:r>
          </a:p>
          <a:p>
            <a:r>
              <a:rPr lang="cs-CZ" dirty="0" smtClean="0"/>
              <a:t>výsledek konzervativní terapie nejistý-a sekundární sutura problematická, s výhodou operační sutura</a:t>
            </a:r>
          </a:p>
          <a:p>
            <a:pPr>
              <a:buNone/>
            </a:pPr>
            <a:r>
              <a:rPr lang="cs-CZ" dirty="0" smtClean="0"/>
              <a:t>-dlaha –fixace PIP v extenzi na 3-4T</a:t>
            </a:r>
          </a:p>
          <a:p>
            <a:pPr>
              <a:buFontTx/>
              <a:buChar char="-"/>
            </a:pPr>
            <a:r>
              <a:rPr lang="cs-CZ" dirty="0" smtClean="0"/>
              <a:t>od 3T aktivní cv.DIP a MP kl.</a:t>
            </a:r>
          </a:p>
          <a:p>
            <a:pPr>
              <a:buFontTx/>
              <a:buChar char="-"/>
            </a:pPr>
            <a:r>
              <a:rPr lang="cs-CZ" dirty="0" smtClean="0"/>
              <a:t>Od 6T aktivní cv.v PIP kl.</a:t>
            </a:r>
          </a:p>
          <a:p>
            <a:pPr>
              <a:buFontTx/>
              <a:buChar char="-"/>
            </a:pPr>
            <a:r>
              <a:rPr lang="cs-CZ" dirty="0" smtClean="0"/>
              <a:t>8-12T cvičení proti odporu </a:t>
            </a:r>
            <a:endParaRPr lang="cs-CZ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laha I zo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lažka.jpg"/>
          <p:cNvPicPr>
            <a:picLocks noChangeAspect="1"/>
          </p:cNvPicPr>
          <p:nvPr/>
        </p:nvPicPr>
        <p:blipFill>
          <a:blip r:embed="rId2" cstate="print"/>
          <a:srcRect b="3011"/>
          <a:stretch>
            <a:fillRect/>
          </a:stretch>
        </p:blipFill>
        <p:spPr>
          <a:xfrm rot="16200000">
            <a:off x="2049946" y="-49696"/>
            <a:ext cx="5143500" cy="6957392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88640"/>
            <a:ext cx="8229600" cy="593752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zóna V a VII: </a:t>
            </a:r>
          </a:p>
          <a:p>
            <a:pPr>
              <a:buNone/>
            </a:pPr>
            <a:r>
              <a:rPr lang="cs-CZ" dirty="0" smtClean="0"/>
              <a:t>-0.-3. týden: - dynamická extenční dlaha – RC 25 DF, MP 0-30 FL</a:t>
            </a:r>
          </a:p>
          <a:p>
            <a:pPr>
              <a:buNone/>
            </a:pPr>
            <a:r>
              <a:rPr lang="cs-CZ" dirty="0" smtClean="0"/>
              <a:t>-PIP a DIP střídají plnou FL a EXT</a:t>
            </a:r>
          </a:p>
          <a:p>
            <a:pPr>
              <a:buNone/>
            </a:pPr>
            <a:r>
              <a:rPr lang="cs-CZ" dirty="0" smtClean="0"/>
              <a:t> - přes noc všechny prsty v extenční statické dlaze</a:t>
            </a:r>
          </a:p>
          <a:p>
            <a:pPr>
              <a:buNone/>
            </a:pPr>
            <a:r>
              <a:rPr lang="cs-CZ" dirty="0" smtClean="0"/>
              <a:t> - á/hod 10x aktivní flexe, poté pasivní extenze </a:t>
            </a:r>
          </a:p>
          <a:p>
            <a:pPr>
              <a:buFontTx/>
              <a:buChar char="-"/>
            </a:pPr>
            <a:r>
              <a:rPr lang="cs-CZ" dirty="0" smtClean="0"/>
              <a:t>v zóně 5 a 6 aktivní flexe v zápěstí do 20 stupňů</a:t>
            </a:r>
          </a:p>
          <a:p>
            <a:pPr>
              <a:buFontTx/>
              <a:buChar char="-"/>
            </a:pPr>
            <a:r>
              <a:rPr lang="cs-CZ" dirty="0" smtClean="0"/>
              <a:t>-v 7 z. pouze do 15 - MP, PIP a DIP v plné pasivní EXT </a:t>
            </a:r>
          </a:p>
          <a:p>
            <a:pPr>
              <a:buFontTx/>
              <a:buChar char="-"/>
            </a:pPr>
            <a:r>
              <a:rPr lang="cs-CZ" dirty="0" smtClean="0"/>
              <a:t>3,5.-5. týden: - dynam. dlaha dovoluje 50 flexe v MP</a:t>
            </a:r>
          </a:p>
          <a:p>
            <a:pPr>
              <a:buFontTx/>
              <a:buChar char="-"/>
            </a:pPr>
            <a:r>
              <a:rPr lang="cs-CZ" dirty="0" smtClean="0"/>
              <a:t> - v zóně 5 a 6 se provádí aktivní FLX v RC do 20</a:t>
            </a:r>
          </a:p>
          <a:p>
            <a:pPr>
              <a:buFontTx/>
              <a:buChar char="-"/>
            </a:pPr>
            <a:r>
              <a:rPr lang="cs-CZ" dirty="0" smtClean="0"/>
              <a:t>v 7 do 15 - MP, PIP a DIP v plné pasivní EXT</a:t>
            </a:r>
          </a:p>
          <a:p>
            <a:pPr>
              <a:buFontTx/>
              <a:buChar char="-"/>
            </a:pPr>
            <a:r>
              <a:rPr lang="cs-CZ" dirty="0" smtClean="0"/>
              <a:t>cv. place and hold</a:t>
            </a:r>
            <a:endParaRPr lang="cs-CZ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332656"/>
            <a:ext cx="8229600" cy="5793507"/>
          </a:xfrm>
        </p:spPr>
        <p:txBody>
          <a:bodyPr/>
          <a:lstStyle/>
          <a:p>
            <a:r>
              <a:rPr lang="cs-CZ" dirty="0" smtClean="0"/>
              <a:t>5.-6. týden - dynam. dlaha dovoluje 70 stupňovou flexi v MP </a:t>
            </a:r>
          </a:p>
          <a:p>
            <a:pPr>
              <a:buFontTx/>
              <a:buChar char="-"/>
            </a:pPr>
            <a:r>
              <a:rPr lang="cs-CZ" dirty="0" smtClean="0"/>
              <a:t>aktivní FLX, EXT v RC</a:t>
            </a:r>
          </a:p>
          <a:p>
            <a:pPr>
              <a:buNone/>
            </a:pPr>
            <a:r>
              <a:rPr lang="cs-CZ" dirty="0" smtClean="0"/>
              <a:t> - aktivní rozsah FLX a EXT prstů </a:t>
            </a:r>
          </a:p>
          <a:p>
            <a:pPr>
              <a:buFontTx/>
              <a:buChar char="-"/>
            </a:pPr>
            <a:r>
              <a:rPr lang="cs-CZ" dirty="0" smtClean="0"/>
              <a:t>po 6 týdnech:- konec dynam. dlahy, užívá se statická přes noc </a:t>
            </a:r>
          </a:p>
          <a:p>
            <a:pPr>
              <a:buFontTx/>
              <a:buChar char="-"/>
            </a:pPr>
            <a:r>
              <a:rPr lang="cs-CZ" dirty="0" smtClean="0"/>
              <a:t>aktivní rozsah FLX, EXT v RC </a:t>
            </a:r>
          </a:p>
          <a:p>
            <a:pPr>
              <a:buFontTx/>
              <a:buChar char="-"/>
            </a:pPr>
            <a:r>
              <a:rPr lang="cs-CZ" dirty="0" smtClean="0"/>
              <a:t> po 10 týdnech plná zátěž</a:t>
            </a:r>
            <a:endParaRPr lang="cs-CZ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4294967295"/>
          </p:nvPr>
        </p:nvSpPr>
        <p:spPr>
          <a:xfrm>
            <a:off x="0" y="332656"/>
            <a:ext cx="8229600" cy="5793507"/>
          </a:xfrm>
        </p:spPr>
        <p:txBody>
          <a:bodyPr>
            <a:normAutofit/>
          </a:bodyPr>
          <a:lstStyle/>
          <a:p>
            <a:r>
              <a:rPr lang="cs-CZ" dirty="0" smtClean="0"/>
              <a:t>fyzioterapie po sutuře extenzorového aparátu –využívaná v současnosti v rámci pracovišť terapie ruky</a:t>
            </a:r>
          </a:p>
          <a:p>
            <a:pPr>
              <a:buNone/>
            </a:pPr>
            <a:r>
              <a:rPr lang="cs-CZ" dirty="0" smtClean="0"/>
              <a:t>5.-10. pooperační den-dynamická dlaha-extenze v zápěstí(RC kloubu) cca 20st -10x/1h cca 40st flexe do extenze prsty taženy pasivně tahem gumiček tento režim se dodržuje 6T</a:t>
            </a:r>
          </a:p>
          <a:p>
            <a:pPr>
              <a:buNone/>
            </a:pPr>
            <a:r>
              <a:rPr lang="cs-CZ" dirty="0" smtClean="0"/>
              <a:t>-po 6T sejmutí dlahy-docvičení ROM v plné míře bez zátěže</a:t>
            </a:r>
          </a:p>
          <a:p>
            <a:pPr>
              <a:buNone/>
            </a:pPr>
            <a:r>
              <a:rPr lang="cs-CZ" dirty="0" smtClean="0"/>
              <a:t>-10-12T-postupně plná zátěž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11025_120652_resized_20211025_120713696.jpg"/>
          <p:cNvPicPr>
            <a:picLocks noChangeAspect="1"/>
          </p:cNvPicPr>
          <p:nvPr/>
        </p:nvPicPr>
        <p:blipFill>
          <a:blip r:embed="rId2" cstate="print"/>
          <a:srcRect t="22700"/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ŠLACHOVÁ PORANĚNÍ U LEZCŮ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smtClean="0"/>
              <a:t>plné přetržení šlachy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Plné přetržení není častým zraněním, nicméně si je lze přivodit např. při pokusu zabránit pádu nebo při zvedání se na nejmenších chytech. Může se ozvat prasknutí a prudká bolest v průběhu šlachy na prstu, obvykle v místě, kde se šlacha m.flexor digitorum profundum upíná na poslední článek III.-IV. prstu.</a:t>
            </a:r>
            <a:br>
              <a:rPr lang="cs-CZ" dirty="0" smtClean="0"/>
            </a:br>
            <a:r>
              <a:rPr lang="cs-CZ" dirty="0" smtClean="0"/>
              <a:t>Šlachu je nutno přišít nejpozději do 3 týdnů, avšak čím dříve, tím lépe. Nejméně 6 týdnů trvá zdánlivé obnovení pevnosti šlachy (tím se myslí strukturální, nikoli však funkční obnovení pevnosti). Ve skutečnosti je nutná přestávka v lezení nejméně 3 měsíce, chceme-li se vyhnout velkému riziku obnovení zranění.</a:t>
            </a:r>
            <a:endParaRPr lang="cs-CZ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858000"/>
          </a:xfrm>
        </p:spPr>
        <p:txBody>
          <a:bodyPr>
            <a:noAutofit/>
          </a:bodyPr>
          <a:lstStyle/>
          <a:p>
            <a:r>
              <a:rPr lang="cs-CZ" sz="2000" b="1" dirty="0" smtClean="0"/>
              <a:t>Přetržení šlachového poutka ohýbače prstu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Přetržení se pravidla manifestuje slyšitelným prasknutím (lupnutím) a náhlou bolestí. Bolest, zduření článku prstu a krevní výron se objeví obvykle do 24-48 h. Při flexi (ohýbání) prstu, která je omezená, vzniká dojem, že šlacha vyskakuje z pochvy, případně je vystupující šlacha viditelná. Bolest a zduření mizí během 14 dnů, ale bolestivost přetrvává 3 měsíce.</a:t>
            </a:r>
            <a:br>
              <a:rPr lang="cs-CZ" sz="2000" dirty="0" smtClean="0"/>
            </a:br>
            <a:r>
              <a:rPr lang="cs-CZ" sz="2000" dirty="0" smtClean="0"/>
              <a:t>Ztráta každého z pěti prstencových poutek znamená vytvoření tětivy flexorové šlachy a omezení flexe prstu do dlaně.</a:t>
            </a:r>
            <a:br>
              <a:rPr lang="cs-CZ" sz="2000" dirty="0" smtClean="0"/>
            </a:br>
            <a:r>
              <a:rPr lang="cs-CZ" sz="2000" dirty="0" smtClean="0"/>
              <a:t>Chybějící poutka nelze nahradit jinak než rekonstrukcí. Poutka A2 a A4 jsou nutná pro udržení základního pohybu. Nejčastěji bývý rekonstruováno poutko A2. Vznik tětivy je biomechanicky velice nevýhodný. Síla postiženého prstu se snižuje dokonce až o polovinu. Měli bychom si uvědomit, že v případě, že ztracené poutko nenahradíme, vzniká na prstu nevýhodný poměř sil a šlacha flexoru se může dále „prořezávat“ a poškozovat tak i okolní nezasažená poutka. Podobný problém nastává i když budeme prst tejpovat, jelikož šlacha flexoru působí při napínání přímo na okolní tkáně.</a:t>
            </a:r>
          </a:p>
          <a:p>
            <a:r>
              <a:rPr lang="cs-CZ" sz="2000" dirty="0" smtClean="0"/>
              <a:t>diagnostika- sonografie (přednostně – umožňuje vyšetření při pohybu), ideálně magnetické rezonance</a:t>
            </a:r>
            <a:endParaRPr lang="cs-CZ" sz="20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4294967295"/>
          </p:nvPr>
        </p:nvSpPr>
        <p:spPr>
          <a:xfrm>
            <a:off x="0" y="1"/>
            <a:ext cx="8229600" cy="6093296"/>
          </a:xfrm>
        </p:spPr>
        <p:txBody>
          <a:bodyPr/>
          <a:lstStyle/>
          <a:p>
            <a:r>
              <a:rPr lang="cs-CZ" dirty="0" smtClean="0"/>
              <a:t>terapie</a:t>
            </a:r>
          </a:p>
          <a:p>
            <a:pPr>
              <a:buNone/>
            </a:pPr>
            <a:r>
              <a:rPr lang="cs-CZ" dirty="0" smtClean="0"/>
              <a:t>-parciální ruptury-konzervativní</a:t>
            </a:r>
          </a:p>
          <a:p>
            <a:pPr>
              <a:buNone/>
            </a:pPr>
            <a:r>
              <a:rPr lang="cs-CZ" dirty="0" smtClean="0"/>
              <a:t>-10 dní znehybnění</a:t>
            </a:r>
          </a:p>
          <a:p>
            <a:pPr>
              <a:buNone/>
            </a:pPr>
            <a:r>
              <a:rPr lang="cs-CZ" dirty="0" smtClean="0"/>
              <a:t>-časná funkční terapie s ochranou poutka-tejp,termoplastový kroužek-expander, úprava ergonomie lezení,centrace kloubů,aktivace HSSP</a:t>
            </a:r>
          </a:p>
          <a:p>
            <a:pPr>
              <a:buNone/>
            </a:pPr>
            <a:r>
              <a:rPr lang="cs-CZ" dirty="0" smtClean="0"/>
              <a:t>-lehké lezení po 6-8T</a:t>
            </a:r>
          </a:p>
          <a:p>
            <a:pPr>
              <a:buNone/>
            </a:pPr>
            <a:r>
              <a:rPr lang="cs-CZ" dirty="0" smtClean="0"/>
              <a:t>-plná zátěž po 3M</a:t>
            </a:r>
          </a:p>
          <a:p>
            <a:pPr>
              <a:buNone/>
            </a:pPr>
            <a:r>
              <a:rPr lang="cs-CZ" dirty="0" smtClean="0"/>
              <a:t>-tejping 6M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6747</TotalTime>
  <Words>9987</Words>
  <Application>Microsoft Office PowerPoint</Application>
  <PresentationFormat>Předvádění na obrazovce (4:3)</PresentationFormat>
  <Paragraphs>1082</Paragraphs>
  <Slides>194</Slides>
  <Notes>5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194</vt:i4>
      </vt:variant>
    </vt:vector>
  </HeadingPairs>
  <TitlesOfParts>
    <vt:vector size="196" baseType="lpstr">
      <vt:lpstr>Motiv sady Office</vt:lpstr>
      <vt:lpstr>Objekt prostředí balíčkovače</vt:lpstr>
      <vt:lpstr>FYZIOTERAPIE  V TRAUMATOLOGII </vt:lpstr>
      <vt:lpstr>KRANIOCEREBRÁLNÍ PORANĚNÍ</vt:lpstr>
      <vt:lpstr>MECHANISMUS PORANĚNÍ</vt:lpstr>
      <vt:lpstr> PORANĚNÍ LEBKY</vt:lpstr>
      <vt:lpstr>PORANĚNÍ MOZKU</vt:lpstr>
      <vt:lpstr>Snímek 6</vt:lpstr>
      <vt:lpstr>Snímek 7</vt:lpstr>
      <vt:lpstr>Snímek 8</vt:lpstr>
      <vt:lpstr>Snímek 9</vt:lpstr>
      <vt:lpstr>FYZIOTERAPEUTICKÁ INTERVENCE</vt:lpstr>
      <vt:lpstr>PORANĚNÍ OBLIČEJOVÉHO SKELETU</vt:lpstr>
      <vt:lpstr>PORANĚNÍ HRUDNÍKU</vt:lpstr>
      <vt:lpstr>Snímek 13</vt:lpstr>
      <vt:lpstr>Snímek 14</vt:lpstr>
      <vt:lpstr>Snímek 15</vt:lpstr>
      <vt:lpstr>Snímek 16</vt:lpstr>
      <vt:lpstr>Fyzioterapie</vt:lpstr>
      <vt:lpstr>PORANĚNÍ HORNÍ KONČETINY</vt:lpstr>
      <vt:lpstr>Snímek 19</vt:lpstr>
      <vt:lpstr>RECIDIVUJÍCÍ LUXACE</vt:lpstr>
      <vt:lpstr>KOMPLIKACE LUXACE RAMENE</vt:lpstr>
      <vt:lpstr>LUXACE AC SKLOUBENÍ</vt:lpstr>
      <vt:lpstr>DIAGNOSTIKA</vt:lpstr>
      <vt:lpstr>TERAPIE</vt:lpstr>
      <vt:lpstr>Snímek 25</vt:lpstr>
      <vt:lpstr>LUXACE SA skloubení</vt:lpstr>
      <vt:lpstr>FYZIOTERAPEUTICKÁ INTERVENCE </vt:lpstr>
      <vt:lpstr>Snímek 28</vt:lpstr>
      <vt:lpstr>Snímek 29</vt:lpstr>
      <vt:lpstr>UKÁZKY TERAPIE</vt:lpstr>
      <vt:lpstr>Snímek 31</vt:lpstr>
      <vt:lpstr>Snímek 32</vt:lpstr>
      <vt:lpstr>Snímek 33</vt:lpstr>
      <vt:lpstr>Snímek 34</vt:lpstr>
      <vt:lpstr>ŠLACHOVÁ PORANĚNÍ</vt:lpstr>
      <vt:lpstr>ZLOMENINA LOPATKY</vt:lpstr>
      <vt:lpstr>FYZIOTERAPEUTICKÁ INTERVENCE</vt:lpstr>
      <vt:lpstr>ZLOMENINY KLÍČNÍ KOSTI</vt:lpstr>
      <vt:lpstr>Snímek 39</vt:lpstr>
      <vt:lpstr>ZLOMENINY PROXIMÁLNÍHO HUMERU</vt:lpstr>
      <vt:lpstr>AO klasifikace zlomenin</vt:lpstr>
      <vt:lpstr>LÉČBA ZLOMENIN PROXIMÁLNÍHO HUMERU</vt:lpstr>
      <vt:lpstr>Snímek 43</vt:lpstr>
      <vt:lpstr>Snímek 44</vt:lpstr>
      <vt:lpstr>Snímek 45</vt:lpstr>
      <vt:lpstr>FYZIOTERAPIE  PO  ZLOMENINĚ PROXIMÁLNÍHO HUMERU </vt:lpstr>
      <vt:lpstr>Snímek 47</vt:lpstr>
      <vt:lpstr>Snímek 48</vt:lpstr>
      <vt:lpstr>ZLOMENINY DIAFÝZY HUMERU</vt:lpstr>
      <vt:lpstr>LÉČBA </vt:lpstr>
      <vt:lpstr>Snímek 51</vt:lpstr>
      <vt:lpstr>ZLOMENINY DISTÁLNÍHO HUMERU</vt:lpstr>
      <vt:lpstr>ROZDĚLENÍ DLE AO KLASIFIKACE</vt:lpstr>
      <vt:lpstr>Snímek 54</vt:lpstr>
      <vt:lpstr>LÉČBA </vt:lpstr>
      <vt:lpstr>FYZIOTERAPEUTICKÁ INTERVENCE </vt:lpstr>
      <vt:lpstr>LUXACE LOKTE</vt:lpstr>
      <vt:lpstr>Snímek 58</vt:lpstr>
      <vt:lpstr>LÉČBA</vt:lpstr>
      <vt:lpstr>Snímek 60</vt:lpstr>
      <vt:lpstr>ZLOMENINY PŘEDLOKETNÍCH KOSTÍ PROXIMÁLNÍ</vt:lpstr>
      <vt:lpstr>Snímek 62</vt:lpstr>
      <vt:lpstr>KOMPLIKACE V OBLASTI LOKTE</vt:lpstr>
      <vt:lpstr>ZLOMENINY  RADIA A ULNY</vt:lpstr>
      <vt:lpstr>Snímek 65</vt:lpstr>
      <vt:lpstr>ZLOMENINY DISTÁLNÍHO PŘEDLOKTÍ </vt:lpstr>
      <vt:lpstr>Snímek 67</vt:lpstr>
      <vt:lpstr>ZLOMENINY V OBLASTI ZÁPĚSTÍ A RUKY</vt:lpstr>
      <vt:lpstr>Snímek 69</vt:lpstr>
      <vt:lpstr>Snímek 70</vt:lpstr>
      <vt:lpstr>Snímek 71</vt:lpstr>
      <vt:lpstr>ŠLACHOVÉ PORANĚNÍ RUKY</vt:lpstr>
      <vt:lpstr>Snímek 73</vt:lpstr>
      <vt:lpstr>Snímek 74</vt:lpstr>
      <vt:lpstr>Diagnostika</vt:lpstr>
      <vt:lpstr>Snímek 76</vt:lpstr>
      <vt:lpstr>Snímek 77</vt:lpstr>
      <vt:lpstr>Snímek 78</vt:lpstr>
      <vt:lpstr>LÉČBA</vt:lpstr>
      <vt:lpstr>Snímek 80</vt:lpstr>
      <vt:lpstr>Snímek 81</vt:lpstr>
      <vt:lpstr>Snímek 82</vt:lpstr>
      <vt:lpstr>Snímek 83</vt:lpstr>
      <vt:lpstr>Snímek 84</vt:lpstr>
      <vt:lpstr>Snímek 85</vt:lpstr>
      <vt:lpstr>ZÓNY EXTENZOROVÉHO APARÁTU</vt:lpstr>
      <vt:lpstr>PORANĚNÍ EXTENZOROVÉHO APARÁTU</vt:lpstr>
      <vt:lpstr>Snímek 88</vt:lpstr>
      <vt:lpstr>Snímek 89</vt:lpstr>
      <vt:lpstr>Snímek 90</vt:lpstr>
      <vt:lpstr>Snímek 91</vt:lpstr>
      <vt:lpstr>Snímek 92</vt:lpstr>
      <vt:lpstr>Snímek 93</vt:lpstr>
      <vt:lpstr>Snímek 94</vt:lpstr>
      <vt:lpstr>Snímek 95</vt:lpstr>
      <vt:lpstr>Snímek 96</vt:lpstr>
      <vt:lpstr>ŠLACHOVÁ PORANĚNÍ U LEZCŮ</vt:lpstr>
      <vt:lpstr>Snímek 98</vt:lpstr>
      <vt:lpstr>Snímek 99</vt:lpstr>
      <vt:lpstr>Snímek 100</vt:lpstr>
      <vt:lpstr>Snímek 101</vt:lpstr>
      <vt:lpstr>ZLOMENINY V OBLASTI PÁNVE</vt:lpstr>
      <vt:lpstr>Snímek 103</vt:lpstr>
      <vt:lpstr>KLASIFIKACE ZLOMENIN V OBLASTI PÁNVE</vt:lpstr>
      <vt:lpstr>Snímek 105</vt:lpstr>
      <vt:lpstr>Snímek 106</vt:lpstr>
      <vt:lpstr>Snímek 107</vt:lpstr>
      <vt:lpstr>Snímek 108</vt:lpstr>
      <vt:lpstr>KOMPLEXNÍ PORANĚNÍ PÁNVE </vt:lpstr>
      <vt:lpstr>LÉČBA ZLOMENIN PÁNVE</vt:lpstr>
      <vt:lpstr>Snímek 111</vt:lpstr>
      <vt:lpstr>ZLOMENINY ACETABULA</vt:lpstr>
      <vt:lpstr>Snímek 113</vt:lpstr>
      <vt:lpstr>LÉČBA ZLOMENIN ACETABULA</vt:lpstr>
      <vt:lpstr>FYZIOTERAPIE </vt:lpstr>
      <vt:lpstr>LUXACE KYČELNÍHO KLOUBU</vt:lpstr>
      <vt:lpstr>Snímek 117</vt:lpstr>
      <vt:lpstr>LÉČBA</vt:lpstr>
      <vt:lpstr>FYZIOTERAPEUTICKÁ INTERVENCE</vt:lpstr>
      <vt:lpstr>ZLOMENINY PROXIMÁLNÍHO FEMURU</vt:lpstr>
      <vt:lpstr>Snímek 121</vt:lpstr>
      <vt:lpstr>Snímek 122</vt:lpstr>
      <vt:lpstr>Snímek 123</vt:lpstr>
      <vt:lpstr>Snímek 124</vt:lpstr>
      <vt:lpstr>FYZIOTERAPIE</vt:lpstr>
      <vt:lpstr>ZLOMENINY DIAFÝZY FEMURU</vt:lpstr>
      <vt:lpstr>ZLOMENINY DISTÁLNÍHO FEMURU </vt:lpstr>
      <vt:lpstr>LÉČBA</vt:lpstr>
      <vt:lpstr>FYZIOTERAPIE</vt:lpstr>
      <vt:lpstr>ZLOMENINA ČÉŠKY</vt:lpstr>
      <vt:lpstr>LÉČBA</vt:lpstr>
      <vt:lpstr>PORANĚNÍ MĚKKÉHO KOLENE</vt:lpstr>
      <vt:lpstr>Snímek 133</vt:lpstr>
      <vt:lpstr>Snímek 134</vt:lpstr>
      <vt:lpstr>LÉČBA</vt:lpstr>
      <vt:lpstr>Snímek 136</vt:lpstr>
      <vt:lpstr>Snímek 137</vt:lpstr>
      <vt:lpstr>Snímek 138</vt:lpstr>
      <vt:lpstr>FYZIOTERAPIE PO NÁHRADĚ ACL</vt:lpstr>
      <vt:lpstr>Snímek 140</vt:lpstr>
      <vt:lpstr>Snímek 141</vt:lpstr>
      <vt:lpstr>Snímek 142</vt:lpstr>
      <vt:lpstr>Snímek 143</vt:lpstr>
      <vt:lpstr>Snímek 144</vt:lpstr>
      <vt:lpstr>Snímek 145</vt:lpstr>
      <vt:lpstr>INSTABILITY</vt:lpstr>
      <vt:lpstr>Snímek 147</vt:lpstr>
      <vt:lpstr>LUXACE KOK</vt:lpstr>
      <vt:lpstr>LUXACE PATELY</vt:lpstr>
      <vt:lpstr>PORANĚNÍ CHRUPAVKY</vt:lpstr>
      <vt:lpstr>VYŠETŘENÍ KOK</vt:lpstr>
      <vt:lpstr>ZÁSADY FYZIOTERAPIE U KOK</vt:lpstr>
      <vt:lpstr>ZLOMENINY HLAVICE TIBIE</vt:lpstr>
      <vt:lpstr>LÉČBA </vt:lpstr>
      <vt:lpstr>FYZIOTERAPIE</vt:lpstr>
      <vt:lpstr>ZLOMENINY PROXIMÁLNÍ FIBULY</vt:lpstr>
      <vt:lpstr>LÉČBA</vt:lpstr>
      <vt:lpstr>DIAFYZÁRNÍ ZLOMENINY BÉRCE</vt:lpstr>
      <vt:lpstr>LÉČBA</vt:lpstr>
      <vt:lpstr>Podtlaková terapie+ZF</vt:lpstr>
      <vt:lpstr>ZLOMENINY DISTÁLNÍHO BÉRCE (zlomeniny pilonu tibie)</vt:lpstr>
      <vt:lpstr>LÉČBA</vt:lpstr>
      <vt:lpstr>ZLOMENINY HORNÍHO HLEZENNÉHO KLOUBU</vt:lpstr>
      <vt:lpstr>Snímek 164</vt:lpstr>
      <vt:lpstr>Snímek 165</vt:lpstr>
      <vt:lpstr>LÉČBA</vt:lpstr>
      <vt:lpstr>ZLOMENINY A LUXACE TALU</vt:lpstr>
      <vt:lpstr>LÉČBA</vt:lpstr>
      <vt:lpstr>ZLOMENINY PATNÍ KOSTI</vt:lpstr>
      <vt:lpstr>ZLOMENINY METATARZÁLNÍCH KOSTÍ</vt:lpstr>
      <vt:lpstr>ZLOMENINY PRSTCŮ</vt:lpstr>
      <vt:lpstr>PORANĚNÍ ACHILOVY ŠLACHY</vt:lpstr>
      <vt:lpstr>LÉČBA</vt:lpstr>
      <vt:lpstr>PORANĚNÍ LIGAMENTOZNÍHO APARÁTU HLEZNA</vt:lpstr>
      <vt:lpstr>Snímek 175</vt:lpstr>
      <vt:lpstr>LÉČBA</vt:lpstr>
      <vt:lpstr>FYZIOTERAPIE PO ÚRAZECH LIGAMENTOZNÍHO APARÁTU HLEZNA  A NOHY</vt:lpstr>
      <vt:lpstr>FRAKTURY PÁTEŘE (bez neurologických lézí)</vt:lpstr>
      <vt:lpstr>TYPY FRAKTUR PÁTEŘE</vt:lpstr>
      <vt:lpstr>Snímek 180</vt:lpstr>
      <vt:lpstr>Snímek 181</vt:lpstr>
      <vt:lpstr>Snímek 182</vt:lpstr>
      <vt:lpstr>Snímek 183</vt:lpstr>
      <vt:lpstr>Snímek 184</vt:lpstr>
      <vt:lpstr>Snímek 185</vt:lpstr>
      <vt:lpstr>Snímek 186</vt:lpstr>
      <vt:lpstr>Snímek 187</vt:lpstr>
      <vt:lpstr>Snímek 188</vt:lpstr>
      <vt:lpstr>Snímek 189</vt:lpstr>
      <vt:lpstr>Snímek 190</vt:lpstr>
      <vt:lpstr>Snímek 191</vt:lpstr>
      <vt:lpstr>LÉČBA</vt:lpstr>
      <vt:lpstr>FYZIOTERAPIE</vt:lpstr>
      <vt:lpstr>ZLOMENINY DĚTSKÉHO VĚKU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FYZIOTERAPIE  V TRAUMATOLOGII</dc:title>
  <dc:creator>sabina</dc:creator>
  <cp:lastModifiedBy>sabina</cp:lastModifiedBy>
  <cp:revision>363</cp:revision>
  <dcterms:created xsi:type="dcterms:W3CDTF">2021-10-04T06:45:02Z</dcterms:created>
  <dcterms:modified xsi:type="dcterms:W3CDTF">2022-11-22T21:29:06Z</dcterms:modified>
</cp:coreProperties>
</file>