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9144000" cy="5143500" type="screen16x9"/>
  <p:notesSz cx="6858000" cy="9144000"/>
  <p:embeddedFontLst>
    <p:embeddedFont>
      <p:font typeface="Roboto" panose="02000000000000000000" pitchFamily="2" charset="0"/>
      <p:regular r:id="rId67"/>
      <p:bold r:id="rId68"/>
      <p:italic r:id="rId69"/>
      <p:boldItalic r:id="rId70"/>
    </p:embeddedFont>
    <p:embeddedFont>
      <p:font typeface="Tahoma" panose="020B0604030504040204" pitchFamily="34" charset="0"/>
      <p:regular r:id="rId71"/>
      <p:bold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4b81055875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4b81055875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4b86cb5a05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4b86cb5a05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Pro strukturální skoliózu jsou typické tyto strukturální změny: klínovitá deformace obratlů, torze a rotace obratlů ke konvexitě křivky, tvarové a délkové změny žeber.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4b86cb5a05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4b86cb5a05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• V ideálním obrazu motorického vývoje je vidět volný stoj dříve neţ první kroky dítěte a volný sed, lezení po čtyřech a vertikalizace následují až po zařazení vzoru šikmého sedu (Kováčiková, 2000)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Synchronně s vývojem držení je dokončován i morfologický vývoj skeletu, jako jsou úhly kyčelního kloubu, klenba nožní, zakřivení páteře, sklon tibiálního plató, rozvoj hrudníku, torze bércových kostí (Kolář, 2002).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• Kolář (2002) :“Při vadném držení těla se klouby nacházejí v tzv. decentrovaném postavení a funkce svalů, která toto postavení zajišťuje není v rovnováze.“ • Jako jednu z hlavních příčin vadného držení těla udává poruchu zapojení svalů v průběhu posturálního vývoje.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• Osový orgán se prostřednictvím posturálního zapojení autochtonní muskulatury, hlubokých flexorů krku, břišních svalů atd. dostává do postavení, kdy je jeho optimální statické nastavení v sagitálním směru ve věku 3,5 měsíce.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Je nezbytné sledovat vývoj v prvním roce ţivota a odlišit odchylky od fyziologického vývoje • 6 tý – 3,5 měsíce – 6 měsíců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• Jedná se o motorický program, který je základem pro vývoj zakřivení páteře v sagitální rovině. • V šestém měsíci života je dokončeno centrované držení v torzi. • Ze vzoru otáčení z polohy na zádech do polohy na břiše se ve 3. trimenonu vyvíjí vertikalizace. • Ve 3.trimenonu se dítě pohybuje lezením po čtyřech a bývá dosaţeno mezi 9.a 10.měsícem ţivota. Při lezení se dítě pohybuje s nadzdviţeným trupem, končetiny jsou pokládány na podloţku ve zkříženém vzoru, opora je na rozvinuté dlani a koleni a paže a stehna se pohybují v sagitální rovině těla (Vojta, 1995). • Zajištění držení v centrovaném postavení v sagitálním směru, a stejně tak v rotaci, je možné za předpokladu fyziologického vývoje. • U téměř 30 % dětí nedozraje držení páteře do optimálního statického nastavení a u těchto dětí vidíme poruchy v držení již od rané fáze vývoje (Kolář, 2002).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/>
              <a:t>Onemocnění dětského věku, která mohou být podkladem pro vznik SKOLIÓZY</a:t>
            </a:r>
            <a:r>
              <a:rPr lang="sk"/>
              <a:t> • Poporodní paréza brachiálního plexu • Torticollis • Hemi syndrom /CP/ • Pes equinovarus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4b86cb5a05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4b86cb5a05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• Vlivem dozrání posturálních funkcí fázického systému, ve čtyřech letech věku, jsou vytvořeny předpoklady k plné morfologické zralosti skeletu (Kolář, 2002).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• Kolář (2003) uvádí, ţe pravděpodobnost progrese u pacientů s predisponujícími faktory může dosahovat aţ 90 %. Mezi faktory, které ovlivňují progresi onemocnění patří pacientův věk, pohlaví, lokalizace primární křivky, stav měkkých tkání, minimální mozečkové příznaky a kompenzace křivky.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chemeClr val="dk1"/>
                </a:solidFill>
              </a:rPr>
              <a:t>Hlavní rizikové faktory: 1</a:t>
            </a:r>
            <a:r>
              <a:rPr lang="sk"/>
              <a:t>) Velikost křivky, lokalizace 2) Charakter měkkých tkání /laxicita kůže, klobů „gumová rezistence“/ 3) Pohlaví 4) Cerebelární příznaky /naznačena porucha diadochokinezy jazyka, HKK, hypotonie, centrální hypermobilita, porucha koordinace při otáčení na lůžku – příznaky „velké asynergie“ otáčí se enblock / chybí diferenciace končetin/ 5) Kompenzace křivky 6) Genetické predispozice.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/>
              <a:t>Spojení minimálního mozečkového syndromu s laxicitou měkkých tkání považujeme za nejzávažnější symptomy potenciálního progresivního vývoje.( Kolář)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Obecně platí, že prognóza se zlepšuje s pozdním nástupem skoliózy a po ukončení kosterního růstu je nebezpečí rychlé progrese minimální.(Vlach, 1986). Greenspan (1993) uvádí, že křivky větší než 50° mohou progredovat i po ukončení růstu.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4b86cb5a05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4b86cb5a05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4b86cb5a05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4b86cb5a05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Včasná detekce počínající skoliózy je velmi důležitá pro strategii a vlastní efekt léčby • Skoliotické zakřivení páteře bývá zkresleno postavením spinálních výběžků, které jsou rotovány směrem ke konkavitě oblouku křivky. • Jejich postavení neodpovídá objektivnímu rozměru poruchy a nezkušeným vyšetřujícím může dojít k přehlédnutí skoliotické křivky nebo k nedocenění jejího rozsahu (Kolář, 2003).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Jak jsme již uvedli, páteř není vybočena jen ve frontální rovině, ale je i rotována v rovině transverzální. Nejvíce bývají změny patrné na vrcholovém (a přechodovém) obratli, který je nepravidelně klínovitý, na straně konvexní křivky vyšší než na straně křivky konkávní. Skoliotická páteř je kromě lateralizace a rotace i v torzi, respektive torzně deformovány jsou její jednotlivé obratle. Současně můžeme očekávat i změny na žebrech, kdy na straně konkávu jsou natlačena k sobě a na straně konvexu jsou roztažena a tvoří gibus (žeberní prominenci). Lopatka je na straně konvexu vysunuta kraniálně a laterálně. Na stejné straně je crista iliaca postavena níže (Kolář, 2003). Koudela dodává, že v pokročilých stavech se vlivem postavení žeber stává hrudník ovoidní a mění se i poměry zakřivení v sagitální rovině (kyfóza a lordóza). Těla obratlů jsou na konkávní straně zúžena, ploténky stlačeny, pedikly užší a kratší a páteřní kanál je zúžen tak, že hrozí komprese míchy a kořenů (Koudela et al., 2003). Tento popis je obecný a platí pro jednoduchou idiopatickou skoliózu s jednou křivkou. Nastavení pánve a lopatky se ovšem mění, pokud se jedná o dvojitou křivku. Záleží také na individuálním postižení každého pacienta. U ostatních typů skolióz může být patologicko-anatomický obraz zcela odlišný vlivem dalších přidružených změn skeletu (např. u kongenitálních křivek).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4b86cb5a05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4b86cb5a05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4b86cb5a05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4b86cb5a05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4b86cb5a05_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4b86cb5a05_1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• aspekce (případně palpace) • držení těla ve vzpřímeném stoji • Adamsův test předklonu • Častým omylem i odborníků je posuzování skoliotického zakřivení podle obratlových trnů (Vařeka, 2000).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Základní neurologické vyšetření • Stav měkkých tkání • Pendulace při vyšetření šlachookosticových reflexů • Koţní reflexy • Čití • Diadochokineza, taxe ..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4b86cb5a05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4b86cb5a05_1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4b86cb5a05_1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4b86cb5a05_1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4b81055875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4b81055875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4b86cb5a05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4b86cb5a05_1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4b86cb5a05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4b86cb5a05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Jde-li o skoliózu posturální (nestrukturální), při předklonu dítěte stranové zakřivení páteře vymizí, naproti tomu u idiopatické skoliózy strukturální zůstává v každé poloze • U strukturální skoliózy je přítomna vždy menší či větší rotace obratlů, která není korigovatelná v žádné poloze.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Za alarmující v průběhu vyšetření je bolestivá skolióza, neobvyklá tuhost, stranová deviace trupu při testu předklonu, která může být známkou spondylolýzy nebo i tumoru v míše (Roach, 1999).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 V rodinné anamnéze (RA): • výskyt deformity páteře u sourozenců, rodičů a prarodičů • malformací a vrozených vad v příbuzenstvu • rasový původ pacienta, IS se četněji vyskytuje v Británii a v Evropě (Tran, 1997)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4b86cb5a05_1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4b86cb5a05_1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4b86cb5a05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4b86cb5a05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4bb0953bab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4bb0953bab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4bb0953bab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4bb0953bab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4bb0953bab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4bb0953bab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Hlavní myšlenkou terapie je vykonávat pohyby přesně opačné k deformitě, „tvořit“ opačný tvar trupu (Schroth, 1992). Trup podle Schrothové sestává ze tří pravoúhlých bloků (krk a ramena, hrudník a žebra, bedra a pánev), které se při skolióze po sobě posouvají a rotují – nabývají tak klínovitého tvaru. derotační podkládání, spolu s ním cvičení svalů a cílené dechové cvičení - aktivní derotace, korekce stranových posunů - elongace ve směru podélné osy (aktivní protažení) - cílená korekce pánve (Pavlů, 2003; Kolář, 2003; Schroth, 1992)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Rotační dýchání - pacient se snaží dýchat na stranu konkavity a stranu konvexní udržet bez respiračních souhybů, terapeut z počátku vede jeho dech dotykem dlaní. Aktivní stabilizace – ve výdechu pacient aktivně izometricky kontrahuje svaly na konvexní straně trupu (hrudníku), snaží se vědomě udržet vzpřímené držení. Terapeut může dopomáhat manuální stimulací. Derotační podkládání – při cvičení v leže na zádech, ale i na boku či v sedě se podkládá ta část trupu, kterou chceme korigovat směrem od podložky. Leží-li tedy pacient na boku, podkládáme konvexní část křivky. V derotované poloze poté pacient cvičí ostatní prvky metodiky. Protažení – nejprve pacient protahuje svaly konkávní strany trupu, které bývají v trvalém hypertonu. V dosaženém protažení poté využívá kontrakci a relaxaci těchto svalů ke stimulaci kontrakce svalů na konvexní straně, které bývají patologicky elongované a vyřazené z funkce. (Schroth, 1992)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4bb0953ba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4bb0953bab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4bb0953bab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4bb0953bab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– Korzet na statickou zátěž, na TV, sport NE – Po cvičení 1-2h bez korzetu – Bezprostředně po cvičení dítěti korzet nesedí – Korzet se musí hodnotit podle RTG – Musí být změna k lepšímu alespoň 10-15st – Výhodné korzetovat na noc - v tom směru, jak jsou osteoblasty zatěžovány, v tom směru rostou, a taky tím směrem, kde je prostor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4b86cb5a05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4b86cb5a05_1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4b81055875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4b81055875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4b86cb5a05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4b86cb5a05_1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4b86cb5a05_1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4b86cb5a05_1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b86cb5a05_1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b86cb5a05_1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4bb0953ba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4bb0953ba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4b86cb5a05_1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4b86cb5a05_1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4b86cb5a05_1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4b86cb5a05_1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4b86cb5a05_1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4b86cb5a05_1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4b86cb5a05_1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4b86cb5a05_1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4b86cb5a05_1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4b86cb5a05_1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4b86cb5a05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4b86cb5a05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4b81055875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4b81055875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b="1">
                <a:solidFill>
                  <a:srgbClr val="212529"/>
                </a:solidFill>
                <a:highlight>
                  <a:srgbClr val="FFFFFF"/>
                </a:highlight>
              </a:rPr>
              <a:t>Vyšetření dle Mathiase</a:t>
            </a:r>
            <a:endParaRPr b="1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sk">
                <a:solidFill>
                  <a:srgbClr val="212529"/>
                </a:solidFill>
                <a:highlight>
                  <a:srgbClr val="FFFFFF"/>
                </a:highlight>
              </a:rPr>
              <a:t>Tento jednoduchý test se používá především u dětí od ukončeného čtvrtého roku věku a u adolescentů. Vyzveme pacienta, aby předpažil do 90° a srovnal se, pokud není schopen zaujmout tuto pozici díky morfologickým zvláštnostem (úrazy, syndrom bolavého ramene, atd.) test raději vynecháme. Necháme testovanou osobu v této pozici 30 s a nevšímáme si jí. Pokud je držení těla dobré, rozdíl mezi výchozí a konečnou polohou je zanedbatelný. Pokud s</a:t>
            </a:r>
            <a:r>
              <a:rPr lang="sk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 jedná o vadné držení těla ruce poklesnou, jedna noha je pokrčena v koleni a pánev vybočuje ze své osy.</a:t>
            </a:r>
            <a:endParaRPr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3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4b86cb5a05_1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4b86cb5a05_1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Porucha chůze - Kulhání je spojeno s kořenovou bolestí při stoji či chůzi. Může vznikat jak kompresí na straně konkavity, tak natažením kořene na straně konvexity. V některých případech se může jednat i o stenózu páteřního kanálu, která tento příznak vyvolává (Aebi, 2005). U těžkých křivek se také může jednat o důsledek postavení pánve.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4b86cb5a05_1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4b86cb5a05_1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4b86cb5a05_1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4b86cb5a05_1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4b86cb5a05_1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4b86cb5a05_1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4b86cb5a05_1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4b86cb5a05_1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4b86cb5a05_1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4b86cb5a05_1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4b86cb5a05_1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4b86cb5a05_1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4b86cb5a05_1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14b86cb5a05_1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4b86cb5a05_1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4b86cb5a05_1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6b341af6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6b341af60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4b81055875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4b81055875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6b341af60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6b341af60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6b341af60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6b341af60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6b341af60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16b341af60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6b341af60c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16b341af60c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6b341af60c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6b341af60c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6b341af60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6b341af60c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6b341af60c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6b341af60c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6b341af60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16b341af60c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16b341af60c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16b341af60c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6b341af60c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16b341af60c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4b81055875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4b81055875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100"/>
              <a:buFont typeface="Roboto"/>
              <a:buChar char="●"/>
            </a:pPr>
            <a:r>
              <a:rPr lang="sk" i="1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Infantilní typ</a:t>
            </a:r>
            <a:r>
              <a:rPr lang="sk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– do 3. roku života, více u chlapců, většinou se koriguje spontánně, častěji je křivka levostranná.</a:t>
            </a:r>
            <a:endParaRPr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6858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100"/>
              <a:buFont typeface="Roboto"/>
              <a:buChar char="●"/>
            </a:pPr>
            <a:r>
              <a:rPr lang="sk" i="1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Juvenilní typ</a:t>
            </a:r>
            <a:r>
              <a:rPr lang="sk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– mezi 3. a 10. rokem, u obou pohlaví stejně, více doprava.</a:t>
            </a:r>
            <a:endParaRPr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6858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100"/>
              <a:buFont typeface="Roboto"/>
              <a:buChar char="●"/>
            </a:pPr>
            <a:r>
              <a:rPr lang="sk" i="1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Adolescentní typ</a:t>
            </a:r>
            <a:r>
              <a:rPr lang="sk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– mezi 10. rokem a skeletální maturací, výskyt u obou pohlaví stejně, ale těžší křivky (nad 20°) jsou většinou u děvčat.</a:t>
            </a:r>
            <a:endParaRPr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None/>
            </a:pPr>
            <a:endParaRPr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6b341af60c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16b341af60c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6b341af60c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16b341af60c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6b341af60c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16b341af60c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4bb0953ba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14bb0953ba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6b341af60c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16b341af60c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4b81055875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4b81055875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neurofibromatoza - caffe au lait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• Idiopatická skolióza ohroţuje pacienta v průběhu celého kosterního růstu, případně i po jeho ukončení. • Jde o onemocnění, které můţe začít kdykoliv v této dlouhé časové periodě a kdykoliv se může zhoršovat.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• Období růstové akcelerace jsou povaţována za obzvlášť nebezpečná pro vznik a progresi křivek. • Tato deformita vzniká u jedinců s původně normálním nálezem na páteři, u dětí bez vrozených či neurologických abnormalit • Postižení pacienta je rozdílné podle stupně závaţnosti i lokalizace zakřivení.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4b86cb5a05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4b86cb5a05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4b86cb5a05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4b86cb5a05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>
  <p:cSld name="Úvodní sníme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98876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8876" y="3087302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499" y="310500"/>
            <a:ext cx="1514518" cy="79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ky, text - dva sloupce">
  <p:cSld name="Obrázky, text - dva sloupc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539998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2"/>
          </p:nvPr>
        </p:nvSpPr>
        <p:spPr>
          <a:xfrm>
            <a:off x="53999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3"/>
          </p:nvPr>
        </p:nvSpPr>
        <p:spPr>
          <a:xfrm>
            <a:off x="540543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4"/>
          </p:nvPr>
        </p:nvSpPr>
        <p:spPr>
          <a:xfrm>
            <a:off x="4688458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5"/>
          </p:nvPr>
        </p:nvSpPr>
        <p:spPr>
          <a:xfrm>
            <a:off x="4689002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body" idx="6"/>
          </p:nvPr>
        </p:nvSpPr>
        <p:spPr>
          <a:xfrm>
            <a:off x="4688458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7" name="Google Shape;87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>
  <p:cSld name="Prázdný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pic>
        <p:nvPicPr>
          <p:cNvPr id="91" name="Google Shape;91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1">
  <p:cSld name="Rozdělovník (alternativní) 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rgbClr val="0000D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6" name="Google Shape;96;p13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13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98" name="Google Shape;9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499" y="310500"/>
            <a:ext cx="1514518" cy="79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 - inverzní">
  <p:cSld name="Úvodní snímek - inverzní">
    <p:bg>
      <p:bgPr>
        <a:solidFill>
          <a:srgbClr val="5AC8A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xfrm>
            <a:off x="298876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"/>
          </p:nvPr>
        </p:nvSpPr>
        <p:spPr>
          <a:xfrm>
            <a:off x="298876" y="3087302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499" y="311886"/>
            <a:ext cx="1514518" cy="79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2">
  <p:cSld name="Rozdělovník (alternativní) 2">
    <p:bg>
      <p:bgPr>
        <a:solidFill>
          <a:srgbClr val="5AC8AF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15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15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499" y="311886"/>
            <a:ext cx="1514518" cy="79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verzní s obrázkem">
  <p:cSld name="Inverzní s obrázkem">
    <p:bg>
      <p:bgPr>
        <a:solidFill>
          <a:srgbClr val="5AC8AF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43815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6"/>
          <p:cNvSpPr txBox="1">
            <a:spLocks noGrp="1"/>
          </p:cNvSpPr>
          <p:nvPr>
            <p:ph type="body" idx="1"/>
          </p:nvPr>
        </p:nvSpPr>
        <p:spPr>
          <a:xfrm>
            <a:off x="540000" y="4530596"/>
            <a:ext cx="64170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185"/>
            <a:ext cx="849358" cy="44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PORT slide">
  <p:cSld name="MUNI SPORT slide">
    <p:bg>
      <p:bgPr>
        <a:solidFill>
          <a:srgbClr val="5AC8AF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59508" y="1510650"/>
            <a:ext cx="4024985" cy="212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lide">
  <p:cSld name="MUNI slide">
    <p:bg>
      <p:bgPr>
        <a:solidFill>
          <a:schemeClr val="dk2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38217" y="1724200"/>
            <a:ext cx="6543763" cy="16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>
  <p:cSld name="Nadpis a obsah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98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obsah">
  <p:cSld name="Nadpis, podnadpis a obsah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2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porovnání">
  <p:cSld name="Nadpis a porovnání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43">
          <p15:clr>
            <a:srgbClr val="FBAE40"/>
          </p15:clr>
        </p15:guide>
        <p15:guide id="2" pos="543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porovnání">
  <p:cSld name="Nadpis, podnadpis a porovnání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540544" y="972001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4688458" y="967886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3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4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extem">
  <p:cSld name="Obrázek s textem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5510801" y="1947634"/>
            <a:ext cx="3094200" cy="24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>
            <a:spLocks noGrp="1"/>
          </p:cNvSpPr>
          <p:nvPr>
            <p:ph type="pic" idx="2"/>
          </p:nvPr>
        </p:nvSpPr>
        <p:spPr>
          <a:xfrm>
            <a:off x="547132" y="1248966"/>
            <a:ext cx="4655700" cy="31050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7"/>
          <p:cNvSpPr txBox="1">
            <a:spLocks noGrp="1"/>
          </p:cNvSpPr>
          <p:nvPr>
            <p:ph type="body" idx="3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2" name="Google Shape;5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tři sloupce">
  <p:cSld name="Nadpis, podnadpis a tři sloupc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3330000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2"/>
          </p:nvPr>
        </p:nvSpPr>
        <p:spPr>
          <a:xfrm>
            <a:off x="539999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3"/>
          </p:nvPr>
        </p:nvSpPr>
        <p:spPr>
          <a:xfrm>
            <a:off x="33300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4"/>
          </p:nvPr>
        </p:nvSpPr>
        <p:spPr>
          <a:xfrm>
            <a:off x="61209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5"/>
          </p:nvPr>
        </p:nvSpPr>
        <p:spPr>
          <a:xfrm>
            <a:off x="540544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6"/>
          </p:nvPr>
        </p:nvSpPr>
        <p:spPr>
          <a:xfrm>
            <a:off x="3330356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7"/>
          </p:nvPr>
        </p:nvSpPr>
        <p:spPr>
          <a:xfrm>
            <a:off x="6121077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8"/>
          </p:nvPr>
        </p:nvSpPr>
        <p:spPr>
          <a:xfrm>
            <a:off x="539999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9"/>
          </p:nvPr>
        </p:nvSpPr>
        <p:spPr>
          <a:xfrm>
            <a:off x="6120001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13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67" name="Google Shape;6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8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obsah">
  <p:cSld name="Pouze obsah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body" idx="1"/>
          </p:nvPr>
        </p:nvSpPr>
        <p:spPr>
          <a:xfrm>
            <a:off x="540000" y="519113"/>
            <a:ext cx="8064900" cy="3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2" name="Google Shape;7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>
  <p:cSld name="Pouze nadpi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77" name="Google Shape;7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539100" y="1404000"/>
            <a:ext cx="8064900" cy="29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1">
          <p15:clr>
            <a:srgbClr val="F26B43"/>
          </p15:clr>
        </p15:guide>
        <p15:guide id="2" pos="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hyperlink" Target="http://www.youtube.com/watch?v=7WYBIKWv-DY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CMVBTKaYtQ4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EiPLdzj_78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MWB4Kw0vuQQ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chterevovanemoc.cz/lecba/cviceni/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fyzioterapie-online.cz/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fanet-motol.cuni.cz/download.php?fid=1423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title"/>
          </p:nvPr>
        </p:nvSpPr>
        <p:spPr>
          <a:xfrm>
            <a:off x="298875" y="1860350"/>
            <a:ext cx="4206000" cy="87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500"/>
              <a:t>Diagnostika a kinezioterapie vybraných diagnóz v oblasti trupu - 1.část</a:t>
            </a:r>
            <a:endParaRPr sz="2500"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1"/>
          </p:nvPr>
        </p:nvSpPr>
        <p:spPr>
          <a:xfrm>
            <a:off x="298876" y="3364627"/>
            <a:ext cx="3934800" cy="52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500" b="1">
                <a:solidFill>
                  <a:schemeClr val="dk2"/>
                </a:solidFill>
              </a:rPr>
              <a:t>bp4833 Kineziologie, algeziologie a odvozené techniky diagnostiky a terapie 3</a:t>
            </a:r>
            <a:endParaRPr sz="15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500">
                <a:solidFill>
                  <a:schemeClr val="dk2"/>
                </a:solidFill>
              </a:rPr>
              <a:t>Mgr. Zuzana Kršáková, Mgr. Kateřina Honová</a:t>
            </a:r>
            <a:endParaRPr sz="1700"/>
          </a:p>
        </p:txBody>
      </p:sp>
      <p:pic>
        <p:nvPicPr>
          <p:cNvPr id="130" name="Google Shape;130;p2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0031" b="10031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>
            <a:spLocks noGrp="1"/>
          </p:cNvSpPr>
          <p:nvPr>
            <p:ph type="title"/>
          </p:nvPr>
        </p:nvSpPr>
        <p:spPr>
          <a:xfrm>
            <a:off x="539550" y="157228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Epidemiologie</a:t>
            </a:r>
            <a:endParaRPr dirty="0"/>
          </a:p>
        </p:txBody>
      </p:sp>
      <p:sp>
        <p:nvSpPr>
          <p:cNvPr id="193" name="Google Shape;193;p29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 dirty="0"/>
              <a:t>incidence v populaci se uvádí s poměrně velkým rozpětím 0,93 – 12 %, nejčastěji se uvádí 2-3 %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 dirty="0"/>
              <a:t>Zajímavé je rozložení dle tíže křivky: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b="1" dirty="0"/>
              <a:t>Cobb 10 – 20° poměr dívky : chlapci</a:t>
            </a:r>
            <a:r>
              <a:rPr lang="sk" dirty="0"/>
              <a:t> 1,3 : 1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b="1" dirty="0"/>
              <a:t>Cobb 20 – 30° 	</a:t>
            </a:r>
            <a:r>
              <a:rPr lang="sk" dirty="0"/>
              <a:t>5,4 : 1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b="1" dirty="0"/>
              <a:t>Cobb nad 30° </a:t>
            </a:r>
            <a:r>
              <a:rPr lang="sk" dirty="0"/>
              <a:t>7 : 1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>
            <a:spLocks noGrp="1"/>
          </p:cNvSpPr>
          <p:nvPr>
            <p:ph type="title"/>
          </p:nvPr>
        </p:nvSpPr>
        <p:spPr>
          <a:xfrm>
            <a:off x="539550" y="270641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000" dirty="0"/>
              <a:t>Zkuste vysvětlit následující pojmy, které souvisí se změnou funkce u skoliotika: </a:t>
            </a:r>
            <a:endParaRPr sz="2000" dirty="0"/>
          </a:p>
        </p:txBody>
      </p:sp>
      <p:sp>
        <p:nvSpPr>
          <p:cNvPr id="199" name="Google Shape;199;p30"/>
          <p:cNvSpPr txBox="1">
            <a:spLocks noGrp="1"/>
          </p:cNvSpPr>
          <p:nvPr>
            <p:ph type="body" idx="1"/>
          </p:nvPr>
        </p:nvSpPr>
        <p:spPr>
          <a:xfrm>
            <a:off x="539550" y="165395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strukturální komponenta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svalová dysfunkce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posturální komponenta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senzorická dysfunkce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respirační dysfunkce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>
            <a:spLocks noGrp="1"/>
          </p:cNvSpPr>
          <p:nvPr>
            <p:ph type="title"/>
          </p:nvPr>
        </p:nvSpPr>
        <p:spPr>
          <a:xfrm>
            <a:off x="540000" y="114698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Kompenzovaná vs. dekompenzovaná křivka</a:t>
            </a:r>
            <a:endParaRPr dirty="0"/>
          </a:p>
        </p:txBody>
      </p:sp>
      <p:sp>
        <p:nvSpPr>
          <p:cNvPr id="205" name="Google Shape;205;p31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4288500" cy="300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 dirty="0"/>
              <a:t>určujeme dle osy páteře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 dirty="0"/>
              <a:t>orientační měření olovnicí 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 dirty="0"/>
              <a:t>horní pól je sedmý krční obratel, dolní pól rýha mezi půlkami hýždí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 dirty="0"/>
              <a:t>doplňující měření je spuštění olovnice z prot. occipitalis ext.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6" name="Google Shape;20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9400" y="1269000"/>
            <a:ext cx="4010698" cy="2720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 txBox="1">
            <a:spLocks noGrp="1"/>
          </p:cNvSpPr>
          <p:nvPr>
            <p:ph type="title"/>
          </p:nvPr>
        </p:nvSpPr>
        <p:spPr>
          <a:xfrm>
            <a:off x="539550" y="178493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Klinická poznámka</a:t>
            </a:r>
            <a:endParaRPr dirty="0"/>
          </a:p>
        </p:txBody>
      </p:sp>
      <p:sp>
        <p:nvSpPr>
          <p:cNvPr id="212" name="Google Shape;212;p32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/>
              <a:t>Kompenzovaná křivka:</a:t>
            </a:r>
            <a:endParaRPr b="1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stabilizuje se symetrickými cvičeními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/>
              <a:t>Dekompenzovaná křivka: </a:t>
            </a:r>
            <a:endParaRPr b="1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„rozbíjí“ se asymetrickým cvičením (na každou stranu jiný počet opakování, či dokonce jiný cvik) 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po symetrizaci se stabilizuje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u těžkých křivek nelze přes veškerou snahu ve většině případů plnou kompenzaci křivky provést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3300"/>
              <a:t>Vyšetření skoliotika</a:t>
            </a:r>
            <a:endParaRPr sz="3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3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samozřejmostí je </a:t>
            </a:r>
            <a:r>
              <a:rPr lang="sk" b="1"/>
              <a:t>celkový kineziologický rozbor – </a:t>
            </a:r>
            <a:r>
              <a:rPr lang="sk"/>
              <a:t>pro skoliózu mmj. svědčí nesymetrie v délce končetin, postavení pánve, lopatek, ramen, asymetrie dolních žeberních oblouků apod.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b="1"/>
              <a:t>testy specifické na stranové vychýlení páteře:</a:t>
            </a:r>
            <a:endParaRPr b="1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olovnice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test kulatého předklonu (Adams test)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Karski test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asymetrická rotace v kyčlích (vyšetření vleže na zádech – standardní test na rotace, nebo v pozici na břiše – VR)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>
            <a:spLocks noGrp="1"/>
          </p:cNvSpPr>
          <p:nvPr>
            <p:ph type="title"/>
          </p:nvPr>
        </p:nvSpPr>
        <p:spPr>
          <a:xfrm>
            <a:off x="589619" y="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Vyšetření skoliotika</a:t>
            </a:r>
            <a:endParaRPr dirty="0"/>
          </a:p>
        </p:txBody>
      </p:sp>
      <p:pic>
        <p:nvPicPr>
          <p:cNvPr id="224" name="Google Shape;22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6700" y="1029274"/>
            <a:ext cx="6969976" cy="39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4"/>
          <p:cNvSpPr txBox="1"/>
          <p:nvPr/>
        </p:nvSpPr>
        <p:spPr>
          <a:xfrm>
            <a:off x="2655725" y="46606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https://www.facebook.com/fyzioterapie.online/photos/a.122853063176672/406447904817185/</a:t>
            </a:r>
            <a:endParaRPr sz="800"/>
          </a:p>
        </p:txBody>
      </p:sp>
      <p:pic>
        <p:nvPicPr>
          <p:cNvPr id="226" name="Google Shape;22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7300" y="219525"/>
            <a:ext cx="1614975" cy="17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8925" y="219525"/>
            <a:ext cx="2064025" cy="19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4"/>
          <p:cNvSpPr txBox="1"/>
          <p:nvPr/>
        </p:nvSpPr>
        <p:spPr>
          <a:xfrm>
            <a:off x="1228150" y="1637500"/>
            <a:ext cx="30000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350" i="1">
                <a:solidFill>
                  <a:schemeClr val="dk1"/>
                </a:solidFill>
              </a:rPr>
              <a:t>Pozor, při testu je nutné udržet pánev kolmo k podložce. </a:t>
            </a:r>
            <a:endParaRPr sz="1350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 txBox="1">
            <a:spLocks noGrp="1"/>
          </p:cNvSpPr>
          <p:nvPr>
            <p:ph type="title"/>
          </p:nvPr>
        </p:nvSpPr>
        <p:spPr>
          <a:xfrm>
            <a:off x="539106" y="786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Vyšetření skoliotika-olovnice</a:t>
            </a:r>
            <a:endParaRPr dirty="0"/>
          </a:p>
        </p:txBody>
      </p:sp>
      <p:sp>
        <p:nvSpPr>
          <p:cNvPr id="234" name="Google Shape;234;p35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5506200" cy="310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 dirty="0"/>
              <a:t>pozn. místo olovnice používám matičku na provázku (levnější a dostupné)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 dirty="0"/>
              <a:t>při vyšetření je třeba provázek nadzvednout od hýždí a spustit k zádům, pokud jej pouze přiložíte, může se stát, že výsledek bude více asymetrický než je reálný stav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35" name="Google Shape;23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7325" y="417300"/>
            <a:ext cx="2397569" cy="395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 txBox="1">
            <a:spLocks noGrp="1"/>
          </p:cNvSpPr>
          <p:nvPr>
            <p:ph type="title"/>
          </p:nvPr>
        </p:nvSpPr>
        <p:spPr>
          <a:xfrm>
            <a:off x="494527" y="-1008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Adams test</a:t>
            </a:r>
            <a:endParaRPr dirty="0"/>
          </a:p>
        </p:txBody>
      </p:sp>
      <p:pic>
        <p:nvPicPr>
          <p:cNvPr id="241" name="Google Shape;24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500" y="1113250"/>
            <a:ext cx="2901010" cy="24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6"/>
          <p:cNvSpPr txBox="1"/>
          <p:nvPr/>
        </p:nvSpPr>
        <p:spPr>
          <a:xfrm>
            <a:off x="521500" y="3597450"/>
            <a:ext cx="36879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Pozor, hodnocení Adams testu není pouze přes oblast vzpřimovače páteře, ale hlavně přes žeberní oblouky! Asymetrie ve svalech má např. tenista či manuálně pracující člověk používající více dominantní končetinu – a nemusí mít skoliózu. </a:t>
            </a:r>
            <a:endParaRPr/>
          </a:p>
        </p:txBody>
      </p:sp>
      <p:pic>
        <p:nvPicPr>
          <p:cNvPr id="243" name="Google Shape;243;p36"/>
          <p:cNvPicPr preferRelativeResize="0"/>
          <p:nvPr/>
        </p:nvPicPr>
        <p:blipFill rotWithShape="1">
          <a:blip r:embed="rId4">
            <a:alphaModFix/>
          </a:blip>
          <a:srcRect l="40237" t="30391" r="22635" b="13140"/>
          <a:stretch/>
        </p:blipFill>
        <p:spPr>
          <a:xfrm>
            <a:off x="4303750" y="217375"/>
            <a:ext cx="4345723" cy="413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0550" y="309850"/>
            <a:ext cx="6492150" cy="4330223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7"/>
          <p:cNvSpPr txBox="1"/>
          <p:nvPr/>
        </p:nvSpPr>
        <p:spPr>
          <a:xfrm>
            <a:off x="2789725" y="4577075"/>
            <a:ext cx="386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 orientačnímu vyšetření nám poslouží mobil s aplikací.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>
            <a:spLocks noGrp="1"/>
          </p:cNvSpPr>
          <p:nvPr>
            <p:ph type="title"/>
          </p:nvPr>
        </p:nvSpPr>
        <p:spPr>
          <a:xfrm>
            <a:off x="540000" y="192669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800" dirty="0"/>
              <a:t>Pozor, jediný EBM test je vyšetření páteře RTG</a:t>
            </a:r>
            <a:endParaRPr sz="2800" dirty="0"/>
          </a:p>
        </p:txBody>
      </p:sp>
      <p:sp>
        <p:nvSpPr>
          <p:cNvPr id="255" name="Google Shape;255;p38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5527200" cy="325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dlouhý snímek páteře (v Brně provádí FN Bohunice a Dětská nemocnice)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jedná se o snímek páteře včetně pánve a týlní části lebky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měření se provádí mezi dvěma nejvíce vychýlenými obratli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určité zkreslení je dáno tím, zda je vyšetřovaný volně, nebo aktivně napřímen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kontrola se provádí po nasazení korzetu (RTG bez korzetu a s korzetem)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56" name="Google Shape;25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0925" y="1280063"/>
            <a:ext cx="3184874" cy="258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title"/>
          </p:nvPr>
        </p:nvSpPr>
        <p:spPr>
          <a:xfrm>
            <a:off x="399075" y="168375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300" dirty="0"/>
              <a:t>Nejčastější poruchy páteře ve frontální a sagitální rovině</a:t>
            </a:r>
            <a:endParaRPr sz="23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850" y="1031100"/>
            <a:ext cx="3782360" cy="362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1525" y="1031100"/>
            <a:ext cx="3915350" cy="362955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1"/>
          <p:cNvSpPr txBox="1"/>
          <p:nvPr/>
        </p:nvSpPr>
        <p:spPr>
          <a:xfrm>
            <a:off x="540000" y="1740450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400" b="1">
                <a:solidFill>
                  <a:schemeClr val="lt1"/>
                </a:solidFill>
              </a:rPr>
              <a:t>Frontální rovina</a:t>
            </a:r>
            <a:endParaRPr sz="24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400" b="1">
                <a:solidFill>
                  <a:schemeClr val="lt1"/>
                </a:solidFill>
              </a:rPr>
              <a:t>skolióza</a:t>
            </a:r>
            <a:endParaRPr sz="2400" b="1">
              <a:solidFill>
                <a:schemeClr val="lt1"/>
              </a:solidFill>
            </a:endParaRPr>
          </a:p>
        </p:txBody>
      </p:sp>
      <p:sp>
        <p:nvSpPr>
          <p:cNvPr id="139" name="Google Shape;139;p21"/>
          <p:cNvSpPr txBox="1"/>
          <p:nvPr/>
        </p:nvSpPr>
        <p:spPr>
          <a:xfrm>
            <a:off x="4954575" y="1755900"/>
            <a:ext cx="30000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400" b="1">
                <a:solidFill>
                  <a:schemeClr val="lt1"/>
                </a:solidFill>
              </a:rPr>
              <a:t>Sagitální rovina</a:t>
            </a:r>
            <a:endParaRPr sz="24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400" b="1">
                <a:solidFill>
                  <a:schemeClr val="lt1"/>
                </a:solidFill>
              </a:rPr>
              <a:t>hyperkyfóza</a:t>
            </a:r>
            <a:endParaRPr sz="24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400" b="1">
                <a:solidFill>
                  <a:schemeClr val="lt1"/>
                </a:solidFill>
              </a:rPr>
              <a:t>hyperlordóza</a:t>
            </a:r>
            <a:endParaRPr sz="24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400" b="1">
                <a:solidFill>
                  <a:schemeClr val="lt1"/>
                </a:solidFill>
              </a:rPr>
              <a:t>plochá křivka</a:t>
            </a:r>
            <a:endParaRPr sz="24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72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0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100"/>
              <a:t>Dif. dg. skolióza / skoliotické držení / hypertrofie vzpřimovače</a:t>
            </a:r>
            <a:endParaRPr sz="2100"/>
          </a:p>
        </p:txBody>
      </p:sp>
      <p:sp>
        <p:nvSpPr>
          <p:cNvPr id="267" name="Google Shape;267;p40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7941600" cy="311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 dirty="0"/>
              <a:t>u skoliotiků nacházíme pozitivní </a:t>
            </a:r>
            <a:r>
              <a:rPr lang="sk" sz="1500" b="1" dirty="0"/>
              <a:t>Adams test i Karského test (aspoň jemně)</a:t>
            </a:r>
            <a:r>
              <a:rPr lang="sk" sz="1500" dirty="0"/>
              <a:t> a většinou </a:t>
            </a:r>
            <a:r>
              <a:rPr lang="sk" sz="1500" b="1" dirty="0"/>
              <a:t>nesymetrii v délce DKK. </a:t>
            </a:r>
            <a:r>
              <a:rPr lang="sk" sz="1500" dirty="0"/>
              <a:t>Může být přítomen i </a:t>
            </a:r>
            <a:r>
              <a:rPr lang="sk" sz="1500" b="1" dirty="0"/>
              <a:t>lehký rozestup přímého břišního svalu.</a:t>
            </a:r>
            <a:endParaRPr sz="1500" b="1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 dirty="0"/>
              <a:t>u pacientů se </a:t>
            </a:r>
            <a:r>
              <a:rPr lang="sk" sz="1500" b="1" dirty="0"/>
              <a:t>skoliotickým držením</a:t>
            </a:r>
            <a:r>
              <a:rPr lang="sk" sz="1500" dirty="0"/>
              <a:t> je možná </a:t>
            </a:r>
            <a:r>
              <a:rPr lang="sk" sz="1500" b="1" dirty="0"/>
              <a:t>korekce do napřímení,</a:t>
            </a:r>
            <a:r>
              <a:rPr lang="sk" sz="1500" dirty="0"/>
              <a:t> plus </a:t>
            </a:r>
            <a:r>
              <a:rPr lang="sk" sz="1500" b="1" dirty="0"/>
              <a:t>není pozitivní Karski test</a:t>
            </a:r>
            <a:r>
              <a:rPr lang="sk" sz="1500" dirty="0"/>
              <a:t> (pozor, pokud má vyšetřovaný asymetrickou kyčelní dysplazii, to tam může pozitivitu udělat), </a:t>
            </a:r>
            <a:r>
              <a:rPr lang="sk" sz="1500" b="1" dirty="0"/>
              <a:t>délka nohou v normě</a:t>
            </a:r>
            <a:endParaRPr sz="1500" b="1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 dirty="0"/>
              <a:t>u hypertrofie vzpřimovače nacházíme </a:t>
            </a:r>
            <a:r>
              <a:rPr lang="sk" sz="1500" b="1" dirty="0"/>
              <a:t>negativní Karski test,</a:t>
            </a:r>
            <a:r>
              <a:rPr lang="sk" sz="1500" dirty="0"/>
              <a:t> většinou nacházíme </a:t>
            </a:r>
            <a:r>
              <a:rPr lang="sk" sz="1500" b="1" dirty="0"/>
              <a:t>pozitivní asymetrii rotací v hrudní páteři, délka nohou v normě</a:t>
            </a:r>
            <a:endParaRPr sz="1500" b="1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 b="1" dirty="0"/>
              <a:t>ANAMNÉZA!!! </a:t>
            </a:r>
            <a:r>
              <a:rPr lang="sk" sz="1500" dirty="0"/>
              <a:t>Pozitivní RA na skoliózu? Jak probíhal motorický vývoj (ptáme se na symetrii, lezení), věk!, pohlaví (u dívky 11 – 14 let, pokud si nejsme jistí, vždy skoliózu spíše předpokládáme a raději necháme vyšetřit na dorostové ortopedii)</a:t>
            </a:r>
            <a:endParaRPr sz="1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1"/>
          <p:cNvSpPr txBox="1">
            <a:spLocks noGrp="1"/>
          </p:cNvSpPr>
          <p:nvPr>
            <p:ph type="title"/>
          </p:nvPr>
        </p:nvSpPr>
        <p:spPr>
          <a:xfrm>
            <a:off x="540000" y="270642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800" dirty="0"/>
              <a:t>Orientační vyšetření na rozestup břišních svalů</a:t>
            </a:r>
            <a:endParaRPr sz="2800" dirty="0"/>
          </a:p>
        </p:txBody>
      </p:sp>
      <p:sp>
        <p:nvSpPr>
          <p:cNvPr id="273" name="Google Shape;273;p41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7941600" cy="262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 dirty="0"/>
              <a:t>vleže na zádech, zvednutí hlavy a palpace po celé délce přímých svalů břišních - mezi nimi. Prsty pokládáme kolmo na průběh svalů. Norma je cca 1 prst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 dirty="0"/>
              <a:t>pokud pro obezitu nelze, můžeme požádat pacienta, aby lehce nadzvedl jednu / obě nohy nad podložku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 dirty="0"/>
              <a:t>sledujeme nejen rozestup, ale také vznik tzv. „stříšky“ – prominenci břišního obsahu mezi svaly</a:t>
            </a: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</p:txBody>
      </p:sp>
      <p:pic>
        <p:nvPicPr>
          <p:cNvPr id="274" name="Google Shape;27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925" y="3570288"/>
            <a:ext cx="2246518" cy="14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8000" y="3517812"/>
            <a:ext cx="2546652" cy="1498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9775" y="3525888"/>
            <a:ext cx="2546652" cy="1482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2"/>
          <p:cNvSpPr txBox="1">
            <a:spLocks noGrp="1"/>
          </p:cNvSpPr>
          <p:nvPr>
            <p:ph type="title"/>
          </p:nvPr>
        </p:nvSpPr>
        <p:spPr>
          <a:xfrm>
            <a:off x="539550" y="228112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Vedení terapie skoliotika </a:t>
            </a:r>
            <a:endParaRPr dirty="0"/>
          </a:p>
        </p:txBody>
      </p:sp>
      <p:sp>
        <p:nvSpPr>
          <p:cNvPr id="282" name="Google Shape;282;p42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vždy na podkladě </a:t>
            </a:r>
            <a:r>
              <a:rPr lang="sk" sz="1700" b="1"/>
              <a:t>celkového kineziologického rozboru </a:t>
            </a:r>
            <a:r>
              <a:rPr lang="sk" sz="1700"/>
              <a:t>provedeme nastavení vhodné pohybové terapie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„skoliotik nejsou jen záda!“ 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700" b="1"/>
              <a:t>Prioritní: </a:t>
            </a:r>
            <a:endParaRPr sz="1700" b="1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 b="1"/>
              <a:t>získat ve tkáních prostor </a:t>
            </a:r>
            <a:r>
              <a:rPr lang="sk" sz="1700"/>
              <a:t>– práce s flexibilitou (svaly, fascie aj.)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naučit napřímené (korigované držení páteře)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stabilizovat svaly 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práce s centrálními percepčními funkcemi (statestezie, kinestezie, body image, praxie…) 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reedukace dechu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proprio- a extero- funkce chodidel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3"/>
          <p:cNvSpPr txBox="1">
            <a:spLocks noGrp="1"/>
          </p:cNvSpPr>
          <p:nvPr>
            <p:ph type="title"/>
          </p:nvPr>
        </p:nvSpPr>
        <p:spPr>
          <a:xfrm>
            <a:off x="539550" y="221023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Vedení terapie skoliotika</a:t>
            </a:r>
            <a:endParaRPr dirty="0"/>
          </a:p>
        </p:txBody>
      </p:sp>
      <p:sp>
        <p:nvSpPr>
          <p:cNvPr id="288" name="Google Shape;288;p43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/>
              <a:t>1. Cílená aktivace autochtonní muskulatury, ovlivňující postavení jednotlivých segmentů (u idiopatické skoliózy dochází k narušení této rovnováhy).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/>
              <a:t>2. Ovlivnění poruchy synergie mezi ventrální a dorzální muskulaturou a nedostatečnou diferenciaci svalové funkce.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/>
              <a:t>3. Respektování Lovettova pravidla (LP L LFL SIN, rotace obratlů DOPRAVA) 4. Narušení kineziologie dechové funkce. Aktivace bráničního dýchání při správném postavení pánve (pánev se nachází v rotačním postavení). Nejdříve korekce pánve.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/>
              <a:t>5.Cvičení je vhodné provádět v napřímení.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/>
              <a:t>6.Cvičení zaměřené na aktivaci svalstva, lze doplnit mobilizací.</a:t>
            </a:r>
            <a:endParaRPr sz="1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4"/>
          <p:cNvSpPr txBox="1">
            <a:spLocks noGrp="1"/>
          </p:cNvSpPr>
          <p:nvPr>
            <p:ph type="title"/>
          </p:nvPr>
        </p:nvSpPr>
        <p:spPr>
          <a:xfrm>
            <a:off x="539550" y="171405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Vojtova reflexní lokomoce</a:t>
            </a:r>
            <a:endParaRPr dirty="0"/>
          </a:p>
        </p:txBody>
      </p:sp>
      <p:sp>
        <p:nvSpPr>
          <p:cNvPr id="294" name="Google Shape;294;p44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53430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Obnova rotability a napřímení páteře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opora na ČS o HK, na ZS o DK - fázické končetiny jsou dolní čelistní a horní záhlavní končetina - pánev se na čelistní straně pohybuje kraniálně, takže bederní páteř se nejprve napřimuje a poté dostává do konvexní polohy na straně záhlavní (podle míry flexe v čelistním kyčelním kloubu) - RK na záhlavní straně se pohybuje spolu se ZHK, vyvolá se pohyb v Thp a Cp – konvexita se vytvoří na ZS (aktivita mm. rhomboidei a dolní porce m. trapezius) - prohloubení dechu, aktivace břišního svalstva, m.LD stabilizuje lopatku a žebra na ČS, etc. (Vojta &amp; Peters, 2005)</a:t>
            </a:r>
            <a:endParaRPr sz="1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295" name="Google Shape;29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5400" y="1031100"/>
            <a:ext cx="2956200" cy="1832844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4"/>
          <p:cNvSpPr txBox="1"/>
          <p:nvPr/>
        </p:nvSpPr>
        <p:spPr>
          <a:xfrm>
            <a:off x="6144000" y="286395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https://fyzioterapie.utvs.cvut.cz/document/show/id/216/</a:t>
            </a:r>
            <a:endParaRPr sz="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"/>
          <p:cNvSpPr txBox="1">
            <a:spLocks noGrp="1"/>
          </p:cNvSpPr>
          <p:nvPr>
            <p:ph type="title"/>
          </p:nvPr>
        </p:nvSpPr>
        <p:spPr>
          <a:xfrm>
            <a:off x="539550" y="244791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Další metody</a:t>
            </a:r>
            <a:endParaRPr dirty="0"/>
          </a:p>
        </p:txBody>
      </p:sp>
      <p:sp>
        <p:nvSpPr>
          <p:cNvPr id="302" name="Google Shape;302;p45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Klappovo lezení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Metoda Schrotové (Ortopedická dechová terapie)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Scientific Exercise Approach to Scoliosis (SEAS) a další…</a:t>
            </a:r>
            <a:endParaRPr/>
          </a:p>
        </p:txBody>
      </p:sp>
      <p:pic>
        <p:nvPicPr>
          <p:cNvPr id="303" name="Google Shape;30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988" y="2571750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7113" y="2466975"/>
            <a:ext cx="333375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5"/>
          <p:cNvSpPr txBox="1"/>
          <p:nvPr/>
        </p:nvSpPr>
        <p:spPr>
          <a:xfrm>
            <a:off x="3401000" y="452437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https://fyzioterapie.utvs.cvut.cz/document/show/id/237/</a:t>
            </a:r>
            <a:endParaRPr sz="800"/>
          </a:p>
        </p:txBody>
      </p:sp>
      <p:pic>
        <p:nvPicPr>
          <p:cNvPr id="306" name="Google Shape;306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2113" y="2802088"/>
            <a:ext cx="2619375" cy="2257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5"/>
          <p:cNvSpPr txBox="1"/>
          <p:nvPr/>
        </p:nvSpPr>
        <p:spPr>
          <a:xfrm>
            <a:off x="6592760" y="2414275"/>
            <a:ext cx="2378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https://www.rehabilitace.info/zdravotni/metoda-schrothove-terapie-skolioz/</a:t>
            </a:r>
            <a:endParaRPr sz="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6"/>
          <p:cNvSpPr txBox="1">
            <a:spLocks noGrp="1"/>
          </p:cNvSpPr>
          <p:nvPr>
            <p:ph type="title"/>
          </p:nvPr>
        </p:nvSpPr>
        <p:spPr>
          <a:xfrm>
            <a:off x="539550" y="146702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Vedení terapie skoliotika</a:t>
            </a:r>
            <a:endParaRPr dirty="0"/>
          </a:p>
        </p:txBody>
      </p:sp>
      <p:pic>
        <p:nvPicPr>
          <p:cNvPr id="313" name="Google Shape;313;p46"/>
          <p:cNvPicPr preferRelativeResize="0"/>
          <p:nvPr/>
        </p:nvPicPr>
        <p:blipFill rotWithShape="1">
          <a:blip r:embed="rId3">
            <a:alphaModFix/>
          </a:blip>
          <a:srcRect l="24478" t="41025" r="42094" b="18792"/>
          <a:stretch/>
        </p:blipFill>
        <p:spPr>
          <a:xfrm>
            <a:off x="2017050" y="1172549"/>
            <a:ext cx="4639227" cy="348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7"/>
          <p:cNvSpPr txBox="1">
            <a:spLocks noGrp="1"/>
          </p:cNvSpPr>
          <p:nvPr>
            <p:ph type="title"/>
          </p:nvPr>
        </p:nvSpPr>
        <p:spPr>
          <a:xfrm>
            <a:off x="539550" y="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Korzetoterapie</a:t>
            </a:r>
            <a:endParaRPr dirty="0"/>
          </a:p>
        </p:txBody>
      </p:sp>
      <p:pic>
        <p:nvPicPr>
          <p:cNvPr id="319" name="Google Shape;31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9700" y="1031100"/>
            <a:ext cx="7315200" cy="32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7"/>
          <p:cNvSpPr txBox="1"/>
          <p:nvPr/>
        </p:nvSpPr>
        <p:spPr>
          <a:xfrm>
            <a:off x="3447300" y="43172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https://scoliosis3dc.com/scoliosis-treatment-options/cheneau-gensingen-brace-for-scoliosis/</a:t>
            </a:r>
            <a:endParaRPr sz="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0375" y="152400"/>
            <a:ext cx="5006273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8"/>
          <p:cNvSpPr txBox="1"/>
          <p:nvPr/>
        </p:nvSpPr>
        <p:spPr>
          <a:xfrm>
            <a:off x="3071988" y="1889450"/>
            <a:ext cx="30000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 b="1">
                <a:solidFill>
                  <a:schemeClr val="lt1"/>
                </a:solidFill>
              </a:rPr>
              <a:t>FLEXIBILITA</a:t>
            </a:r>
            <a:endParaRPr sz="30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 b="1">
                <a:solidFill>
                  <a:schemeClr val="lt1"/>
                </a:solidFill>
              </a:rPr>
              <a:t>&amp;</a:t>
            </a:r>
            <a:endParaRPr sz="30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 b="1">
                <a:solidFill>
                  <a:schemeClr val="lt1"/>
                </a:solidFill>
              </a:rPr>
              <a:t>TRAKCE</a:t>
            </a:r>
            <a:endParaRPr sz="30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>
            <a:spLocks noGrp="1"/>
          </p:cNvSpPr>
          <p:nvPr>
            <p:ph type="title"/>
          </p:nvPr>
        </p:nvSpPr>
        <p:spPr>
          <a:xfrm>
            <a:off x="469116" y="152397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500" dirty="0"/>
              <a:t>Orientační hodnocení frontální roviny (trup a pánev) </a:t>
            </a:r>
            <a:endParaRPr sz="2500" dirty="0"/>
          </a:p>
        </p:txBody>
      </p:sp>
      <p:sp>
        <p:nvSpPr>
          <p:cNvPr id="145" name="Google Shape;145;p22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53172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infragluteální rýhy, intergluteální rýha, vpadliny na boční straně hýždí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pozice SIPS plus pánevní hřebeny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Adams test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tajle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pozice páteře, lopatek a ramen (gotická ramena)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olovnice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krční páteř a pozice hlavy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46" name="Google Shape;14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9600" y="1031100"/>
            <a:ext cx="1887189" cy="396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9"/>
          <p:cNvSpPr txBox="1">
            <a:spLocks noGrp="1"/>
          </p:cNvSpPr>
          <p:nvPr>
            <p:ph type="title"/>
          </p:nvPr>
        </p:nvSpPr>
        <p:spPr>
          <a:xfrm>
            <a:off x="539550" y="242288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Flexibilita</a:t>
            </a:r>
            <a:endParaRPr dirty="0"/>
          </a:p>
        </p:txBody>
      </p:sp>
      <p:sp>
        <p:nvSpPr>
          <p:cNvPr id="332" name="Google Shape;332;p49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4032000" cy="28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dle rozboru, často nacházíme zkrácení v oblasti iliopsoatu, QL, svalů stehen, vzpřimovače, prsních svalů…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u dětí se snažíme protahovat spíše formou hry a dynamických cvičení (dynamický strečink)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33" name="Google Shape;33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5875" y="3434575"/>
            <a:ext cx="19812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9" title="dynamické protahování hamstringů: tripod - medvěd - chůze ve vzporu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6475" y="344575"/>
            <a:ext cx="4120000" cy="309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225" y="152400"/>
            <a:ext cx="6148988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1"/>
          <p:cNvSpPr txBox="1">
            <a:spLocks noGrp="1"/>
          </p:cNvSpPr>
          <p:nvPr>
            <p:ph type="title"/>
          </p:nvPr>
        </p:nvSpPr>
        <p:spPr>
          <a:xfrm>
            <a:off x="539550" y="61825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Protahování s převahou m. iliopsoas</a:t>
            </a:r>
            <a:endParaRPr dirty="0"/>
          </a:p>
        </p:txBody>
      </p:sp>
      <p:pic>
        <p:nvPicPr>
          <p:cNvPr id="345" name="Google Shape;34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931" y="903510"/>
            <a:ext cx="8451600" cy="2301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2009" y="3041277"/>
            <a:ext cx="2802975" cy="210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1038" y="2898624"/>
            <a:ext cx="2993152" cy="2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9475" y="2713150"/>
            <a:ext cx="1248746" cy="236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2"/>
          <p:cNvSpPr txBox="1">
            <a:spLocks noGrp="1"/>
          </p:cNvSpPr>
          <p:nvPr>
            <p:ph type="title"/>
          </p:nvPr>
        </p:nvSpPr>
        <p:spPr>
          <a:xfrm>
            <a:off x="398232" y="93433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dirty="0"/>
              <a:t>Protahování s převahou m. iliopsoas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54" name="Google Shape;354;p52" descr="When is hip compression good in the lunge position? Immaculate Dissection's Kathy Dooley explains. For more information on this Immaculate Dissection video, see: &#10;http://www.otpbooks.com/product/functional-anatomy-video/" title="Kathy Dooley: Hip Compression in the Lung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5475" y="1134515"/>
            <a:ext cx="4935625" cy="37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3979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4"/>
          <p:cNvSpPr txBox="1">
            <a:spLocks noGrp="1"/>
          </p:cNvSpPr>
          <p:nvPr>
            <p:ph type="title"/>
          </p:nvPr>
        </p:nvSpPr>
        <p:spPr>
          <a:xfrm>
            <a:off x="355702" y="1103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800" dirty="0"/>
              <a:t>Protahování s převahou mm. pectorales a SA</a:t>
            </a:r>
            <a:endParaRPr sz="2800" dirty="0"/>
          </a:p>
        </p:txBody>
      </p:sp>
      <p:pic>
        <p:nvPicPr>
          <p:cNvPr id="365" name="Google Shape;36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31100"/>
            <a:ext cx="4946800" cy="202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1600" y="1031100"/>
            <a:ext cx="3740001" cy="244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059200"/>
            <a:ext cx="5809126" cy="19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1525" y="2970250"/>
            <a:ext cx="3063126" cy="21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5"/>
          <p:cNvSpPr txBox="1">
            <a:spLocks noGrp="1"/>
          </p:cNvSpPr>
          <p:nvPr>
            <p:ph type="title"/>
          </p:nvPr>
        </p:nvSpPr>
        <p:spPr>
          <a:xfrm>
            <a:off x="539550" y="134625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Možnosti trakcí</a:t>
            </a:r>
            <a:endParaRPr dirty="0"/>
          </a:p>
        </p:txBody>
      </p:sp>
      <p:pic>
        <p:nvPicPr>
          <p:cNvPr id="374" name="Google Shape;37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00" y="1299875"/>
            <a:ext cx="3893000" cy="279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34625"/>
            <a:ext cx="4406201" cy="379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5688" y="3056975"/>
            <a:ext cx="2632627" cy="197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275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906999"/>
            <a:ext cx="8839200" cy="182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6423" y="1268700"/>
            <a:ext cx="1709000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6"/>
          <p:cNvSpPr txBox="1"/>
          <p:nvPr/>
        </p:nvSpPr>
        <p:spPr>
          <a:xfrm>
            <a:off x="7171125" y="1456800"/>
            <a:ext cx="14343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>
                <a:solidFill>
                  <a:schemeClr val="lt1"/>
                </a:solidFill>
              </a:rPr>
              <a:t>CÍLEM JE NAPŘÍMENÍ KŘIVKY PÁTEŘE DO OSY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57" title="Napřimovací cvičení vleže na boku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8450" y="334500"/>
            <a:ext cx="5966000" cy="447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0675" y="152400"/>
            <a:ext cx="5006273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8"/>
          <p:cNvSpPr txBox="1"/>
          <p:nvPr/>
        </p:nvSpPr>
        <p:spPr>
          <a:xfrm>
            <a:off x="3183813" y="1584625"/>
            <a:ext cx="30000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 b="1">
                <a:solidFill>
                  <a:schemeClr val="lt1"/>
                </a:solidFill>
              </a:rPr>
              <a:t>SÍLA</a:t>
            </a:r>
            <a:endParaRPr sz="30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 b="1">
                <a:solidFill>
                  <a:schemeClr val="lt1"/>
                </a:solidFill>
              </a:rPr>
              <a:t>&amp;</a:t>
            </a:r>
            <a:endParaRPr sz="30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 b="1">
                <a:solidFill>
                  <a:schemeClr val="lt1"/>
                </a:solidFill>
              </a:rPr>
              <a:t>KOORDINACE</a:t>
            </a:r>
            <a:endParaRPr sz="30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title"/>
          </p:nvPr>
        </p:nvSpPr>
        <p:spPr>
          <a:xfrm>
            <a:off x="539550" y="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Orientační hodnocení sagitální roviny</a:t>
            </a:r>
            <a:endParaRPr dirty="0"/>
          </a:p>
        </p:txBody>
      </p:sp>
      <p:sp>
        <p:nvSpPr>
          <p:cNvPr id="152" name="Google Shape;152;p23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43200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vzájemná pozice segmentů pánve, hrudníku a hlavy, tonus břišních svalů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pozice ramen a hlavy (protrakce, předsun..)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tvar křivky páteře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tvar hrudníku (prominující spodní žebra)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Mathias zkouška, nebo stoj na jedné noze (prohloubení křivek páteře?)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5325" y="1031100"/>
            <a:ext cx="2125021" cy="396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9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Aplikujeme různé koncepty</a:t>
            </a:r>
            <a:endParaRPr/>
          </a:p>
        </p:txBody>
      </p:sp>
      <p:sp>
        <p:nvSpPr>
          <p:cNvPr id="401" name="Google Shape;401;p59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dle toho, co umíme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dle toho, co preferuje pacient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je třeba najít shodu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cílem je stabilizace křivky pomocí silově-stabilizační funkce svalů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cvičení preferujeme v komplexních vzorech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vždy se snažíme o správnou aktivaci středu těla (HSS, core…) s propojením do hybnosti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39223" cy="24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2349" y="152402"/>
            <a:ext cx="3273952" cy="294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4275" y="1810875"/>
            <a:ext cx="2710255" cy="326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61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5" name="Google Shape;41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94546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3"/>
          <p:cNvSpPr txBox="1">
            <a:spLocks noGrp="1"/>
          </p:cNvSpPr>
          <p:nvPr>
            <p:ph type="title"/>
          </p:nvPr>
        </p:nvSpPr>
        <p:spPr>
          <a:xfrm>
            <a:off x="539550" y="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600" dirty="0"/>
              <a:t>Důsledně hlídat a vysvětlovat správné provedení!!!</a:t>
            </a:r>
            <a:endParaRPr sz="2600" dirty="0"/>
          </a:p>
        </p:txBody>
      </p:sp>
      <p:pic>
        <p:nvPicPr>
          <p:cNvPr id="426" name="Google Shape;42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3200" y="1019875"/>
            <a:ext cx="7028569" cy="3959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8088" y="197225"/>
            <a:ext cx="578782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300" y="129800"/>
            <a:ext cx="5359699" cy="315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1250" y="2951625"/>
            <a:ext cx="6593551" cy="219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3300"/>
              <a:t>Ideomotorika a její trénink</a:t>
            </a:r>
            <a:endParaRPr sz="3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3" name="Google Shape;44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500" y="1344850"/>
            <a:ext cx="4540424" cy="263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8299" y="1361900"/>
            <a:ext cx="3777276" cy="259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7"/>
          <p:cNvSpPr txBox="1">
            <a:spLocks noGrp="1"/>
          </p:cNvSpPr>
          <p:nvPr>
            <p:ph type="title"/>
          </p:nvPr>
        </p:nvSpPr>
        <p:spPr>
          <a:xfrm>
            <a:off x="539546" y="143051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900" dirty="0"/>
              <a:t>U dětí (nejen) se skoliózou doporučujeme koordinační trénink, třeba… </a:t>
            </a:r>
            <a:endParaRPr sz="1900" dirty="0"/>
          </a:p>
        </p:txBody>
      </p:sp>
      <p:pic>
        <p:nvPicPr>
          <p:cNvPr id="450" name="Google Shape;45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5263" y="963850"/>
            <a:ext cx="4613466" cy="39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3300"/>
              <a:t>M. Scheuermann vs. Bechtěrev</a:t>
            </a:r>
            <a:endParaRPr sz="3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8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základním rozdílem je skutečnost, že </a:t>
            </a:r>
            <a:r>
              <a:rPr lang="sk" b="1"/>
              <a:t>u m. Scheuermann je zachována flexibilita páteře, u m. Bechtěrev se postupně vytrácí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b="1"/>
              <a:t>Základní příčina nálezu: </a:t>
            </a:r>
            <a:endParaRPr b="1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 b="1"/>
              <a:t>m. Scheuermann: </a:t>
            </a:r>
            <a:r>
              <a:rPr lang="sk"/>
              <a:t>klínovité obratle v oblasti hrudní páteře, které vytváří hyperkyfózu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 b="1"/>
              <a:t>m. Bechtěrev: </a:t>
            </a:r>
            <a:r>
              <a:rPr lang="sk"/>
              <a:t>postupná osifikace meziobratlových skloubení, která vede k postupnému znehybnění páteře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540000" y="172554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600" dirty="0"/>
              <a:t>Pozor, vyšetření postury ve stoje je funkce statická</a:t>
            </a:r>
            <a:endParaRPr sz="2600" dirty="0"/>
          </a:p>
        </p:txBody>
      </p:sp>
      <p:sp>
        <p:nvSpPr>
          <p:cNvPr id="159" name="Google Shape;159;p24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neříká nám nic o tom, jak se bude páteř chovat v zatížení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níže jsou uvedeny fotografie fotbalistů, kdy vidíme odlišnou úroveň propriocepčního zpracování vnímání napřímení páteře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0" name="Google Shape;1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100" y="2445798"/>
            <a:ext cx="6088227" cy="254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9"/>
          <p:cNvSpPr txBox="1">
            <a:spLocks noGrp="1"/>
          </p:cNvSpPr>
          <p:nvPr>
            <p:ph type="title"/>
          </p:nvPr>
        </p:nvSpPr>
        <p:spPr>
          <a:xfrm>
            <a:off x="539550" y="242288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m. Scheuermann</a:t>
            </a:r>
            <a:endParaRPr dirty="0"/>
          </a:p>
        </p:txBody>
      </p:sp>
      <p:sp>
        <p:nvSpPr>
          <p:cNvPr id="462" name="Google Shape;462;p69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postihuje zhruba 2,2 % populace ve věku od 9 do 18 let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častější výskyt je u chlapců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jedná se o poruchu osifikace v období růstového spurtu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dochází k postižení krycích plotének obratlových těl, ploténky jsou nerovné, vytvářejí se tzv. </a:t>
            </a:r>
            <a:r>
              <a:rPr lang="sk" sz="1600" b="1"/>
              <a:t>Schmorlovy uzly</a:t>
            </a:r>
            <a:r>
              <a:rPr lang="sk" sz="1600"/>
              <a:t> 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uzly jsou chrupavčité hernie z intervertebrálních disků do obratlových těl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intervertebrální disky jsou zúžené a nepravidelné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typický je klínovitý tvar obratlových těl, kdy dochází ke snížení přední části těla obratlů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porucha je nejčastěji v oblasti dolní hrudní páteře, méně často postihuje i horní hrudní či bederní úsek (od Th3 po L2).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0"/>
          <p:cNvSpPr txBox="1">
            <a:spLocks noGrp="1"/>
          </p:cNvSpPr>
          <p:nvPr>
            <p:ph type="title"/>
          </p:nvPr>
        </p:nvSpPr>
        <p:spPr>
          <a:xfrm>
            <a:off x="539550" y="2352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Testy</a:t>
            </a:r>
            <a:endParaRPr dirty="0"/>
          </a:p>
        </p:txBody>
      </p:sp>
      <p:sp>
        <p:nvSpPr>
          <p:cNvPr id="468" name="Google Shape;468;p70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35958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test předklonu (reziduum ve flexi)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aspekčně hyperkyfóza s protrakcí ramen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leh na břiše na tvrdou podložku – kyfotizace přetrvává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RTG nález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9" name="Google Shape;469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8750" y="878700"/>
            <a:ext cx="4187726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1"/>
          <p:cNvSpPr txBox="1">
            <a:spLocks noGrp="1"/>
          </p:cNvSpPr>
          <p:nvPr>
            <p:ph type="title"/>
          </p:nvPr>
        </p:nvSpPr>
        <p:spPr>
          <a:xfrm>
            <a:off x="540000" y="242289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Terapie </a:t>
            </a:r>
            <a:endParaRPr dirty="0"/>
          </a:p>
        </p:txBody>
      </p:sp>
      <p:sp>
        <p:nvSpPr>
          <p:cNvPr id="475" name="Google Shape;475;p71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v době růstového spurtu snížit zatížení páteře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cvičení k odstranění svalových dysbalancí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nácvik </a:t>
            </a:r>
            <a:r>
              <a:rPr lang="sk" sz="1800" b="1"/>
              <a:t>segmentární hybnosti v oblasti hrudní páteře</a:t>
            </a: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manuální techniky, autoterapie, nutná pravidelnost cvičení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využíváme cviky </a:t>
            </a:r>
            <a:r>
              <a:rPr lang="sk" sz="1800" b="1"/>
              <a:t>s maximem extenzní složky v Thp – DNS pozice 3 M a 4,5 M, pozice na čtyřech, tripod apod. </a:t>
            </a: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korigujeme nejen záda, ale také veškeré další neoptimální nastavení pohybového aparátu!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důrazně hlídáme funkci ramenních kloubů, např. tenista s m. Scheuermann bude predisponován ke zranění v této oblasti!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2"/>
          <p:cNvSpPr txBox="1">
            <a:spLocks noGrp="1"/>
          </p:cNvSpPr>
          <p:nvPr>
            <p:ph type="title"/>
          </p:nvPr>
        </p:nvSpPr>
        <p:spPr>
          <a:xfrm>
            <a:off x="540000" y="242288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Extenze a mobilita páteře</a:t>
            </a:r>
            <a:endParaRPr dirty="0"/>
          </a:p>
        </p:txBody>
      </p:sp>
      <p:sp>
        <p:nvSpPr>
          <p:cNvPr id="481" name="Google Shape;481;p72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test provádíme v pozici vleže na břiše tzv. </a:t>
            </a:r>
            <a:r>
              <a:rPr lang="sk" b="1"/>
              <a:t>vidličkovým hmatem</a:t>
            </a:r>
            <a:endParaRPr b="1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mnohdy nacházíme minimální (nebo žádné) pružení a to zejména v </a:t>
            </a:r>
            <a:r>
              <a:rPr lang="sk" b="1"/>
              <a:t>dolní hrudní oblasti</a:t>
            </a:r>
            <a:endParaRPr b="1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terapie často selže na nemožnosti tzv. </a:t>
            </a:r>
            <a:r>
              <a:rPr lang="sk" b="1"/>
              <a:t>dorzálního dechu, </a:t>
            </a:r>
            <a:r>
              <a:rPr lang="sk"/>
              <a:t>který je ale zásadní pro segmentový pohyb v Thp plus pohyb žeber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3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Terapie extenze a mobility páteře</a:t>
            </a:r>
            <a:endParaRPr/>
          </a:p>
        </p:txBody>
      </p:sp>
      <p:pic>
        <p:nvPicPr>
          <p:cNvPr id="487" name="Google Shape;48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00" y="975888"/>
            <a:ext cx="3060450" cy="19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000" y="3029225"/>
            <a:ext cx="3060450" cy="1881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4264" y="975900"/>
            <a:ext cx="4852910" cy="195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4275" y="3094500"/>
            <a:ext cx="4147043" cy="18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97075" y="1404450"/>
            <a:ext cx="1842600" cy="86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97075" y="3288850"/>
            <a:ext cx="1842600" cy="86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73"/>
          <p:cNvSpPr txBox="1"/>
          <p:nvPr/>
        </p:nvSpPr>
        <p:spPr>
          <a:xfrm>
            <a:off x="3209275" y="1638375"/>
            <a:ext cx="101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>
                <a:solidFill>
                  <a:schemeClr val="lt1"/>
                </a:solidFill>
              </a:rPr>
              <a:t>NÁDECH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494" name="Google Shape;494;p73"/>
          <p:cNvSpPr txBox="1"/>
          <p:nvPr/>
        </p:nvSpPr>
        <p:spPr>
          <a:xfrm>
            <a:off x="3246025" y="3522788"/>
            <a:ext cx="94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>
                <a:solidFill>
                  <a:schemeClr val="lt1"/>
                </a:solidFill>
              </a:rPr>
              <a:t>VÝDECH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6775" y="89425"/>
            <a:ext cx="3723499" cy="248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750" y="2692700"/>
            <a:ext cx="3442815" cy="22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2678550"/>
            <a:ext cx="3490050" cy="232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3" cy="16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911928"/>
            <a:ext cx="8839203" cy="2080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7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Edukace </a:t>
            </a:r>
            <a:endParaRPr/>
          </a:p>
        </p:txBody>
      </p:sp>
      <p:sp>
        <p:nvSpPr>
          <p:cNvPr id="513" name="Google Shape;513;p76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sed!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nošení předmětů – zvedání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batohy, krosny apod.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4" name="Google Shape;51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3625" y="2677625"/>
            <a:ext cx="3850625" cy="22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0275" y="220425"/>
            <a:ext cx="3944625" cy="2143901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76"/>
          <p:cNvSpPr txBox="1"/>
          <p:nvPr/>
        </p:nvSpPr>
        <p:spPr>
          <a:xfrm>
            <a:off x="5132575" y="23562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http://vnimejsvetelo.cz/tipy-pro-zada-bez-bolesti-cast-i-zvedani-predmetu/</a:t>
            </a:r>
            <a:endParaRPr sz="8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7"/>
          <p:cNvSpPr txBox="1">
            <a:spLocks noGrp="1"/>
          </p:cNvSpPr>
          <p:nvPr>
            <p:ph type="title"/>
          </p:nvPr>
        </p:nvSpPr>
        <p:spPr>
          <a:xfrm>
            <a:off x="539550" y="114698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m. Bechtěrev (ankylozující spondylartritida)</a:t>
            </a:r>
            <a:endParaRPr dirty="0"/>
          </a:p>
        </p:txBody>
      </p:sp>
      <p:sp>
        <p:nvSpPr>
          <p:cNvPr id="522" name="Google Shape;522;p77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 b="1"/>
              <a:t>zánětlivé onemocnění </a:t>
            </a:r>
            <a:r>
              <a:rPr lang="sk" sz="1700"/>
              <a:t>(nejen) páteře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onemocnění začíná v mladém věku (nejčastěji 2.–3. decenium)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častější výskyt u mužů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vázáno na </a:t>
            </a:r>
            <a:r>
              <a:rPr lang="sk" sz="1700" b="1"/>
              <a:t>HLA B27</a:t>
            </a:r>
            <a:r>
              <a:rPr lang="sk" sz="1700"/>
              <a:t> (pozor, ne každý, kdo má pozitivní HLA B27 má Bechtěreva, může se jednat o přenašeče)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typicky </a:t>
            </a:r>
            <a:r>
              <a:rPr lang="sk" sz="1700" b="1"/>
              <a:t>zánětlivá bolest v bedrech </a:t>
            </a:r>
            <a:r>
              <a:rPr lang="sk" sz="1700"/>
              <a:t>– vzniká na podkladu sakroiliitidy, typicky v druhé polovině noci a pacienta probudí ze spaní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ranní ztuhlost 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bolest i ztuhlost se zlepšují rozcvičením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mezi axiální příznaky jsou řazeny i artritidy ramenních a kyčelních kloubů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 b="1"/>
              <a:t>prodrom: </a:t>
            </a:r>
            <a:r>
              <a:rPr lang="sk" sz="1700"/>
              <a:t>bolestivost Achillových šlach, zánět duhovky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8"/>
          <p:cNvSpPr txBox="1">
            <a:spLocks noGrp="1"/>
          </p:cNvSpPr>
          <p:nvPr>
            <p:ph type="title"/>
          </p:nvPr>
        </p:nvSpPr>
        <p:spPr>
          <a:xfrm>
            <a:off x="539550" y="27773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Mimokloubní příznaky</a:t>
            </a:r>
            <a:endParaRPr dirty="0"/>
          </a:p>
        </p:txBody>
      </p:sp>
      <p:sp>
        <p:nvSpPr>
          <p:cNvPr id="528" name="Google Shape;528;p78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oči – akutní zánět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srdce – aortální insuficience, převodní poruchy, aortitida,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GIT – zánětlivá onemocnění střev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plíce – fibróza,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ledviny – amyloidóza 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kolena – otoky 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osteoporóza (obratlů)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521500" y="100525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Skolióza</a:t>
            </a:r>
            <a:endParaRPr dirty="0"/>
          </a:p>
        </p:txBody>
      </p:sp>
      <p:sp>
        <p:nvSpPr>
          <p:cNvPr id="166" name="Google Shape;166;p25"/>
          <p:cNvSpPr txBox="1">
            <a:spLocks noGrp="1"/>
          </p:cNvSpPr>
          <p:nvPr>
            <p:ph type="body" idx="1"/>
          </p:nvPr>
        </p:nvSpPr>
        <p:spPr>
          <a:xfrm>
            <a:off x="521500" y="1113250"/>
            <a:ext cx="55272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800" b="1" dirty="0"/>
              <a:t>Rozdělení - základní:</a:t>
            </a:r>
            <a:endParaRPr sz="1800" b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 dirty="0"/>
              <a:t>funkční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 dirty="0"/>
              <a:t>strukturální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800" b="1" dirty="0"/>
              <a:t>Klasifikace</a:t>
            </a:r>
            <a:endParaRPr sz="1800" b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 b="1" dirty="0"/>
              <a:t>dle věku:</a:t>
            </a:r>
            <a:r>
              <a:rPr lang="sk" sz="1800" dirty="0"/>
              <a:t> infantilní, juvenilní, adolescentní, v dospělosti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 b="1" dirty="0"/>
              <a:t>dle lokalizace: </a:t>
            </a:r>
            <a:r>
              <a:rPr lang="sk" sz="1800" dirty="0"/>
              <a:t>(C, CTh, Th, ThL, L)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 b="1" dirty="0"/>
              <a:t>dle velikosti křivky: </a:t>
            </a:r>
            <a:r>
              <a:rPr lang="sk" sz="1800" dirty="0"/>
              <a:t>malá do 20, střední do 35, střední až závažná do 40, závažná (do 50), závažná-velmi závažná do 55, velmi závažná více než 55 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167" name="Google Shape;16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8100" y="776800"/>
            <a:ext cx="2869699" cy="280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571625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79"/>
          <p:cNvSpPr txBox="1"/>
          <p:nvPr/>
        </p:nvSpPr>
        <p:spPr>
          <a:xfrm>
            <a:off x="152400" y="3852375"/>
            <a:ext cx="157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https://www.wikiskripta.eu/w/Ankylozuj%C3%ADc%C3%AD_spondylartritida</a:t>
            </a:r>
            <a:endParaRPr sz="800"/>
          </a:p>
        </p:txBody>
      </p:sp>
      <p:pic>
        <p:nvPicPr>
          <p:cNvPr id="535" name="Google Shape;535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0850" y="160750"/>
            <a:ext cx="3048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79"/>
          <p:cNvSpPr txBox="1"/>
          <p:nvPr/>
        </p:nvSpPr>
        <p:spPr>
          <a:xfrm>
            <a:off x="6214725" y="213090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https://www.symptomy.cz/diagnoza/kod?id=M45</a:t>
            </a:r>
            <a:endParaRPr sz="800"/>
          </a:p>
        </p:txBody>
      </p:sp>
      <p:pic>
        <p:nvPicPr>
          <p:cNvPr id="537" name="Google Shape;537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9575" y="1113250"/>
            <a:ext cx="3695700" cy="22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79"/>
          <p:cNvSpPr txBox="1"/>
          <p:nvPr/>
        </p:nvSpPr>
        <p:spPr>
          <a:xfrm>
            <a:off x="2247425" y="33135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https://www.priznaky-projevy.cz/ortopedie/74-bechterevova-choroba-nemoc-priznaky-projevy-symptomy</a:t>
            </a:r>
            <a:endParaRPr sz="800"/>
          </a:p>
        </p:txBody>
      </p:sp>
      <p:pic>
        <p:nvPicPr>
          <p:cNvPr id="539" name="Google Shape;539;p79" descr="Týka sa aj teba? Bechterevova choroba – Ankylozujúca spondylitída (Morbus Bechterev) je systémové zápalové ochorenie pohybového ústrojenstva. Patrí medzi reumatické choroby, teda choroby, ktoré sú vyvolané neprimeranou imunitnou odpoveďou voči vlastným tkanivám." title="Bechterevova Choroba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95275" y="2438700"/>
            <a:ext cx="3434875" cy="257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80"/>
          <p:cNvSpPr txBox="1">
            <a:spLocks noGrp="1"/>
          </p:cNvSpPr>
          <p:nvPr>
            <p:ph type="title"/>
          </p:nvPr>
        </p:nvSpPr>
        <p:spPr>
          <a:xfrm>
            <a:off x="540000" y="242289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Klinická poznámka</a:t>
            </a:r>
            <a:endParaRPr dirty="0"/>
          </a:p>
        </p:txBody>
      </p:sp>
      <p:sp>
        <p:nvSpPr>
          <p:cNvPr id="545" name="Google Shape;545;p80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pacienti s Bechtěrevem mají </a:t>
            </a:r>
            <a:r>
              <a:rPr lang="sk" b="1"/>
              <a:t>omezené zorné pole,</a:t>
            </a:r>
            <a:r>
              <a:rPr lang="sk"/>
              <a:t> je třeba na to myslet v terapii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v terapii je zásadní cvičit tak, aby pacient</a:t>
            </a:r>
            <a:r>
              <a:rPr lang="sk" b="1"/>
              <a:t> „ztuhnul“ v pokud možno lehké flexi</a:t>
            </a:r>
            <a:r>
              <a:rPr lang="sk"/>
              <a:t> – proto je jeden ze zásadních cviků polohování vleže na břiše a cviky v této pozici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1"/>
          <p:cNvSpPr txBox="1">
            <a:spLocks noGrp="1"/>
          </p:cNvSpPr>
          <p:nvPr>
            <p:ph type="title"/>
          </p:nvPr>
        </p:nvSpPr>
        <p:spPr>
          <a:xfrm>
            <a:off x="539538" y="324149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Projekt pro pacienty s m. Bechtěrev</a:t>
            </a:r>
            <a:endParaRPr dirty="0"/>
          </a:p>
        </p:txBody>
      </p:sp>
      <p:sp>
        <p:nvSpPr>
          <p:cNvPr id="551" name="Google Shape;551;p81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u="sng">
                <a:solidFill>
                  <a:schemeClr val="hlink"/>
                </a:solidFill>
                <a:hlinkClick r:id="rId3"/>
              </a:rPr>
              <a:t>https://www.bechterevovanemoc.cz/lecba/cviceni/</a:t>
            </a:r>
            <a:r>
              <a:rPr lang="sk"/>
              <a:t> </a:t>
            </a:r>
            <a:endParaRPr/>
          </a:p>
        </p:txBody>
      </p:sp>
      <p:pic>
        <p:nvPicPr>
          <p:cNvPr id="552" name="Google Shape;55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6600" y="1779527"/>
            <a:ext cx="6790776" cy="287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82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Zdroje:</a:t>
            </a:r>
            <a:endParaRPr/>
          </a:p>
        </p:txBody>
      </p:sp>
      <p:sp>
        <p:nvSpPr>
          <p:cNvPr id="558" name="Google Shape;558;p82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>
                <a:solidFill>
                  <a:srgbClr val="222222"/>
                </a:solidFill>
                <a:highlight>
                  <a:srgbClr val="FFFFFF"/>
                </a:highlight>
              </a:rPr>
              <a:t>Kolář, P., &amp; Máček, M. (2015). </a:t>
            </a:r>
            <a:r>
              <a:rPr lang="sk" sz="2000" i="1">
                <a:solidFill>
                  <a:srgbClr val="222222"/>
                </a:solidFill>
                <a:highlight>
                  <a:srgbClr val="FFFFFF"/>
                </a:highlight>
              </a:rPr>
              <a:t>Základy klinické rehabilitace</a:t>
            </a:r>
            <a:r>
              <a:rPr lang="sk" sz="2000">
                <a:solidFill>
                  <a:srgbClr val="222222"/>
                </a:solidFill>
                <a:highlight>
                  <a:srgbClr val="FFFFFF"/>
                </a:highlight>
              </a:rPr>
              <a:t>. Galén.</a:t>
            </a:r>
            <a:endParaRPr sz="2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>
                <a:solidFill>
                  <a:srgbClr val="222222"/>
                </a:solidFill>
                <a:highlight>
                  <a:srgbClr val="FFFFFF"/>
                </a:highlight>
              </a:rPr>
              <a:t>Véle, F. (2006). </a:t>
            </a:r>
            <a:r>
              <a:rPr lang="sk" sz="2000" i="1">
                <a:solidFill>
                  <a:srgbClr val="222222"/>
                </a:solidFill>
                <a:highlight>
                  <a:srgbClr val="FFFFFF"/>
                </a:highlight>
              </a:rPr>
              <a:t>Kineziologie: přehled klinické kineziologie a patokineziologie pro diagnostiku a terapii poruch pohybové soustavy</a:t>
            </a:r>
            <a:r>
              <a:rPr lang="sk" sz="2000">
                <a:solidFill>
                  <a:srgbClr val="222222"/>
                </a:solidFill>
                <a:highlight>
                  <a:srgbClr val="FFFFFF"/>
                </a:highlight>
              </a:rPr>
              <a:t>. Triton. </a:t>
            </a:r>
            <a:endParaRPr sz="2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>
                <a:solidFill>
                  <a:srgbClr val="222222"/>
                </a:solidFill>
                <a:highlight>
                  <a:srgbClr val="FFFFFF"/>
                </a:highlight>
              </a:rPr>
              <a:t>Fyzioblog Mgr. Kateřina Honová: </a:t>
            </a:r>
            <a:r>
              <a:rPr lang="sk" sz="200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https://fyzioterapie-online.cz/</a:t>
            </a:r>
            <a:r>
              <a:rPr lang="sk" sz="200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 sz="2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>
                <a:solidFill>
                  <a:srgbClr val="222222"/>
                </a:solidFill>
                <a:highlight>
                  <a:srgbClr val="FFFFFF"/>
                </a:highlight>
              </a:rPr>
              <a:t>Rehabilitace u skolióz: Mgr. Marcela Šafářová, Ph.D.: </a:t>
            </a:r>
            <a:r>
              <a:rPr lang="sk" sz="2000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https://mefanet-motol.cuni.cz/download.php?fid=1423</a:t>
            </a:r>
            <a:r>
              <a:rPr lang="sk" sz="200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 sz="2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83"/>
          <p:cNvSpPr txBox="1">
            <a:spLocks noGrp="1"/>
          </p:cNvSpPr>
          <p:nvPr>
            <p:ph type="title"/>
          </p:nvPr>
        </p:nvSpPr>
        <p:spPr>
          <a:xfrm>
            <a:off x="539550" y="98548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Děkuji za pozornost!</a:t>
            </a:r>
            <a:endParaRPr dirty="0"/>
          </a:p>
        </p:txBody>
      </p:sp>
      <p:pic>
        <p:nvPicPr>
          <p:cNvPr id="564" name="Google Shape;564;p83"/>
          <p:cNvPicPr preferRelativeResize="0"/>
          <p:nvPr/>
        </p:nvPicPr>
        <p:blipFill rotWithShape="1">
          <a:blip r:embed="rId3">
            <a:alphaModFix/>
          </a:blip>
          <a:srcRect l="11018" t="18499" r="46238" b="13110"/>
          <a:stretch/>
        </p:blipFill>
        <p:spPr>
          <a:xfrm>
            <a:off x="2529750" y="1113250"/>
            <a:ext cx="3592965" cy="3593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>
            <a:spLocks noGrp="1"/>
          </p:cNvSpPr>
          <p:nvPr>
            <p:ph type="title"/>
          </p:nvPr>
        </p:nvSpPr>
        <p:spPr>
          <a:xfrm>
            <a:off x="539550" y="86344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Dle etiologie</a:t>
            </a:r>
            <a:endParaRPr dirty="0"/>
          </a:p>
        </p:txBody>
      </p:sp>
      <p:sp>
        <p:nvSpPr>
          <p:cNvPr id="173" name="Google Shape;173;p26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 b="1"/>
              <a:t>vrozená (10 %): </a:t>
            </a:r>
            <a:r>
              <a:rPr lang="sk"/>
              <a:t>vrozená deformita, porucha segmentace, srůst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 b="1"/>
              <a:t>získaná (10 %): </a:t>
            </a:r>
            <a:r>
              <a:rPr lang="sk"/>
              <a:t>součást nálezu u jiného primárního onemocnění, syndromická křivka)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 b="1"/>
              <a:t>idiopatická adolescentní (80 %): </a:t>
            </a:r>
            <a:r>
              <a:rPr lang="sk"/>
              <a:t>bez zjevné příčiny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4" name="Google Shape;17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4075" y="3065100"/>
            <a:ext cx="2946225" cy="188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3300"/>
              <a:t>Idiopatická skolióza – vznik </a:t>
            </a:r>
            <a:endParaRPr sz="3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jedna z teorií hovoří o </a:t>
            </a:r>
            <a:r>
              <a:rPr lang="sk" b="1"/>
              <a:t>nekoordinovaném rozvoji rotace páteře</a:t>
            </a:r>
            <a:endParaRPr b="1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tato rotace je iniciována rotačním vzorcem páteře (viz další slide) 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u skoliotiků </a:t>
            </a:r>
            <a:r>
              <a:rPr lang="sk" b="1"/>
              <a:t>není tato rotace fyziologicky modulována</a:t>
            </a:r>
            <a:endParaRPr b="1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existence rotačního vzorce </a:t>
            </a:r>
            <a:r>
              <a:rPr lang="sk" b="1"/>
              <a:t>je prokázána</a:t>
            </a:r>
            <a:endParaRPr b="1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tento vzorec máme všichni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>
            <a:spLocks noGrp="1"/>
          </p:cNvSpPr>
          <p:nvPr>
            <p:ph type="title"/>
          </p:nvPr>
        </p:nvSpPr>
        <p:spPr>
          <a:xfrm>
            <a:off x="539550" y="242425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Vzorec rotace páteře</a:t>
            </a:r>
            <a:endParaRPr dirty="0"/>
          </a:p>
        </p:txBody>
      </p:sp>
      <p:sp>
        <p:nvSpPr>
          <p:cNvPr id="186" name="Google Shape;186;p28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4635000" cy="319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pravděpodobně souvisí s </a:t>
            </a:r>
            <a:r>
              <a:rPr lang="sk" b="1"/>
              <a:t>asymetrickým uložením vnitřních orgánů</a:t>
            </a:r>
            <a:r>
              <a:rPr lang="sk"/>
              <a:t> 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 b="1"/>
              <a:t>descendentní aorta je uložena na levé straně obratlových těl – s excentrickým konstantním tlakem rotuje během vývoje páteř</a:t>
            </a:r>
            <a:r>
              <a:rPr lang="sk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7" name="Google Shape;18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2350" y="411775"/>
            <a:ext cx="3368955" cy="395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3952</Words>
  <Application>Microsoft Office PowerPoint</Application>
  <PresentationFormat>Předvádění na obrazovce (16:9)</PresentationFormat>
  <Paragraphs>262</Paragraphs>
  <Slides>64</Slides>
  <Notes>64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9" baseType="lpstr">
      <vt:lpstr>Arial</vt:lpstr>
      <vt:lpstr>Noto Sans Symbols</vt:lpstr>
      <vt:lpstr>Roboto</vt:lpstr>
      <vt:lpstr>Tahoma</vt:lpstr>
      <vt:lpstr>Prezentace_MU_CZ</vt:lpstr>
      <vt:lpstr>Diagnostika a kinezioterapie vybraných diagnóz v oblasti trupu - 1.část</vt:lpstr>
      <vt:lpstr>Nejčastější poruchy páteře ve frontální a sagitální rovině</vt:lpstr>
      <vt:lpstr>Orientační hodnocení frontální roviny (trup a pánev) </vt:lpstr>
      <vt:lpstr>Orientační hodnocení sagitální roviny</vt:lpstr>
      <vt:lpstr>Pozor, vyšetření postury ve stoje je funkce statická</vt:lpstr>
      <vt:lpstr>Skolióza</vt:lpstr>
      <vt:lpstr>Dle etiologie</vt:lpstr>
      <vt:lpstr>Idiopatická skolióza – vznik  </vt:lpstr>
      <vt:lpstr>Vzorec rotace páteře</vt:lpstr>
      <vt:lpstr>Epidemiologie</vt:lpstr>
      <vt:lpstr>Zkuste vysvětlit následující pojmy, které souvisí se změnou funkce u skoliotika: </vt:lpstr>
      <vt:lpstr>Kompenzovaná vs. dekompenzovaná křivka</vt:lpstr>
      <vt:lpstr>Klinická poznámka</vt:lpstr>
      <vt:lpstr>Vyšetření skoliotika </vt:lpstr>
      <vt:lpstr>Vyšetření skoliotika</vt:lpstr>
      <vt:lpstr>Vyšetření skoliotika-olovnice</vt:lpstr>
      <vt:lpstr>Adams test</vt:lpstr>
      <vt:lpstr>Prezentace aplikace PowerPoint</vt:lpstr>
      <vt:lpstr>Pozor, jediný EBM test je vyšetření páteře RTG</vt:lpstr>
      <vt:lpstr>Prezentace aplikace PowerPoint</vt:lpstr>
      <vt:lpstr>Dif. dg. skolióza / skoliotické držení / hypertrofie vzpřimovače</vt:lpstr>
      <vt:lpstr>Orientační vyšetření na rozestup břišních svalů</vt:lpstr>
      <vt:lpstr>Vedení terapie skoliotika </vt:lpstr>
      <vt:lpstr>Vedení terapie skoliotika</vt:lpstr>
      <vt:lpstr>Vojtova reflexní lokomoce</vt:lpstr>
      <vt:lpstr>Další metody</vt:lpstr>
      <vt:lpstr>Vedení terapie skoliotika</vt:lpstr>
      <vt:lpstr>Korzetoterapie</vt:lpstr>
      <vt:lpstr>Prezentace aplikace PowerPoint</vt:lpstr>
      <vt:lpstr>Flexibilita</vt:lpstr>
      <vt:lpstr>Prezentace aplikace PowerPoint</vt:lpstr>
      <vt:lpstr>Protahování s převahou m. iliopsoas</vt:lpstr>
      <vt:lpstr>Protahování s převahou m. iliopsoas </vt:lpstr>
      <vt:lpstr>Prezentace aplikace PowerPoint</vt:lpstr>
      <vt:lpstr>Protahování s převahou mm. pectorales a SA</vt:lpstr>
      <vt:lpstr>Možnosti trakcí</vt:lpstr>
      <vt:lpstr>Prezentace aplikace PowerPoint</vt:lpstr>
      <vt:lpstr>Prezentace aplikace PowerPoint</vt:lpstr>
      <vt:lpstr>Prezentace aplikace PowerPoint</vt:lpstr>
      <vt:lpstr>Aplikujeme různé koncepty</vt:lpstr>
      <vt:lpstr>Prezentace aplikace PowerPoint</vt:lpstr>
      <vt:lpstr>Prezentace aplikace PowerPoint</vt:lpstr>
      <vt:lpstr>Prezentace aplikace PowerPoint</vt:lpstr>
      <vt:lpstr>Důsledně hlídat a vysvětlovat správné provedení!!!</vt:lpstr>
      <vt:lpstr>Prezentace aplikace PowerPoint</vt:lpstr>
      <vt:lpstr>Prezentace aplikace PowerPoint</vt:lpstr>
      <vt:lpstr>Ideomotorika a její trénink </vt:lpstr>
      <vt:lpstr>U dětí (nejen) se skoliózou doporučujeme koordinační trénink, třeba… </vt:lpstr>
      <vt:lpstr>M. Scheuermann vs. Bechtěrev </vt:lpstr>
      <vt:lpstr>m. Scheuermann</vt:lpstr>
      <vt:lpstr>Testy</vt:lpstr>
      <vt:lpstr>Terapie </vt:lpstr>
      <vt:lpstr>Extenze a mobilita páteře</vt:lpstr>
      <vt:lpstr>Terapie extenze a mobility páteře</vt:lpstr>
      <vt:lpstr>Prezentace aplikace PowerPoint</vt:lpstr>
      <vt:lpstr>Prezentace aplikace PowerPoint</vt:lpstr>
      <vt:lpstr>Edukace </vt:lpstr>
      <vt:lpstr>m. Bechtěrev (ankylozující spondylartritida)</vt:lpstr>
      <vt:lpstr>Mimokloubní příznaky</vt:lpstr>
      <vt:lpstr>Prezentace aplikace PowerPoint</vt:lpstr>
      <vt:lpstr>Klinická poznámka</vt:lpstr>
      <vt:lpstr>Projekt pro pacienty s m. Bechtěrev</vt:lpstr>
      <vt:lpstr>Zdroje: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Diagnostika a kinezioterapie vybraných diagnóz v oblasti trupu - 1.část</dc:title>
  <cp:lastModifiedBy>Kateřina Honová</cp:lastModifiedBy>
  <cp:revision>1</cp:revision>
  <dcterms:modified xsi:type="dcterms:W3CDTF">2022-10-24T19:13:17Z</dcterms:modified>
</cp:coreProperties>
</file>