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Tahoma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Tahoma-bold.fntdata"/><Relationship Id="rId10" Type="http://schemas.openxmlformats.org/officeDocument/2006/relationships/slide" Target="slides/slide5.xml"/><Relationship Id="rId54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0d073c71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0d073c71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a0e6c6d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7a0e6c6d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0d073c71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0d073c71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a0e6c6d6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a0e6c6d6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25a253e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25a253e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25a253ee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25a253ee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25a253ee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725a253e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0d073c71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70d073c71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7aac8b76c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7aac8b76c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7aac8b76c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7aac8b76c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0d073c711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70d073c711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0d073c71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0d073c71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725a253ee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725a253e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725a253e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725a253e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25a253ee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725a253ee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725a253ee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725a253ee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70d073c71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70d073c71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0d073c71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70d073c71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70d073c71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70d073c71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0d073c711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70d073c711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70d073c711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70d073c71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70d073c711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70d073c71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a0e6c6d6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a0e6c6d6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70d073c71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70d073c71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70d073c711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70d073c711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70d073c71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70d073c71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70d073c71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70d073c71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70d073c71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70d073c71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7aac8b76c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7aac8b76c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7aac8b76cb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7aac8b76cb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7aac8b76cb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7aac8b76cb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7aac8b76cb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7aac8b76c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70d073c71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70d073c71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a0e6c6d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a0e6c6d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7aac8b76cb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7aac8b76c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7aac8b76cb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7aac8b76c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7aac8b76cb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7aac8b76cb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7aac8b76cb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7aac8b76cb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70d073c711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70d073c711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70d073c71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70d073c71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7a0e6c6d6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7a0e6c6d6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70d073c71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70d073c71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0d073c711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0d073c711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a0e6c6d6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a0e6c6d6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a0e6c6d6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7a0e6c6d6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25a253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25a253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725a253e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725a253e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a0e6c6d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a0e6c6d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ky, text - dva sloupce">
  <p:cSld name="Obrázky, text - dva sloupc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53999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539999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3" type="body"/>
          </p:nvPr>
        </p:nvSpPr>
        <p:spPr>
          <a:xfrm>
            <a:off x="540543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1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4" type="body"/>
          </p:nvPr>
        </p:nvSpPr>
        <p:spPr>
          <a:xfrm>
            <a:off x="4688458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5" type="body"/>
          </p:nvPr>
        </p:nvSpPr>
        <p:spPr>
          <a:xfrm>
            <a:off x="4689002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1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6" type="body"/>
          </p:nvPr>
        </p:nvSpPr>
        <p:spPr>
          <a:xfrm>
            <a:off x="468845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1" showMasterSp="0">
  <p:cSld name="Rozdělovník (alternativní) 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subTitle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6" name="Google Shape;96;p13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- inverzní" showMasterSp="0">
  <p:cSld name="Úvodní snímek - inverzní">
    <p:bg>
      <p:bgPr>
        <a:solidFill>
          <a:srgbClr val="5AC8A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2" name="Google Shape;102;p14"/>
          <p:cNvSpPr txBox="1"/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2" showMasterSp="0">
  <p:cSld name="Rozdělovník (alternativní) 2">
    <p:bg>
      <p:bgPr>
        <a:solidFill>
          <a:srgbClr val="5AC8A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9" name="Google Shape;109;p1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zní s obrázkem">
  <p:cSld name="Inverzní s obrázkem">
    <p:bg>
      <p:bgPr>
        <a:solidFill>
          <a:srgbClr val="5AC8A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>
            <p:ph idx="2" type="pic"/>
          </p:nvPr>
        </p:nvSpPr>
        <p:spPr>
          <a:xfrm>
            <a:off x="0" y="1"/>
            <a:ext cx="9144000" cy="4381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540000" y="4530596"/>
            <a:ext cx="6417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185"/>
            <a:ext cx="849358" cy="44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PORT slide">
  <p:cSld name="MUNI SPORT slide">
    <p:bg>
      <p:bgPr>
        <a:solidFill>
          <a:srgbClr val="5AC8A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9508" y="1510650"/>
            <a:ext cx="4024985" cy="21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8217" y="1724200"/>
            <a:ext cx="6543763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9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obsah">
  <p:cSld name="Nadpis, podnadpis a obsah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porovnání">
  <p:cSld name="Nadpis a porovnání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4000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8846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43">
          <p15:clr>
            <a:srgbClr val="FBAE40"/>
          </p15:clr>
        </p15:guide>
        <p15:guide id="2" pos="54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porovnání">
  <p:cSld name="Nadpis, podnadpis a porovnání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540544" y="972001"/>
            <a:ext cx="3915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88458" y="967886"/>
            <a:ext cx="3915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54000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8846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extem">
  <p:cSld name="Obrázek s textem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510801" y="1947634"/>
            <a:ext cx="30942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b="0" sz="15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547132" y="1248966"/>
            <a:ext cx="4655700" cy="3105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tři sloupce">
  <p:cSld name="Nadpis, podnadpis a tři sloupc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330000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539999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33300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4" type="body"/>
          </p:nvPr>
        </p:nvSpPr>
        <p:spPr>
          <a:xfrm>
            <a:off x="61209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5" type="body"/>
          </p:nvPr>
        </p:nvSpPr>
        <p:spPr>
          <a:xfrm>
            <a:off x="540544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6" type="body"/>
          </p:nvPr>
        </p:nvSpPr>
        <p:spPr>
          <a:xfrm>
            <a:off x="3330356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7" type="body"/>
          </p:nvPr>
        </p:nvSpPr>
        <p:spPr>
          <a:xfrm>
            <a:off x="6121077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8" type="body"/>
          </p:nvPr>
        </p:nvSpPr>
        <p:spPr>
          <a:xfrm>
            <a:off x="539999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9" type="body"/>
          </p:nvPr>
        </p:nvSpPr>
        <p:spPr>
          <a:xfrm>
            <a:off x="6120001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3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8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obsah">
  <p:cSld name="Pouze obsah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540000" y="519113"/>
            <a:ext cx="80649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2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>
  <p:cSld name="Pouze nadpi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539100" y="1404000"/>
            <a:ext cx="80649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1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oy0Pghg8qGc" TargetMode="External"/><Relationship Id="rId4" Type="http://schemas.openxmlformats.org/officeDocument/2006/relationships/image" Target="../media/image19.jpg"/><Relationship Id="rId5" Type="http://schemas.openxmlformats.org/officeDocument/2006/relationships/hyperlink" Target="http://www.youtube.com/watch?v=D_-MUK86NQ4" TargetMode="External"/><Relationship Id="rId6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fca91kwvZzM" TargetMode="External"/><Relationship Id="rId4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youtube.com/watch?v=tNlA7CmLFIA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uoiP3xtwxKk" TargetMode="External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S77NqQMJIPY" TargetMode="External"/><Relationship Id="rId4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e0grHdrcSxA" TargetMode="External"/><Relationship Id="rId4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RrjupHCw29E" TargetMode="External"/><Relationship Id="rId4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C8RQB3RsgyI" TargetMode="External"/><Relationship Id="rId4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pzosl48R_i0" TargetMode="External"/><Relationship Id="rId4" Type="http://schemas.openxmlformats.org/officeDocument/2006/relationships/image" Target="../media/image31.jpg"/><Relationship Id="rId9" Type="http://schemas.openxmlformats.org/officeDocument/2006/relationships/hyperlink" Target="https://cz.mckenzieinstitute.org/" TargetMode="External"/><Relationship Id="rId5" Type="http://schemas.openxmlformats.org/officeDocument/2006/relationships/hyperlink" Target="http://www.youtube.com/watch?v=w392M5fU824" TargetMode="External"/><Relationship Id="rId6" Type="http://schemas.openxmlformats.org/officeDocument/2006/relationships/image" Target="../media/image27.jpg"/><Relationship Id="rId7" Type="http://schemas.openxmlformats.org/officeDocument/2006/relationships/image" Target="../media/image36.png"/><Relationship Id="rId8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youtube.com/watch?v=MUlYjY3J134" TargetMode="External"/><Relationship Id="rId4" Type="http://schemas.openxmlformats.org/officeDocument/2006/relationships/image" Target="../media/image3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youtube.com/watch?v=9gCW1ozLkyM" TargetMode="External"/><Relationship Id="rId4" Type="http://schemas.openxmlformats.org/officeDocument/2006/relationships/image" Target="../media/image3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physio-pedia.com/Thoracic_Disc_Syndrome" TargetMode="External"/><Relationship Id="rId4" Type="http://schemas.openxmlformats.org/officeDocument/2006/relationships/hyperlink" Target="https://www.svetfyzioterapie.cz/prestanme-strasit-lidi" TargetMode="External"/><Relationship Id="rId5" Type="http://schemas.openxmlformats.org/officeDocument/2006/relationships/hyperlink" Target="https://www.svetfyzioterapie.cz/protruze-disku-nemusi-znamenat-bolest-zad" TargetMode="External"/><Relationship Id="rId6" Type="http://schemas.openxmlformats.org/officeDocument/2006/relationships/hyperlink" Target="https://www.svetfyzioterapie.cz/flexe-patere-pri-zvedani-bremene-u-manualnich-pracovniku" TargetMode="External"/><Relationship Id="rId7" Type="http://schemas.openxmlformats.org/officeDocument/2006/relationships/hyperlink" Target="https://www.svetfyzioterapie.cz/meziobratlove-plotenky-a-ne-aktivita" TargetMode="External"/><Relationship Id="rId8" Type="http://schemas.openxmlformats.org/officeDocument/2006/relationships/hyperlink" Target="https://www.svetfyzioterapie.cz/od-ne-vedome-protekce-zad-k-uvolnenemu-pohybu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98876" y="1859999"/>
            <a:ext cx="3934800" cy="8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500">
                <a:solidFill>
                  <a:schemeClr val="dk2"/>
                </a:solidFill>
              </a:rPr>
              <a:t>Diagnostika a kinezioterapie vybraných diagnóz v oblasti trupu - 2.část</a:t>
            </a:r>
            <a:endParaRPr/>
          </a:p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298876" y="3423477"/>
            <a:ext cx="3934800" cy="5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k" sz="1500">
                <a:solidFill>
                  <a:schemeClr val="dk2"/>
                </a:solidFill>
              </a:rPr>
              <a:t>bp4833 Kineziologie, algeziologie a odvozené techniky diagnostiky a terapie 3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1500">
                <a:solidFill>
                  <a:schemeClr val="dk2"/>
                </a:solidFill>
              </a:rPr>
              <a:t>Mgr. Zuzana Kršáková, Mgr. Kateřina Honová</a:t>
            </a:r>
            <a:endParaRPr/>
          </a:p>
        </p:txBody>
      </p:sp>
      <p:sp>
        <p:nvSpPr>
          <p:cNvPr id="130" name="Google Shape;130;p2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10031" l="0" r="0" t="1003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Klinické projevy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540000" y="111325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bolest v segmentu, často asymetrické držení těla (úlevová pozice), tuhost v místě blokády (svalový kompenzační spasmus)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red flag: bolest při zvýšení vnitrobřišního tlaku (kýchání, kašel, tlak na stolici)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oslabení svalů, snížení reflexů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mravenčení (parestezie)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snížení / zvýšení kožní citlivosti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spasmy svalů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pocity chladu / tepla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v oblasti C-páteře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540000" y="1269000"/>
            <a:ext cx="4782900" cy="31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bolesti</a:t>
            </a:r>
            <a:r>
              <a:rPr b="1" lang="sk" sz="1600"/>
              <a:t> vyzařující po horní končetině až do prstů</a:t>
            </a:r>
            <a:r>
              <a:rPr lang="sk" sz="1600"/>
              <a:t>, bolesti šíje, mezilopatkové oblasti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nejsilnější bývají vleže, někdy se zhoršují při záklonu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typické je zhoršení při záklonu a úklonu či rotaci ke straně bolesti (= zúžení meziobratlového otvoru)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časté jsou dysestezie a pocit slabosti v úchopu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bolestivý Erbův bod nad klíční kostí a TrP ve střední části trapézového svalu - ošetření PIR</a:t>
            </a:r>
            <a:endParaRPr sz="1600"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350" y="1269000"/>
            <a:ext cx="3516300" cy="235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6032100" y="3620625"/>
            <a:ext cx="25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https://legacyneuro.com/cervical-radiculopathy/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C5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540000" y="1269000"/>
            <a:ext cx="4071300" cy="271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bolest vycházejí </a:t>
            </a:r>
            <a:r>
              <a:rPr b="1" lang="sk" sz="1600"/>
              <a:t>ze šíje na zevní stranu ramene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může váznout upažení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parestezie paže až do lokte, někdy předloktí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v této lokalitě může být snížená kožní citlivost</a:t>
            </a:r>
            <a:endParaRPr sz="1600"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200" y="540000"/>
            <a:ext cx="3005783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5128038" y="4451150"/>
            <a:ext cx="263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https://www.physio-pedia.com/Cervical_Radiculopathy</a:t>
            </a:r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v C6</a:t>
            </a:r>
            <a:endParaRPr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540000" y="1269000"/>
            <a:ext cx="4405500" cy="31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sk" sz="1600"/>
              <a:t>bolest po radiální straně končetiny</a:t>
            </a:r>
            <a:r>
              <a:rPr lang="sk" sz="1600"/>
              <a:t> až do palce a ukazováčku (někdy také 3. prst)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v této oblasti bývá také hypestezie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oslabení pronace (plus slabší r. radiopronační)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někdy nacházíme obraz scapula alata - ale ne v klidu, ale při drženém přepažení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možné oslabení pohybu palce / ukazováčku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typický projev: necitlivost v držní drobných předmětů</a:t>
            </a:r>
            <a:endParaRPr sz="1600"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900" y="1031100"/>
            <a:ext cx="3893701" cy="24204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5954350" y="3451500"/>
            <a:ext cx="25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https://epmonthly.com/article/cervical-radiculopathy/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C7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540000" y="1269000"/>
            <a:ext cx="5024400" cy="30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sk" sz="1600"/>
              <a:t>bolest po dorzální straně končetiny až do prostředních prstů;</a:t>
            </a:r>
            <a:r>
              <a:rPr lang="sk" sz="1600"/>
              <a:t> zde také dysestezie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oslabeným svalem bývá m. triceps brachii (= snížení tricipitálního r.)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775" y="1225675"/>
            <a:ext cx="3274801" cy="2181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6034800" y="3407200"/>
            <a:ext cx="218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https://clinicalgate.com/cervical-radiculopathy/</a:t>
            </a:r>
            <a:endParaRPr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C8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540000" y="1269000"/>
            <a:ext cx="5612400" cy="30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sk" sz="1600"/>
              <a:t>bolest po ulnární ploše končetiny ke 4. a 5. prstu </a:t>
            </a:r>
            <a:r>
              <a:rPr lang="sk"/>
              <a:t>(někdy také 3.)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oslabení flexe prstů (slabší stisk), plus nížený flexorový r.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oslabení také abdukce malíku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může být přítomna atrofie drobných svalů ruky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může být bolestivý pohyb hlavou</a:t>
            </a:r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950" y="540000"/>
            <a:ext cx="2686800" cy="379759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5826350" y="42707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https://www.orthobullets.com/spine/2001/neck-and-upper-extremity-spine-exam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v oblasti Th-páteře</a:t>
            </a:r>
            <a:endParaRPr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539550" y="111325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diskopatie v oblasti Thp jsou vzácné (často náhodný nález na MRI)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lordotické zakřivení v oblasti Cp a Lp umožňuje axiálnímu skeletu nést většinu váhy těla (větší incidence diskopatií)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většina herniací disků v oblasti Th páteře je asymptomatická, či velmi nespecifická (bolesti na hrudi, bolesti v epigastriu, bolest HKK, a někdy bolesti v oblasti třísla či DKK)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z důvodu této nespecifity symptomů dochází často k opožděné diagnostice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léčba je většinou konzervativní, málokdy invazivní (nese s sebou množstvo komplikací)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radikulární (posterolaterální herniace-komprese nervových kořenů)/myelopatické dráždění či bolest (centrální herniace-komprese míšní)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v oblasti Th-páteře</a:t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degenerativní etiologie, symptomatika v oblasti dolní hrudní páteře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¾ případů pod Th8, Th11-12 nejčastější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Th páteř - menší mobilita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U skoliózy či m. Scheuermann, dochází k postupné adaptaci nervových kořenů, která nutně nevede k Th-radikulární symptomatice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v oblasti Th-páteře</a:t>
            </a:r>
            <a:endParaRPr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540000" y="1269000"/>
            <a:ext cx="49068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T-1 bolest vyzařuje po mediální části předloktí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T-2 vyzařuje do axilly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T-4 vyzařuje do oblasti bradavek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T-10 vyzařuje do oblasti pupku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T-12 vyzařuje do oblasti nad inguinálními ligamenty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400" y="1235051"/>
            <a:ext cx="2871741" cy="31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6296400" y="4374000"/>
            <a:ext cx="170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Grant, John Charles 1962 Atlas</a:t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v oblasti Lp - L4</a:t>
            </a:r>
            <a:endParaRPr/>
          </a:p>
        </p:txBody>
      </p:sp>
      <p:sp>
        <p:nvSpPr>
          <p:cNvPr id="255" name="Google Shape;255;p38"/>
          <p:cNvSpPr txBox="1"/>
          <p:nvPr>
            <p:ph idx="1" type="body"/>
          </p:nvPr>
        </p:nvSpPr>
        <p:spPr>
          <a:xfrm>
            <a:off x="539550" y="111325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bolest či parestézie jsou v lokalitě ventrální plochy stehna až ke koleni, mohou pokračovat po anteromediální ploše bérce až po vnitřní kotník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výjimečně zasahují na mediální hranu palce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výrazně pozitivní “obrácený” Lasegue, klasická zkouška vychází nevýrazně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oslabení m. QF a flexory kyčlí, někdy i ADD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snížení až areflexie patelárního reflexu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hypestezie v dermatomu L4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obtížná chůze do schodů a zvedání ze sedu, ze dřepu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etiopatogeneze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540000" y="1269000"/>
            <a:ext cx="8400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poškození anatomie / funkce meziobratlové destičky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jedná se o nejčastější příčinou vzniku tzv. </a:t>
            </a:r>
            <a:r>
              <a:rPr b="1" lang="sk"/>
              <a:t>kořenových syndromů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pozn. kořenové syndromy mimo diskopatií také způsobují: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sk"/>
              <a:t>stenóza páteřního kanálu (vrozená, získaná)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sk"/>
              <a:t>záněty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sk"/>
              <a:t>nádory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sk"/>
              <a:t>úrazy (fraktury, distenze nervů apod.) 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150" y="2571750"/>
            <a:ext cx="2024075" cy="16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5756150" y="4327850"/>
            <a:ext cx="202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https://zdravi.euro.cz/clanek/postgradualni-medicina/diagnostika-a-lecba-bolesti-v-krizi-151979/check-status/</a:t>
            </a:r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L5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521500" y="117615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vyzařování po vnější ploše stehna a bérce (“lampas”), do nártu a až k prvnímu až třetímu prstu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 této oblasti také bývá hypestezie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žádný z běžně vyšetřovaných reflexů nebývá změněn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nejčastěji dochází k oslabení m. extenzor hallucis longus, m. extenzor digitorum brevis (palpačně můžeme nahmatat hypotonii ve svalu v oblasti hrany tibie a pod zevním kotníkem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 těžších případech je oslaben m. tibialis ant. - oslabení extenze chodidla i prstů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projevem je nemožnost chůze po patách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při chůzi se může objevovat příznak “čapí chůze”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nezaměnit s parézou pereneálního nervu!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může se také vyskytovat snížená síla v provedení ZR v kyčli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nacházíme zvýšené odpory (patologickou bariéru) při protažení meziprstní řasy mezi palcem a druhým prstem a mezi 2. a 3. prstem, společně s větším vzájemným pohybem při vyšetření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sk"/>
              <a:t>tento příznak bývá pozitivní zejména tehdy, když bolest vyzařuje do prstů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S1</a:t>
            </a:r>
            <a:endParaRPr/>
          </a:p>
        </p:txBody>
      </p:sp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539550" y="111325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vyzařování po posterolaterální ploše stehna a lýtka k zevnímu kotníku, po laterální ploše chodidla k malíku a 4. prstu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plus snížení citlivosti v této oblasti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postižení svalů mm. fibulares, m. triceps surae - zejm. jeho laterální část, gluteální svaly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pozitivní modifikovaná zkouška dle Véleho (další slide)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oslabení reflexu AŠ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někdy může být porucha propriocepce (zjištujeme dle pohybu prstů na nohou)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zvýšené meziprstní odpory mezi 3. a 4. a 4. a 5. prstem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Modifikovaný test dle Véleho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564775" y="1113250"/>
            <a:ext cx="47541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náklon vpřed celým trupem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pozitivita ukazuje </a:t>
            </a:r>
            <a:r>
              <a:rPr b="1" lang="sk"/>
              <a:t>asymetrické zatnutí prstců na nohou</a:t>
            </a:r>
            <a:endParaRPr b="1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na straně zpožděného zatnutí může být </a:t>
            </a:r>
            <a:r>
              <a:rPr b="1" lang="sk"/>
              <a:t>polyneuropatie</a:t>
            </a:r>
            <a:r>
              <a:rPr lang="sk"/>
              <a:t> nebo </a:t>
            </a:r>
            <a:r>
              <a:rPr b="1" lang="sk"/>
              <a:t>radikulopatie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80" name="Google Shape;280;p42"/>
          <p:cNvPicPr preferRelativeResize="0"/>
          <p:nvPr/>
        </p:nvPicPr>
        <p:blipFill rotWithShape="1">
          <a:blip r:embed="rId3">
            <a:alphaModFix/>
          </a:blip>
          <a:srcRect b="0" l="0" r="0" t="22438"/>
          <a:stretch/>
        </p:blipFill>
        <p:spPr>
          <a:xfrm>
            <a:off x="1206725" y="3395525"/>
            <a:ext cx="1575225" cy="16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/>
          <p:cNvPicPr preferRelativeResize="0"/>
          <p:nvPr/>
        </p:nvPicPr>
        <p:blipFill rotWithShape="1">
          <a:blip r:embed="rId4">
            <a:alphaModFix/>
          </a:blip>
          <a:srcRect b="0" l="0" r="0" t="24000"/>
          <a:stretch/>
        </p:blipFill>
        <p:spPr>
          <a:xfrm>
            <a:off x="2781950" y="3395525"/>
            <a:ext cx="1839175" cy="16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2301" y="998325"/>
            <a:ext cx="1575225" cy="364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8931" y="998325"/>
            <a:ext cx="1672993" cy="3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klinický obraz</a:t>
            </a:r>
            <a:endParaRPr/>
          </a:p>
        </p:txBody>
      </p:sp>
      <p:sp>
        <p:nvSpPr>
          <p:cNvPr id="289" name="Google Shape;289;p43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 oblasti bederní páteře je charakteristickým znakem možnost se ohnout a výrazná bolestivost při narovnávání (když bolí oba směry, jedná se většinou “jen” o měkké tkáně)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při pružení vidličkou přes transversální výběžky nacházíme pružení plus bolest (blokáda je typicky bolest a nepružení v segmentu)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900"/>
              <a:t>Diskopatie - klinická relevance zobrazovacích metod, aneb nestrašme pacienty</a:t>
            </a:r>
            <a:endParaRPr sz="1900"/>
          </a:p>
        </p:txBody>
      </p:sp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539550" y="1537925"/>
            <a:ext cx="398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Studie</a:t>
            </a:r>
            <a:r>
              <a:rPr lang="sk" sz="1600"/>
              <a:t> z roku 2009 (Murphy a kol.) uvádí, že není zcela jednoznačně potvrzené radikulární dráždění v rámci dermatomu. Ve výzkumu se tato projekce v rámci Lp potvrdila pouze u S1, a to u 65 % zkoumaných osob.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nocebo, kinesiofobie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Lidské tělo není auto, ani robot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Hýbeš se “nesprávně” vs. “To je individuální”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96" name="Google Shape;2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850" y="1031100"/>
            <a:ext cx="3208601" cy="32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/>
          <p:nvPr/>
        </p:nvSpPr>
        <p:spPr>
          <a:xfrm>
            <a:off x="4781150" y="42397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https://www.svetfyzioterapie.cz/protruze-disku-nemusi-znamenat-bolest-zad</a:t>
            </a:r>
            <a:endParaRPr sz="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možnosti terapie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sk"/>
              <a:t>obecná doporučení: </a:t>
            </a:r>
            <a:r>
              <a:rPr lang="sk"/>
              <a:t>první 3 dny spíše klidový režim, běžné ADL, tekutiny, zpevnění (pás), suché teplo, analgetika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sk"/>
              <a:t>akutní fáze: </a:t>
            </a:r>
            <a:r>
              <a:rPr lang="sk"/>
              <a:t>mechanická terapie (McKenzie) s respektováním centralizace / periferizace, práce s dechem, jemné (auto)mobilizace, trakce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sk"/>
              <a:t>subakutní a chronická fáze: </a:t>
            </a:r>
            <a:r>
              <a:rPr lang="sk"/>
              <a:t>pohybová terapie k posílení svalového korzetu, řešení KAUZÁLNÍ příčiny vzniku potíží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C-páteře</a:t>
            </a:r>
            <a:endParaRPr/>
          </a:p>
        </p:txBody>
      </p:sp>
      <p:pic>
        <p:nvPicPr>
          <p:cNvPr descr="Některé ze základních cviků používaných při McKenzie postupu péče." id="309" name="Google Shape;309;p46" title="01 McK KRČNÍ  Retrakce vsedě pro krční páteř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205100"/>
            <a:ext cx="3727200" cy="27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ěkteré ze základních cviků používaných při McKenzie postupu péče." id="310" name="Google Shape;310;p46" title="02 McK KRČNÍ  Retrakce a extenze vsedě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725" y="1174050"/>
            <a:ext cx="3727200" cy="27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C-páteře</a:t>
            </a:r>
            <a:endParaRPr/>
          </a:p>
        </p:txBody>
      </p:sp>
      <p:pic>
        <p:nvPicPr>
          <p:cNvPr descr="Některé ze základních cviků používaných při McKenzie postupu péče." id="316" name="Google Shape;316;p47" title="03 McK KRČNÍ  Retrakce vleže na zádech na podložce pro krční páteř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450" y="11767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C-páteře</a:t>
            </a:r>
            <a:endParaRPr/>
          </a:p>
        </p:txBody>
      </p:sp>
      <p:pic>
        <p:nvPicPr>
          <p:cNvPr descr="Některé ze základních cviků používaných při McKenzie postupu péče." id="322" name="Google Shape;322;p48" title="06 McK KRČNÍ  Retrakce a extenze vleže na břiše pro krční páteř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700" y="11804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Degenerativní změny ploténky způsobují: 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úbytek vody v ploténce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pokles obsahu proteoglykanů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změna struktury kolagenu a elastinu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zvýšení produkce cytokinů a proteáz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změna aktivity fibroblastů a chondroblastů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Th-páteře</a:t>
            </a:r>
            <a:endParaRPr/>
          </a:p>
        </p:txBody>
      </p:sp>
      <p:pic>
        <p:nvPicPr>
          <p:cNvPr descr="Některé ze základních cviků používaných při McKenzie postupu péče." id="328" name="Google Shape;328;p49" title="McK HRUDNÍ   Extenze pro hrudní páteř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1025" y="1113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L-páteře </a:t>
            </a:r>
            <a:endParaRPr/>
          </a:p>
        </p:txBody>
      </p:sp>
      <p:pic>
        <p:nvPicPr>
          <p:cNvPr descr="Některé ze základních cviků používaných při McKenzie postupu péče." id="334" name="Google Shape;334;p50" title="McK BEDERNÍ - Překorigovaný s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600" y="11655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L-páteře</a:t>
            </a:r>
            <a:endParaRPr/>
          </a:p>
        </p:txBody>
      </p:sp>
      <p:pic>
        <p:nvPicPr>
          <p:cNvPr descr="Některé ze základních cviků používaných při McKenzie postupu péče." id="340" name="Google Shape;340;p51" title="McK BEDERNÍ   Extenze pro bederní páteř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425" y="1113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terapie v oblasti L-páteře</a:t>
            </a:r>
            <a:endParaRPr/>
          </a:p>
        </p:txBody>
      </p:sp>
      <p:pic>
        <p:nvPicPr>
          <p:cNvPr id="346" name="Google Shape;346;p52" title="Vstávání z lužk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150" y="1113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Akutní bolest v dolní části zad?</a:t>
            </a:r>
            <a:endParaRPr/>
          </a:p>
        </p:txBody>
      </p:sp>
      <p:pic>
        <p:nvPicPr>
          <p:cNvPr descr="Návrh, co zahájit, pokud se ráno akutně zablokujete.&#10;Nikdy neaplikujte, pokud se během postupu bolest nedá vydržet a nebo vystřeluje do dolní končetiny neboli nohy. Ideálně kontaktujte svého lékaře." id="352" name="Google Shape;352;p53" title="Co je možné zkusit v případě, že se ráno zablokovala zád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58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Trakce bederní páteře - 1. metoda volby</a:t>
            </a:r>
            <a:endParaRPr/>
          </a:p>
        </p:txBody>
      </p:sp>
      <p:sp>
        <p:nvSpPr>
          <p:cNvPr id="358" name="Google Shape;358;p54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/>
              <a:t>Min. 20s</a:t>
            </a:r>
            <a:endParaRPr sz="2600"/>
          </a:p>
          <a:p>
            <a:pPr indent="-3937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/>
              <a:t>Vždy poučit pac.:</a:t>
            </a:r>
            <a:endParaRPr sz="2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800"/>
              <a:t>Pokud se bolest zhorší – informovat T, přestat provádět trakci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800"/>
              <a:t>Po trakci zůstat ve stejné poloze min. stejnou dobu jako trakce samotná (platí i pro přístrojovou trakci)</a:t>
            </a:r>
            <a:endParaRPr sz="1800"/>
          </a:p>
          <a:p>
            <a:pPr indent="-3937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/>
              <a:t>Výdechově nádechová oblast!!!</a:t>
            </a:r>
            <a:endParaRPr sz="2600"/>
          </a:p>
          <a:p>
            <a:pPr indent="-3937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/>
              <a:t>Trakci vždy opouštíme pomalu!!!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700">
                <a:solidFill>
                  <a:srgbClr val="0000DC"/>
                </a:solidFill>
              </a:rPr>
              <a:t>Izometrická trakce bederní páteře – základní tr.</a:t>
            </a:r>
            <a:endParaRPr sz="1700"/>
          </a:p>
        </p:txBody>
      </p:sp>
      <p:sp>
        <p:nvSpPr>
          <p:cNvPr id="364" name="Google Shape;364;p55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sk" sz="2300"/>
              <a:t>P: leh na břiše, nárty přes okraj stolu</a:t>
            </a:r>
            <a:endParaRPr sz="2300"/>
          </a:p>
          <a:p>
            <a:pPr indent="-37465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sk" sz="2300"/>
              <a:t>T: za hlavou P, kořeny dlaní opírá o lopaty kostí kyčelních</a:t>
            </a:r>
            <a:endParaRPr sz="2300"/>
          </a:p>
          <a:p>
            <a:pPr indent="-37465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sk" sz="2300"/>
              <a:t>MOB: P zhluboka dýchá, při nádechu T zvyšuje odpor kladený na pánev</a:t>
            </a:r>
            <a:endParaRPr sz="2300"/>
          </a:p>
          <a:p>
            <a:pPr indent="-37465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sk" sz="2300"/>
              <a:t>Výdechově-nádechová oblast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65" name="Google Shape;3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550" y="2907025"/>
            <a:ext cx="2813600" cy="20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Intermitentní trakce v úlevové lordóze</a:t>
            </a:r>
            <a:endParaRPr/>
          </a:p>
        </p:txBody>
      </p:sp>
      <p:sp>
        <p:nvSpPr>
          <p:cNvPr id="371" name="Google Shape;371;p56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" sz="2200"/>
              <a:t>P: leh na břiše, přidržuje se okrajů stolu</a:t>
            </a:r>
            <a:endParaRPr sz="2200"/>
          </a:p>
          <a:p>
            <a:pPr indent="-3683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" sz="2200"/>
              <a:t>T: stojí v nákroku u nohou P, drží DKK nad kotníky, zacílí EXT na L páteř</a:t>
            </a:r>
            <a:endParaRPr sz="2200"/>
          </a:p>
          <a:p>
            <a:pPr indent="-368300" lvl="0" marL="45720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" sz="2200"/>
              <a:t>MOB: tah v podélné ose, rytmické pružení vycházející z trupu T lehce v záklonu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372" name="Google Shape;37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902" y="3001075"/>
            <a:ext cx="2256925" cy="20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6"/>
          <p:cNvSpPr txBox="1"/>
          <p:nvPr/>
        </p:nvSpPr>
        <p:spPr>
          <a:xfrm>
            <a:off x="3082375" y="4543400"/>
            <a:ext cx="249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https://www.fyzioweb.cz/bederni-pater-a-panev_1</a:t>
            </a:r>
            <a:endParaRPr sz="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McKenzie metóda</a:t>
            </a:r>
            <a:endParaRPr/>
          </a:p>
        </p:txBody>
      </p:sp>
      <p:pic>
        <p:nvPicPr>
          <p:cNvPr descr="Animovaný film popisuje zkušenost jednoho muže s opakující se bolestí zad, která vystřelovala až do nohy. Bylo mu řečeno, že bude potřebovat operaci páteře. Nechtěl ji. Muž hledal a našel řešení svých obtíží." id="379" name="Google Shape;379;p57" title="Animovaný Film CZ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2007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éma PP prezentace: Přehled aktuálních výsledků výzkumu na poli vertebrogenních onemocnění.&#10;&#10;Pracujete na klinice či ambulanci,kde se u LBP řídí dle důkazů ověřených seriózním výzkumem? Nebo pracujete v režimu nastaveným před 40 lety? Jaké u svých pacientů máte výsledky? Zajímáte se o výzkum detailně nebo povrchně?" id="380" name="Google Shape;380;p57" title="Přednáška Evy Novákové na konferenci  - Střešovický podzim, 10. ročník, téma EBM v rehabilitaci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6125" y="1200700"/>
            <a:ext cx="3727200" cy="27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8225" y="1"/>
            <a:ext cx="1193776" cy="11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6119" y="4096125"/>
            <a:ext cx="1965350" cy="7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7"/>
          <p:cNvSpPr txBox="1"/>
          <p:nvPr/>
        </p:nvSpPr>
        <p:spPr>
          <a:xfrm>
            <a:off x="521500" y="4692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9"/>
              </a:rPr>
              <a:t>https://cz.mckenzieinstitute.org/</a:t>
            </a:r>
            <a:r>
              <a:rPr lang="sk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900"/>
              <a:t>Diskopatie - výzkum</a:t>
            </a:r>
            <a:endParaRPr sz="2900"/>
          </a:p>
        </p:txBody>
      </p:sp>
      <p:sp>
        <p:nvSpPr>
          <p:cNvPr id="389" name="Google Shape;389;p58"/>
          <p:cNvSpPr txBox="1"/>
          <p:nvPr>
            <p:ph idx="1" type="body"/>
          </p:nvPr>
        </p:nvSpPr>
        <p:spPr>
          <a:xfrm>
            <a:off x="540000" y="1233675"/>
            <a:ext cx="5091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 sz="1300"/>
              <a:t>cvičení Ba Duan Jin významný efekt u herniace disků v oblasti Lpáteře (delší efekt léčby)</a:t>
            </a:r>
            <a:endParaRPr sz="13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Li, X., Guo, S., Dong, H., &amp; Zhou, L. (2021). BADUANJIN EXERCISE TO TREAT FOR LUMBAR DISC HERNIATION: A SYSTEMATIC REVIEW AND META-ANALYSIS. </a:t>
            </a:r>
            <a:r>
              <a:rPr i="1" lang="sk" sz="800"/>
              <a:t>Journal of Mechanics in Medicine and Biology</a:t>
            </a:r>
            <a:r>
              <a:rPr lang="sk" sz="800"/>
              <a:t>, </a:t>
            </a:r>
            <a:r>
              <a:rPr i="1" lang="sk" sz="800"/>
              <a:t>21</a:t>
            </a:r>
            <a:r>
              <a:rPr lang="sk" sz="800"/>
              <a:t>(10), 2140060.</a:t>
            </a:r>
            <a:endParaRPr sz="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 sz="1300"/>
              <a:t>Studie porovnávající léčební efekt 8-týdenního tréninkového programu (elektroléčba plus lumbární trakce) na funkci svalu a propriocepci v rámci isokinetického tréninku trupu (intervenční skupina) a core training (kontrolní skupina) prokázala signifikantní zlepšení a propriocepci u intervenční (standardní rhb plus isokinetic training) i kontrolní skupiny (standardní rhb plus core training)</a:t>
            </a:r>
            <a:endParaRPr sz="13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sk" sz="800"/>
              <a:t>Zhang, X., Bi, X., Shao, J., Sun, D., Zhang, C., &amp; Liu, Z. (2019). Curative effects on muscle function and proprioception in patients with chronic lumbar disk herniation using isokinetic trunk muscle strength training. </a:t>
            </a:r>
            <a:r>
              <a:rPr i="1" lang="sk" sz="800"/>
              <a:t>International Journal of Clinical and Experimental Medicine</a:t>
            </a:r>
            <a:r>
              <a:rPr lang="sk" sz="800"/>
              <a:t>, </a:t>
            </a:r>
            <a:r>
              <a:rPr i="1" lang="sk" sz="800"/>
              <a:t>12</a:t>
            </a:r>
            <a:r>
              <a:rPr lang="sk" sz="800"/>
              <a:t>(4), 4311-20.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/>
              <a:t> </a:t>
            </a:r>
            <a:endParaRPr sz="1300"/>
          </a:p>
        </p:txBody>
      </p:sp>
      <p:pic>
        <p:nvPicPr>
          <p:cNvPr id="390" name="Google Shape;39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900" y="1233675"/>
            <a:ext cx="3234175" cy="25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8"/>
          <p:cNvSpPr txBox="1"/>
          <p:nvPr/>
        </p:nvSpPr>
        <p:spPr>
          <a:xfrm>
            <a:off x="5987638" y="3759375"/>
            <a:ext cx="252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https://cz.pinterest.com/crossvvay/tai-chi-ba-duan-jin/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540000" y="1269000"/>
            <a:ext cx="84711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degenerace ploténky a její vyklenování vede ke snížení meziobratlového prostoru a k výraznější pohyblivosti sousedních obratlů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kolem prominujícího anulus fibrosus se tvoří reaktivní osteoprodukce, která zmírňuje hypermobilitu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sk" sz="2600">
                <a:highlight>
                  <a:srgbClr val="FFFFFF"/>
                </a:highlight>
              </a:rPr>
              <a:t>dochází ke stenóze kanálu páteřního a příslušných neuroforamin</a:t>
            </a:r>
            <a:endParaRPr sz="2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9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 - výzkum</a:t>
            </a:r>
            <a:endParaRPr/>
          </a:p>
        </p:txBody>
      </p:sp>
      <p:sp>
        <p:nvSpPr>
          <p:cNvPr id="397" name="Google Shape;397;p59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1" lang="sk" sz="1200"/>
              <a:t>1. studie</a:t>
            </a:r>
            <a:r>
              <a:rPr lang="sk" sz="1200"/>
              <a:t> zkoumala 308 sportovců (baseball, plavání, basketbal, kendo, fotbal a běh) s průměrným věkem 19 let. V kontrolní skupině zahrnovala 71 nesportujících účastníků v kontrolní skupině. Ploténky byly posuzovány pomocí poměru jejich výšky k výšce obratlového těla (hypertrofie disku) a poměru intenzity signálu v jádře k intenzitě signálu v prstenci (hydratace jádra disku) na MRI.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k" sz="1200"/>
              <a:t>“Výsledná data ukazují, že sporty (především ty náročnější na páteř - nejlépe dopadl basket a fotbal) mohou být u mladých sportovců spojeny s příznivými adaptacemi meziobratlových plotének. V souladu s důkazy o dalších tkáních (svaly a kosti) tato studie doplňuje důkazy o tom, že specifické typy zátěže mohou příznivě modulovat vlastnosti bederních plotének.”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sk" sz="1200"/>
              <a:t>2. </a:t>
            </a:r>
            <a:r>
              <a:rPr b="1" lang="sk" sz="1200"/>
              <a:t>studie </a:t>
            </a:r>
            <a:r>
              <a:rPr lang="sk" sz="1200"/>
              <a:t>zkoumala celkem 385 osob v průměrném věku: 56 let. Ze druhé studie vzešla data poukazující na fakt, že nízká fyzická aktivita po dobu 14 let koreluje s nárůstem degenerace meziobratlových plotének hrudní a bederní páteře. Nebyla ale zjištěna statisticky významná souvislost mezi degenerací disků a fyzickou prací, chůzí nebo jízdou na kole.</a:t>
            </a:r>
            <a:endParaRPr sz="12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Owen PJ, Hangai M, Kaneoka K, Rantalainen T, Belavy DL. Mechanical loading influences the lumbar intervertebral disc. A cross-sectional study in 308 athletes and 71 controls. J Orthop Res. 2021 May;39(5):989-997. doi: 10.1002/jor.24809. Epub 2020 Jul 31. PMID: 32691862.</a:t>
            </a:r>
            <a:endParaRPr sz="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Maurer E, Klinger C, Lorbeer R, Rathmann W, Peters A, Schlett CL, Nikolaou K, Bamberg F, Notohamiprodjo M, Walter SS. Long-term effect of physical inactivity on thoracic and lumbar disc degeneration-an MRI-based analysis of 385 individuals from the general population. Spine J. 2020 Sep;20(9):1386-1396. doi: 10.1016/j.spinee.2020.04.016. Epub 2020 Apr 30. PMID: 32360761.</a:t>
            </a:r>
            <a:endParaRPr sz="800"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0"/>
          <p:cNvSpPr txBox="1"/>
          <p:nvPr>
            <p:ph type="title"/>
          </p:nvPr>
        </p:nvSpPr>
        <p:spPr>
          <a:xfrm>
            <a:off x="540000" y="540000"/>
            <a:ext cx="51132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600"/>
              <a:t>Flexe páteře a zvedání břemen</a:t>
            </a:r>
            <a:endParaRPr sz="2600"/>
          </a:p>
        </p:txBody>
      </p:sp>
      <p:pic>
        <p:nvPicPr>
          <p:cNvPr id="403" name="Google Shape;40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726" y="327188"/>
            <a:ext cx="3332525" cy="470616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0"/>
          <p:cNvSpPr txBox="1"/>
          <p:nvPr/>
        </p:nvSpPr>
        <p:spPr>
          <a:xfrm>
            <a:off x="628925" y="1173025"/>
            <a:ext cx="5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0"/>
          <p:cNvSpPr txBox="1"/>
          <p:nvPr/>
        </p:nvSpPr>
        <p:spPr>
          <a:xfrm>
            <a:off x="565325" y="1187175"/>
            <a:ext cx="52008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k"/>
              <a:t>zvedání břemen a flexe Lp </a:t>
            </a:r>
            <a:r>
              <a:rPr b="1" lang="sk"/>
              <a:t>- problém?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k"/>
              <a:t>Studie</a:t>
            </a:r>
            <a:r>
              <a:rPr lang="sk"/>
              <a:t> autorů Nic Saraceni a kol. 2022 zkoumala pohyby lumbální flexe při zvedání lehkého břemene u lidí s a bez LBP v anamnéze. Ti, kteří při manuální práci v anamnéze neměli bolestivost této oblasti v posledních letech, se pohybovali v blízkosti koncového rozsahu pohybu. Naopak manuální pracovníci s LBP v anamnéze při měli při zvedání břemene menší flexi v bederní páteři.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k"/>
              <a:t>Lidé s LBP zvedají zátěž se sníženou bederní flexí, v porovnání s lidmi bez symptomů LBP. Větší bederní flexe tedy pravděpodobně není spojena s LBP u manuálních pracovníků, je však potřebné další zkoumání.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sk" sz="800">
                <a:solidFill>
                  <a:schemeClr val="dk1"/>
                </a:solidFill>
              </a:rPr>
              <a:t>SARACENI, Nic, et al. Does intra-lumbar flexion during lifting differ in manual workers with and without a history of low back pain? A cross-sectional laboratory study. </a:t>
            </a:r>
            <a:r>
              <a:rPr i="1" lang="sk" sz="800">
                <a:solidFill>
                  <a:schemeClr val="dk1"/>
                </a:solidFill>
              </a:rPr>
              <a:t>Ergonomics</a:t>
            </a:r>
            <a:r>
              <a:rPr lang="sk" sz="800">
                <a:solidFill>
                  <a:schemeClr val="dk1"/>
                </a:solidFill>
              </a:rPr>
              <a:t>, 2022, just-accepted: 1-20.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sk" sz="800">
                <a:solidFill>
                  <a:schemeClr val="dk1"/>
                </a:solidFill>
              </a:rPr>
              <a:t>SARACENI, Nic, et al. To flex or not to flex? Is there a relationship between lumbar spine flexion during lifting and low back pain? A systematic review with meta-analysis. </a:t>
            </a:r>
            <a:r>
              <a:rPr i="1" lang="sk" sz="800">
                <a:solidFill>
                  <a:schemeClr val="dk1"/>
                </a:solidFill>
              </a:rPr>
              <a:t>journal of orthopaedic &amp; sports physical therapy</a:t>
            </a:r>
            <a:r>
              <a:rPr lang="sk" sz="800">
                <a:solidFill>
                  <a:schemeClr val="dk1"/>
                </a:solidFill>
              </a:rPr>
              <a:t>, 2020, 50.3: 121-130.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Zvedání břemen - protektívně či volně? </a:t>
            </a:r>
            <a:endParaRPr/>
          </a:p>
        </p:txBody>
      </p:sp>
      <p:sp>
        <p:nvSpPr>
          <p:cNvPr id="411" name="Google Shape;411;p61"/>
          <p:cNvSpPr txBox="1"/>
          <p:nvPr>
            <p:ph idx="1" type="body"/>
          </p:nvPr>
        </p:nvSpPr>
        <p:spPr>
          <a:xfrm>
            <a:off x="539550" y="111325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Autoři Wernli a kol., 2022 uvěřejnili studii, v rámci které vedli rozhovory s 12 lidmi s nespecifickými bolestmi zad (NSLBP). “Interviews” byly provedeny před a po 12-týdenní fyzioterapii, konkrétně CFT (Cognitive Functional Therapy).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Rozhovory a další vyšetření odhalilo</a:t>
            </a:r>
            <a:r>
              <a:rPr b="1" lang="sk" sz="1600"/>
              <a:t> ochranné chování,</a:t>
            </a:r>
            <a:r>
              <a:rPr lang="sk" sz="1600"/>
              <a:t> související s přesvědčením o poškození tkáně, „správném“ držení těla, strachem souvisejícím s bolestí, emočním rozrušením a změnou chování – „ochrana svých poškozených zad“.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600"/>
              <a:t>Rozhovory a vyšetření na konci programu odhalilo významnou eliminaci účastníků studie po přijetí vědomého, méně protektivního chování (ve svých pozicích a pohybových vzorcích) a zlepšení sebedůvěry. Doporučujeme přečíst celou studii - otevřený přístup.</a:t>
            </a:r>
            <a:endParaRPr sz="16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Wernli, K., Smith, A., Coll, F., Campbell, A., Kent, P., &amp; O'Sullivan, P. (2022). From protection to non‐protection: A mixed methods study investigating movement, posture and recovery from disabling low back pain. </a:t>
            </a:r>
            <a:r>
              <a:rPr i="1" lang="sk" sz="800"/>
              <a:t>European Journal of Pain</a:t>
            </a:r>
            <a:r>
              <a:rPr lang="sk" sz="800"/>
              <a:t>.</a:t>
            </a:r>
            <a:endParaRPr sz="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Zvedání břemen - protektívně či volně?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837" y="1023307"/>
            <a:ext cx="3996325" cy="363569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2"/>
          <p:cNvSpPr txBox="1"/>
          <p:nvPr/>
        </p:nvSpPr>
        <p:spPr>
          <a:xfrm>
            <a:off x="3356575" y="46590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https://onlinelibrary.wiley.com/doi/epdf/10.1002/ejp.2022</a:t>
            </a:r>
            <a:endParaRPr sz="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900"/>
              <a:t>Dokonalá postura - A není to jedno? :-) Perfekcionismus vs. variabilita</a:t>
            </a:r>
            <a:endParaRPr sz="1900"/>
          </a:p>
        </p:txBody>
      </p:sp>
      <p:pic>
        <p:nvPicPr>
          <p:cNvPr id="424" name="Google Shape;424;p63" title="If we lived life in “perfect posture” #shorts #funny #funny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75" y="1113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Pokřivení a vzpřímení - pro děti :-) </a:t>
            </a:r>
            <a:endParaRPr/>
          </a:p>
        </p:txBody>
      </p:sp>
      <p:pic>
        <p:nvPicPr>
          <p:cNvPr descr="Animovaný film pro děti a dospělé o správném / špatném držení těla.&#10;&#10;Krátký, cca 3 minutový, film je zaměřen na propagaci zdravého životního stylu u dětí. Forma je zábavná a zároveň edukativní.  Děti v současné době nahrazují aktivní pohyb pasivním trávením volného času. Obsah filmu jim vysvětluje, proč je lepší být vzpřímený než pokřivený." id="430" name="Google Shape;430;p64" title="Pokřivení a Vzpřímení NE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325" y="1113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900"/>
              <a:t>Pozor na odlišení diskopatií a poruch vnitřních orgánů / jiných poruch</a:t>
            </a:r>
            <a:endParaRPr sz="1900"/>
          </a:p>
        </p:txBody>
      </p:sp>
      <p:sp>
        <p:nvSpPr>
          <p:cNvPr id="436" name="Google Shape;436;p65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bolest v krční oblasti jdoucí do ramene - amyotrofická neuralgie brachiálního plexu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bolest v hrudní oblasti - žaludek, srdce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bolest v bederní oblasti - ledviny, střeva, srůsty v břiše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Vždy nutné </a:t>
            </a:r>
            <a:r>
              <a:rPr b="1" lang="sk"/>
              <a:t>pečlivé posouzení v celkovém kontextu. </a:t>
            </a:r>
            <a:r>
              <a:rPr lang="sk"/>
              <a:t>Pozor, pokud bolest “zad” nekoreluje se změnou pozice nebo pohybu. Společně s celkovými příznaky ukazuje spíše na poruchu mimo pohybový aparát. Potíž v páteři pak může být pouze sekundární. 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Zdroje:</a:t>
            </a:r>
            <a:endParaRPr/>
          </a:p>
        </p:txBody>
      </p:sp>
      <p:sp>
        <p:nvSpPr>
          <p:cNvPr id="442" name="Google Shape;442;p66"/>
          <p:cNvSpPr txBox="1"/>
          <p:nvPr>
            <p:ph idx="1" type="body"/>
          </p:nvPr>
        </p:nvSpPr>
        <p:spPr>
          <a:xfrm>
            <a:off x="521500" y="11452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Rychlíková, E.: Tajemství zdravé páteře, 2016. Praha: Triton, s. 174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 u="sng">
                <a:solidFill>
                  <a:schemeClr val="hlink"/>
                </a:solidFill>
                <a:hlinkClick r:id="rId3"/>
              </a:rPr>
              <a:t>https://www.physio-pedia.com/Thoracic_Disc_Syndrome</a:t>
            </a:r>
            <a:r>
              <a:rPr lang="sk" sz="800"/>
              <a:t> 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 u="sng">
                <a:solidFill>
                  <a:schemeClr val="hlink"/>
                </a:solidFill>
                <a:hlinkClick r:id="rId4"/>
              </a:rPr>
              <a:t>https://www.svetfyzioterapie.cz/prestanme-strasit-lidi</a:t>
            </a:r>
            <a:r>
              <a:rPr lang="sk" sz="800"/>
              <a:t> 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 u="sng">
                <a:solidFill>
                  <a:schemeClr val="hlink"/>
                </a:solidFill>
                <a:hlinkClick r:id="rId5"/>
              </a:rPr>
              <a:t>https://www.svetfyzioterapie.cz/protruze-disku-nemusi-znamenat-bolest-zad</a:t>
            </a:r>
            <a:r>
              <a:rPr lang="sk" sz="800"/>
              <a:t> 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 u="sng">
                <a:solidFill>
                  <a:schemeClr val="hlink"/>
                </a:solidFill>
                <a:hlinkClick r:id="rId6"/>
              </a:rPr>
              <a:t>https://www.svetfyzioterapie.cz/flexe-patere-pri-zvedani-bremene-u-manualnich-pracovniku</a:t>
            </a:r>
            <a:r>
              <a:rPr lang="sk" sz="800"/>
              <a:t> 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 u="sng">
                <a:solidFill>
                  <a:schemeClr val="hlink"/>
                </a:solidFill>
                <a:hlinkClick r:id="rId7"/>
              </a:rPr>
              <a:t>https://www.svetfyzioterapie.cz/meziobratlove-plotenky-a-ne-aktivita</a:t>
            </a:r>
            <a:r>
              <a:rPr lang="sk" sz="800"/>
              <a:t> 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 u="sng">
                <a:solidFill>
                  <a:schemeClr val="hlink"/>
                </a:solidFill>
                <a:hlinkClick r:id="rId8"/>
              </a:rPr>
              <a:t>https://www.svetfyzioterapie.cz/od-ne-vedome-protekce-zad-k-uvolnenemu-pohybu</a:t>
            </a:r>
            <a:r>
              <a:rPr lang="sk" sz="800"/>
              <a:t> 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Zhang, X., Bi, X., Shao, J., Sun, D., Zhang, C., &amp; Liu, Z. (2019). Curative effects on muscle function and proprioception in patients with chronic lumbar disk herniation using isokinetic trunk muscle strength training. </a:t>
            </a:r>
            <a:r>
              <a:rPr i="1" lang="sk" sz="800"/>
              <a:t>International Journal of Clinical and Experimental Medicine</a:t>
            </a:r>
            <a:r>
              <a:rPr lang="sk" sz="800"/>
              <a:t>, </a:t>
            </a:r>
            <a:r>
              <a:rPr i="1" lang="sk" sz="800"/>
              <a:t>12</a:t>
            </a:r>
            <a:r>
              <a:rPr lang="sk" sz="800"/>
              <a:t>(4), 4311-20. </a:t>
            </a:r>
            <a:endParaRPr sz="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SARACENI, Nic, et al. Does intra-lumbar flexion during lifting differ in manual workers with and without a history of low back pain? A cross-sectional laboratory study. </a:t>
            </a:r>
            <a:r>
              <a:rPr i="1" lang="sk" sz="800"/>
              <a:t>Ergonomics</a:t>
            </a:r>
            <a:r>
              <a:rPr lang="sk" sz="800"/>
              <a:t>, 2022, just-accepted: 1-20.</a:t>
            </a:r>
            <a:endParaRPr sz="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SARACENI, Nic, et al. To flex or not to flex? Is there a relationship between lumbar spine flexion during lifting and low back pain? A systematic review with meta-analysis. </a:t>
            </a:r>
            <a:r>
              <a:rPr i="1" lang="sk" sz="800"/>
              <a:t>journal of orthopaedic &amp; sports physical therapy</a:t>
            </a:r>
            <a:r>
              <a:rPr lang="sk" sz="800"/>
              <a:t>, 2020, 50.3: 121-130.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Wernli, K., Smith, A., Coll, F., Campbell, A., Kent, P., &amp; O'Sullivan, P. (2022). From protection to non‐protection: A mixed methods study investigating movement, posture and recovery from disabling low back pain. </a:t>
            </a:r>
            <a:r>
              <a:rPr i="1" lang="sk" sz="800"/>
              <a:t>European Journal of Pain</a:t>
            </a:r>
            <a:r>
              <a:rPr lang="sk" sz="800"/>
              <a:t>.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Owen PJ, Hangai M, Kaneoka K, Rantalainen T, Belavy DL. Mechanical loading influences the lumbar intervertebral disc. A cross-sectional study in 308 athletes and 71 controls. J Orthop Res. 2021 May;39(5):989-997. doi: 10.1002/jor.24809. Epub 2020 Jul 31. PMID: 32691862.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sk" sz="800"/>
              <a:t>Maurer E, Klinger C, Lorbeer R, Rathmann W, Peters A, Schlett CL, Nikolaou K, Bamberg F, Notohamiprodjo M, Walter SS. Long-term effect of physical inactivity on thoracic and lumbar disc degeneration-an MRI-based analysis of 385 individuals from the general population. Spine J. 2020 Sep;20(9):1386-1396. doi: 10.1016/j.spinee.2020.04.016. Epub 2020 Apr 30. PMID: 32360761.</a:t>
            </a:r>
            <a:endParaRPr sz="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Děkuji za pozornost!</a:t>
            </a:r>
            <a:endParaRPr/>
          </a:p>
        </p:txBody>
      </p:sp>
      <p:pic>
        <p:nvPicPr>
          <p:cNvPr id="448" name="Google Shape;44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228" y="1384425"/>
            <a:ext cx="2740425" cy="27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Diskopatie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540000" y="1269000"/>
            <a:ext cx="54204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sk" sz="2200">
                <a:highlight>
                  <a:srgbClr val="FFFFFF"/>
                </a:highlight>
              </a:rPr>
              <a:t>vyklenutí</a:t>
            </a:r>
            <a:r>
              <a:rPr lang="sk" sz="2200">
                <a:highlight>
                  <a:srgbClr val="FFFFFF"/>
                </a:highlight>
              </a:rPr>
              <a:t> ("bulging")</a:t>
            </a:r>
            <a:endParaRPr sz="2200"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" sz="2200">
                <a:highlight>
                  <a:srgbClr val="FFFFFF"/>
                </a:highlight>
              </a:rPr>
              <a:t>výhřez (herniace)</a:t>
            </a:r>
            <a:endParaRPr sz="2200">
              <a:highlight>
                <a:srgbClr val="FFFFFF"/>
              </a:highlight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sk" sz="2200">
                <a:highlight>
                  <a:srgbClr val="FFFFFF"/>
                </a:highlight>
              </a:rPr>
              <a:t>protruze </a:t>
            </a:r>
            <a:r>
              <a:rPr lang="sk" sz="2200">
                <a:highlight>
                  <a:srgbClr val="FFFFFF"/>
                </a:highlight>
              </a:rPr>
              <a:t>(částečné přerušení anulus fibrosus)</a:t>
            </a:r>
            <a:endParaRPr sz="2200">
              <a:highlight>
                <a:srgbClr val="FFFFFF"/>
              </a:highlight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sk" sz="2200">
                <a:highlight>
                  <a:srgbClr val="FFFFFF"/>
                </a:highlight>
              </a:rPr>
              <a:t>extruze</a:t>
            </a:r>
            <a:r>
              <a:rPr lang="sk" sz="2200">
                <a:highlight>
                  <a:srgbClr val="FFFFFF"/>
                </a:highlight>
              </a:rPr>
              <a:t> (úplné přerušení anulus fibrosus)</a:t>
            </a:r>
            <a:endParaRPr sz="2200">
              <a:highlight>
                <a:srgbClr val="FFFFFF"/>
              </a:highlight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sk" sz="2200">
                <a:highlight>
                  <a:srgbClr val="FFFFFF"/>
                </a:highlight>
              </a:rPr>
              <a:t>sekvestrace </a:t>
            </a:r>
            <a:r>
              <a:rPr lang="sk" sz="2200">
                <a:highlight>
                  <a:srgbClr val="FFFFFF"/>
                </a:highlight>
              </a:rPr>
              <a:t>(přerušení lig. long. posterior)</a:t>
            </a:r>
            <a:endParaRPr sz="2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575" y="1043475"/>
            <a:ext cx="2878799" cy="277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6007575" y="36858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/>
              <a:t>https://docplayer.cz/46330322-Lekarska-fakulta-v-hradci-kralove-rehabilitacni-klinika-vyuziti-metody-mckenzie-u-vertebrogennich-poruch-v-oblasti-bederni-patere.html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540000" y="1269000"/>
            <a:ext cx="83907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sk" sz="2600">
                <a:highlight>
                  <a:srgbClr val="FFFFFF"/>
                </a:highlight>
              </a:rPr>
              <a:t>mechanická</a:t>
            </a:r>
            <a:r>
              <a:rPr lang="sk" sz="2600">
                <a:highlight>
                  <a:srgbClr val="FFFFFF"/>
                </a:highlight>
              </a:rPr>
              <a:t> komprese kořene a jeho cévního zásobení (výhřez disku nebo foraminální kostní stenóza)</a:t>
            </a:r>
            <a:endParaRPr sz="2600"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sk" sz="2600">
                <a:highlight>
                  <a:srgbClr val="FFFFFF"/>
                </a:highlight>
              </a:rPr>
              <a:t>zánětlivé změny</a:t>
            </a:r>
            <a:r>
              <a:rPr lang="sk" sz="2600">
                <a:highlight>
                  <a:srgbClr val="FFFFFF"/>
                </a:highlight>
              </a:rPr>
              <a:t> s edémem kořene (imunitně podmíněný zánět provokovaný novým “materiálem” - výhřezem disku)</a:t>
            </a:r>
            <a:endParaRPr sz="2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Nervové kořeny - důležitá poznámka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prof. Lewit ve své monografii zdůrazňuje fakt, že nervový kořen nemusí nutně být tzv. </a:t>
            </a:r>
            <a:r>
              <a:rPr b="1" lang="sk" sz="2000"/>
              <a:t>monosegmentový</a:t>
            </a:r>
            <a:r>
              <a:rPr lang="sk" sz="2000"/>
              <a:t>, ale může mít tzv. přechodová vlákna ze sousedních kořenů.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nález proto nemusí vždy přesně korelovat s průběhem dermatomu!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mohou se střídat nervové kořeny silnější a slabší a dokonce může být toto uspořádání odlišné stranově (vpravo vs. vlevo)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k" sz="2000"/>
              <a:t>útlak tenčího kořene nemusí nutně způsobovat výraznější potíže, zato útlak silnějšího kořene může projikovat do sousedního dermatomu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Poznámka ke kořenové bolesti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“pouhá” komprese nervu nevyvolá bolest, ale parestézii či anestézii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výhřez musí zasáhnout do durálního vaku či kořenového obalu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při pohybu potom dochází ke tření těchto struktur, které se přes výhřez napínají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proto je efektivní mechanická terapie dle McKenzie - zvětšuje prostor v páteřním kanálu a snižuje tak kompresi měkkých struktur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Princip diskopatií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vyklenutí ploténky s tlakem na nervový kořen - typickým projevem je vznik potíží při určité pozici / pohybu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náhlým pohybem může dojít k odloučení části destičky - vznik fragmentu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