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Lst>
  <p:sldSz cy="5143500" cx="9144000"/>
  <p:notesSz cx="6858000" cy="9144000"/>
  <p:embeddedFontLst>
    <p:embeddedFont>
      <p:font typeface="Roboto"/>
      <p:regular r:id="rId63"/>
      <p:bold r:id="rId64"/>
      <p:italic r:id="rId65"/>
      <p:boldItalic r:id="rId66"/>
    </p:embeddedFont>
    <p:embeddedFont>
      <p:font typeface="Tahoma"/>
      <p:regular r:id="rId67"/>
      <p:bold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font" Target="fonts/Roboto-bold.fntdata"/><Relationship Id="rId63" Type="http://schemas.openxmlformats.org/officeDocument/2006/relationships/font" Target="fonts/Roboto-regular.fntdata"/><Relationship Id="rId22" Type="http://schemas.openxmlformats.org/officeDocument/2006/relationships/slide" Target="slides/slide17.xml"/><Relationship Id="rId66" Type="http://schemas.openxmlformats.org/officeDocument/2006/relationships/font" Target="fonts/Roboto-boldItalic.fntdata"/><Relationship Id="rId21" Type="http://schemas.openxmlformats.org/officeDocument/2006/relationships/slide" Target="slides/slide16.xml"/><Relationship Id="rId65" Type="http://schemas.openxmlformats.org/officeDocument/2006/relationships/font" Target="fonts/Roboto-italic.fntdata"/><Relationship Id="rId24" Type="http://schemas.openxmlformats.org/officeDocument/2006/relationships/slide" Target="slides/slide19.xml"/><Relationship Id="rId68" Type="http://schemas.openxmlformats.org/officeDocument/2006/relationships/font" Target="fonts/Tahoma-bold.fntdata"/><Relationship Id="rId23" Type="http://schemas.openxmlformats.org/officeDocument/2006/relationships/slide" Target="slides/slide18.xml"/><Relationship Id="rId67" Type="http://schemas.openxmlformats.org/officeDocument/2006/relationships/font" Target="fonts/Tahoma-regular.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lovnik-cizich-slov.abz.cz/web.php/slovo/skara"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dpi.com/1422-0067/22/13/6845/htm#B41-ijms-22-06845" TargetMode="External"/><Relationship Id="rId3" Type="http://schemas.openxmlformats.org/officeDocument/2006/relationships/hyperlink" Target="https://www.mdpi.com/1422-0067/22/13/6845/htm#B41-ijms-22-06845" TargetMode="External"/><Relationship Id="rId4" Type="http://schemas.openxmlformats.org/officeDocument/2006/relationships/hyperlink" Target="https://www.mdpi.com/1422-0067/22/13/6845/htm#B42-ijms-22-06845"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dpi.com/1422-0067/22/13/6845/htm#B6-ijms-22-06845" TargetMode="External"/><Relationship Id="rId3" Type="http://schemas.openxmlformats.org/officeDocument/2006/relationships/hyperlink" Target="https://www.mdpi.com/1422-0067/22/13/6845/htm#B24-ijms-22-06845" TargetMode="External"/><Relationship Id="rId4" Type="http://schemas.openxmlformats.org/officeDocument/2006/relationships/hyperlink" Target="https://www.mdpi.com/1422-0067/22/13/6845/htm#B67-ijms-22-06845" TargetMode="External"/><Relationship Id="rId10" Type="http://schemas.openxmlformats.org/officeDocument/2006/relationships/hyperlink" Target="https://www.mdpi.com/1422-0067/22/13/6845/htm#B24-ijms-22-06845" TargetMode="External"/><Relationship Id="rId9" Type="http://schemas.openxmlformats.org/officeDocument/2006/relationships/hyperlink" Target="https://www.mdpi.com/1422-0067/22/13/6845/htm#B41-ijms-22-06845" TargetMode="External"/><Relationship Id="rId5" Type="http://schemas.openxmlformats.org/officeDocument/2006/relationships/hyperlink" Target="https://www.mdpi.com/1422-0067/22/13/6845/htm#B69-ijms-22-06845" TargetMode="External"/><Relationship Id="rId6" Type="http://schemas.openxmlformats.org/officeDocument/2006/relationships/hyperlink" Target="https://www.mdpi.com/1422-0067/22/13/6845/htm#B67-ijms-22-06845" TargetMode="External"/><Relationship Id="rId7" Type="http://schemas.openxmlformats.org/officeDocument/2006/relationships/hyperlink" Target="https://www.mdpi.com/1422-0067/22/13/6845/htm#B68-ijms-22-06845" TargetMode="External"/><Relationship Id="rId8" Type="http://schemas.openxmlformats.org/officeDocument/2006/relationships/hyperlink" Target="https://www.mdpi.com/1422-0067/22/13/6845/htm#fig_body_display_ijms-22-06845-f003"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feda8adb40_1_4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feda8adb40_1_4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feda8adb40_3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feda8adb40_3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Každá na něco specializovaná - nervová na vedení vzruchu podél membrány (úkor specializace za schopnost kontrakce či dobré reprodukce), všechny buňky obsahují alespoň nějaký aktin pro interní kontrakci, ale svalové buňky jsou v tom nejlepší, zato epiteliální buňky zachovávají “hladkost” povrchů a absorbují živiny atd.</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feda8adb40_3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feda8adb40_3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156b52b4987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156b52b4987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Camper's fascia -</a:t>
            </a:r>
            <a:r>
              <a:rPr lang="sk" sz="1050">
                <a:solidFill>
                  <a:srgbClr val="4D5156"/>
                </a:solidFill>
                <a:highlight>
                  <a:srgbClr val="FFFFFF"/>
                </a:highlight>
              </a:rPr>
              <a:t> </a:t>
            </a:r>
            <a:r>
              <a:rPr lang="sk" sz="1050">
                <a:solidFill>
                  <a:schemeClr val="dk1"/>
                </a:solidFill>
                <a:highlight>
                  <a:srgbClr val="FFFFFF"/>
                </a:highlight>
              </a:rPr>
              <a:t>more superficial, fatty part of the superficial </a:t>
            </a:r>
            <a:r>
              <a:rPr b="1" lang="sk" sz="1050">
                <a:solidFill>
                  <a:schemeClr val="dk1"/>
                </a:solidFill>
                <a:highlight>
                  <a:srgbClr val="FFFFFF"/>
                </a:highlight>
              </a:rPr>
              <a:t>fascia</a:t>
            </a:r>
            <a:r>
              <a:rPr lang="sk" sz="1050">
                <a:solidFill>
                  <a:schemeClr val="dk1"/>
                </a:solidFill>
                <a:highlight>
                  <a:srgbClr val="FFFFFF"/>
                </a:highlight>
              </a:rPr>
              <a:t> of the lower anterior abdominal wall.</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feda8adb40_3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feda8adb40_3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feda8adb40_3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feda8adb40_3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Kolagénové vlákna jsou produkty buněk- fibroblasty.</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feda8adb40_3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feda8adb40_3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feda8adb40_3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feda8adb40_3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156b52b4987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156b52b4987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sk" sz="1150">
                <a:solidFill>
                  <a:schemeClr val="dk1"/>
                </a:solidFill>
              </a:rPr>
              <a:t>prokrvená a inervovaná vazivová vrstva kůže pod pokožkou, </a:t>
            </a:r>
            <a:r>
              <a:rPr lang="sk" sz="1150">
                <a:solidFill>
                  <a:schemeClr val="dk1"/>
                </a:solidFill>
                <a:uFill>
                  <a:noFill/>
                </a:uFill>
                <a:hlinkClick r:id="rId2">
                  <a:extLst>
                    <a:ext uri="{A12FA001-AC4F-418D-AE19-62706E023703}">
                      <ahyp:hlinkClr val="tx"/>
                    </a:ext>
                  </a:extLst>
                </a:hlinkClick>
              </a:rPr>
              <a:t>škára</a:t>
            </a:r>
            <a:endParaRPr sz="115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156b52b4987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156b52b4987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sk" sz="900">
                <a:solidFill>
                  <a:srgbClr val="333333"/>
                </a:solidFill>
                <a:highlight>
                  <a:srgbClr val="FFFFFF"/>
                </a:highlight>
                <a:latin typeface="Verdana"/>
                <a:ea typeface="Verdana"/>
                <a:cs typeface="Verdana"/>
                <a:sym typeface="Verdana"/>
              </a:rPr>
              <a:t>Retinacula cutis - lat.</a:t>
            </a:r>
            <a:r>
              <a:rPr lang="sk" sz="900">
                <a:solidFill>
                  <a:srgbClr val="333333"/>
                </a:solidFill>
                <a:highlight>
                  <a:srgbClr val="FFFFFF"/>
                </a:highlight>
                <a:latin typeface="Verdana"/>
                <a:ea typeface="Verdana"/>
                <a:cs typeface="Verdana"/>
                <a:sym typeface="Verdana"/>
              </a:rPr>
              <a:t> kožní vazy, vazivové pruhy spojující korium s periostem. Stejně se označují vazy vedoucí od periostu k fasciím</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156b52b4987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156b52b4987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Fasciacytes - </a:t>
            </a:r>
            <a:r>
              <a:rPr lang="sk" sz="1000">
                <a:solidFill>
                  <a:srgbClr val="222222"/>
                </a:solidFill>
                <a:highlight>
                  <a:srgbClr val="FFFFFF"/>
                </a:highlight>
              </a:rPr>
              <a:t>One of the biggest breakthroughs to date in the discipline of HA research was reported in 2018 by C. Stecco’s team [</a:t>
            </a:r>
            <a:r>
              <a:rPr b="1" lang="sk" sz="1000">
                <a:solidFill>
                  <a:srgbClr val="4F5671"/>
                </a:solidFill>
                <a:highlight>
                  <a:srgbClr val="FFFFFF"/>
                </a:highlight>
                <a:uFill>
                  <a:noFill/>
                </a:uFill>
                <a:hlinkClick r:id="rId2">
                  <a:extLst>
                    <a:ext uri="{A12FA001-AC4F-418D-AE19-62706E023703}">
                      <ahyp:hlinkClr val="tx"/>
                    </a:ext>
                  </a:extLst>
                </a:hlinkClick>
              </a:rPr>
              <a:t>41</a:t>
            </a:r>
            <a:r>
              <a:rPr lang="sk" sz="1000">
                <a:solidFill>
                  <a:srgbClr val="222222"/>
                </a:solidFill>
                <a:highlight>
                  <a:srgbClr val="FFFFFF"/>
                </a:highlight>
              </a:rPr>
              <a:t>]. A new class of cells termed fasciacytes, not previously recognized in extracellular tissue, was observed as a single layer that stained prominently with Alcian blue. Fasciacytes are not fibroblasts; they are described as fibroblast-like cells located in the loose connective tissue interface between layers of neighboring tissues. </a:t>
            </a:r>
            <a:r>
              <a:rPr b="1" lang="sk" sz="1000">
                <a:solidFill>
                  <a:srgbClr val="222222"/>
                </a:solidFill>
                <a:highlight>
                  <a:srgbClr val="FFFFFF"/>
                </a:highlight>
              </a:rPr>
              <a:t>Based on this summary of findings, the authors postulate that these cells are dedicated to producing the HA-rich ECM found in the continuum of connective tissues [</a:t>
            </a:r>
            <a:r>
              <a:rPr b="1" lang="sk" sz="1000">
                <a:solidFill>
                  <a:srgbClr val="4F5671"/>
                </a:solidFill>
                <a:highlight>
                  <a:srgbClr val="FFFFFF"/>
                </a:highlight>
                <a:uFill>
                  <a:noFill/>
                </a:uFill>
                <a:hlinkClick r:id="rId3">
                  <a:extLst>
                    <a:ext uri="{A12FA001-AC4F-418D-AE19-62706E023703}">
                      <ahyp:hlinkClr val="tx"/>
                    </a:ext>
                  </a:extLst>
                </a:hlinkClick>
              </a:rPr>
              <a:t>41</a:t>
            </a:r>
            <a:r>
              <a:rPr b="1" lang="sk" sz="1000">
                <a:solidFill>
                  <a:srgbClr val="222222"/>
                </a:solidFill>
                <a:highlight>
                  <a:srgbClr val="FFFFFF"/>
                </a:highlight>
              </a:rPr>
              <a:t>,</a:t>
            </a:r>
            <a:r>
              <a:rPr b="1" lang="sk" sz="1000">
                <a:solidFill>
                  <a:srgbClr val="4F5671"/>
                </a:solidFill>
                <a:highlight>
                  <a:srgbClr val="FFFFFF"/>
                </a:highlight>
                <a:uFill>
                  <a:noFill/>
                </a:uFill>
                <a:hlinkClick r:id="rId4">
                  <a:extLst>
                    <a:ext uri="{A12FA001-AC4F-418D-AE19-62706E023703}">
                      <ahyp:hlinkClr val="tx"/>
                    </a:ext>
                  </a:extLst>
                </a:hlinkClick>
              </a:rPr>
              <a:t>42</a:t>
            </a:r>
            <a:r>
              <a:rPr b="1" lang="sk" sz="1000">
                <a:solidFill>
                  <a:srgbClr val="222222"/>
                </a:solidFill>
                <a:highlight>
                  <a:srgbClr val="FFFFFF"/>
                </a:highlight>
              </a:rPr>
              <a:t>].</a:t>
            </a:r>
            <a:endParaRPr b="1"/>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feda8adb40_1_4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feda8adb40_1_4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feda8adb40_3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feda8adb40_3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156b52b4987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156b52b4987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sk" sz="1000">
                <a:solidFill>
                  <a:srgbClr val="222222"/>
                </a:solidFill>
              </a:rPr>
              <a:t>Figure 3.</a:t>
            </a:r>
            <a:r>
              <a:rPr lang="sk" sz="1000">
                <a:solidFill>
                  <a:srgbClr val="222222"/>
                </a:solidFill>
              </a:rPr>
              <a:t> Normal vs. dysfunctional fascial interface. Illustration of the HA-rich interface between layers of dense connective tissue in normal and dysfunctional scenarios. Each of deep fascia layer is separated from the other by a thin layer of loose connective tissue with normal HA (mean thickness 43 ± 12 μm) that permits the sliding of the several layers upon neighboring ones. When HA is found as short HA chains, its small fragments become adhesive rather than lubricating and the distribution of lines of force within the fascia becomes distorted. This is referred to as the densification of fascia, represented by the lock. The tissue layers around the densification site can be a focal point of intense mechanical stress. Based on [</a:t>
            </a:r>
            <a:r>
              <a:rPr b="1" lang="sk" sz="1000">
                <a:solidFill>
                  <a:srgbClr val="4F5671"/>
                </a:solidFill>
                <a:uFill>
                  <a:noFill/>
                </a:uFill>
                <a:hlinkClick r:id="rId2">
                  <a:extLst>
                    <a:ext uri="{A12FA001-AC4F-418D-AE19-62706E023703}">
                      <ahyp:hlinkClr val="tx"/>
                    </a:ext>
                  </a:extLst>
                </a:hlinkClick>
              </a:rPr>
              <a:t>6</a:t>
            </a:r>
            <a:r>
              <a:rPr lang="sk" sz="1000">
                <a:solidFill>
                  <a:srgbClr val="222222"/>
                </a:solidFill>
              </a:rPr>
              <a:t>,</a:t>
            </a:r>
            <a:r>
              <a:rPr b="1" lang="sk" sz="1000">
                <a:solidFill>
                  <a:srgbClr val="4F5671"/>
                </a:solidFill>
                <a:uFill>
                  <a:noFill/>
                </a:uFill>
                <a:hlinkClick r:id="rId3">
                  <a:extLst>
                    <a:ext uri="{A12FA001-AC4F-418D-AE19-62706E023703}">
                      <ahyp:hlinkClr val="tx"/>
                    </a:ext>
                  </a:extLst>
                </a:hlinkClick>
              </a:rPr>
              <a:t>24</a:t>
            </a:r>
            <a:r>
              <a:rPr lang="sk" sz="1000">
                <a:solidFill>
                  <a:srgbClr val="222222"/>
                </a:solidFill>
              </a:rPr>
              <a:t>,</a:t>
            </a:r>
            <a:r>
              <a:rPr b="1" lang="sk" sz="1000">
                <a:solidFill>
                  <a:srgbClr val="4F5671"/>
                </a:solidFill>
                <a:uFill>
                  <a:noFill/>
                </a:uFill>
                <a:hlinkClick r:id="rId4">
                  <a:extLst>
                    <a:ext uri="{A12FA001-AC4F-418D-AE19-62706E023703}">
                      <ahyp:hlinkClr val="tx"/>
                    </a:ext>
                  </a:extLst>
                </a:hlinkClick>
              </a:rPr>
              <a:t>67</a:t>
            </a:r>
            <a:r>
              <a:rPr lang="sk" sz="1000">
                <a:solidFill>
                  <a:srgbClr val="222222"/>
                </a:solidFill>
              </a:rPr>
              <a:t>,</a:t>
            </a:r>
            <a:r>
              <a:rPr b="1" lang="sk" sz="1000">
                <a:solidFill>
                  <a:srgbClr val="4F5671"/>
                </a:solidFill>
                <a:uFill>
                  <a:noFill/>
                </a:uFill>
                <a:hlinkClick r:id="rId5">
                  <a:extLst>
                    <a:ext uri="{A12FA001-AC4F-418D-AE19-62706E023703}">
                      <ahyp:hlinkClr val="tx"/>
                    </a:ext>
                  </a:extLst>
                </a:hlinkClick>
              </a:rPr>
              <a:t>69</a:t>
            </a:r>
            <a:r>
              <a:rPr lang="sk" sz="1000">
                <a:solidFill>
                  <a:srgbClr val="222222"/>
                </a:solidFill>
              </a:rPr>
              <a:t>].</a:t>
            </a:r>
            <a:endParaRPr sz="1000">
              <a:solidFill>
                <a:srgbClr val="222222"/>
              </a:solidFill>
            </a:endParaRPr>
          </a:p>
          <a:p>
            <a:pPr indent="0" lvl="0" marL="0" rtl="0" algn="l">
              <a:lnSpc>
                <a:spcPct val="115000"/>
              </a:lnSpc>
              <a:spcBef>
                <a:spcPts val="0"/>
              </a:spcBef>
              <a:spcAft>
                <a:spcPts val="0"/>
              </a:spcAft>
              <a:buNone/>
            </a:pPr>
            <a:r>
              <a:t/>
            </a:r>
            <a:endParaRPr sz="1000">
              <a:solidFill>
                <a:srgbClr val="222222"/>
              </a:solidFill>
            </a:endParaRPr>
          </a:p>
          <a:p>
            <a:pPr indent="0" lvl="0" marL="0" rtl="0" algn="l">
              <a:lnSpc>
                <a:spcPct val="115000"/>
              </a:lnSpc>
              <a:spcBef>
                <a:spcPts val="0"/>
              </a:spcBef>
              <a:spcAft>
                <a:spcPts val="0"/>
              </a:spcAft>
              <a:buClr>
                <a:schemeClr val="dk1"/>
              </a:buClr>
              <a:buSzPts val="1100"/>
              <a:buFont typeface="Arial"/>
              <a:buNone/>
            </a:pPr>
            <a:r>
              <a:rPr lang="sk" sz="1000">
                <a:solidFill>
                  <a:srgbClr val="222222"/>
                </a:solidFill>
                <a:highlight>
                  <a:srgbClr val="FFFFFF"/>
                </a:highlight>
              </a:rPr>
              <a:t>In conclusion, an important component of pain therapy is to reverse these changes in HA. When the HA becomes adhesive rather than lubricating, the distribution of lines of force within the fascia become distorted. This is referred to as the densification of fascia [</a:t>
            </a:r>
            <a:r>
              <a:rPr b="1" lang="sk" sz="1000">
                <a:solidFill>
                  <a:srgbClr val="4F5671"/>
                </a:solidFill>
                <a:highlight>
                  <a:srgbClr val="FFFFFF"/>
                </a:highlight>
                <a:uFill>
                  <a:noFill/>
                </a:uFill>
                <a:hlinkClick r:id="rId6">
                  <a:extLst>
                    <a:ext uri="{A12FA001-AC4F-418D-AE19-62706E023703}">
                      <ahyp:hlinkClr val="tx"/>
                    </a:ext>
                  </a:extLst>
                </a:hlinkClick>
              </a:rPr>
              <a:t>67</a:t>
            </a:r>
            <a:r>
              <a:rPr lang="sk" sz="1000">
                <a:solidFill>
                  <a:srgbClr val="222222"/>
                </a:solidFill>
                <a:highlight>
                  <a:srgbClr val="FFFFFF"/>
                </a:highlight>
              </a:rPr>
              <a:t>]. Thickening and densification of the loose connective tissue and its ECM correspond to the reduction in or loss of fascial sliding ability [</a:t>
            </a:r>
            <a:r>
              <a:rPr b="1" lang="sk" sz="1000">
                <a:solidFill>
                  <a:srgbClr val="4F5671"/>
                </a:solidFill>
                <a:highlight>
                  <a:srgbClr val="FFFFFF"/>
                </a:highlight>
                <a:uFill>
                  <a:noFill/>
                </a:uFill>
                <a:hlinkClick r:id="rId7">
                  <a:extLst>
                    <a:ext uri="{A12FA001-AC4F-418D-AE19-62706E023703}">
                      <ahyp:hlinkClr val="tx"/>
                    </a:ext>
                  </a:extLst>
                </a:hlinkClick>
              </a:rPr>
              <a:t>68</a:t>
            </a:r>
            <a:r>
              <a:rPr lang="sk" sz="1000">
                <a:solidFill>
                  <a:srgbClr val="222222"/>
                </a:solidFill>
                <a:highlight>
                  <a:srgbClr val="FFFFFF"/>
                </a:highlight>
              </a:rPr>
              <a:t>]. If loose connective tissue is lost or its density is altered, the behavior of the fascia and underlying muscle becomes compromised (</a:t>
            </a:r>
            <a:r>
              <a:rPr b="1" lang="sk" sz="1000">
                <a:solidFill>
                  <a:srgbClr val="4F5671"/>
                </a:solidFill>
                <a:highlight>
                  <a:srgbClr val="FFFFFF"/>
                </a:highlight>
                <a:uFill>
                  <a:noFill/>
                </a:uFill>
                <a:hlinkClick r:id="rId8">
                  <a:extLst>
                    <a:ext uri="{A12FA001-AC4F-418D-AE19-62706E023703}">
                      <ahyp:hlinkClr val="tx"/>
                    </a:ext>
                  </a:extLst>
                </a:hlinkClick>
              </a:rPr>
              <a:t>Figure 3</a:t>
            </a:r>
            <a:r>
              <a:rPr lang="sk" sz="1000">
                <a:solidFill>
                  <a:srgbClr val="222222"/>
                </a:solidFill>
                <a:highlight>
                  <a:srgbClr val="FFFFFF"/>
                </a:highlight>
              </a:rPr>
              <a:t>) [</a:t>
            </a:r>
            <a:r>
              <a:rPr b="1" lang="sk" sz="1000">
                <a:solidFill>
                  <a:srgbClr val="4F5671"/>
                </a:solidFill>
                <a:highlight>
                  <a:srgbClr val="FFFFFF"/>
                </a:highlight>
                <a:uFill>
                  <a:noFill/>
                </a:uFill>
                <a:hlinkClick r:id="rId9">
                  <a:extLst>
                    <a:ext uri="{A12FA001-AC4F-418D-AE19-62706E023703}">
                      <ahyp:hlinkClr val="tx"/>
                    </a:ext>
                  </a:extLst>
                </a:hlinkClick>
              </a:rPr>
              <a:t>41</a:t>
            </a:r>
            <a:r>
              <a:rPr lang="sk" sz="1000">
                <a:solidFill>
                  <a:srgbClr val="222222"/>
                </a:solidFill>
                <a:highlight>
                  <a:srgbClr val="FFFFFF"/>
                </a:highlight>
              </a:rPr>
              <a:t>]. One key ingredient affecting fascia density appears to be the status of HA [</a:t>
            </a:r>
            <a:r>
              <a:rPr b="1" lang="sk" sz="1000">
                <a:solidFill>
                  <a:srgbClr val="4F5671"/>
                </a:solidFill>
                <a:highlight>
                  <a:srgbClr val="FFFFFF"/>
                </a:highlight>
                <a:uFill>
                  <a:noFill/>
                </a:uFill>
                <a:hlinkClick r:id="rId10">
                  <a:extLst>
                    <a:ext uri="{A12FA001-AC4F-418D-AE19-62706E023703}">
                      <ahyp:hlinkClr val="tx"/>
                    </a:ext>
                  </a:extLst>
                </a:hlinkClick>
              </a:rPr>
              <a:t>24</a:t>
            </a:r>
            <a:r>
              <a:rPr lang="sk" sz="1000">
                <a:solidFill>
                  <a:srgbClr val="222222"/>
                </a:solidFill>
                <a:highlight>
                  <a:srgbClr val="FFFFFF"/>
                </a:highlight>
              </a:rPr>
              <a:t>].</a:t>
            </a:r>
            <a:endParaRPr sz="1000">
              <a:solidFill>
                <a:srgbClr val="222222"/>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56b52b4987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156b52b4987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156b52b4987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156b52b4987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156b52b4987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156b52b4987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156b52b4987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156b52b4987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156b52b4987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156b52b4987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156b52b4987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156b52b4987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Hledáme prosak, zvýšenou densitu a ztrátu klouzání v oblastech CC a CF. Densifikace - bolestivé na palpaci (dysfunkční hyaluronan). Tissue overload - HA je tranformována z “lubrikantu” v ECM mezi fasciálními vrstvami, na “místo zabírající slepení”.</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156b52b4987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156b52b4987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156b52b4987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156b52b4987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feda8adb40_1_4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feda8adb40_1_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feda8adb40_3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feda8adb40_3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sk" sz="1050">
                <a:solidFill>
                  <a:srgbClr val="1F2126"/>
                </a:solidFill>
              </a:rPr>
              <a:t>Ida Rolf se narodila 19. května 1896 v Brooklynu v New Yorku. Získala doktorát z biochemie na fakultě lékařství a chirurgie na Columbia University. Dvanáct let pracovala v Rockefelerově institutu na oddělení chemoterapie a organické chemie. Studovala také matematiku a nukleární fyziku v Curychu a homeopatické lékařství v Ženevě. Na základě nespokojenosti s dostupnými léčebnými metodami začala ve třicátých letech 20. století objevovat osteopatii, chiropraktickou léčbu, tantrickou jógu, Alexandrovu techniku a práci Korzybského o "vědomí".</a:t>
            </a:r>
            <a:endParaRPr sz="1050">
              <a:solidFill>
                <a:srgbClr val="1F2126"/>
              </a:solidFill>
            </a:endParaRPr>
          </a:p>
          <a:p>
            <a:pPr indent="0" lvl="0" marL="0" rtl="0" algn="l">
              <a:lnSpc>
                <a:spcPct val="115000"/>
              </a:lnSpc>
              <a:spcBef>
                <a:spcPts val="700"/>
              </a:spcBef>
              <a:spcAft>
                <a:spcPts val="0"/>
              </a:spcAft>
              <a:buClr>
                <a:schemeClr val="dk1"/>
              </a:buClr>
              <a:buSzPts val="1100"/>
              <a:buFont typeface="Arial"/>
              <a:buNone/>
            </a:pPr>
            <a:r>
              <a:rPr lang="sk" sz="1050">
                <a:solidFill>
                  <a:srgbClr val="1F2126"/>
                </a:solidFill>
              </a:rPr>
              <a:t>Ve 40. letech rozvíjela práci s chronicky nemocnými, kteří nemohli nalézt pomoc nikde jinde, a zaznamenala mnoho úspěchů. V 50. a 60. letech se její pověst rozšířila, až byla na návrh Fritze Pearlse, zakladatele Gestalt terapie, pozvána do institutu Esalen v Kalifornii. Tam začala školit terapeuty a instruktory ve Strukturální Integraci.</a:t>
            </a:r>
            <a:endParaRPr sz="1050">
              <a:solidFill>
                <a:srgbClr val="1F2126"/>
              </a:solidFill>
            </a:endParaRPr>
          </a:p>
          <a:p>
            <a:pPr indent="0" lvl="0" marL="0" rtl="0" algn="l">
              <a:lnSpc>
                <a:spcPct val="115000"/>
              </a:lnSpc>
              <a:spcBef>
                <a:spcPts val="700"/>
              </a:spcBef>
              <a:spcAft>
                <a:spcPts val="0"/>
              </a:spcAft>
              <a:buClr>
                <a:schemeClr val="dk1"/>
              </a:buClr>
              <a:buSzPts val="1100"/>
              <a:buFont typeface="Arial"/>
              <a:buNone/>
            </a:pPr>
            <a:r>
              <a:rPr lang="sk" sz="1050">
                <a:solidFill>
                  <a:srgbClr val="1F2126"/>
                </a:solidFill>
              </a:rPr>
              <a:t>V 70. letech založila Ida Rolf vlastní školu ve městě Boulder v Coloradu. Zemřela v roce 1979. Existuje několik škol, které pokračují ve výzkumu Idy Rolf k prohloubení porozumění vztahu gravitace a struktury lidského těla.</a:t>
            </a:r>
            <a:endParaRPr sz="1050">
              <a:solidFill>
                <a:srgbClr val="1F2126"/>
              </a:solidFill>
            </a:endParaRPr>
          </a:p>
          <a:p>
            <a:pPr indent="0" lvl="0" marL="0" rtl="0" algn="l">
              <a:spcBef>
                <a:spcPts val="70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feda8adb40_3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feda8adb40_3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feda8adb40_3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feda8adb40_3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In the deep longitudinal system: Biceps femoris (muscle of the hamstring group) is coupled with the spinal erectors through the sacrotuberous ligament. At the end of the swing phase: Hamstrings eccentrically contract to control hip flexion and knee extension. Contraction of the Biceps femoris strains the sacrotuberous ligament, assisting in stabilization of the sacroiliac joint. (= force closure of the sacroiliac joint). Kinetic energy is dissipated by the Erector spinae through rotary action on the spinal column.</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156b52b4987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156b52b4987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156b52b4987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156b52b4987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156b52b4987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156b52b4987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156b52b4987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156b52b4987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In the posterior oblique system the Gluteus maximus is connected to the Latissimus dorsi of the opposite side through the thoracolumbar fascia. During walking or running: Gluteus maximus contracts on foot strike in concert with a contraction of the opposite Latissimus dorsi. Latissimus dorsi extends the arm as a means of counter rotation. This countered contraction creates tension on the thoracolumbar fascia, stabilizing the sacroiliac joint (forceclosure). Some authors described that the posterior oblique system may act like a smart spring. The stored energy in the thoracolumbar fascia can be released with a subsequent contraction, minimizing muscle action and the metabolic cost of locomotion.</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156b52b4987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156b52b4987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feda8adb40_3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feda8adb40_3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feda8adb40_3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feda8adb40_3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feda8adb40_1_4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feda8adb40_1_4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Obrázek - změna úhlu řezu - propojení nejen jedné myofasciální jednotky (svalu), ale vícero, např. ve smyčce. Začátek vpravo kyčel, poté popod oblouk - chodidlo a směrem k ischial tuberosity.</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feda8adb40_3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feda8adb40_3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feda8adb40_3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feda8adb40_3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156b52b4987_0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156b52b4987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feda8adb40_3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feda8adb40_3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156b52b4987_0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156b52b4987_0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feda8adb40_3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feda8adb40_3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156b52b4987_0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156b52b4987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156b52b4987_0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156b52b4987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feda8adb40_3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feda8adb40_3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156b52b4987_0_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156b52b4987_0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feda8adb40_3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feda8adb40_3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156b52b4987_0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156b52b4987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feda8adb40_3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feda8adb40_3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156b52b4987_0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156b52b4987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feda8adb40_3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feda8adb40_3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feda8adb40_3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feda8adb40_3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156b52b4987_0_3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156b52b4987_0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156b52b4987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156b52b4987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156b52b4987_0_3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156b52b4987_0_3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feda8adb40_3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feda8adb40_3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feda8adb40_3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feda8adb40_3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feda8adb40_3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feda8adb40_3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funkce svalu - přiblížení koncových částí, anebo odpor vůči silnému protažení.</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feda8adb40_3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feda8adb40_3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Disekce superficiální zádové linie - superficial back line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showMasterSp="0">
  <p:cSld name="Úvodní snímek">
    <p:spTree>
      <p:nvGrpSpPr>
        <p:cNvPr id="10" name="Shape 10"/>
        <p:cNvGrpSpPr/>
        <p:nvPr/>
      </p:nvGrpSpPr>
      <p:grpSpPr>
        <a:xfrm>
          <a:off x="0" y="0"/>
          <a:ext cx="0" cy="0"/>
          <a:chOff x="0" y="0"/>
          <a:chExt cx="0" cy="0"/>
        </a:xfrm>
      </p:grpSpPr>
      <p:sp>
        <p:nvSpPr>
          <p:cNvPr id="11" name="Google Shape;11;p2"/>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 name="Google Shape;12;p2"/>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sk"/>
              <a:t>‹#›</a:t>
            </a:fld>
            <a:endParaRPr/>
          </a:p>
        </p:txBody>
      </p:sp>
      <p:sp>
        <p:nvSpPr>
          <p:cNvPr id="13" name="Google Shape;13;p2"/>
          <p:cNvSpPr txBox="1"/>
          <p:nvPr>
            <p:ph type="title"/>
          </p:nvPr>
        </p:nvSpPr>
        <p:spPr>
          <a:xfrm>
            <a:off x="298876" y="2175274"/>
            <a:ext cx="85212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33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 name="Google Shape;14;p2"/>
          <p:cNvSpPr txBox="1"/>
          <p:nvPr>
            <p:ph idx="1" type="subTitle"/>
          </p:nvPr>
        </p:nvSpPr>
        <p:spPr>
          <a:xfrm>
            <a:off x="298876" y="3087302"/>
            <a:ext cx="85212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chemeClr val="dk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pic>
        <p:nvPicPr>
          <p:cNvPr id="15" name="Google Shape;15;p2"/>
          <p:cNvPicPr preferRelativeResize="0"/>
          <p:nvPr/>
        </p:nvPicPr>
        <p:blipFill rotWithShape="1">
          <a:blip r:embed="rId2">
            <a:alphaModFix/>
          </a:blip>
          <a:srcRect b="0" l="0" r="0" t="0"/>
          <a:stretch/>
        </p:blipFill>
        <p:spPr>
          <a:xfrm>
            <a:off x="310499" y="310500"/>
            <a:ext cx="1514518" cy="799201"/>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ky, text - dva sloupce">
  <p:cSld name="Obrázky, text - dva sloupce">
    <p:spTree>
      <p:nvGrpSpPr>
        <p:cNvPr id="78" name="Shape 78"/>
        <p:cNvGrpSpPr/>
        <p:nvPr/>
      </p:nvGrpSpPr>
      <p:grpSpPr>
        <a:xfrm>
          <a:off x="0" y="0"/>
          <a:ext cx="0" cy="0"/>
          <a:chOff x="0" y="0"/>
          <a:chExt cx="0" cy="0"/>
        </a:xfrm>
      </p:grpSpPr>
      <p:sp>
        <p:nvSpPr>
          <p:cNvPr id="79" name="Google Shape;79;p11"/>
          <p:cNvSpPr txBox="1"/>
          <p:nvPr>
            <p:ph idx="1" type="body"/>
          </p:nvPr>
        </p:nvSpPr>
        <p:spPr>
          <a:xfrm>
            <a:off x="539998" y="539034"/>
            <a:ext cx="3915000" cy="24030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0" name="Google Shape;80;p11"/>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1" name="Google Shape;81;p11"/>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82" name="Google Shape;82;p11"/>
          <p:cNvSpPr txBox="1"/>
          <p:nvPr>
            <p:ph idx="2" type="body"/>
          </p:nvPr>
        </p:nvSpPr>
        <p:spPr>
          <a:xfrm>
            <a:off x="539999" y="3375000"/>
            <a:ext cx="3915000" cy="9990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3" name="Google Shape;83;p11"/>
          <p:cNvSpPr txBox="1"/>
          <p:nvPr>
            <p:ph idx="3" type="body"/>
          </p:nvPr>
        </p:nvSpPr>
        <p:spPr>
          <a:xfrm>
            <a:off x="540543" y="3051000"/>
            <a:ext cx="3915000" cy="27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800"/>
              <a:buFont typeface="Arial"/>
              <a:buNone/>
              <a:defRPr b="1"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4" name="Google Shape;84;p11"/>
          <p:cNvSpPr txBox="1"/>
          <p:nvPr>
            <p:ph idx="4" type="body"/>
          </p:nvPr>
        </p:nvSpPr>
        <p:spPr>
          <a:xfrm>
            <a:off x="4688458" y="3375000"/>
            <a:ext cx="3915000" cy="9990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5" name="Google Shape;85;p11"/>
          <p:cNvSpPr txBox="1"/>
          <p:nvPr>
            <p:ph idx="5" type="body"/>
          </p:nvPr>
        </p:nvSpPr>
        <p:spPr>
          <a:xfrm>
            <a:off x="4689002" y="3051000"/>
            <a:ext cx="3915000" cy="27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800"/>
              <a:buFont typeface="Arial"/>
              <a:buNone/>
              <a:defRPr b="1"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6" name="Google Shape;86;p11"/>
          <p:cNvSpPr txBox="1"/>
          <p:nvPr>
            <p:ph idx="6" type="body"/>
          </p:nvPr>
        </p:nvSpPr>
        <p:spPr>
          <a:xfrm>
            <a:off x="4688458" y="539034"/>
            <a:ext cx="3915000" cy="24030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87" name="Google Shape;87;p11"/>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ázdný">
  <p:cSld name="Prázdný">
    <p:spTree>
      <p:nvGrpSpPr>
        <p:cNvPr id="88" name="Shape 88"/>
        <p:cNvGrpSpPr/>
        <p:nvPr/>
      </p:nvGrpSpPr>
      <p:grpSpPr>
        <a:xfrm>
          <a:off x="0" y="0"/>
          <a:ext cx="0" cy="0"/>
          <a:chOff x="0" y="0"/>
          <a:chExt cx="0" cy="0"/>
        </a:xfrm>
      </p:grpSpPr>
      <p:sp>
        <p:nvSpPr>
          <p:cNvPr id="89" name="Google Shape;89;p12"/>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0" name="Google Shape;90;p12"/>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pic>
        <p:nvPicPr>
          <p:cNvPr id="91" name="Google Shape;91;p12"/>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zdělovník (alternativní) 1" showMasterSp="0">
  <p:cSld name="Rozdělovník (alternativní) 1">
    <p:spTree>
      <p:nvGrpSpPr>
        <p:cNvPr id="92" name="Shape 92"/>
        <p:cNvGrpSpPr/>
        <p:nvPr/>
      </p:nvGrpSpPr>
      <p:grpSpPr>
        <a:xfrm>
          <a:off x="0" y="0"/>
          <a:ext cx="0" cy="0"/>
          <a:chOff x="0" y="0"/>
          <a:chExt cx="0" cy="0"/>
        </a:xfrm>
      </p:grpSpPr>
      <p:sp>
        <p:nvSpPr>
          <p:cNvPr id="93" name="Google Shape;93;p13"/>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sk"/>
              <a:t>‹#›</a:t>
            </a:fld>
            <a:endParaRPr/>
          </a:p>
        </p:txBody>
      </p:sp>
      <p:sp>
        <p:nvSpPr>
          <p:cNvPr id="94" name="Google Shape;94;p13"/>
          <p:cNvSpPr txBox="1"/>
          <p:nvPr>
            <p:ph type="title"/>
          </p:nvPr>
        </p:nvSpPr>
        <p:spPr>
          <a:xfrm>
            <a:off x="298876" y="2175274"/>
            <a:ext cx="39348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3300">
                <a:solidFill>
                  <a:srgbClr val="0000DC"/>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5" name="Google Shape;95;p13"/>
          <p:cNvSpPr txBox="1"/>
          <p:nvPr>
            <p:ph idx="1" type="subTitle"/>
          </p:nvPr>
        </p:nvSpPr>
        <p:spPr>
          <a:xfrm>
            <a:off x="298876" y="3087302"/>
            <a:ext cx="39348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rgbClr val="0000DC"/>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sp>
        <p:nvSpPr>
          <p:cNvPr id="96" name="Google Shape;96;p13"/>
          <p:cNvSpPr/>
          <p:nvPr>
            <p:ph idx="2" type="pic"/>
          </p:nvPr>
        </p:nvSpPr>
        <p:spPr>
          <a:xfrm>
            <a:off x="4572000" y="0"/>
            <a:ext cx="4572000" cy="5143500"/>
          </a:xfrm>
          <a:prstGeom prst="rect">
            <a:avLst/>
          </a:prstGeom>
          <a:noFill/>
          <a:ln>
            <a:noFill/>
          </a:ln>
        </p:spPr>
      </p:sp>
      <p:sp>
        <p:nvSpPr>
          <p:cNvPr id="97" name="Google Shape;97;p13"/>
          <p:cNvSpPr txBox="1"/>
          <p:nvPr>
            <p:ph idx="11" type="ftr"/>
          </p:nvPr>
        </p:nvSpPr>
        <p:spPr>
          <a:xfrm>
            <a:off x="540000" y="4671000"/>
            <a:ext cx="36939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id="98" name="Google Shape;98;p13"/>
          <p:cNvPicPr preferRelativeResize="0"/>
          <p:nvPr/>
        </p:nvPicPr>
        <p:blipFill rotWithShape="1">
          <a:blip r:embed="rId2">
            <a:alphaModFix/>
          </a:blip>
          <a:srcRect b="0" l="0" r="0" t="0"/>
          <a:stretch/>
        </p:blipFill>
        <p:spPr>
          <a:xfrm>
            <a:off x="310499" y="310500"/>
            <a:ext cx="1514518" cy="799201"/>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 inverzní" showMasterSp="0">
  <p:cSld name="Úvodní snímek - inverzní">
    <p:bg>
      <p:bgPr>
        <a:solidFill>
          <a:srgbClr val="5AC8AF"/>
        </a:solidFill>
      </p:bgPr>
    </p:bg>
    <p:spTree>
      <p:nvGrpSpPr>
        <p:cNvPr id="99" name="Shape 99"/>
        <p:cNvGrpSpPr/>
        <p:nvPr/>
      </p:nvGrpSpPr>
      <p:grpSpPr>
        <a:xfrm>
          <a:off x="0" y="0"/>
          <a:ext cx="0" cy="0"/>
          <a:chOff x="0" y="0"/>
          <a:chExt cx="0" cy="0"/>
        </a:xfrm>
      </p:grpSpPr>
      <p:sp>
        <p:nvSpPr>
          <p:cNvPr id="100" name="Google Shape;100;p14"/>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1" name="Google Shape;101;p14"/>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lt1"/>
                </a:solidFill>
                <a:latin typeface="Arial"/>
                <a:ea typeface="Arial"/>
                <a:cs typeface="Arial"/>
                <a:sym typeface="Arial"/>
              </a:defRPr>
            </a:lvl1pPr>
            <a:lvl2pPr indent="0" lvl="1" marL="0" algn="l">
              <a:spcBef>
                <a:spcPts val="0"/>
              </a:spcBef>
              <a:spcAft>
                <a:spcPts val="0"/>
              </a:spcAft>
              <a:buNone/>
              <a:defRPr b="0" i="0" sz="900" u="none" cap="none" strike="noStrike">
                <a:solidFill>
                  <a:schemeClr val="lt1"/>
                </a:solidFill>
                <a:latin typeface="Arial"/>
                <a:ea typeface="Arial"/>
                <a:cs typeface="Arial"/>
                <a:sym typeface="Arial"/>
              </a:defRPr>
            </a:lvl2pPr>
            <a:lvl3pPr indent="0" lvl="2" marL="0" algn="l">
              <a:spcBef>
                <a:spcPts val="0"/>
              </a:spcBef>
              <a:spcAft>
                <a:spcPts val="0"/>
              </a:spcAft>
              <a:buNone/>
              <a:defRPr b="0" i="0" sz="900" u="none" cap="none" strike="noStrike">
                <a:solidFill>
                  <a:schemeClr val="lt1"/>
                </a:solidFill>
                <a:latin typeface="Arial"/>
                <a:ea typeface="Arial"/>
                <a:cs typeface="Arial"/>
                <a:sym typeface="Arial"/>
              </a:defRPr>
            </a:lvl3pPr>
            <a:lvl4pPr indent="0" lvl="3" marL="0" algn="l">
              <a:spcBef>
                <a:spcPts val="0"/>
              </a:spcBef>
              <a:spcAft>
                <a:spcPts val="0"/>
              </a:spcAft>
              <a:buNone/>
              <a:defRPr b="0" i="0" sz="900" u="none" cap="none" strike="noStrike">
                <a:solidFill>
                  <a:schemeClr val="lt1"/>
                </a:solidFill>
                <a:latin typeface="Arial"/>
                <a:ea typeface="Arial"/>
                <a:cs typeface="Arial"/>
                <a:sym typeface="Arial"/>
              </a:defRPr>
            </a:lvl4pPr>
            <a:lvl5pPr indent="0" lvl="4" marL="0" algn="l">
              <a:spcBef>
                <a:spcPts val="0"/>
              </a:spcBef>
              <a:spcAft>
                <a:spcPts val="0"/>
              </a:spcAft>
              <a:buNone/>
              <a:defRPr b="0" i="0" sz="900" u="none" cap="none" strike="noStrike">
                <a:solidFill>
                  <a:schemeClr val="lt1"/>
                </a:solidFill>
                <a:latin typeface="Arial"/>
                <a:ea typeface="Arial"/>
                <a:cs typeface="Arial"/>
                <a:sym typeface="Arial"/>
              </a:defRPr>
            </a:lvl5pPr>
            <a:lvl6pPr indent="0" lvl="5" marL="0" algn="l">
              <a:spcBef>
                <a:spcPts val="0"/>
              </a:spcBef>
              <a:spcAft>
                <a:spcPts val="0"/>
              </a:spcAft>
              <a:buNone/>
              <a:defRPr b="0" i="0" sz="900" u="none" cap="none" strike="noStrike">
                <a:solidFill>
                  <a:schemeClr val="lt1"/>
                </a:solidFill>
                <a:latin typeface="Arial"/>
                <a:ea typeface="Arial"/>
                <a:cs typeface="Arial"/>
                <a:sym typeface="Arial"/>
              </a:defRPr>
            </a:lvl6pPr>
            <a:lvl7pPr indent="0" lvl="6" marL="0" algn="l">
              <a:spcBef>
                <a:spcPts val="0"/>
              </a:spcBef>
              <a:spcAft>
                <a:spcPts val="0"/>
              </a:spcAft>
              <a:buNone/>
              <a:defRPr b="0" i="0" sz="900" u="none" cap="none" strike="noStrike">
                <a:solidFill>
                  <a:schemeClr val="lt1"/>
                </a:solidFill>
                <a:latin typeface="Arial"/>
                <a:ea typeface="Arial"/>
                <a:cs typeface="Arial"/>
                <a:sym typeface="Arial"/>
              </a:defRPr>
            </a:lvl7pPr>
            <a:lvl8pPr indent="0" lvl="7" marL="0" algn="l">
              <a:spcBef>
                <a:spcPts val="0"/>
              </a:spcBef>
              <a:spcAft>
                <a:spcPts val="0"/>
              </a:spcAft>
              <a:buNone/>
              <a:defRPr b="0" i="0" sz="900" u="none" cap="none" strike="noStrike">
                <a:solidFill>
                  <a:schemeClr val="lt1"/>
                </a:solidFill>
                <a:latin typeface="Arial"/>
                <a:ea typeface="Arial"/>
                <a:cs typeface="Arial"/>
                <a:sym typeface="Arial"/>
              </a:defRPr>
            </a:lvl8pPr>
            <a:lvl9pPr indent="0" lvl="8" marL="0" algn="l">
              <a:spcBef>
                <a:spcPts val="0"/>
              </a:spcBef>
              <a:spcAft>
                <a:spcPts val="0"/>
              </a:spcAft>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102" name="Google Shape;102;p14"/>
          <p:cNvSpPr txBox="1"/>
          <p:nvPr>
            <p:ph type="title"/>
          </p:nvPr>
        </p:nvSpPr>
        <p:spPr>
          <a:xfrm>
            <a:off x="298876" y="2175274"/>
            <a:ext cx="85212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33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3" name="Google Shape;103;p14"/>
          <p:cNvSpPr txBox="1"/>
          <p:nvPr>
            <p:ph idx="1" type="subTitle"/>
          </p:nvPr>
        </p:nvSpPr>
        <p:spPr>
          <a:xfrm>
            <a:off x="298876" y="3087302"/>
            <a:ext cx="85212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chemeClr val="lt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pic>
        <p:nvPicPr>
          <p:cNvPr id="104" name="Google Shape;104;p14"/>
          <p:cNvPicPr preferRelativeResize="0"/>
          <p:nvPr/>
        </p:nvPicPr>
        <p:blipFill rotWithShape="1">
          <a:blip r:embed="rId2">
            <a:alphaModFix/>
          </a:blip>
          <a:srcRect b="0" l="0" r="0" t="0"/>
          <a:stretch/>
        </p:blipFill>
        <p:spPr>
          <a:xfrm>
            <a:off x="310499" y="311886"/>
            <a:ext cx="1514518" cy="796427"/>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zdělovník (alternativní) 2" showMasterSp="0">
  <p:cSld name="Rozdělovník (alternativní) 2">
    <p:bg>
      <p:bgPr>
        <a:solidFill>
          <a:srgbClr val="5AC8AF"/>
        </a:solidFill>
      </p:bgPr>
    </p:bg>
    <p:spTree>
      <p:nvGrpSpPr>
        <p:cNvPr id="105" name="Shape 105"/>
        <p:cNvGrpSpPr/>
        <p:nvPr/>
      </p:nvGrpSpPr>
      <p:grpSpPr>
        <a:xfrm>
          <a:off x="0" y="0"/>
          <a:ext cx="0" cy="0"/>
          <a:chOff x="0" y="0"/>
          <a:chExt cx="0" cy="0"/>
        </a:xfrm>
      </p:grpSpPr>
      <p:sp>
        <p:nvSpPr>
          <p:cNvPr id="106" name="Google Shape;106;p15"/>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lt1"/>
                </a:solidFill>
                <a:latin typeface="Arial"/>
                <a:ea typeface="Arial"/>
                <a:cs typeface="Arial"/>
                <a:sym typeface="Arial"/>
              </a:defRPr>
            </a:lvl1pPr>
            <a:lvl2pPr indent="0" lvl="1" marL="0" algn="l">
              <a:spcBef>
                <a:spcPts val="0"/>
              </a:spcBef>
              <a:spcAft>
                <a:spcPts val="0"/>
              </a:spcAft>
              <a:buNone/>
              <a:defRPr b="0" i="0" sz="900" u="none" cap="none" strike="noStrike">
                <a:solidFill>
                  <a:schemeClr val="lt1"/>
                </a:solidFill>
                <a:latin typeface="Arial"/>
                <a:ea typeface="Arial"/>
                <a:cs typeface="Arial"/>
                <a:sym typeface="Arial"/>
              </a:defRPr>
            </a:lvl2pPr>
            <a:lvl3pPr indent="0" lvl="2" marL="0" algn="l">
              <a:spcBef>
                <a:spcPts val="0"/>
              </a:spcBef>
              <a:spcAft>
                <a:spcPts val="0"/>
              </a:spcAft>
              <a:buNone/>
              <a:defRPr b="0" i="0" sz="900" u="none" cap="none" strike="noStrike">
                <a:solidFill>
                  <a:schemeClr val="lt1"/>
                </a:solidFill>
                <a:latin typeface="Arial"/>
                <a:ea typeface="Arial"/>
                <a:cs typeface="Arial"/>
                <a:sym typeface="Arial"/>
              </a:defRPr>
            </a:lvl3pPr>
            <a:lvl4pPr indent="0" lvl="3" marL="0" algn="l">
              <a:spcBef>
                <a:spcPts val="0"/>
              </a:spcBef>
              <a:spcAft>
                <a:spcPts val="0"/>
              </a:spcAft>
              <a:buNone/>
              <a:defRPr b="0" i="0" sz="900" u="none" cap="none" strike="noStrike">
                <a:solidFill>
                  <a:schemeClr val="lt1"/>
                </a:solidFill>
                <a:latin typeface="Arial"/>
                <a:ea typeface="Arial"/>
                <a:cs typeface="Arial"/>
                <a:sym typeface="Arial"/>
              </a:defRPr>
            </a:lvl4pPr>
            <a:lvl5pPr indent="0" lvl="4" marL="0" algn="l">
              <a:spcBef>
                <a:spcPts val="0"/>
              </a:spcBef>
              <a:spcAft>
                <a:spcPts val="0"/>
              </a:spcAft>
              <a:buNone/>
              <a:defRPr b="0" i="0" sz="900" u="none" cap="none" strike="noStrike">
                <a:solidFill>
                  <a:schemeClr val="lt1"/>
                </a:solidFill>
                <a:latin typeface="Arial"/>
                <a:ea typeface="Arial"/>
                <a:cs typeface="Arial"/>
                <a:sym typeface="Arial"/>
              </a:defRPr>
            </a:lvl5pPr>
            <a:lvl6pPr indent="0" lvl="5" marL="0" algn="l">
              <a:spcBef>
                <a:spcPts val="0"/>
              </a:spcBef>
              <a:spcAft>
                <a:spcPts val="0"/>
              </a:spcAft>
              <a:buNone/>
              <a:defRPr b="0" i="0" sz="900" u="none" cap="none" strike="noStrike">
                <a:solidFill>
                  <a:schemeClr val="lt1"/>
                </a:solidFill>
                <a:latin typeface="Arial"/>
                <a:ea typeface="Arial"/>
                <a:cs typeface="Arial"/>
                <a:sym typeface="Arial"/>
              </a:defRPr>
            </a:lvl6pPr>
            <a:lvl7pPr indent="0" lvl="6" marL="0" algn="l">
              <a:spcBef>
                <a:spcPts val="0"/>
              </a:spcBef>
              <a:spcAft>
                <a:spcPts val="0"/>
              </a:spcAft>
              <a:buNone/>
              <a:defRPr b="0" i="0" sz="900" u="none" cap="none" strike="noStrike">
                <a:solidFill>
                  <a:schemeClr val="lt1"/>
                </a:solidFill>
                <a:latin typeface="Arial"/>
                <a:ea typeface="Arial"/>
                <a:cs typeface="Arial"/>
                <a:sym typeface="Arial"/>
              </a:defRPr>
            </a:lvl7pPr>
            <a:lvl8pPr indent="0" lvl="7" marL="0" algn="l">
              <a:spcBef>
                <a:spcPts val="0"/>
              </a:spcBef>
              <a:spcAft>
                <a:spcPts val="0"/>
              </a:spcAft>
              <a:buNone/>
              <a:defRPr b="0" i="0" sz="900" u="none" cap="none" strike="noStrike">
                <a:solidFill>
                  <a:schemeClr val="lt1"/>
                </a:solidFill>
                <a:latin typeface="Arial"/>
                <a:ea typeface="Arial"/>
                <a:cs typeface="Arial"/>
                <a:sym typeface="Arial"/>
              </a:defRPr>
            </a:lvl8pPr>
            <a:lvl9pPr indent="0" lvl="8" marL="0" algn="l">
              <a:spcBef>
                <a:spcPts val="0"/>
              </a:spcBef>
              <a:spcAft>
                <a:spcPts val="0"/>
              </a:spcAft>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107" name="Google Shape;107;p15"/>
          <p:cNvSpPr txBox="1"/>
          <p:nvPr>
            <p:ph type="title"/>
          </p:nvPr>
        </p:nvSpPr>
        <p:spPr>
          <a:xfrm>
            <a:off x="298876" y="2175274"/>
            <a:ext cx="39348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33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8" name="Google Shape;108;p15"/>
          <p:cNvSpPr txBox="1"/>
          <p:nvPr>
            <p:ph idx="1" type="subTitle"/>
          </p:nvPr>
        </p:nvSpPr>
        <p:spPr>
          <a:xfrm>
            <a:off x="298876" y="3087302"/>
            <a:ext cx="39348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chemeClr val="lt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sp>
        <p:nvSpPr>
          <p:cNvPr id="109" name="Google Shape;109;p15"/>
          <p:cNvSpPr/>
          <p:nvPr>
            <p:ph idx="2" type="pic"/>
          </p:nvPr>
        </p:nvSpPr>
        <p:spPr>
          <a:xfrm>
            <a:off x="4572000" y="0"/>
            <a:ext cx="4572000" cy="5143500"/>
          </a:xfrm>
          <a:prstGeom prst="rect">
            <a:avLst/>
          </a:prstGeom>
          <a:noFill/>
          <a:ln>
            <a:noFill/>
          </a:ln>
        </p:spPr>
      </p:sp>
      <p:sp>
        <p:nvSpPr>
          <p:cNvPr id="110" name="Google Shape;110;p15"/>
          <p:cNvSpPr txBox="1"/>
          <p:nvPr>
            <p:ph idx="11" type="ftr"/>
          </p:nvPr>
        </p:nvSpPr>
        <p:spPr>
          <a:xfrm>
            <a:off x="540000" y="4671000"/>
            <a:ext cx="36939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id="111" name="Google Shape;111;p15"/>
          <p:cNvPicPr preferRelativeResize="0"/>
          <p:nvPr/>
        </p:nvPicPr>
        <p:blipFill rotWithShape="1">
          <a:blip r:embed="rId2">
            <a:alphaModFix/>
          </a:blip>
          <a:srcRect b="0" l="0" r="0" t="0"/>
          <a:stretch/>
        </p:blipFill>
        <p:spPr>
          <a:xfrm>
            <a:off x="310499" y="311886"/>
            <a:ext cx="1514518" cy="796427"/>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verzní s obrázkem">
  <p:cSld name="Inverzní s obrázkem">
    <p:bg>
      <p:bgPr>
        <a:solidFill>
          <a:srgbClr val="5AC8AF"/>
        </a:solidFill>
      </p:bgPr>
    </p:bg>
    <p:spTree>
      <p:nvGrpSpPr>
        <p:cNvPr id="112" name="Shape 112"/>
        <p:cNvGrpSpPr/>
        <p:nvPr/>
      </p:nvGrpSpPr>
      <p:grpSpPr>
        <a:xfrm>
          <a:off x="0" y="0"/>
          <a:ext cx="0" cy="0"/>
          <a:chOff x="0" y="0"/>
          <a:chExt cx="0" cy="0"/>
        </a:xfrm>
      </p:grpSpPr>
      <p:sp>
        <p:nvSpPr>
          <p:cNvPr id="113" name="Google Shape;113;p16"/>
          <p:cNvSpPr/>
          <p:nvPr>
            <p:ph idx="2" type="pic"/>
          </p:nvPr>
        </p:nvSpPr>
        <p:spPr>
          <a:xfrm>
            <a:off x="0" y="1"/>
            <a:ext cx="9144000" cy="4381500"/>
          </a:xfrm>
          <a:prstGeom prst="rect">
            <a:avLst/>
          </a:prstGeom>
          <a:noFill/>
          <a:ln>
            <a:noFill/>
          </a:ln>
        </p:spPr>
      </p:sp>
      <p:sp>
        <p:nvSpPr>
          <p:cNvPr id="114" name="Google Shape;114;p16"/>
          <p:cNvSpPr txBox="1"/>
          <p:nvPr>
            <p:ph idx="1" type="body"/>
          </p:nvPr>
        </p:nvSpPr>
        <p:spPr>
          <a:xfrm>
            <a:off x="540000" y="4530596"/>
            <a:ext cx="6417000" cy="383100"/>
          </a:xfrm>
          <a:prstGeom prst="rect">
            <a:avLst/>
          </a:prstGeom>
          <a:noFill/>
          <a:ln>
            <a:noFill/>
          </a:ln>
        </p:spPr>
        <p:txBody>
          <a:bodyPr anchorCtr="0" anchor="t" bIns="0" lIns="0" spcFirstLastPara="1" rIns="0" wrap="square" tIns="0">
            <a:noAutofit/>
          </a:bodyPr>
          <a:lstStyle>
            <a:lvl1pPr indent="-228600" lvl="0" marL="457200" marR="0" algn="l">
              <a:lnSpc>
                <a:spcPct val="120000"/>
              </a:lnSpc>
              <a:spcBef>
                <a:spcPts val="0"/>
              </a:spcBef>
              <a:spcAft>
                <a:spcPts val="0"/>
              </a:spcAft>
              <a:buClr>
                <a:schemeClr val="dk2"/>
              </a:buClr>
              <a:buSzPts val="1100"/>
              <a:buFont typeface="Arial"/>
              <a:buNone/>
              <a:defRPr b="0" sz="1100">
                <a:solidFill>
                  <a:schemeClr val="lt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115" name="Google Shape;115;p16"/>
          <p:cNvPicPr preferRelativeResize="0"/>
          <p:nvPr/>
        </p:nvPicPr>
        <p:blipFill rotWithShape="1">
          <a:blip r:embed="rId2">
            <a:alphaModFix/>
          </a:blip>
          <a:srcRect b="0" l="0" r="0" t="0"/>
          <a:stretch/>
        </p:blipFill>
        <p:spPr>
          <a:xfrm>
            <a:off x="8160958" y="4536185"/>
            <a:ext cx="849358" cy="44782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NI SPORT slide">
  <p:cSld name="MUNI SPORT slide">
    <p:bg>
      <p:bgPr>
        <a:solidFill>
          <a:srgbClr val="5AC8AF"/>
        </a:solidFill>
      </p:bgPr>
    </p:bg>
    <p:spTree>
      <p:nvGrpSpPr>
        <p:cNvPr id="116" name="Shape 116"/>
        <p:cNvGrpSpPr/>
        <p:nvPr/>
      </p:nvGrpSpPr>
      <p:grpSpPr>
        <a:xfrm>
          <a:off x="0" y="0"/>
          <a:ext cx="0" cy="0"/>
          <a:chOff x="0" y="0"/>
          <a:chExt cx="0" cy="0"/>
        </a:xfrm>
      </p:grpSpPr>
      <p:pic>
        <p:nvPicPr>
          <p:cNvPr id="117" name="Google Shape;117;p17"/>
          <p:cNvPicPr preferRelativeResize="0"/>
          <p:nvPr/>
        </p:nvPicPr>
        <p:blipFill rotWithShape="1">
          <a:blip r:embed="rId2">
            <a:alphaModFix/>
          </a:blip>
          <a:srcRect b="0" l="0" r="0" t="0"/>
          <a:stretch/>
        </p:blipFill>
        <p:spPr>
          <a:xfrm>
            <a:off x="2559508" y="1510650"/>
            <a:ext cx="4024985" cy="21222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NI slide">
  <p:cSld name="MUNI slide">
    <p:bg>
      <p:bgPr>
        <a:solidFill>
          <a:schemeClr val="dk2"/>
        </a:solidFill>
      </p:bgPr>
    </p:bg>
    <p:spTree>
      <p:nvGrpSpPr>
        <p:cNvPr id="118" name="Shape 118"/>
        <p:cNvGrpSpPr/>
        <p:nvPr/>
      </p:nvGrpSpPr>
      <p:grpSpPr>
        <a:xfrm>
          <a:off x="0" y="0"/>
          <a:ext cx="0" cy="0"/>
          <a:chOff x="0" y="0"/>
          <a:chExt cx="0" cy="0"/>
        </a:xfrm>
      </p:grpSpPr>
      <p:pic>
        <p:nvPicPr>
          <p:cNvPr id="119" name="Google Shape;119;p18"/>
          <p:cNvPicPr preferRelativeResize="0"/>
          <p:nvPr/>
        </p:nvPicPr>
        <p:blipFill rotWithShape="1">
          <a:blip r:embed="rId2">
            <a:alphaModFix/>
          </a:blip>
          <a:srcRect b="0" l="0" r="0" t="0"/>
          <a:stretch/>
        </p:blipFill>
        <p:spPr>
          <a:xfrm>
            <a:off x="1238217" y="1724200"/>
            <a:ext cx="6543763" cy="16951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0" name="Shape 120"/>
        <p:cNvGrpSpPr/>
        <p:nvPr/>
      </p:nvGrpSpPr>
      <p:grpSpPr>
        <a:xfrm>
          <a:off x="0" y="0"/>
          <a:ext cx="0" cy="0"/>
          <a:chOff x="0" y="0"/>
          <a:chExt cx="0" cy="0"/>
        </a:xfrm>
      </p:grpSpPr>
      <p:sp>
        <p:nvSpPr>
          <p:cNvPr id="121" name="Google Shape;121;p19"/>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22" name="Google Shape;122;p19"/>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30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3" name="Google Shape;123;p19"/>
          <p:cNvSpPr txBox="1"/>
          <p:nvPr>
            <p:ph idx="12" type="sldNum"/>
          </p:nvPr>
        </p:nvSpPr>
        <p:spPr>
          <a:xfrm>
            <a:off x="8472458" y="4663217"/>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s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obsah">
  <p:cSld name="Nadpis a obsah">
    <p:spTree>
      <p:nvGrpSpPr>
        <p:cNvPr id="16" name="Shape 16"/>
        <p:cNvGrpSpPr/>
        <p:nvPr/>
      </p:nvGrpSpPr>
      <p:grpSpPr>
        <a:xfrm>
          <a:off x="0" y="0"/>
          <a:ext cx="0" cy="0"/>
          <a:chOff x="0" y="0"/>
          <a:chExt cx="0" cy="0"/>
        </a:xfrm>
      </p:grpSpPr>
      <p:sp>
        <p:nvSpPr>
          <p:cNvPr id="17" name="Google Shape;17;p3"/>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sz="9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 name="Google Shape;18;p3"/>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19" name="Google Shape;19;p3"/>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 name="Google Shape;20;p3"/>
          <p:cNvSpPr txBox="1"/>
          <p:nvPr>
            <p:ph idx="1" type="body"/>
          </p:nvPr>
        </p:nvSpPr>
        <p:spPr>
          <a:xfrm>
            <a:off x="540000" y="1269002"/>
            <a:ext cx="80649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21" name="Google Shape;21;p3"/>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2998">
          <p15:clr>
            <a:srgbClr val="FBAE40"/>
          </p15:clr>
        </p15:guide>
        <p15:guide id="2" pos="32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obsah">
  <p:cSld name="Nadpis, podnadpis a obsah">
    <p:spTree>
      <p:nvGrpSpPr>
        <p:cNvPr id="22" name="Shape 22"/>
        <p:cNvGrpSpPr/>
        <p:nvPr/>
      </p:nvGrpSpPr>
      <p:grpSpPr>
        <a:xfrm>
          <a:off x="0" y="0"/>
          <a:ext cx="0" cy="0"/>
          <a:chOff x="0" y="0"/>
          <a:chExt cx="0" cy="0"/>
        </a:xfrm>
      </p:grpSpPr>
      <p:sp>
        <p:nvSpPr>
          <p:cNvPr id="23" name="Google Shape;23;p4"/>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sz="9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 name="Google Shape;24;p4"/>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25" name="Google Shape;25;p4"/>
          <p:cNvSpPr txBox="1"/>
          <p:nvPr>
            <p:ph idx="1" type="body"/>
          </p:nvPr>
        </p:nvSpPr>
        <p:spPr>
          <a:xfrm>
            <a:off x="540544" y="972001"/>
            <a:ext cx="8064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6" name="Google Shape;26;p4"/>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 name="Google Shape;27;p4"/>
          <p:cNvSpPr txBox="1"/>
          <p:nvPr>
            <p:ph idx="2" type="body"/>
          </p:nvPr>
        </p:nvSpPr>
        <p:spPr>
          <a:xfrm>
            <a:off x="540000" y="1269002"/>
            <a:ext cx="80649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28" name="Google Shape;28;p4"/>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porovnání">
  <p:cSld name="Nadpis a porovnání">
    <p:spTree>
      <p:nvGrpSpPr>
        <p:cNvPr id="29" name="Shape 29"/>
        <p:cNvGrpSpPr/>
        <p:nvPr/>
      </p:nvGrpSpPr>
      <p:grpSpPr>
        <a:xfrm>
          <a:off x="0" y="0"/>
          <a:ext cx="0" cy="0"/>
          <a:chOff x="0" y="0"/>
          <a:chExt cx="0" cy="0"/>
        </a:xfrm>
      </p:grpSpPr>
      <p:sp>
        <p:nvSpPr>
          <p:cNvPr id="30" name="Google Shape;30;p5"/>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 name="Google Shape;31;p5"/>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32" name="Google Shape;32;p5"/>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 name="Google Shape;33;p5"/>
          <p:cNvSpPr txBox="1"/>
          <p:nvPr>
            <p:ph idx="1" type="body"/>
          </p:nvPr>
        </p:nvSpPr>
        <p:spPr>
          <a:xfrm>
            <a:off x="54000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4" name="Google Shape;34;p5"/>
          <p:cNvSpPr txBox="1"/>
          <p:nvPr>
            <p:ph idx="2" type="body"/>
          </p:nvPr>
        </p:nvSpPr>
        <p:spPr>
          <a:xfrm>
            <a:off x="468846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35" name="Google Shape;35;p5"/>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2743">
          <p15:clr>
            <a:srgbClr val="FBAE40"/>
          </p15:clr>
        </p15:guide>
        <p15:guide id="2" pos="543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porovnání">
  <p:cSld name="Nadpis, podnadpis a porovnání">
    <p:spTree>
      <p:nvGrpSpPr>
        <p:cNvPr id="36" name="Shape 36"/>
        <p:cNvGrpSpPr/>
        <p:nvPr/>
      </p:nvGrpSpPr>
      <p:grpSpPr>
        <a:xfrm>
          <a:off x="0" y="0"/>
          <a:ext cx="0" cy="0"/>
          <a:chOff x="0" y="0"/>
          <a:chExt cx="0" cy="0"/>
        </a:xfrm>
      </p:grpSpPr>
      <p:sp>
        <p:nvSpPr>
          <p:cNvPr id="37" name="Google Shape;37;p6"/>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8" name="Google Shape;38;p6"/>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39" name="Google Shape;39;p6"/>
          <p:cNvSpPr txBox="1"/>
          <p:nvPr>
            <p:ph idx="1" type="body"/>
          </p:nvPr>
        </p:nvSpPr>
        <p:spPr>
          <a:xfrm>
            <a:off x="540544" y="972001"/>
            <a:ext cx="3915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0" name="Google Shape;40;p6"/>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1" name="Google Shape;41;p6"/>
          <p:cNvSpPr txBox="1"/>
          <p:nvPr>
            <p:ph idx="2" type="body"/>
          </p:nvPr>
        </p:nvSpPr>
        <p:spPr>
          <a:xfrm>
            <a:off x="4688458" y="967886"/>
            <a:ext cx="3915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2" name="Google Shape;42;p6"/>
          <p:cNvSpPr txBox="1"/>
          <p:nvPr>
            <p:ph idx="3" type="body"/>
          </p:nvPr>
        </p:nvSpPr>
        <p:spPr>
          <a:xfrm>
            <a:off x="54000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3" name="Google Shape;43;p6"/>
          <p:cNvSpPr txBox="1"/>
          <p:nvPr>
            <p:ph idx="4" type="body"/>
          </p:nvPr>
        </p:nvSpPr>
        <p:spPr>
          <a:xfrm>
            <a:off x="468846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44" name="Google Shape;44;p6"/>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2165">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ek s textem">
  <p:cSld name="Obrázek s textem">
    <p:spTree>
      <p:nvGrpSpPr>
        <p:cNvPr id="45" name="Shape 45"/>
        <p:cNvGrpSpPr/>
        <p:nvPr/>
      </p:nvGrpSpPr>
      <p:grpSpPr>
        <a:xfrm>
          <a:off x="0" y="0"/>
          <a:ext cx="0" cy="0"/>
          <a:chOff x="0" y="0"/>
          <a:chExt cx="0" cy="0"/>
        </a:xfrm>
      </p:grpSpPr>
      <p:sp>
        <p:nvSpPr>
          <p:cNvPr id="46" name="Google Shape;46;p7"/>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7" name="Google Shape;47;p7"/>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8" name="Google Shape;48;p7"/>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sk"/>
              <a:t>‹#›</a:t>
            </a:fld>
            <a:endParaRPr/>
          </a:p>
        </p:txBody>
      </p:sp>
      <p:sp>
        <p:nvSpPr>
          <p:cNvPr id="49" name="Google Shape;49;p7"/>
          <p:cNvSpPr txBox="1"/>
          <p:nvPr>
            <p:ph idx="1" type="body"/>
          </p:nvPr>
        </p:nvSpPr>
        <p:spPr>
          <a:xfrm>
            <a:off x="5510801" y="1947634"/>
            <a:ext cx="3094200" cy="2406300"/>
          </a:xfrm>
          <a:prstGeom prst="rect">
            <a:avLst/>
          </a:prstGeom>
          <a:noFill/>
          <a:ln>
            <a:noFill/>
          </a:ln>
        </p:spPr>
        <p:txBody>
          <a:bodyPr anchorCtr="0" anchor="t" bIns="0" lIns="0" spcFirstLastPara="1" rIns="0" wrap="square" tIns="0">
            <a:noAutofit/>
          </a:bodyPr>
          <a:lstStyle>
            <a:lvl1pPr indent="-323850" lvl="0" marL="457200" algn="l">
              <a:lnSpc>
                <a:spcPct val="180000"/>
              </a:lnSpc>
              <a:spcBef>
                <a:spcPts val="0"/>
              </a:spcBef>
              <a:spcAft>
                <a:spcPts val="0"/>
              </a:spcAft>
              <a:buClr>
                <a:schemeClr val="dk2"/>
              </a:buClr>
              <a:buSzPts val="1500"/>
              <a:buFont typeface="Arial"/>
              <a:buChar char="̶"/>
              <a:defRPr b="0" sz="150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0" name="Google Shape;50;p7"/>
          <p:cNvSpPr/>
          <p:nvPr>
            <p:ph idx="2" type="pic"/>
          </p:nvPr>
        </p:nvSpPr>
        <p:spPr>
          <a:xfrm>
            <a:off x="547132" y="1248966"/>
            <a:ext cx="4655700" cy="3105000"/>
          </a:xfrm>
          <a:prstGeom prst="rect">
            <a:avLst/>
          </a:prstGeom>
          <a:noFill/>
          <a:ln>
            <a:noFill/>
          </a:ln>
        </p:spPr>
      </p:sp>
      <p:sp>
        <p:nvSpPr>
          <p:cNvPr id="51" name="Google Shape;51;p7"/>
          <p:cNvSpPr txBox="1"/>
          <p:nvPr>
            <p:ph idx="3" type="body"/>
          </p:nvPr>
        </p:nvSpPr>
        <p:spPr>
          <a:xfrm>
            <a:off x="540544" y="972001"/>
            <a:ext cx="8064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52" name="Google Shape;52;p7"/>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tři sloupce">
  <p:cSld name="Nadpis, podnadpis a tři sloupce">
    <p:spTree>
      <p:nvGrpSpPr>
        <p:cNvPr id="53" name="Shape 53"/>
        <p:cNvGrpSpPr/>
        <p:nvPr/>
      </p:nvGrpSpPr>
      <p:grpSpPr>
        <a:xfrm>
          <a:off x="0" y="0"/>
          <a:ext cx="0" cy="0"/>
          <a:chOff x="0" y="0"/>
          <a:chExt cx="0" cy="0"/>
        </a:xfrm>
      </p:grpSpPr>
      <p:sp>
        <p:nvSpPr>
          <p:cNvPr id="54" name="Google Shape;54;p8"/>
          <p:cNvSpPr txBox="1"/>
          <p:nvPr>
            <p:ph idx="1" type="body"/>
          </p:nvPr>
        </p:nvSpPr>
        <p:spPr>
          <a:xfrm>
            <a:off x="3330000" y="1269002"/>
            <a:ext cx="2483700" cy="16731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5" name="Google Shape;55;p8"/>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6" name="Google Shape;56;p8"/>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57" name="Google Shape;57;p8"/>
          <p:cNvSpPr txBox="1"/>
          <p:nvPr>
            <p:ph idx="2" type="body"/>
          </p:nvPr>
        </p:nvSpPr>
        <p:spPr>
          <a:xfrm>
            <a:off x="539999" y="3310703"/>
            <a:ext cx="2484000" cy="10707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8" name="Google Shape;58;p8"/>
          <p:cNvSpPr txBox="1"/>
          <p:nvPr>
            <p:ph idx="3" type="body"/>
          </p:nvPr>
        </p:nvSpPr>
        <p:spPr>
          <a:xfrm>
            <a:off x="3330000" y="3310703"/>
            <a:ext cx="2484000" cy="10707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9" name="Google Shape;59;p8"/>
          <p:cNvSpPr txBox="1"/>
          <p:nvPr>
            <p:ph idx="4" type="body"/>
          </p:nvPr>
        </p:nvSpPr>
        <p:spPr>
          <a:xfrm>
            <a:off x="6120900" y="3310703"/>
            <a:ext cx="2484000" cy="10707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0" name="Google Shape;60;p8"/>
          <p:cNvSpPr txBox="1"/>
          <p:nvPr>
            <p:ph idx="5" type="body"/>
          </p:nvPr>
        </p:nvSpPr>
        <p:spPr>
          <a:xfrm>
            <a:off x="540544" y="3018852"/>
            <a:ext cx="2483700" cy="162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800"/>
              <a:buFont typeface="Arial"/>
              <a:buNone/>
              <a:defRPr b="0"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1" name="Google Shape;61;p8"/>
          <p:cNvSpPr txBox="1"/>
          <p:nvPr>
            <p:ph idx="6" type="body"/>
          </p:nvPr>
        </p:nvSpPr>
        <p:spPr>
          <a:xfrm>
            <a:off x="3330356" y="3018852"/>
            <a:ext cx="2483700" cy="162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800"/>
              <a:buFont typeface="Arial"/>
              <a:buNone/>
              <a:defRPr b="0"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2" name="Google Shape;62;p8"/>
          <p:cNvSpPr txBox="1"/>
          <p:nvPr>
            <p:ph idx="7" type="body"/>
          </p:nvPr>
        </p:nvSpPr>
        <p:spPr>
          <a:xfrm>
            <a:off x="6121077" y="3018852"/>
            <a:ext cx="2483700" cy="162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800"/>
              <a:buFont typeface="Arial"/>
              <a:buNone/>
              <a:defRPr b="0"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3" name="Google Shape;63;p8"/>
          <p:cNvSpPr txBox="1"/>
          <p:nvPr>
            <p:ph idx="8" type="body"/>
          </p:nvPr>
        </p:nvSpPr>
        <p:spPr>
          <a:xfrm>
            <a:off x="539999" y="1269002"/>
            <a:ext cx="2483700" cy="16731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4" name="Google Shape;64;p8"/>
          <p:cNvSpPr txBox="1"/>
          <p:nvPr>
            <p:ph idx="9" type="body"/>
          </p:nvPr>
        </p:nvSpPr>
        <p:spPr>
          <a:xfrm>
            <a:off x="6120001" y="1269002"/>
            <a:ext cx="2483700" cy="16731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5" name="Google Shape;65;p8"/>
          <p:cNvSpPr txBox="1"/>
          <p:nvPr>
            <p:ph idx="13" type="body"/>
          </p:nvPr>
        </p:nvSpPr>
        <p:spPr>
          <a:xfrm>
            <a:off x="540544" y="972001"/>
            <a:ext cx="8064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6" name="Google Shape;66;p8"/>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id="67" name="Google Shape;67;p8"/>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787">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obsah">
  <p:cSld name="Pouze obsah">
    <p:spTree>
      <p:nvGrpSpPr>
        <p:cNvPr id="68" name="Shape 68"/>
        <p:cNvGrpSpPr/>
        <p:nvPr/>
      </p:nvGrpSpPr>
      <p:grpSpPr>
        <a:xfrm>
          <a:off x="0" y="0"/>
          <a:ext cx="0" cy="0"/>
          <a:chOff x="0" y="0"/>
          <a:chExt cx="0" cy="0"/>
        </a:xfrm>
      </p:grpSpPr>
      <p:sp>
        <p:nvSpPr>
          <p:cNvPr id="69" name="Google Shape;69;p9"/>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0" name="Google Shape;70;p9"/>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71" name="Google Shape;71;p9"/>
          <p:cNvSpPr txBox="1"/>
          <p:nvPr>
            <p:ph idx="1" type="body"/>
          </p:nvPr>
        </p:nvSpPr>
        <p:spPr>
          <a:xfrm>
            <a:off x="540000" y="519113"/>
            <a:ext cx="8064900" cy="3855000"/>
          </a:xfrm>
          <a:prstGeom prst="rect">
            <a:avLst/>
          </a:prstGeom>
          <a:noFill/>
          <a:ln>
            <a:noFill/>
          </a:ln>
        </p:spPr>
        <p:txBody>
          <a:bodyPr anchorCtr="0" anchor="t" bIns="0" lIns="0" spcFirstLastPara="1" rIns="0" wrap="square" tIns="0">
            <a:noAutofit/>
          </a:bodyPr>
          <a:lstStyle>
            <a:lvl1pPr indent="-228600" lvl="0" marL="457200" algn="l">
              <a:lnSpc>
                <a:spcPct val="128571"/>
              </a:lnSpc>
              <a:spcBef>
                <a:spcPts val="0"/>
              </a:spcBef>
              <a:spcAft>
                <a:spcPts val="0"/>
              </a:spcAft>
              <a:buClr>
                <a:schemeClr val="dk2"/>
              </a:buClr>
              <a:buSzPts val="2100"/>
              <a:buFont typeface="Arial"/>
              <a:buNone/>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72" name="Google Shape;72;p9"/>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327">
          <p15:clr>
            <a:srgbClr val="FBAE40"/>
          </p15:clr>
        </p15:guide>
        <p15:guide id="2" pos="32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nadpis">
  <p:cSld name="Pouze nadpis">
    <p:spTree>
      <p:nvGrpSpPr>
        <p:cNvPr id="73" name="Shape 73"/>
        <p:cNvGrpSpPr/>
        <p:nvPr/>
      </p:nvGrpSpPr>
      <p:grpSpPr>
        <a:xfrm>
          <a:off x="0" y="0"/>
          <a:ext cx="0" cy="0"/>
          <a:chOff x="0" y="0"/>
          <a:chExt cx="0" cy="0"/>
        </a:xfrm>
      </p:grpSpPr>
      <p:sp>
        <p:nvSpPr>
          <p:cNvPr id="74" name="Google Shape;74;p10"/>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5" name="Google Shape;75;p10"/>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76" name="Google Shape;76;p10"/>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id="77" name="Google Shape;77;p10"/>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2.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100"/>
              <a:buNone/>
              <a:defRPr b="0" i="0" sz="900" u="none" cap="none" strike="noStrike">
                <a:solidFill>
                  <a:schemeClr val="dk2"/>
                </a:solidFill>
                <a:latin typeface="Arial"/>
                <a:ea typeface="Arial"/>
                <a:cs typeface="Arial"/>
                <a:sym typeface="Arial"/>
              </a:defRPr>
            </a:lvl1pPr>
            <a:lvl2pPr lvl="1"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2pPr>
            <a:lvl3pPr lvl="2"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3pPr>
            <a:lvl4pPr lvl="3"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4pPr>
            <a:lvl5pPr lvl="4"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5pPr>
            <a:lvl6pPr lvl="5"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6pPr>
            <a:lvl7pPr lvl="6"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7pPr>
            <a:lvl8pPr lvl="7"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8pPr>
            <a:lvl9pPr lvl="8"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9pPr>
          </a:lstStyle>
          <a:p/>
        </p:txBody>
      </p:sp>
      <p:sp>
        <p:nvSpPr>
          <p:cNvPr id="7" name="Google Shape;7;p1"/>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marR="0" rt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marR="0" rt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marR="0" rt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marR="0" rt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marR="0" rt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marR="0" rt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marR="0" rt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marR="0" rt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marR="0" rt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8" name="Google Shape;8;p1"/>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1100"/>
              <a:buNone/>
              <a:defRPr b="1" i="0" sz="3000" u="none" cap="none" strike="noStrike">
                <a:solidFill>
                  <a:schemeClr val="dk2"/>
                </a:solidFill>
                <a:latin typeface="Arial"/>
                <a:ea typeface="Arial"/>
                <a:cs typeface="Arial"/>
                <a:sym typeface="Arial"/>
              </a:defRPr>
            </a:lvl1pPr>
            <a:lvl2pPr lvl="1"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2pPr>
            <a:lvl3pPr lvl="2"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3pPr>
            <a:lvl4pPr lvl="3"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4pPr>
            <a:lvl5pPr lvl="4"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5pPr>
            <a:lvl6pPr lvl="5"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6pPr>
            <a:lvl7pPr lvl="6"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7pPr>
            <a:lvl8pPr lvl="7"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8pPr>
            <a:lvl9pPr lvl="8"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9pPr>
          </a:lstStyle>
          <a:p/>
        </p:txBody>
      </p:sp>
      <p:sp>
        <p:nvSpPr>
          <p:cNvPr id="9" name="Google Shape;9;p1"/>
          <p:cNvSpPr txBox="1"/>
          <p:nvPr>
            <p:ph idx="1" type="body"/>
          </p:nvPr>
        </p:nvSpPr>
        <p:spPr>
          <a:xfrm>
            <a:off x="539100" y="1404000"/>
            <a:ext cx="8064900" cy="2970000"/>
          </a:xfrm>
          <a:prstGeom prst="rect">
            <a:avLst/>
          </a:prstGeom>
          <a:noFill/>
          <a:ln>
            <a:noFill/>
          </a:ln>
        </p:spPr>
        <p:txBody>
          <a:bodyPr anchorCtr="0" anchor="t" bIns="0" lIns="0" spcFirstLastPara="1" rIns="0" wrap="square" tIns="0">
            <a:noAutofit/>
          </a:bodyPr>
          <a:lstStyle>
            <a:lvl1pPr indent="-228600" lvl="0" marL="457200" marR="0" rtl="0" algn="l">
              <a:lnSpc>
                <a:spcPct val="114000"/>
              </a:lnSpc>
              <a:spcBef>
                <a:spcPts val="0"/>
              </a:spcBef>
              <a:spcAft>
                <a:spcPts val="0"/>
              </a:spcAft>
              <a:buClr>
                <a:schemeClr val="dk2"/>
              </a:buClr>
              <a:buSzPts val="2100"/>
              <a:buFont typeface="Arial"/>
              <a:buNone/>
              <a:defRPr b="0" i="0" sz="2100" u="none" cap="none" strike="noStrike">
                <a:solidFill>
                  <a:schemeClr val="dk1"/>
                </a:solidFill>
                <a:latin typeface="Arial"/>
                <a:ea typeface="Arial"/>
                <a:cs typeface="Arial"/>
                <a:sym typeface="Arial"/>
              </a:defRPr>
            </a:lvl1pPr>
            <a:lvl2pPr indent="-228600" lvl="1" marL="914400" marR="0" rtl="0" algn="l">
              <a:lnSpc>
                <a:spcPct val="120000"/>
              </a:lnSpc>
              <a:spcBef>
                <a:spcPts val="0"/>
              </a:spcBef>
              <a:spcAft>
                <a:spcPts val="0"/>
              </a:spcAft>
              <a:buClr>
                <a:schemeClr val="dk2"/>
              </a:buClr>
              <a:buSzPts val="1100"/>
              <a:buFont typeface="Arial"/>
              <a:buNone/>
              <a:defRPr b="0" i="0" sz="1100" u="none" cap="none" strike="noStrike">
                <a:solidFill>
                  <a:schemeClr val="dk1"/>
                </a:solidFill>
                <a:latin typeface="Arial"/>
                <a:ea typeface="Arial"/>
                <a:cs typeface="Arial"/>
                <a:sym typeface="Arial"/>
              </a:defRPr>
            </a:lvl2pPr>
            <a:lvl3pPr indent="-228600" lvl="2" marL="1371600" marR="0" rtl="0" algn="l">
              <a:lnSpc>
                <a:spcPct val="120000"/>
              </a:lnSpc>
              <a:spcBef>
                <a:spcPts val="0"/>
              </a:spcBef>
              <a:spcAft>
                <a:spcPts val="0"/>
              </a:spcAft>
              <a:buClr>
                <a:schemeClr val="folHlink"/>
              </a:buClr>
              <a:buSzPts val="900"/>
              <a:buFont typeface="Arial"/>
              <a:buNone/>
              <a:defRPr b="0" i="0" sz="1100" u="none" cap="none" strike="noStrike">
                <a:solidFill>
                  <a:schemeClr val="dk1"/>
                </a:solidFill>
                <a:latin typeface="Arial"/>
                <a:ea typeface="Arial"/>
                <a:cs typeface="Arial"/>
                <a:sym typeface="Arial"/>
              </a:defRPr>
            </a:lvl3pPr>
            <a:lvl4pPr indent="-228600" lvl="3" marL="1828800" marR="0" rtl="0" algn="l">
              <a:lnSpc>
                <a:spcPct val="120000"/>
              </a:lnSpc>
              <a:spcBef>
                <a:spcPts val="0"/>
              </a:spcBef>
              <a:spcAft>
                <a:spcPts val="0"/>
              </a:spcAft>
              <a:buClr>
                <a:schemeClr val="accent2"/>
              </a:buClr>
              <a:buSzPts val="1000"/>
              <a:buFont typeface="Arial"/>
              <a:buNone/>
              <a:defRPr b="0" i="0" sz="1100" u="none" cap="none" strike="noStrike">
                <a:solidFill>
                  <a:schemeClr val="dk1"/>
                </a:solidFill>
                <a:latin typeface="Arial"/>
                <a:ea typeface="Arial"/>
                <a:cs typeface="Arial"/>
                <a:sym typeface="Arial"/>
              </a:defRPr>
            </a:lvl4pPr>
            <a:lvl5pPr indent="-228600" lvl="4" marL="2286000" marR="0" rtl="0" algn="l">
              <a:lnSpc>
                <a:spcPct val="120000"/>
              </a:lnSpc>
              <a:spcBef>
                <a:spcPts val="0"/>
              </a:spcBef>
              <a:spcAft>
                <a:spcPts val="0"/>
              </a:spcAft>
              <a:buClr>
                <a:schemeClr val="accent1"/>
              </a:buClr>
              <a:buSzPts val="1100"/>
              <a:buFont typeface="Arial"/>
              <a:buNone/>
              <a:defRPr b="0" i="0" sz="1100" u="none" cap="none" strike="noStrike">
                <a:solidFill>
                  <a:schemeClr val="dk1"/>
                </a:solidFill>
                <a:latin typeface="Arial"/>
                <a:ea typeface="Arial"/>
                <a:cs typeface="Arial"/>
                <a:sym typeface="Arial"/>
              </a:defRPr>
            </a:lvl5pPr>
            <a:lvl6pPr indent="-317500" lvl="5" marL="2743200" marR="0" rtl="0" algn="l">
              <a:spcBef>
                <a:spcPts val="300"/>
              </a:spcBef>
              <a:spcAft>
                <a:spcPts val="0"/>
              </a:spcAft>
              <a:buClr>
                <a:schemeClr val="accent1"/>
              </a:buClr>
              <a:buSzPts val="1400"/>
              <a:buFont typeface="Noto Sans Symbols"/>
              <a:buChar char="•"/>
              <a:defRPr b="0" i="0" sz="14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chemeClr val="accent1"/>
              </a:buClr>
              <a:buSzPts val="1400"/>
              <a:buFont typeface="Arial"/>
              <a:buNone/>
              <a:defRPr b="0" i="0" sz="14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chemeClr val="accent1"/>
              </a:buClr>
              <a:buSzPts val="1400"/>
              <a:buFont typeface="Arial"/>
              <a:buNone/>
              <a:defRPr b="0" i="0" sz="14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chemeClr val="accent1"/>
              </a:buClr>
              <a:buSzPts val="1400"/>
              <a:buFont typeface="Arial"/>
              <a:buNone/>
              <a:defRPr b="0" i="0" sz="14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701">
          <p15:clr>
            <a:srgbClr val="F26B43"/>
          </p15:clr>
        </p15:guide>
        <p15:guide id="2" pos="32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s://fasciacongress.org/congress/fascia-glossary-of-term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s://www.youtube.com/watch?v=P_btZh1mHxA&amp;ab_channel=AntonioStecco" TargetMode="Externa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https://www.rehaeduca.cz/lektori/prof-carla-stecco-m-d-ph-d/" TargetMode="External"/><Relationship Id="rId4" Type="http://schemas.openxmlformats.org/officeDocument/2006/relationships/hyperlink" Target="https://www.youtube.com/watch?v=A_EoE_pX4wk&amp;ab_channel=SciplayerEncyclopedia" TargetMode="External"/><Relationship Id="rId5"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9.png"/><Relationship Id="rId4" Type="http://schemas.openxmlformats.org/officeDocument/2006/relationships/image" Target="../media/image16.png"/><Relationship Id="rId5" Type="http://schemas.openxmlformats.org/officeDocument/2006/relationships/hyperlink" Target="https://www.youtube.com/watch?v=Ct7WVNj5gIw&amp;ab_channel=Dr.IdaRolfInstitute%C2%AE"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4.pn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5.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6.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1.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hyperlink" Target="https://www.youtube.com/watch?v=PNUD7xWoeTs&amp;ab_channel=drdooleynoted" TargetMode="Externa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hyperlink" Target="https://www.youtube.com/watch?v=N9P4d5iOx_4&amp;ab_channel=TestosteroneNation" TargetMode="Externa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0.png"/><Relationship Id="rId4" Type="http://schemas.openxmlformats.org/officeDocument/2006/relationships/hyperlink" Target="https://www.youtube.com/watch?v=rpovnRnwrOM&amp;ab_channel=Top-Physio" TargetMode="External"/><Relationship Id="rId9" Type="http://schemas.openxmlformats.org/officeDocument/2006/relationships/image" Target="../media/image39.jpg"/><Relationship Id="rId5" Type="http://schemas.openxmlformats.org/officeDocument/2006/relationships/hyperlink" Target="http://www.youtube.com/watch?v=rpovnRnwrOM" TargetMode="External"/><Relationship Id="rId6" Type="http://schemas.openxmlformats.org/officeDocument/2006/relationships/image" Target="../media/image37.jpg"/><Relationship Id="rId7" Type="http://schemas.openxmlformats.org/officeDocument/2006/relationships/hyperlink" Target="https://www.youtube.com/watch?v=Dnx-o9x5z-M&amp;ab_channel=MdMFisioterapia" TargetMode="External"/><Relationship Id="rId8" Type="http://schemas.openxmlformats.org/officeDocument/2006/relationships/hyperlink" Target="http://www.youtube.com/watch?v=Dnx-o9x5z-M"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2.png"/><Relationship Id="rId4" Type="http://schemas.openxmlformats.org/officeDocument/2006/relationships/hyperlink" Target="https://www.youtube.com/shorts/bxWhd031qrg"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hyperlink" Target="https://www.youtube.com/shorts/VOG_mN3oY6I" TargetMode="Externa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6.pn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hyperlink" Target="https://www.youtube.com/watch?v=top3W9VQcWI&amp;ab_channel=EAHRTV" TargetMode="External"/><Relationship Id="rId4" Type="http://schemas.openxmlformats.org/officeDocument/2006/relationships/hyperlink" Target="http://www.youtube.com/watch?v=top3W9VQcWI" TargetMode="External"/><Relationship Id="rId5" Type="http://schemas.openxmlformats.org/officeDocument/2006/relationships/image" Target="../media/image45.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hyperlink" Target="https://www.youtube.com/watch?v=JsLdayjS2Pg&amp;ab_channel=EAHRTV" TargetMode="External"/><Relationship Id="rId4" Type="http://schemas.openxmlformats.org/officeDocument/2006/relationships/image" Target="../media/image54.png"/><Relationship Id="rId5" Type="http://schemas.openxmlformats.org/officeDocument/2006/relationships/hyperlink" Target="http://www.youtube.com/watch?v=JsLdayjS2Pg" TargetMode="External"/><Relationship Id="rId6" Type="http://schemas.openxmlformats.org/officeDocument/2006/relationships/image" Target="../media/image4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hyperlink" Target="https://www.youtube.com/watch?v=xx1DkSnKoT0&amp;ab_channel=TypaldosAkademie" TargetMode="External"/><Relationship Id="rId4" Type="http://schemas.openxmlformats.org/officeDocument/2006/relationships/hyperlink" Target="https://www.youtube.com/watch?v=ICv-ntJqYvY&amp;t=88s&amp;ab_channel=Spaceborne1" TargetMode="External"/><Relationship Id="rId5" Type="http://schemas.openxmlformats.org/officeDocument/2006/relationships/hyperlink" Target="http://www.youtube.com/watch?v=xx1DkSnKoT0" TargetMode="External"/><Relationship Id="rId6" Type="http://schemas.openxmlformats.org/officeDocument/2006/relationships/image" Target="../media/image46.jpg"/><Relationship Id="rId7" Type="http://schemas.openxmlformats.org/officeDocument/2006/relationships/hyperlink" Target="http://www.youtube.com/watch?v=ICv-ntJqYvY" TargetMode="External"/><Relationship Id="rId8" Type="http://schemas.openxmlformats.org/officeDocument/2006/relationships/image" Target="../media/image48.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hyperlink" Target="https://fascialdistortionmodel.cz/" TargetMode="External"/><Relationship Id="rId4" Type="http://schemas.openxmlformats.org/officeDocument/2006/relationships/hyperlink" Target="https://open.spotify.com/show/4GHeZ0MUgDKexTPvol8u86" TargetMode="External"/><Relationship Id="rId5" Type="http://schemas.openxmlformats.org/officeDocument/2006/relationships/image" Target="../media/image5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hyperlink" Target="http://baseballstrength.org/training-subsystems-in-baseball-by-anthony-velazquez/"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0"/>
          <p:cNvSpPr txBox="1"/>
          <p:nvPr>
            <p:ph type="title"/>
          </p:nvPr>
        </p:nvSpPr>
        <p:spPr>
          <a:xfrm>
            <a:off x="298876" y="2175274"/>
            <a:ext cx="3934800" cy="87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Fascie - teorie i praxe </a:t>
            </a:r>
            <a:endParaRPr/>
          </a:p>
        </p:txBody>
      </p:sp>
      <p:sp>
        <p:nvSpPr>
          <p:cNvPr id="129" name="Google Shape;129;p20"/>
          <p:cNvSpPr txBox="1"/>
          <p:nvPr>
            <p:ph idx="1" type="subTitle"/>
          </p:nvPr>
        </p:nvSpPr>
        <p:spPr>
          <a:xfrm>
            <a:off x="298876" y="3165752"/>
            <a:ext cx="3934800" cy="5238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sk" sz="1200">
                <a:solidFill>
                  <a:schemeClr val="dk2"/>
                </a:solidFill>
              </a:rPr>
              <a:t>bp4833 Kineziologie, algeziologie a odvozené techniky diagnostiky a terapie 3</a:t>
            </a:r>
            <a:endParaRPr b="1" sz="1200">
              <a:solidFill>
                <a:schemeClr val="dk2"/>
              </a:solidFill>
            </a:endParaRPr>
          </a:p>
          <a:p>
            <a:pPr indent="0" lvl="0" marL="0" rtl="0" algn="l">
              <a:spcBef>
                <a:spcPts val="0"/>
              </a:spcBef>
              <a:spcAft>
                <a:spcPts val="0"/>
              </a:spcAft>
              <a:buClr>
                <a:schemeClr val="dk1"/>
              </a:buClr>
              <a:buSzPts val="1100"/>
              <a:buFont typeface="Arial"/>
              <a:buNone/>
            </a:pPr>
            <a:r>
              <a:rPr lang="sk" sz="1200">
                <a:solidFill>
                  <a:schemeClr val="dk2"/>
                </a:solidFill>
              </a:rPr>
              <a:t>Mgr. Zuzana Kršáková</a:t>
            </a:r>
            <a:endParaRPr/>
          </a:p>
        </p:txBody>
      </p:sp>
      <p:pic>
        <p:nvPicPr>
          <p:cNvPr id="130" name="Google Shape;130;p20"/>
          <p:cNvPicPr preferRelativeResize="0"/>
          <p:nvPr>
            <p:ph idx="2" type="pic"/>
          </p:nvPr>
        </p:nvPicPr>
        <p:blipFill rotWithShape="1">
          <a:blip r:embed="rId3">
            <a:alphaModFix/>
          </a:blip>
          <a:srcRect b="12495" l="0" r="0" t="12502"/>
          <a:stretch/>
        </p:blipFill>
        <p:spPr>
          <a:xfrm>
            <a:off x="4572000" y="0"/>
            <a:ext cx="4572000" cy="5143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Fascie - součást sítě</a:t>
            </a:r>
            <a:endParaRPr/>
          </a:p>
        </p:txBody>
      </p:sp>
      <p:sp>
        <p:nvSpPr>
          <p:cNvPr id="188" name="Google Shape;188;p29"/>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Char char="●"/>
            </a:pPr>
            <a:r>
              <a:rPr lang="sk" sz="1800"/>
              <a:t>Jako lidé jsme tvořeni z velkého počtu (asi 40-70 trilionů) “spleti buněk”.</a:t>
            </a:r>
            <a:endParaRPr sz="1800"/>
          </a:p>
          <a:p>
            <a:pPr indent="-342900" lvl="0" marL="457200" rtl="0" algn="l">
              <a:spcBef>
                <a:spcPts val="0"/>
              </a:spcBef>
              <a:spcAft>
                <a:spcPts val="0"/>
              </a:spcAft>
              <a:buSzPts val="1800"/>
              <a:buChar char="●"/>
            </a:pPr>
            <a:r>
              <a:rPr lang="sk" sz="1800"/>
              <a:t>Zatímco jsou membrány buněk spojeny prostřednictvím adhezivních proteinů, větší seskupení buněk potřebuje organizovanější strukturu, pro udržení tvaru (proti gravitaci).</a:t>
            </a:r>
            <a:endParaRPr sz="1800"/>
          </a:p>
          <a:p>
            <a:pPr indent="-342900" lvl="0" marL="457200" rtl="0" algn="l">
              <a:spcBef>
                <a:spcPts val="0"/>
              </a:spcBef>
              <a:spcAft>
                <a:spcPts val="0"/>
              </a:spcAft>
              <a:buSzPts val="1800"/>
              <a:buChar char="●"/>
            </a:pPr>
            <a:r>
              <a:rPr b="1" lang="sk" sz="1800"/>
              <a:t>Fasciální systém </a:t>
            </a:r>
            <a:r>
              <a:rPr lang="sk" sz="1800"/>
              <a:t>udržuje organizovanou strukturu populace buněk. </a:t>
            </a:r>
            <a:endParaRPr sz="1800"/>
          </a:p>
          <a:p>
            <a:pPr indent="-342900" lvl="0" marL="457200" rtl="0" algn="l">
              <a:spcBef>
                <a:spcPts val="0"/>
              </a:spcBef>
              <a:spcAft>
                <a:spcPts val="0"/>
              </a:spcAft>
              <a:buSzPts val="1800"/>
              <a:buChar char="●"/>
            </a:pPr>
            <a:r>
              <a:rPr lang="sk" sz="1800"/>
              <a:t>4 typy buněk (nervová, svalová, epiteliální, buňky pojivového tkaniva).</a:t>
            </a:r>
            <a:endParaRPr sz="1800"/>
          </a:p>
          <a:p>
            <a:pPr indent="-342900" lvl="0" marL="457200" rtl="0" algn="l">
              <a:spcBef>
                <a:spcPts val="0"/>
              </a:spcBef>
              <a:spcAft>
                <a:spcPts val="0"/>
              </a:spcAft>
              <a:buSzPts val="1800"/>
              <a:buChar char="●"/>
            </a:pPr>
            <a:r>
              <a:rPr lang="sk" sz="1800"/>
              <a:t>Buňky pojivového tkaniva nejsou tolik schopné kontrakce, ale vytváří prostředí udržující “všechny struktury pohromadě”.</a:t>
            </a:r>
            <a:endParaRPr sz="1800"/>
          </a:p>
          <a:p>
            <a:pPr indent="-342900" lvl="0" marL="457200" rtl="0" algn="l">
              <a:spcBef>
                <a:spcPts val="0"/>
              </a:spcBef>
              <a:spcAft>
                <a:spcPts val="0"/>
              </a:spcAft>
              <a:buSzPts val="1800"/>
              <a:buChar char="●"/>
            </a:pPr>
            <a:r>
              <a:rPr lang="sk" sz="1800"/>
              <a:t>“If a membrane contains a single cell, the fascia's “metamembrane” contains our whole organism.”  </a:t>
            </a:r>
            <a:endParaRPr sz="18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3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Fascie - definice</a:t>
            </a:r>
            <a:endParaRPr/>
          </a:p>
        </p:txBody>
      </p:sp>
      <p:sp>
        <p:nvSpPr>
          <p:cNvPr id="194" name="Google Shape;194;p30"/>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Char char="●"/>
            </a:pPr>
            <a:r>
              <a:rPr lang="sk" sz="1800">
                <a:solidFill>
                  <a:srgbClr val="202124"/>
                </a:solidFill>
                <a:highlight>
                  <a:schemeClr val="lt1"/>
                </a:highlight>
              </a:rPr>
              <a:t>Fascie je obal, vrstva nebo jakékoliv jiné, od sebe oddelitelné seskupení pojivové tkáně, které se tvoří pod kůží, aby připevnilo, uzavřelo a oddělilo svaly a další vnitřní orgány (Fascia Congress. Fascia glossary of terms. Available: </a:t>
            </a:r>
            <a:r>
              <a:rPr lang="sk" sz="1800" u="sng">
                <a:solidFill>
                  <a:schemeClr val="hlink"/>
                </a:solidFill>
                <a:highlight>
                  <a:schemeClr val="lt1"/>
                </a:highlight>
                <a:hlinkClick r:id="rId3"/>
              </a:rPr>
              <a:t>https://fasciacongress.org/congress/fascia-glossary-of-terms/</a:t>
            </a:r>
            <a:r>
              <a:rPr lang="sk" sz="1800">
                <a:solidFill>
                  <a:srgbClr val="202124"/>
                </a:solidFill>
                <a:highlight>
                  <a:schemeClr val="lt1"/>
                </a:highlight>
              </a:rPr>
              <a:t>. </a:t>
            </a:r>
            <a:r>
              <a:rPr lang="sk" sz="1800">
                <a:solidFill>
                  <a:srgbClr val="202124"/>
                </a:solidFill>
              </a:rPr>
              <a:t>Accessed April, 25, 2019.</a:t>
            </a:r>
            <a:endParaRPr sz="1800">
              <a:solidFill>
                <a:srgbClr val="202124"/>
              </a:solidFill>
            </a:endParaRPr>
          </a:p>
          <a:p>
            <a:pPr indent="-342900" lvl="0" marL="457200" rtl="0" algn="l">
              <a:spcBef>
                <a:spcPts val="0"/>
              </a:spcBef>
              <a:spcAft>
                <a:spcPts val="0"/>
              </a:spcAft>
              <a:buSzPts val="1800"/>
              <a:buChar char="●"/>
            </a:pPr>
            <a:r>
              <a:rPr b="1" lang="sk" sz="1800">
                <a:solidFill>
                  <a:srgbClr val="202124"/>
                </a:solidFill>
              </a:rPr>
              <a:t>Fascie</a:t>
            </a:r>
            <a:r>
              <a:rPr lang="sk" sz="1800">
                <a:solidFill>
                  <a:srgbClr val="202124"/>
                </a:solidFill>
              </a:rPr>
              <a:t> zahrnuje široké spektrum anatomických objektů, jako např. (tuková tkáň, viscera, neurovaskulární obaly, svalovú aponeurosu, hlub. a povrch. fascii, kloubní pouzdro, ligamenta, šlachy, membrány, meningy, periost, septa, a všechny intra a intermuskulární spojení (endo-peri-epimysium).</a:t>
            </a:r>
            <a:endParaRPr sz="1800">
              <a:solidFill>
                <a:srgbClr val="202124"/>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Fascie - definice</a:t>
            </a:r>
            <a:endParaRPr/>
          </a:p>
        </p:txBody>
      </p:sp>
      <p:sp>
        <p:nvSpPr>
          <p:cNvPr id="200" name="Google Shape;200;p31"/>
          <p:cNvSpPr txBox="1"/>
          <p:nvPr>
            <p:ph idx="1" type="body"/>
          </p:nvPr>
        </p:nvSpPr>
        <p:spPr>
          <a:xfrm>
            <a:off x="540000" y="1228150"/>
            <a:ext cx="4593000" cy="3145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sz="1900"/>
              <a:t>Jako </a:t>
            </a:r>
            <a:r>
              <a:rPr b="1" lang="sk" sz="1900"/>
              <a:t>hluboká fascie </a:t>
            </a:r>
            <a:r>
              <a:rPr lang="sk" sz="1900"/>
              <a:t>se označuje např.:</a:t>
            </a:r>
            <a:endParaRPr sz="1900"/>
          </a:p>
          <a:p>
            <a:pPr indent="-349250" lvl="0" marL="457200" rtl="0" algn="l">
              <a:spcBef>
                <a:spcPts val="0"/>
              </a:spcBef>
              <a:spcAft>
                <a:spcPts val="0"/>
              </a:spcAft>
              <a:buSzPts val="1900"/>
              <a:buChar char="●"/>
            </a:pPr>
            <a:r>
              <a:rPr lang="sk" sz="1900"/>
              <a:t>fascia lata, fascia thoracolumbalis, plantární a palmární fascie, retinacula, atd. </a:t>
            </a:r>
            <a:endParaRPr sz="1900"/>
          </a:p>
          <a:p>
            <a:pPr indent="0" lvl="0" marL="0" rtl="0" algn="l">
              <a:spcBef>
                <a:spcPts val="0"/>
              </a:spcBef>
              <a:spcAft>
                <a:spcPts val="0"/>
              </a:spcAft>
              <a:buNone/>
            </a:pPr>
            <a:r>
              <a:rPr lang="sk" sz="1900"/>
              <a:t>Jako </a:t>
            </a:r>
            <a:r>
              <a:rPr b="1" lang="sk" sz="1900"/>
              <a:t>povrchová fascie</a:t>
            </a:r>
            <a:r>
              <a:rPr lang="sk" sz="1900"/>
              <a:t> se označuje např.:</a:t>
            </a:r>
            <a:endParaRPr sz="1900"/>
          </a:p>
          <a:p>
            <a:pPr indent="-349250" lvl="0" marL="457200" rtl="0" algn="l">
              <a:spcBef>
                <a:spcPts val="0"/>
              </a:spcBef>
              <a:spcAft>
                <a:spcPts val="0"/>
              </a:spcAft>
              <a:buSzPts val="1900"/>
              <a:buChar char="●"/>
            </a:pPr>
            <a:r>
              <a:rPr lang="sk" sz="1900"/>
              <a:t>lamina propria, Camper's fascia, prostor vyplňující perimysium, ligamentum fundiforme, podkoží, fascia buccalis, atd.</a:t>
            </a:r>
            <a:endParaRPr sz="1900"/>
          </a:p>
        </p:txBody>
      </p:sp>
      <p:pic>
        <p:nvPicPr>
          <p:cNvPr id="201" name="Google Shape;201;p31"/>
          <p:cNvPicPr preferRelativeResize="0"/>
          <p:nvPr/>
        </p:nvPicPr>
        <p:blipFill>
          <a:blip r:embed="rId3">
            <a:alphaModFix/>
          </a:blip>
          <a:stretch>
            <a:fillRect/>
          </a:stretch>
        </p:blipFill>
        <p:spPr>
          <a:xfrm>
            <a:off x="5190925" y="0"/>
            <a:ext cx="3706201" cy="2589264"/>
          </a:xfrm>
          <a:prstGeom prst="rect">
            <a:avLst/>
          </a:prstGeom>
          <a:noFill/>
          <a:ln>
            <a:noFill/>
          </a:ln>
        </p:spPr>
      </p:pic>
      <p:sp>
        <p:nvSpPr>
          <p:cNvPr id="202" name="Google Shape;202;p31"/>
          <p:cNvSpPr txBox="1"/>
          <p:nvPr/>
        </p:nvSpPr>
        <p:spPr>
          <a:xfrm>
            <a:off x="5457950" y="2687225"/>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https://8sense.com/en/magazine/your-large-back-fascia-fascinating-information/</a:t>
            </a:r>
            <a:endParaRPr sz="800"/>
          </a:p>
        </p:txBody>
      </p:sp>
      <p:pic>
        <p:nvPicPr>
          <p:cNvPr id="203" name="Google Shape;203;p31"/>
          <p:cNvPicPr preferRelativeResize="0"/>
          <p:nvPr/>
        </p:nvPicPr>
        <p:blipFill>
          <a:blip r:embed="rId4">
            <a:alphaModFix/>
          </a:blip>
          <a:stretch>
            <a:fillRect/>
          </a:stretch>
        </p:blipFill>
        <p:spPr>
          <a:xfrm>
            <a:off x="5285400" y="3270725"/>
            <a:ext cx="2505762" cy="1720374"/>
          </a:xfrm>
          <a:prstGeom prst="rect">
            <a:avLst/>
          </a:prstGeom>
          <a:noFill/>
          <a:ln>
            <a:noFill/>
          </a:ln>
        </p:spPr>
      </p:pic>
      <p:sp>
        <p:nvSpPr>
          <p:cNvPr id="204" name="Google Shape;204;p31"/>
          <p:cNvSpPr txBox="1"/>
          <p:nvPr/>
        </p:nvSpPr>
        <p:spPr>
          <a:xfrm>
            <a:off x="2687200" y="472340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https://www.statpearls.com/ArticleLibrary/viewarticle/18789</a:t>
            </a:r>
            <a:endParaRPr sz="8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Fascie - součást sítí</a:t>
            </a:r>
            <a:endParaRPr/>
          </a:p>
          <a:p>
            <a:pPr indent="0" lvl="0" marL="0" rtl="0" algn="l">
              <a:spcBef>
                <a:spcPts val="0"/>
              </a:spcBef>
              <a:spcAft>
                <a:spcPts val="0"/>
              </a:spcAft>
              <a:buNone/>
            </a:pPr>
            <a:r>
              <a:t/>
            </a:r>
            <a:endParaRPr/>
          </a:p>
        </p:txBody>
      </p:sp>
      <p:pic>
        <p:nvPicPr>
          <p:cNvPr id="210" name="Google Shape;210;p32"/>
          <p:cNvPicPr preferRelativeResize="0"/>
          <p:nvPr/>
        </p:nvPicPr>
        <p:blipFill rotWithShape="1">
          <a:blip r:embed="rId3">
            <a:alphaModFix/>
          </a:blip>
          <a:srcRect b="23984" l="12503" r="35309" t="28830"/>
          <a:stretch/>
        </p:blipFill>
        <p:spPr>
          <a:xfrm>
            <a:off x="1763500" y="1113249"/>
            <a:ext cx="5384924" cy="3042899"/>
          </a:xfrm>
          <a:prstGeom prst="rect">
            <a:avLst/>
          </a:prstGeom>
          <a:noFill/>
          <a:ln>
            <a:noFill/>
          </a:ln>
        </p:spPr>
      </p:pic>
      <p:sp>
        <p:nvSpPr>
          <p:cNvPr id="211" name="Google Shape;211;p32"/>
          <p:cNvSpPr txBox="1"/>
          <p:nvPr/>
        </p:nvSpPr>
        <p:spPr>
          <a:xfrm>
            <a:off x="1763500" y="4156150"/>
            <a:ext cx="5532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1200">
                <a:solidFill>
                  <a:schemeClr val="dk1"/>
                </a:solidFill>
              </a:rPr>
              <a:t>CURRENT TRENDS IN MANAGEMENT OF MUSCULOSKELETAL PAIN DR KANNABIRAN BHOJAN, PhD. (P.T.): https://www.slideshare.net/physiokanna/1-fascia-basics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Fascie - mikrostruktura</a:t>
            </a:r>
            <a:endParaRPr/>
          </a:p>
          <a:p>
            <a:pPr indent="0" lvl="0" marL="0" rtl="0" algn="l">
              <a:spcBef>
                <a:spcPts val="0"/>
              </a:spcBef>
              <a:spcAft>
                <a:spcPts val="0"/>
              </a:spcAft>
              <a:buNone/>
            </a:pPr>
            <a:r>
              <a:t/>
            </a:r>
            <a:endParaRPr/>
          </a:p>
        </p:txBody>
      </p:sp>
      <p:pic>
        <p:nvPicPr>
          <p:cNvPr id="217" name="Google Shape;217;p33"/>
          <p:cNvPicPr preferRelativeResize="0"/>
          <p:nvPr/>
        </p:nvPicPr>
        <p:blipFill rotWithShape="1">
          <a:blip r:embed="rId3">
            <a:alphaModFix/>
          </a:blip>
          <a:srcRect b="29552" l="11179" r="40276" t="25650"/>
          <a:stretch/>
        </p:blipFill>
        <p:spPr>
          <a:xfrm>
            <a:off x="2256850" y="1162975"/>
            <a:ext cx="5154002" cy="2972800"/>
          </a:xfrm>
          <a:prstGeom prst="rect">
            <a:avLst/>
          </a:prstGeom>
          <a:noFill/>
          <a:ln>
            <a:noFill/>
          </a:ln>
        </p:spPr>
      </p:pic>
      <p:sp>
        <p:nvSpPr>
          <p:cNvPr id="218" name="Google Shape;218;p33"/>
          <p:cNvSpPr txBox="1"/>
          <p:nvPr/>
        </p:nvSpPr>
        <p:spPr>
          <a:xfrm>
            <a:off x="2456300" y="4072175"/>
            <a:ext cx="5532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1200">
                <a:solidFill>
                  <a:schemeClr val="dk1"/>
                </a:solidFill>
              </a:rPr>
              <a:t>CURRENT TRENDS IN MANAGEMENT OF MUSCULOSKELETAL PAIN DR KANNABIRAN BHOJAN, PhD. (P.T.): https://www.slideshare.net/physiokanna/1-fascia-basics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sz="2800"/>
              <a:t>Jak by naše tělo vypadalo bez fasciální sítě?</a:t>
            </a:r>
            <a:endParaRPr sz="2800"/>
          </a:p>
          <a:p>
            <a:pPr indent="0" lvl="0" marL="0" rtl="0" algn="l">
              <a:spcBef>
                <a:spcPts val="0"/>
              </a:spcBef>
              <a:spcAft>
                <a:spcPts val="0"/>
              </a:spcAft>
              <a:buNone/>
            </a:pPr>
            <a:r>
              <a:t/>
            </a:r>
            <a:endParaRPr sz="2800"/>
          </a:p>
        </p:txBody>
      </p:sp>
      <p:pic>
        <p:nvPicPr>
          <p:cNvPr id="224" name="Google Shape;224;p34"/>
          <p:cNvPicPr preferRelativeResize="0"/>
          <p:nvPr/>
        </p:nvPicPr>
        <p:blipFill rotWithShape="1">
          <a:blip r:embed="rId3">
            <a:alphaModFix/>
          </a:blip>
          <a:srcRect b="28490" l="14989" r="44255" t="29363"/>
          <a:stretch/>
        </p:blipFill>
        <p:spPr>
          <a:xfrm>
            <a:off x="2069101" y="1207725"/>
            <a:ext cx="5407150" cy="34948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Fascie - mikrostruktura</a:t>
            </a:r>
            <a:endParaRPr/>
          </a:p>
          <a:p>
            <a:pPr indent="0" lvl="0" marL="0" rtl="0" algn="l">
              <a:spcBef>
                <a:spcPts val="0"/>
              </a:spcBef>
              <a:spcAft>
                <a:spcPts val="0"/>
              </a:spcAft>
              <a:buNone/>
            </a:pPr>
            <a:r>
              <a:t/>
            </a:r>
            <a:endParaRPr/>
          </a:p>
        </p:txBody>
      </p:sp>
      <p:sp>
        <p:nvSpPr>
          <p:cNvPr id="230" name="Google Shape;230;p35"/>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55600" lvl="0" marL="457200" rtl="0" algn="l">
              <a:spcBef>
                <a:spcPts val="0"/>
              </a:spcBef>
              <a:spcAft>
                <a:spcPts val="0"/>
              </a:spcAft>
              <a:buSzPts val="2000"/>
              <a:buChar char="●"/>
            </a:pPr>
            <a:r>
              <a:rPr lang="sk" sz="2000"/>
              <a:t>Její buňky a vlákna jsou “ponořeny” v </a:t>
            </a:r>
            <a:r>
              <a:rPr b="1" lang="sk" sz="2000"/>
              <a:t>extracelulární matrix (ECM)</a:t>
            </a:r>
            <a:r>
              <a:rPr lang="sk" sz="2000"/>
              <a:t> - “základní hmota”</a:t>
            </a:r>
            <a:endParaRPr sz="2000"/>
          </a:p>
        </p:txBody>
      </p:sp>
      <p:pic>
        <p:nvPicPr>
          <p:cNvPr id="231" name="Google Shape;231;p35"/>
          <p:cNvPicPr preferRelativeResize="0"/>
          <p:nvPr/>
        </p:nvPicPr>
        <p:blipFill>
          <a:blip r:embed="rId3">
            <a:alphaModFix/>
          </a:blip>
          <a:stretch>
            <a:fillRect/>
          </a:stretch>
        </p:blipFill>
        <p:spPr>
          <a:xfrm rot="-5400000">
            <a:off x="3906427" y="1162473"/>
            <a:ext cx="3309700" cy="441295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Povrchová fascie - makrostruktura</a:t>
            </a:r>
            <a:endParaRPr/>
          </a:p>
        </p:txBody>
      </p:sp>
      <p:sp>
        <p:nvSpPr>
          <p:cNvPr id="237" name="Google Shape;237;p36"/>
          <p:cNvSpPr txBox="1"/>
          <p:nvPr>
            <p:ph idx="1" type="body"/>
          </p:nvPr>
        </p:nvSpPr>
        <p:spPr>
          <a:xfrm>
            <a:off x="540000" y="1269000"/>
            <a:ext cx="36273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sz="1900"/>
              <a:t>Povrchová fascie (fascia superficialis):</a:t>
            </a:r>
            <a:endParaRPr b="1" sz="1900"/>
          </a:p>
          <a:p>
            <a:pPr indent="-349250" lvl="0" marL="457200" rtl="0" algn="l">
              <a:spcBef>
                <a:spcPts val="0"/>
              </a:spcBef>
              <a:spcAft>
                <a:spcPts val="0"/>
              </a:spcAft>
              <a:buSzPts val="1900"/>
              <a:buChar char="●"/>
            </a:pPr>
            <a:r>
              <a:rPr lang="sk" sz="1900"/>
              <a:t>Podkožní vazivová tkáň s množstvím tukových buněk</a:t>
            </a:r>
            <a:endParaRPr sz="1900"/>
          </a:p>
          <a:p>
            <a:pPr indent="-349250" lvl="0" marL="457200" rtl="0" algn="l">
              <a:spcBef>
                <a:spcPts val="0"/>
              </a:spcBef>
              <a:spcAft>
                <a:spcPts val="0"/>
              </a:spcAft>
              <a:buSzPts val="1900"/>
              <a:buChar char="●"/>
            </a:pPr>
            <a:r>
              <a:rPr lang="sk" sz="1900"/>
              <a:t>Metabolická aktivita</a:t>
            </a:r>
            <a:endParaRPr sz="1900"/>
          </a:p>
          <a:p>
            <a:pPr indent="-349250" lvl="0" marL="457200" rtl="0" algn="l">
              <a:spcBef>
                <a:spcPts val="0"/>
              </a:spcBef>
              <a:spcAft>
                <a:spcPts val="0"/>
              </a:spcAft>
              <a:buSzPts val="1900"/>
              <a:buChar char="●"/>
            </a:pPr>
            <a:r>
              <a:rPr lang="sk" sz="1900"/>
              <a:t>“Klouzání” pokožky</a:t>
            </a:r>
            <a:endParaRPr sz="1900"/>
          </a:p>
          <a:p>
            <a:pPr indent="-349250" lvl="0" marL="457200" rtl="0" algn="l">
              <a:spcBef>
                <a:spcPts val="0"/>
              </a:spcBef>
              <a:spcAft>
                <a:spcPts val="0"/>
              </a:spcAft>
              <a:buSzPts val="1900"/>
              <a:buChar char="●"/>
            </a:pPr>
            <a:r>
              <a:rPr lang="sk" sz="1900"/>
              <a:t>Termoregulace</a:t>
            </a:r>
            <a:endParaRPr sz="1900"/>
          </a:p>
          <a:p>
            <a:pPr indent="-349250" lvl="0" marL="457200" rtl="0" algn="l">
              <a:spcBef>
                <a:spcPts val="0"/>
              </a:spcBef>
              <a:spcAft>
                <a:spcPts val="0"/>
              </a:spcAft>
              <a:buSzPts val="1900"/>
              <a:buChar char="●"/>
            </a:pPr>
            <a:r>
              <a:rPr lang="sk" sz="1900"/>
              <a:t>Průchod nervů, krevních a lymfatických cév</a:t>
            </a:r>
            <a:endParaRPr sz="1900"/>
          </a:p>
        </p:txBody>
      </p:sp>
      <p:pic>
        <p:nvPicPr>
          <p:cNvPr id="238" name="Google Shape;238;p36"/>
          <p:cNvPicPr preferRelativeResize="0"/>
          <p:nvPr/>
        </p:nvPicPr>
        <p:blipFill>
          <a:blip r:embed="rId3">
            <a:alphaModFix/>
          </a:blip>
          <a:stretch>
            <a:fillRect/>
          </a:stretch>
        </p:blipFill>
        <p:spPr>
          <a:xfrm>
            <a:off x="4093800" y="1031100"/>
            <a:ext cx="4897800" cy="2678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Povrchová fascie - Retinaculum cutis </a:t>
            </a:r>
            <a:endParaRPr/>
          </a:p>
        </p:txBody>
      </p:sp>
      <p:sp>
        <p:nvSpPr>
          <p:cNvPr id="244" name="Google Shape;244;p37"/>
          <p:cNvSpPr txBox="1"/>
          <p:nvPr>
            <p:ph idx="1" type="body"/>
          </p:nvPr>
        </p:nvSpPr>
        <p:spPr>
          <a:xfrm>
            <a:off x="540000" y="1269000"/>
            <a:ext cx="3711300" cy="3105000"/>
          </a:xfrm>
          <a:prstGeom prst="rect">
            <a:avLst/>
          </a:prstGeom>
        </p:spPr>
        <p:txBody>
          <a:bodyPr anchorCtr="0" anchor="t" bIns="0" lIns="0" spcFirstLastPara="1" rIns="0" wrap="square" tIns="0">
            <a:noAutofit/>
          </a:bodyPr>
          <a:lstStyle/>
          <a:p>
            <a:pPr indent="-317500" lvl="0" marL="457200" rtl="0" algn="l">
              <a:spcBef>
                <a:spcPts val="0"/>
              </a:spcBef>
              <a:spcAft>
                <a:spcPts val="0"/>
              </a:spcAft>
              <a:buSzPts val="1400"/>
              <a:buChar char="●"/>
            </a:pPr>
            <a:r>
              <a:rPr lang="sk" sz="1400"/>
              <a:t>Distribuce adipocytů ve vazivové tkáni (Retinaculum cutis povrchové a hluboké)</a:t>
            </a:r>
            <a:r>
              <a:rPr lang="sk" sz="1400"/>
              <a:t>.</a:t>
            </a:r>
            <a:endParaRPr sz="1400"/>
          </a:p>
          <a:p>
            <a:pPr indent="0" lvl="0" marL="0" rtl="0" algn="l">
              <a:spcBef>
                <a:spcPts val="0"/>
              </a:spcBef>
              <a:spcAft>
                <a:spcPts val="0"/>
              </a:spcAft>
              <a:buNone/>
            </a:pPr>
            <a:r>
              <a:rPr b="1" lang="sk" sz="1400"/>
              <a:t>Retinaculum cutis fascie:</a:t>
            </a:r>
            <a:endParaRPr sz="1400"/>
          </a:p>
          <a:p>
            <a:pPr indent="-317500" lvl="0" marL="457200" rtl="0" algn="l">
              <a:spcBef>
                <a:spcPts val="0"/>
              </a:spcBef>
              <a:spcAft>
                <a:spcPts val="0"/>
              </a:spcAft>
              <a:buSzPts val="1400"/>
              <a:buChar char="●"/>
            </a:pPr>
            <a:r>
              <a:rPr lang="sk" sz="1400"/>
              <a:t>Z</a:t>
            </a:r>
            <a:r>
              <a:rPr lang="sk" sz="1400"/>
              <a:t>abezpečuje její “ukotvení”</a:t>
            </a:r>
            <a:endParaRPr sz="1400"/>
          </a:p>
          <a:p>
            <a:pPr indent="-317500" lvl="0" marL="457200" rtl="0" algn="l">
              <a:spcBef>
                <a:spcPts val="0"/>
              </a:spcBef>
              <a:spcAft>
                <a:spcPts val="0"/>
              </a:spcAft>
              <a:buSzPts val="1400"/>
              <a:buChar char="●"/>
            </a:pPr>
            <a:r>
              <a:rPr lang="sk" sz="1400"/>
              <a:t>Flexibilní, ale odolný mechanismus pro přenos mechanické zátěže s různým vektorem působení</a:t>
            </a:r>
            <a:endParaRPr sz="1400"/>
          </a:p>
          <a:p>
            <a:pPr indent="-317500" lvl="0" marL="457200" rtl="0" algn="l">
              <a:spcBef>
                <a:spcPts val="0"/>
              </a:spcBef>
              <a:spcAft>
                <a:spcPts val="0"/>
              </a:spcAft>
              <a:buSzPts val="1400"/>
              <a:buChar char="●"/>
            </a:pPr>
            <a:r>
              <a:rPr lang="sk" sz="1400"/>
              <a:t>Pohyblivost kůže (s ohledem na struktury pod ní) se liší v rámci jednotlivých regionů.</a:t>
            </a:r>
            <a:endParaRPr sz="1400"/>
          </a:p>
        </p:txBody>
      </p:sp>
      <p:pic>
        <p:nvPicPr>
          <p:cNvPr id="245" name="Google Shape;245;p37"/>
          <p:cNvPicPr preferRelativeResize="0"/>
          <p:nvPr/>
        </p:nvPicPr>
        <p:blipFill>
          <a:blip r:embed="rId3">
            <a:alphaModFix/>
          </a:blip>
          <a:stretch>
            <a:fillRect/>
          </a:stretch>
        </p:blipFill>
        <p:spPr>
          <a:xfrm>
            <a:off x="4316200" y="1268988"/>
            <a:ext cx="4081374" cy="3061025"/>
          </a:xfrm>
          <a:prstGeom prst="rect">
            <a:avLst/>
          </a:prstGeom>
          <a:noFill/>
          <a:ln>
            <a:noFill/>
          </a:ln>
        </p:spPr>
      </p:pic>
      <p:sp>
        <p:nvSpPr>
          <p:cNvPr id="246" name="Google Shape;246;p37"/>
          <p:cNvSpPr txBox="1"/>
          <p:nvPr/>
        </p:nvSpPr>
        <p:spPr>
          <a:xfrm>
            <a:off x="4316200" y="4451150"/>
            <a:ext cx="457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https://www.youtube.com/watch?v=tRA5neILvdI&amp;ab_channel=easyhumanatomy</a:t>
            </a:r>
            <a:endParaRPr sz="8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p38"/>
          <p:cNvPicPr preferRelativeResize="0"/>
          <p:nvPr/>
        </p:nvPicPr>
        <p:blipFill>
          <a:blip r:embed="rId3">
            <a:alphaModFix/>
          </a:blip>
          <a:stretch>
            <a:fillRect/>
          </a:stretch>
        </p:blipFill>
        <p:spPr>
          <a:xfrm>
            <a:off x="152400" y="68425"/>
            <a:ext cx="8839204" cy="4428234"/>
          </a:xfrm>
          <a:prstGeom prst="rect">
            <a:avLst/>
          </a:prstGeom>
          <a:noFill/>
          <a:ln>
            <a:noFill/>
          </a:ln>
        </p:spPr>
      </p:pic>
      <p:sp>
        <p:nvSpPr>
          <p:cNvPr id="252" name="Google Shape;252;p38"/>
          <p:cNvSpPr txBox="1"/>
          <p:nvPr/>
        </p:nvSpPr>
        <p:spPr>
          <a:xfrm>
            <a:off x="3427450" y="449665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chemeClr val="dk1"/>
                </a:solidFill>
              </a:rPr>
              <a:t>https://www.mdpi.com/1422-0067/22/13/6845/htm</a:t>
            </a:r>
            <a:endParaRPr sz="8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Fascie-úvod</a:t>
            </a:r>
            <a:endParaRPr/>
          </a:p>
        </p:txBody>
      </p:sp>
      <p:sp>
        <p:nvSpPr>
          <p:cNvPr id="136" name="Google Shape;136;p21"/>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lang="sk"/>
              <a:t>Teorie myofasciálních meridiánů (propojený celek s jednotlivými částmi)</a:t>
            </a:r>
            <a:endParaRPr/>
          </a:p>
          <a:p>
            <a:pPr indent="-361950" lvl="0" marL="457200" rtl="0" algn="l">
              <a:spcBef>
                <a:spcPts val="0"/>
              </a:spcBef>
              <a:spcAft>
                <a:spcPts val="0"/>
              </a:spcAft>
              <a:buSzPts val="2100"/>
              <a:buChar char="●"/>
            </a:pPr>
            <a:r>
              <a:rPr lang="sk"/>
              <a:t>Flexe v lokti kontrakcí bicepsu/vliv flexe v lokti na vzdálenější struktury (tah za vzdálenější ligamenta či fascii, tahový efekt fasciálně přenesen na proximální či distální struktury)-</a:t>
            </a:r>
            <a:endParaRPr/>
          </a:p>
          <a:p>
            <a:pPr indent="-361950" lvl="0" marL="457200" rtl="0" algn="l">
              <a:spcBef>
                <a:spcPts val="0"/>
              </a:spcBef>
              <a:spcAft>
                <a:spcPts val="0"/>
              </a:spcAft>
              <a:buSzPts val="2100"/>
              <a:buChar char="●"/>
            </a:pPr>
            <a:r>
              <a:rPr lang="sk"/>
              <a:t>Biceps - flexor ramene a lokte/součást myofasciální kontinuity od trupu po palec.</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Hluboká fascie</a:t>
            </a:r>
            <a:endParaRPr/>
          </a:p>
          <a:p>
            <a:pPr indent="0" lvl="0" marL="0" rtl="0" algn="l">
              <a:spcBef>
                <a:spcPts val="0"/>
              </a:spcBef>
              <a:spcAft>
                <a:spcPts val="0"/>
              </a:spcAft>
              <a:buNone/>
            </a:pPr>
            <a:r>
              <a:t/>
            </a:r>
            <a:endParaRPr/>
          </a:p>
        </p:txBody>
      </p:sp>
      <p:sp>
        <p:nvSpPr>
          <p:cNvPr id="258" name="Google Shape;258;p39"/>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Char char="●"/>
            </a:pPr>
            <a:r>
              <a:rPr lang="sk" sz="1800"/>
              <a:t>Vyplňuje prostor kolem kosterních svalových buněk (endomysium), svalových fasciklů (perimysium) a sv. břišek (epimysium) </a:t>
            </a:r>
            <a:r>
              <a:rPr b="1" lang="sk" sz="1800"/>
              <a:t>= esenciální pro přenos síly pohybu svalů na kloub.</a:t>
            </a:r>
            <a:endParaRPr b="1" sz="1800"/>
          </a:p>
          <a:p>
            <a:pPr indent="-342900" lvl="0" marL="457200" rtl="0" algn="l">
              <a:spcBef>
                <a:spcPts val="0"/>
              </a:spcBef>
              <a:spcAft>
                <a:spcPts val="0"/>
              </a:spcAft>
              <a:buSzPts val="1800"/>
              <a:buChar char="●"/>
            </a:pPr>
            <a:r>
              <a:rPr lang="sk" sz="1800"/>
              <a:t> Obsahuje vysoký podíl k. hyaluronové v prostoru mezi vrstvy endomysia, perimysia a epimysia.</a:t>
            </a:r>
            <a:endParaRPr sz="1800"/>
          </a:p>
          <a:p>
            <a:pPr indent="-342900" lvl="0" marL="457200" rtl="0" algn="l">
              <a:spcBef>
                <a:spcPts val="0"/>
              </a:spcBef>
              <a:spcAft>
                <a:spcPts val="0"/>
              </a:spcAft>
              <a:buSzPts val="1800"/>
              <a:buChar char="●"/>
            </a:pPr>
            <a:r>
              <a:rPr lang="sk" sz="1800"/>
              <a:t>Obsahuje paralelní longitudinální kolagenové shluky a rudimentárně i elastinu (síla/odolnost i pružnost).</a:t>
            </a:r>
            <a:endParaRPr sz="1800"/>
          </a:p>
          <a:p>
            <a:pPr indent="-342900" lvl="0" marL="457200" rtl="0" algn="l">
              <a:spcBef>
                <a:spcPts val="0"/>
              </a:spcBef>
              <a:spcAft>
                <a:spcPts val="0"/>
              </a:spcAft>
              <a:buSzPts val="1800"/>
              <a:buChar char="●"/>
            </a:pPr>
            <a:r>
              <a:rPr lang="sk" sz="1800"/>
              <a:t>HA (i fasciacyty) se nachází mezi hlubokou fascií a svalem, zabezpečuje klouzání (lubrikaci) mezi těmito strukturami, a také v rámci své ECM,  zabezpečující inter-fasciální klouzání.</a:t>
            </a:r>
            <a:endParaRPr sz="18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4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Densifikace</a:t>
            </a:r>
            <a:endParaRPr/>
          </a:p>
        </p:txBody>
      </p:sp>
      <p:pic>
        <p:nvPicPr>
          <p:cNvPr id="264" name="Google Shape;264;p40"/>
          <p:cNvPicPr preferRelativeResize="0"/>
          <p:nvPr/>
        </p:nvPicPr>
        <p:blipFill>
          <a:blip r:embed="rId3">
            <a:alphaModFix/>
          </a:blip>
          <a:stretch>
            <a:fillRect/>
          </a:stretch>
        </p:blipFill>
        <p:spPr>
          <a:xfrm>
            <a:off x="3006775" y="878700"/>
            <a:ext cx="3513342" cy="3960003"/>
          </a:xfrm>
          <a:prstGeom prst="rect">
            <a:avLst/>
          </a:prstGeom>
          <a:noFill/>
          <a:ln>
            <a:noFill/>
          </a:ln>
        </p:spPr>
      </p:pic>
      <p:sp>
        <p:nvSpPr>
          <p:cNvPr id="265" name="Google Shape;265;p40"/>
          <p:cNvSpPr txBox="1"/>
          <p:nvPr/>
        </p:nvSpPr>
        <p:spPr>
          <a:xfrm>
            <a:off x="3510625" y="4758950"/>
            <a:ext cx="4345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https://www.mdpi.com/1422-0067/22/13/6845/htm</a:t>
            </a:r>
            <a:endParaRPr sz="8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4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Možnosti terapie</a:t>
            </a:r>
            <a:endParaRPr/>
          </a:p>
        </p:txBody>
      </p:sp>
      <p:sp>
        <p:nvSpPr>
          <p:cNvPr id="271" name="Google Shape;271;p41"/>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a:t>Povrchová fascie: </a:t>
            </a:r>
            <a:endParaRPr b="1"/>
          </a:p>
          <a:p>
            <a:pPr indent="-361950" lvl="0" marL="457200" rtl="0" algn="l">
              <a:spcBef>
                <a:spcPts val="0"/>
              </a:spcBef>
              <a:spcAft>
                <a:spcPts val="0"/>
              </a:spcAft>
              <a:buSzPts val="2100"/>
              <a:buChar char="●"/>
            </a:pPr>
            <a:r>
              <a:rPr b="1" lang="sk"/>
              <a:t>Pod povrchem kůže </a:t>
            </a:r>
            <a:r>
              <a:rPr lang="sk"/>
              <a:t>- masáž lehkým tlakem a větším povrchem, postupné vyčkání v bariéře (restrukturalizace tkáně, rozrušení adhezí)</a:t>
            </a:r>
            <a:endParaRPr/>
          </a:p>
          <a:p>
            <a:pPr indent="-361950" lvl="0" marL="457200" rtl="0" algn="l">
              <a:spcBef>
                <a:spcPts val="0"/>
              </a:spcBef>
              <a:spcAft>
                <a:spcPts val="0"/>
              </a:spcAft>
              <a:buSzPts val="2100"/>
              <a:buChar char="●"/>
            </a:pPr>
            <a:r>
              <a:rPr lang="sk"/>
              <a:t>Souvisí s dysfunkcí lymfatického systému, žilní drenáže</a:t>
            </a:r>
            <a:endParaRPr/>
          </a:p>
          <a:p>
            <a:pPr indent="-361950" lvl="0" marL="457200" rtl="0" algn="l">
              <a:spcBef>
                <a:spcPts val="0"/>
              </a:spcBef>
              <a:spcAft>
                <a:spcPts val="0"/>
              </a:spcAft>
              <a:buSzPts val="2100"/>
              <a:buChar char="●"/>
            </a:pPr>
            <a:r>
              <a:rPr lang="sk"/>
              <a:t>Porucha propriocepce, koordinace, stability</a:t>
            </a:r>
            <a:endParaRPr/>
          </a:p>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Možnosti terapie </a:t>
            </a:r>
            <a:endParaRPr/>
          </a:p>
        </p:txBody>
      </p:sp>
      <p:sp>
        <p:nvSpPr>
          <p:cNvPr id="277" name="Google Shape;277;p42"/>
          <p:cNvSpPr txBox="1"/>
          <p:nvPr>
            <p:ph idx="1" type="body"/>
          </p:nvPr>
        </p:nvSpPr>
        <p:spPr>
          <a:xfrm>
            <a:off x="540000" y="1269000"/>
            <a:ext cx="3816300" cy="1626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sz="1800"/>
              <a:t>Hluboká fascie:</a:t>
            </a:r>
            <a:endParaRPr b="1" sz="1800"/>
          </a:p>
          <a:p>
            <a:pPr indent="-342900" lvl="0" marL="457200" rtl="0" algn="l">
              <a:spcBef>
                <a:spcPts val="0"/>
              </a:spcBef>
              <a:spcAft>
                <a:spcPts val="0"/>
              </a:spcAft>
              <a:buSzPts val="1800"/>
              <a:buChar char="●"/>
            </a:pPr>
            <a:r>
              <a:rPr lang="sk" sz="1800"/>
              <a:t>Myofasciální bolest, křeče (epimysium)</a:t>
            </a:r>
            <a:endParaRPr sz="1800"/>
          </a:p>
          <a:p>
            <a:pPr indent="-342900" lvl="0" marL="457200" rtl="0" algn="l">
              <a:spcBef>
                <a:spcPts val="0"/>
              </a:spcBef>
              <a:spcAft>
                <a:spcPts val="0"/>
              </a:spcAft>
              <a:buSzPts val="1800"/>
              <a:buChar char="●"/>
            </a:pPr>
            <a:r>
              <a:rPr lang="sk" sz="1800"/>
              <a:t>Generování dostatečného tlaku (menší povrch, více do hloubky - manuální frikce (loket, prsty) </a:t>
            </a:r>
            <a:endParaRPr sz="1800"/>
          </a:p>
          <a:p>
            <a:pPr indent="-342900" lvl="0" marL="457200" rtl="0" algn="l">
              <a:spcBef>
                <a:spcPts val="0"/>
              </a:spcBef>
              <a:spcAft>
                <a:spcPts val="0"/>
              </a:spcAft>
              <a:buSzPts val="1800"/>
              <a:buChar char="●"/>
            </a:pPr>
            <a:r>
              <a:rPr lang="sk" sz="1800"/>
              <a:t>Obnova lubrikace, klouzání jednotlivých vrstev</a:t>
            </a:r>
            <a:endParaRPr sz="1800"/>
          </a:p>
        </p:txBody>
      </p:sp>
      <p:pic>
        <p:nvPicPr>
          <p:cNvPr id="278" name="Google Shape;278;p42"/>
          <p:cNvPicPr preferRelativeResize="0"/>
          <p:nvPr/>
        </p:nvPicPr>
        <p:blipFill>
          <a:blip r:embed="rId3">
            <a:alphaModFix/>
          </a:blip>
          <a:stretch>
            <a:fillRect/>
          </a:stretch>
        </p:blipFill>
        <p:spPr>
          <a:xfrm>
            <a:off x="4356300" y="484075"/>
            <a:ext cx="4482900" cy="3683318"/>
          </a:xfrm>
          <a:prstGeom prst="rect">
            <a:avLst/>
          </a:prstGeom>
          <a:noFill/>
          <a:ln>
            <a:noFill/>
          </a:ln>
        </p:spPr>
      </p:pic>
      <p:sp>
        <p:nvSpPr>
          <p:cNvPr id="279" name="Google Shape;279;p42"/>
          <p:cNvSpPr txBox="1"/>
          <p:nvPr/>
        </p:nvSpPr>
        <p:spPr>
          <a:xfrm>
            <a:off x="4909750" y="4016025"/>
            <a:ext cx="3816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https://fearfullywonderfullymade.life/fascial-manipulation-stecco-fm/</a:t>
            </a:r>
            <a:endParaRPr sz="8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Fasciální manipulace - </a:t>
            </a:r>
            <a:r>
              <a:rPr lang="sk"/>
              <a:t>Stecco® (FM)</a:t>
            </a:r>
            <a:endParaRPr/>
          </a:p>
          <a:p>
            <a:pPr indent="0" lvl="0" marL="0" rtl="0" algn="l">
              <a:spcBef>
                <a:spcPts val="0"/>
              </a:spcBef>
              <a:spcAft>
                <a:spcPts val="0"/>
              </a:spcAft>
              <a:buNone/>
            </a:pPr>
            <a:r>
              <a:t/>
            </a:r>
            <a:endParaRPr/>
          </a:p>
        </p:txBody>
      </p:sp>
      <p:sp>
        <p:nvSpPr>
          <p:cNvPr id="285" name="Google Shape;285;p43"/>
          <p:cNvSpPr txBox="1"/>
          <p:nvPr>
            <p:ph idx="1" type="body"/>
          </p:nvPr>
        </p:nvSpPr>
        <p:spPr>
          <a:xfrm>
            <a:off x="540000" y="1269000"/>
            <a:ext cx="45435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lang="sk"/>
              <a:t>Tření (klouby prstců, loket, fasciální pomůcky)</a:t>
            </a:r>
            <a:endParaRPr/>
          </a:p>
          <a:p>
            <a:pPr indent="-361950" lvl="0" marL="457200" rtl="0" algn="l">
              <a:spcBef>
                <a:spcPts val="0"/>
              </a:spcBef>
              <a:spcAft>
                <a:spcPts val="0"/>
              </a:spcAft>
              <a:buSzPts val="2100"/>
              <a:buChar char="●"/>
            </a:pPr>
            <a:r>
              <a:rPr lang="sk"/>
              <a:t>Metodologie </a:t>
            </a:r>
            <a:r>
              <a:rPr b="1" lang="sk"/>
              <a:t>- kde léčit</a:t>
            </a:r>
            <a:endParaRPr b="1"/>
          </a:p>
          <a:p>
            <a:pPr indent="-361950" lvl="0" marL="457200" rtl="0" algn="l">
              <a:spcBef>
                <a:spcPts val="0"/>
              </a:spcBef>
              <a:spcAft>
                <a:spcPts val="0"/>
              </a:spcAft>
              <a:buSzPts val="2100"/>
              <a:buChar char="●"/>
            </a:pPr>
            <a:r>
              <a:rPr b="1" lang="sk"/>
              <a:t>Anamnéza </a:t>
            </a:r>
            <a:r>
              <a:rPr lang="sk"/>
              <a:t>(“old is gold” - starší problém může být klíčem k na léčbu nereagujícímu “novému” problému)</a:t>
            </a:r>
            <a:endParaRPr/>
          </a:p>
          <a:p>
            <a:pPr indent="-361950" lvl="0" marL="457200" rtl="0" algn="l">
              <a:spcBef>
                <a:spcPts val="0"/>
              </a:spcBef>
              <a:spcAft>
                <a:spcPts val="0"/>
              </a:spcAft>
              <a:buSzPts val="2100"/>
              <a:buChar char="●"/>
            </a:pPr>
            <a:r>
              <a:rPr b="1" lang="sk"/>
              <a:t>Aspekce</a:t>
            </a:r>
            <a:r>
              <a:rPr lang="sk"/>
              <a:t> (densifikace, povrch kůže-roadmap)</a:t>
            </a:r>
            <a:endParaRPr/>
          </a:p>
        </p:txBody>
      </p:sp>
      <p:pic>
        <p:nvPicPr>
          <p:cNvPr id="286" name="Google Shape;286;p43"/>
          <p:cNvPicPr preferRelativeResize="0"/>
          <p:nvPr/>
        </p:nvPicPr>
        <p:blipFill>
          <a:blip r:embed="rId3">
            <a:alphaModFix/>
          </a:blip>
          <a:stretch>
            <a:fillRect/>
          </a:stretch>
        </p:blipFill>
        <p:spPr>
          <a:xfrm>
            <a:off x="5083500" y="1337975"/>
            <a:ext cx="3755701" cy="2641230"/>
          </a:xfrm>
          <a:prstGeom prst="rect">
            <a:avLst/>
          </a:prstGeom>
          <a:noFill/>
          <a:ln>
            <a:noFill/>
          </a:ln>
        </p:spPr>
      </p:pic>
      <p:sp>
        <p:nvSpPr>
          <p:cNvPr id="287" name="Google Shape;287;p43"/>
          <p:cNvSpPr txBox="1"/>
          <p:nvPr/>
        </p:nvSpPr>
        <p:spPr>
          <a:xfrm>
            <a:off x="5461350" y="4228500"/>
            <a:ext cx="3224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chemeClr val="dk1"/>
                </a:solidFill>
              </a:rPr>
              <a:t>https://fearfullywonderfullymade.life/fascial-manipulation-stecco-fm/</a:t>
            </a:r>
            <a:endParaRPr sz="800">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4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Fasciální manipulace - Stecco® (FM)</a:t>
            </a:r>
            <a:endParaRPr/>
          </a:p>
          <a:p>
            <a:pPr indent="0" lvl="0" marL="0" rtl="0" algn="l">
              <a:spcBef>
                <a:spcPts val="0"/>
              </a:spcBef>
              <a:spcAft>
                <a:spcPts val="0"/>
              </a:spcAft>
              <a:buNone/>
            </a:pPr>
            <a:r>
              <a:t/>
            </a:r>
            <a:endParaRPr/>
          </a:p>
        </p:txBody>
      </p:sp>
      <p:sp>
        <p:nvSpPr>
          <p:cNvPr id="293" name="Google Shape;293;p44"/>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b="1" lang="sk"/>
              <a:t>Pohyb (jednoduchost - </a:t>
            </a:r>
            <a:r>
              <a:rPr lang="sk"/>
              <a:t>S, F, H (rotace) roviny, pohyb v bolestivém segmentu OK? - hledám jinde</a:t>
            </a:r>
            <a:endParaRPr/>
          </a:p>
          <a:p>
            <a:pPr indent="-361950" lvl="0" marL="457200" rtl="0" algn="l">
              <a:spcBef>
                <a:spcPts val="0"/>
              </a:spcBef>
              <a:spcAft>
                <a:spcPts val="0"/>
              </a:spcAft>
              <a:buSzPts val="2100"/>
              <a:buChar char="●"/>
            </a:pPr>
            <a:r>
              <a:rPr lang="sk"/>
              <a:t>Pohyb není problém - orgánová dysfunkce? Nebo - </a:t>
            </a:r>
            <a:r>
              <a:rPr b="1" lang="sk"/>
              <a:t>Palpace</a:t>
            </a:r>
            <a:endParaRPr b="1"/>
          </a:p>
          <a:p>
            <a:pPr indent="-361950" lvl="0" marL="457200" rtl="0" algn="l">
              <a:spcBef>
                <a:spcPts val="0"/>
              </a:spcBef>
              <a:spcAft>
                <a:spcPts val="0"/>
              </a:spcAft>
              <a:buSzPts val="2100"/>
              <a:buChar char="●"/>
            </a:pPr>
            <a:r>
              <a:rPr b="1" lang="sk"/>
              <a:t>Palpace </a:t>
            </a:r>
            <a:r>
              <a:rPr lang="sk"/>
              <a:t>(14 segmentů - klouby, svaly, cévy, orgány)</a:t>
            </a:r>
            <a:endParaRPr/>
          </a:p>
        </p:txBody>
      </p:sp>
      <p:pic>
        <p:nvPicPr>
          <p:cNvPr id="294" name="Google Shape;294;p44"/>
          <p:cNvPicPr preferRelativeResize="0"/>
          <p:nvPr/>
        </p:nvPicPr>
        <p:blipFill>
          <a:blip r:embed="rId3">
            <a:alphaModFix/>
          </a:blip>
          <a:stretch>
            <a:fillRect/>
          </a:stretch>
        </p:blipFill>
        <p:spPr>
          <a:xfrm>
            <a:off x="1987450" y="2925921"/>
            <a:ext cx="4637049" cy="1972300"/>
          </a:xfrm>
          <a:prstGeom prst="rect">
            <a:avLst/>
          </a:prstGeom>
          <a:noFill/>
          <a:ln>
            <a:noFill/>
          </a:ln>
        </p:spPr>
      </p:pic>
      <p:sp>
        <p:nvSpPr>
          <p:cNvPr id="295" name="Google Shape;295;p44"/>
          <p:cNvSpPr txBox="1"/>
          <p:nvPr/>
        </p:nvSpPr>
        <p:spPr>
          <a:xfrm>
            <a:off x="2741300" y="4864875"/>
            <a:ext cx="35757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https://fearfullywonderfullymade.life/fascial-manipulation-stecco-fm/</a:t>
            </a:r>
            <a:endParaRPr sz="8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Fasciální manipulace - Stecco® (FM)</a:t>
            </a:r>
            <a:endParaRPr/>
          </a:p>
          <a:p>
            <a:pPr indent="0" lvl="0" marL="0" rtl="0" algn="l">
              <a:spcBef>
                <a:spcPts val="0"/>
              </a:spcBef>
              <a:spcAft>
                <a:spcPts val="0"/>
              </a:spcAft>
              <a:buNone/>
            </a:pPr>
            <a:r>
              <a:t/>
            </a:r>
            <a:endParaRPr/>
          </a:p>
        </p:txBody>
      </p:sp>
      <p:sp>
        <p:nvSpPr>
          <p:cNvPr id="301" name="Google Shape;301;p45"/>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Char char="●"/>
            </a:pPr>
            <a:r>
              <a:rPr lang="sk" sz="1800"/>
              <a:t>Povrchová fascie (teplota, vlhkost, citlivost, trofika tkáně)</a:t>
            </a:r>
            <a:endParaRPr sz="1800"/>
          </a:p>
          <a:p>
            <a:pPr indent="-342900" lvl="0" marL="457200" rtl="0" algn="l">
              <a:spcBef>
                <a:spcPts val="0"/>
              </a:spcBef>
              <a:spcAft>
                <a:spcPts val="0"/>
              </a:spcAft>
              <a:buSzPts val="1800"/>
              <a:buChar char="●"/>
            </a:pPr>
            <a:r>
              <a:rPr lang="sk" sz="1800"/>
              <a:t>Hluboká fascie (“centres of coordination” - </a:t>
            </a:r>
            <a:r>
              <a:rPr b="1" lang="sk" sz="1800"/>
              <a:t>CC - </a:t>
            </a:r>
            <a:r>
              <a:rPr lang="sk" sz="1800"/>
              <a:t>místa, kde se</a:t>
            </a:r>
            <a:r>
              <a:rPr b="1" lang="sk" sz="1800"/>
              <a:t> sbíhají vektory síly, pro koordinaci pohybu v určité rovině. </a:t>
            </a:r>
            <a:r>
              <a:rPr lang="sk" sz="1800"/>
              <a:t>Svaly se nekontrahují jako jedna/žádná kontrakce jednoho svalu, ale spíše jako koodinovaná série kontrakcí jen těch svalů, které jsou k danému pohybu a rychlosti nutné. Fascie (svou lokalizací přes bříška svalu je perfektním periferním mechanismem koordinujícím pohyb).</a:t>
            </a:r>
            <a:endParaRPr sz="1800"/>
          </a:p>
          <a:p>
            <a:pPr indent="-342900" lvl="0" marL="457200" rtl="0" algn="l">
              <a:spcBef>
                <a:spcPts val="0"/>
              </a:spcBef>
              <a:spcAft>
                <a:spcPts val="0"/>
              </a:spcAft>
              <a:buSzPts val="1800"/>
              <a:buChar char="●"/>
            </a:pPr>
            <a:r>
              <a:rPr lang="sk" sz="1800"/>
              <a:t>Kvůli existenci komplexních pohybů (vícero rovin a směrů působení sil) - fascie pokrývající klouby, šlachy a retinacula poblíž kloubů, navádí tyto typy pohybů (“centers of fusion” - </a:t>
            </a:r>
            <a:r>
              <a:rPr b="1" lang="sk" sz="1800"/>
              <a:t>CF</a:t>
            </a:r>
            <a:r>
              <a:rPr lang="sk" sz="1800"/>
              <a:t>).</a:t>
            </a:r>
            <a:endParaRPr sz="18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4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Fasciální manipulace - Stecco® (FM)</a:t>
            </a:r>
            <a:endParaRPr/>
          </a:p>
          <a:p>
            <a:pPr indent="0" lvl="0" marL="0" rtl="0" algn="l">
              <a:spcBef>
                <a:spcPts val="0"/>
              </a:spcBef>
              <a:spcAft>
                <a:spcPts val="0"/>
              </a:spcAft>
              <a:buNone/>
            </a:pPr>
            <a:r>
              <a:t/>
            </a:r>
            <a:endParaRPr/>
          </a:p>
        </p:txBody>
      </p:sp>
      <p:pic>
        <p:nvPicPr>
          <p:cNvPr id="307" name="Google Shape;307;p46"/>
          <p:cNvPicPr preferRelativeResize="0"/>
          <p:nvPr/>
        </p:nvPicPr>
        <p:blipFill>
          <a:blip r:embed="rId3">
            <a:alphaModFix/>
          </a:blip>
          <a:stretch>
            <a:fillRect/>
          </a:stretch>
        </p:blipFill>
        <p:spPr>
          <a:xfrm>
            <a:off x="1954500" y="1037775"/>
            <a:ext cx="5730774" cy="3721176"/>
          </a:xfrm>
          <a:prstGeom prst="rect">
            <a:avLst/>
          </a:prstGeom>
          <a:noFill/>
          <a:ln>
            <a:noFill/>
          </a:ln>
        </p:spPr>
      </p:pic>
      <p:sp>
        <p:nvSpPr>
          <p:cNvPr id="308" name="Google Shape;308;p46"/>
          <p:cNvSpPr txBox="1"/>
          <p:nvPr/>
        </p:nvSpPr>
        <p:spPr>
          <a:xfrm>
            <a:off x="3515725" y="4705725"/>
            <a:ext cx="40227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https://fearfullywonderfullymade.life/fascial-manipulation-stecco-fm/</a:t>
            </a:r>
            <a:endParaRPr sz="8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Fasciální manipulace - Stecco® (FM)</a:t>
            </a:r>
            <a:endParaRPr/>
          </a:p>
          <a:p>
            <a:pPr indent="0" lvl="0" marL="0" rtl="0" algn="l">
              <a:spcBef>
                <a:spcPts val="0"/>
              </a:spcBef>
              <a:spcAft>
                <a:spcPts val="0"/>
              </a:spcAft>
              <a:buNone/>
            </a:pPr>
            <a:r>
              <a:t/>
            </a:r>
            <a:endParaRPr/>
          </a:p>
        </p:txBody>
      </p:sp>
      <p:sp>
        <p:nvSpPr>
          <p:cNvPr id="314" name="Google Shape;314;p47"/>
          <p:cNvSpPr txBox="1"/>
          <p:nvPr>
            <p:ph idx="1" type="body"/>
          </p:nvPr>
        </p:nvSpPr>
        <p:spPr>
          <a:xfrm>
            <a:off x="540000" y="1269000"/>
            <a:ext cx="4032000" cy="31050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Char char="●"/>
            </a:pPr>
            <a:r>
              <a:rPr b="1" lang="sk" sz="1800"/>
              <a:t>Kde palpovat? </a:t>
            </a:r>
            <a:r>
              <a:rPr lang="sk" sz="1800"/>
              <a:t>Oblast hlavního problému a oblast relevantní v anamnéze pacienta (alespoň 2 segmenty).</a:t>
            </a:r>
            <a:endParaRPr sz="1800"/>
          </a:p>
          <a:p>
            <a:pPr indent="-342900" lvl="0" marL="457200" rtl="0" algn="l">
              <a:spcBef>
                <a:spcPts val="0"/>
              </a:spcBef>
              <a:spcAft>
                <a:spcPts val="0"/>
              </a:spcAft>
              <a:buSzPts val="1800"/>
              <a:buChar char="●"/>
            </a:pPr>
            <a:r>
              <a:rPr lang="sk" sz="1800"/>
              <a:t>“Silent” points - densifikace</a:t>
            </a:r>
            <a:endParaRPr sz="1800"/>
          </a:p>
          <a:p>
            <a:pPr indent="-342900" lvl="0" marL="457200" rtl="0" algn="l">
              <a:spcBef>
                <a:spcPts val="0"/>
              </a:spcBef>
              <a:spcAft>
                <a:spcPts val="0"/>
              </a:spcAft>
              <a:buSzPts val="1800"/>
              <a:buChar char="●"/>
            </a:pPr>
            <a:r>
              <a:rPr b="1" lang="sk" sz="1800"/>
              <a:t>Ukázka celého průběhu terapie Antonio Stecco: </a:t>
            </a:r>
            <a:endParaRPr b="1" sz="1800"/>
          </a:p>
          <a:p>
            <a:pPr indent="-323850" lvl="0" marL="457200" rtl="0" algn="l">
              <a:spcBef>
                <a:spcPts val="0"/>
              </a:spcBef>
              <a:spcAft>
                <a:spcPts val="0"/>
              </a:spcAft>
              <a:buSzPts val="1500"/>
              <a:buChar char="●"/>
            </a:pPr>
            <a:r>
              <a:rPr lang="sk" sz="1500" u="sng">
                <a:solidFill>
                  <a:schemeClr val="hlink"/>
                </a:solidFill>
                <a:hlinkClick r:id="rId3"/>
              </a:rPr>
              <a:t>https://www.youtube.com/watch?v=P_btZh1mHxA&amp;ab_channel=AntonioStecco</a:t>
            </a:r>
            <a:r>
              <a:rPr lang="sk" sz="1500"/>
              <a:t> </a:t>
            </a:r>
            <a:endParaRPr sz="1500"/>
          </a:p>
        </p:txBody>
      </p:sp>
      <p:pic>
        <p:nvPicPr>
          <p:cNvPr id="315" name="Google Shape;315;p47"/>
          <p:cNvPicPr preferRelativeResize="0"/>
          <p:nvPr/>
        </p:nvPicPr>
        <p:blipFill>
          <a:blip r:embed="rId4">
            <a:alphaModFix/>
          </a:blip>
          <a:stretch>
            <a:fillRect/>
          </a:stretch>
        </p:blipFill>
        <p:spPr>
          <a:xfrm>
            <a:off x="5018750" y="1269000"/>
            <a:ext cx="2820374" cy="2820374"/>
          </a:xfrm>
          <a:prstGeom prst="rect">
            <a:avLst/>
          </a:prstGeom>
          <a:noFill/>
          <a:ln>
            <a:noFill/>
          </a:ln>
        </p:spPr>
      </p:pic>
      <p:sp>
        <p:nvSpPr>
          <p:cNvPr id="316" name="Google Shape;316;p47"/>
          <p:cNvSpPr txBox="1"/>
          <p:nvPr/>
        </p:nvSpPr>
        <p:spPr>
          <a:xfrm>
            <a:off x="4482725" y="4089375"/>
            <a:ext cx="4204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https://www.researchgate.net/figure/arious-points-treated-according-to-Fascial-Manipulation-technique-a-Pressure-is-applied_fig1_49821211</a:t>
            </a:r>
            <a:endParaRPr sz="8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prof. Carla Stecco, M.D.</a:t>
            </a:r>
            <a:endParaRPr/>
          </a:p>
        </p:txBody>
      </p:sp>
      <p:sp>
        <p:nvSpPr>
          <p:cNvPr id="322" name="Google Shape;322;p48"/>
          <p:cNvSpPr txBox="1"/>
          <p:nvPr>
            <p:ph idx="1" type="body"/>
          </p:nvPr>
        </p:nvSpPr>
        <p:spPr>
          <a:xfrm>
            <a:off x="540000" y="1269000"/>
            <a:ext cx="5752500" cy="3105000"/>
          </a:xfrm>
          <a:prstGeom prst="rect">
            <a:avLst/>
          </a:prstGeom>
        </p:spPr>
        <p:txBody>
          <a:bodyPr anchorCtr="0" anchor="t" bIns="0" lIns="0" spcFirstLastPara="1" rIns="0" wrap="square" tIns="0">
            <a:noAutofit/>
          </a:bodyPr>
          <a:lstStyle/>
          <a:p>
            <a:pPr indent="-323850" lvl="0" marL="457200" rtl="0" algn="l">
              <a:lnSpc>
                <a:spcPct val="150000"/>
              </a:lnSpc>
              <a:spcBef>
                <a:spcPts val="0"/>
              </a:spcBef>
              <a:spcAft>
                <a:spcPts val="0"/>
              </a:spcAft>
              <a:buSzPts val="1500"/>
              <a:buFont typeface="Roboto"/>
              <a:buChar char="●"/>
            </a:pPr>
            <a:r>
              <a:rPr lang="sk" sz="1500">
                <a:highlight>
                  <a:srgbClr val="FFFFFF"/>
                </a:highlight>
                <a:latin typeface="Roboto"/>
                <a:ea typeface="Roboto"/>
                <a:cs typeface="Roboto"/>
                <a:sym typeface="Roboto"/>
              </a:rPr>
              <a:t>University of Padova (Itálie), Veškeré lékařství (Medicine and Surgery), graduation in Medical Doctor (M.D.) 2002</a:t>
            </a:r>
            <a:endParaRPr sz="1500">
              <a:highlight>
                <a:srgbClr val="FFFFFF"/>
              </a:highlight>
              <a:latin typeface="Roboto"/>
              <a:ea typeface="Roboto"/>
              <a:cs typeface="Roboto"/>
              <a:sym typeface="Roboto"/>
            </a:endParaRPr>
          </a:p>
          <a:p>
            <a:pPr indent="-323850" lvl="0" marL="457200" rtl="0" algn="l">
              <a:lnSpc>
                <a:spcPct val="150000"/>
              </a:lnSpc>
              <a:spcBef>
                <a:spcPts val="0"/>
              </a:spcBef>
              <a:spcAft>
                <a:spcPts val="0"/>
              </a:spcAft>
              <a:buSzPts val="1500"/>
              <a:buFont typeface="Roboto"/>
              <a:buChar char="●"/>
            </a:pPr>
            <a:r>
              <a:rPr lang="sk" sz="1500">
                <a:highlight>
                  <a:srgbClr val="FFFFFF"/>
                </a:highlight>
                <a:latin typeface="Roboto"/>
                <a:ea typeface="Roboto"/>
                <a:cs typeface="Roboto"/>
                <a:sym typeface="Roboto"/>
              </a:rPr>
              <a:t>University of Padova (Itálie), Specializace v ortopedii (Ortopaedic Surgery) 2008</a:t>
            </a:r>
            <a:endParaRPr sz="1500">
              <a:highlight>
                <a:srgbClr val="FFFFFF"/>
              </a:highlight>
              <a:latin typeface="Roboto"/>
              <a:ea typeface="Roboto"/>
              <a:cs typeface="Roboto"/>
              <a:sym typeface="Roboto"/>
            </a:endParaRPr>
          </a:p>
          <a:p>
            <a:pPr indent="-323850" lvl="0" marL="457200" rtl="0" algn="l">
              <a:lnSpc>
                <a:spcPct val="150000"/>
              </a:lnSpc>
              <a:spcBef>
                <a:spcPts val="0"/>
              </a:spcBef>
              <a:spcAft>
                <a:spcPts val="0"/>
              </a:spcAft>
              <a:buSzPts val="1500"/>
              <a:buFont typeface="Roboto"/>
              <a:buChar char="●"/>
            </a:pPr>
            <a:r>
              <a:rPr lang="sk" sz="1500">
                <a:highlight>
                  <a:srgbClr val="FFFFFF"/>
                </a:highlight>
                <a:latin typeface="Roboto"/>
                <a:ea typeface="Roboto"/>
                <a:cs typeface="Roboto"/>
                <a:sym typeface="Roboto"/>
              </a:rPr>
              <a:t>Profesorka anatomie člověka a pohybových věd (Professor of Human Anatomy and Movement Sciences) na University of Padova (Itálie)</a:t>
            </a:r>
            <a:endParaRPr sz="1500">
              <a:highlight>
                <a:srgbClr val="FFFFFF"/>
              </a:highlight>
              <a:latin typeface="Roboto"/>
              <a:ea typeface="Roboto"/>
              <a:cs typeface="Roboto"/>
              <a:sym typeface="Roboto"/>
            </a:endParaRPr>
          </a:p>
          <a:p>
            <a:pPr indent="-323850" lvl="0" marL="457200" rtl="0" algn="l">
              <a:lnSpc>
                <a:spcPct val="150000"/>
              </a:lnSpc>
              <a:spcBef>
                <a:spcPts val="0"/>
              </a:spcBef>
              <a:spcAft>
                <a:spcPts val="0"/>
              </a:spcAft>
              <a:buSzPts val="1500"/>
              <a:buFont typeface="Roboto"/>
              <a:buChar char="●"/>
            </a:pPr>
            <a:r>
              <a:rPr lang="sk" sz="1500" u="sng">
                <a:solidFill>
                  <a:schemeClr val="hlink"/>
                </a:solidFill>
                <a:highlight>
                  <a:srgbClr val="FFFFFF"/>
                </a:highlight>
                <a:latin typeface="Roboto"/>
                <a:ea typeface="Roboto"/>
                <a:cs typeface="Roboto"/>
                <a:sym typeface="Roboto"/>
                <a:hlinkClick r:id="rId3"/>
              </a:rPr>
              <a:t>https://www.rehaeduca.cz/lektori/prof-carla-stecco-m-d-ph-d/</a:t>
            </a:r>
            <a:endParaRPr sz="1500">
              <a:highlight>
                <a:srgbClr val="FFFFFF"/>
              </a:highlight>
              <a:latin typeface="Roboto"/>
              <a:ea typeface="Roboto"/>
              <a:cs typeface="Roboto"/>
              <a:sym typeface="Roboto"/>
            </a:endParaRPr>
          </a:p>
          <a:p>
            <a:pPr indent="-323850" lvl="0" marL="457200" rtl="0" algn="l">
              <a:lnSpc>
                <a:spcPct val="150000"/>
              </a:lnSpc>
              <a:spcBef>
                <a:spcPts val="0"/>
              </a:spcBef>
              <a:spcAft>
                <a:spcPts val="0"/>
              </a:spcAft>
              <a:buSzPts val="1500"/>
              <a:buFont typeface="Roboto"/>
              <a:buChar char="●"/>
            </a:pPr>
            <a:r>
              <a:rPr lang="sk" sz="1500" u="sng">
                <a:solidFill>
                  <a:schemeClr val="hlink"/>
                </a:solidFill>
                <a:highlight>
                  <a:srgbClr val="FFFFFF"/>
                </a:highlight>
                <a:latin typeface="Roboto"/>
                <a:ea typeface="Roboto"/>
                <a:cs typeface="Roboto"/>
                <a:sym typeface="Roboto"/>
                <a:hlinkClick r:id="rId4"/>
              </a:rPr>
              <a:t>https://www.youtube.com/watch?v=A_EoE_pX4wk&amp;ab_channel=SciplayerEncyclopedia</a:t>
            </a:r>
            <a:r>
              <a:rPr lang="sk" sz="1500">
                <a:highlight>
                  <a:srgbClr val="FFFFFF"/>
                </a:highlight>
                <a:latin typeface="Roboto"/>
                <a:ea typeface="Roboto"/>
                <a:cs typeface="Roboto"/>
                <a:sym typeface="Roboto"/>
              </a:rPr>
              <a:t>  </a:t>
            </a:r>
            <a:endParaRPr sz="1500">
              <a:highlight>
                <a:srgbClr val="FFFFFF"/>
              </a:highlight>
              <a:latin typeface="Roboto"/>
              <a:ea typeface="Roboto"/>
              <a:cs typeface="Roboto"/>
              <a:sym typeface="Roboto"/>
            </a:endParaRPr>
          </a:p>
          <a:p>
            <a:pPr indent="0" lvl="0" marL="0" rtl="0" algn="l">
              <a:spcBef>
                <a:spcPts val="3000"/>
              </a:spcBef>
              <a:spcAft>
                <a:spcPts val="0"/>
              </a:spcAft>
              <a:buNone/>
            </a:pPr>
            <a:r>
              <a:t/>
            </a:r>
            <a:endParaRPr/>
          </a:p>
        </p:txBody>
      </p:sp>
      <p:pic>
        <p:nvPicPr>
          <p:cNvPr id="323" name="Google Shape;323;p48"/>
          <p:cNvPicPr preferRelativeResize="0"/>
          <p:nvPr/>
        </p:nvPicPr>
        <p:blipFill>
          <a:blip r:embed="rId5">
            <a:alphaModFix/>
          </a:blip>
          <a:stretch>
            <a:fillRect/>
          </a:stretch>
        </p:blipFill>
        <p:spPr>
          <a:xfrm>
            <a:off x="6444900" y="1031100"/>
            <a:ext cx="2546699" cy="27860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Fascie-úvod</a:t>
            </a:r>
            <a:endParaRPr/>
          </a:p>
        </p:txBody>
      </p:sp>
      <p:pic>
        <p:nvPicPr>
          <p:cNvPr id="142" name="Google Shape;142;p22"/>
          <p:cNvPicPr preferRelativeResize="0"/>
          <p:nvPr/>
        </p:nvPicPr>
        <p:blipFill rotWithShape="1">
          <a:blip r:embed="rId3">
            <a:alphaModFix/>
          </a:blip>
          <a:srcRect b="-593" l="0" r="3901" t="0"/>
          <a:stretch/>
        </p:blipFill>
        <p:spPr>
          <a:xfrm rot="-5400000">
            <a:off x="2822873" y="421024"/>
            <a:ext cx="3499154" cy="4883599"/>
          </a:xfrm>
          <a:prstGeom prst="rect">
            <a:avLst/>
          </a:prstGeom>
          <a:noFill/>
          <a:ln>
            <a:noFill/>
          </a:ln>
        </p:spPr>
      </p:pic>
      <p:sp>
        <p:nvSpPr>
          <p:cNvPr id="143" name="Google Shape;143;p22"/>
          <p:cNvSpPr txBox="1"/>
          <p:nvPr/>
        </p:nvSpPr>
        <p:spPr>
          <a:xfrm>
            <a:off x="2084550" y="4612400"/>
            <a:ext cx="4883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900">
                <a:solidFill>
                  <a:srgbClr val="222222"/>
                </a:solidFill>
                <a:highlight>
                  <a:srgbClr val="FFFFFF"/>
                </a:highlight>
              </a:rPr>
              <a:t>Myers, T. W. (2020). </a:t>
            </a:r>
            <a:r>
              <a:rPr i="1" lang="sk" sz="900">
                <a:solidFill>
                  <a:srgbClr val="222222"/>
                </a:solidFill>
                <a:highlight>
                  <a:srgbClr val="FFFFFF"/>
                </a:highlight>
              </a:rPr>
              <a:t>Anatomy trains e-book: Myofascial meridians for manual therapists and movement professionals</a:t>
            </a:r>
            <a:r>
              <a:rPr lang="sk" sz="900">
                <a:solidFill>
                  <a:srgbClr val="222222"/>
                </a:solidFill>
                <a:highlight>
                  <a:srgbClr val="FFFFFF"/>
                </a:highlight>
              </a:rPr>
              <a:t>. Elsevier Health Sciences. Fig. 1.6., strana 4.</a:t>
            </a:r>
            <a:endParaRPr sz="13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4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Další metody</a:t>
            </a:r>
            <a:endParaRPr/>
          </a:p>
        </p:txBody>
      </p:sp>
      <p:pic>
        <p:nvPicPr>
          <p:cNvPr id="329" name="Google Shape;329;p49"/>
          <p:cNvPicPr preferRelativeResize="0"/>
          <p:nvPr/>
        </p:nvPicPr>
        <p:blipFill>
          <a:blip r:embed="rId3">
            <a:alphaModFix/>
          </a:blip>
          <a:stretch>
            <a:fillRect/>
          </a:stretch>
        </p:blipFill>
        <p:spPr>
          <a:xfrm>
            <a:off x="521500" y="1216425"/>
            <a:ext cx="4479799" cy="3188999"/>
          </a:xfrm>
          <a:prstGeom prst="rect">
            <a:avLst/>
          </a:prstGeom>
          <a:noFill/>
          <a:ln>
            <a:noFill/>
          </a:ln>
        </p:spPr>
      </p:pic>
      <p:sp>
        <p:nvSpPr>
          <p:cNvPr id="330" name="Google Shape;330;p49"/>
          <p:cNvSpPr txBox="1"/>
          <p:nvPr/>
        </p:nvSpPr>
        <p:spPr>
          <a:xfrm>
            <a:off x="2064900" y="445115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https://www.anatomytrains.com/</a:t>
            </a:r>
            <a:endParaRPr sz="800"/>
          </a:p>
        </p:txBody>
      </p:sp>
      <p:pic>
        <p:nvPicPr>
          <p:cNvPr id="331" name="Google Shape;331;p49"/>
          <p:cNvPicPr preferRelativeResize="0"/>
          <p:nvPr/>
        </p:nvPicPr>
        <p:blipFill>
          <a:blip r:embed="rId4">
            <a:alphaModFix/>
          </a:blip>
          <a:stretch>
            <a:fillRect/>
          </a:stretch>
        </p:blipFill>
        <p:spPr>
          <a:xfrm>
            <a:off x="5875800" y="280200"/>
            <a:ext cx="2676525" cy="3810000"/>
          </a:xfrm>
          <a:prstGeom prst="rect">
            <a:avLst/>
          </a:prstGeom>
          <a:noFill/>
          <a:ln>
            <a:noFill/>
          </a:ln>
        </p:spPr>
      </p:pic>
      <p:sp>
        <p:nvSpPr>
          <p:cNvPr id="332" name="Google Shape;332;p49"/>
          <p:cNvSpPr txBox="1"/>
          <p:nvPr/>
        </p:nvSpPr>
        <p:spPr>
          <a:xfrm>
            <a:off x="5965325" y="414335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https://casi-rolfterapie.cz/cs/rolfterapie/dr-ida-p-rolf.html</a:t>
            </a:r>
            <a:endParaRPr sz="800"/>
          </a:p>
        </p:txBody>
      </p:sp>
      <p:sp>
        <p:nvSpPr>
          <p:cNvPr id="333" name="Google Shape;333;p49"/>
          <p:cNvSpPr txBox="1"/>
          <p:nvPr/>
        </p:nvSpPr>
        <p:spPr>
          <a:xfrm>
            <a:off x="3983575" y="4451150"/>
            <a:ext cx="3968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k" sz="1000"/>
              <a:t>Rolfing: </a:t>
            </a:r>
            <a:r>
              <a:rPr lang="sk" sz="1000" u="sng">
                <a:solidFill>
                  <a:schemeClr val="hlink"/>
                </a:solidFill>
                <a:hlinkClick r:id="rId5"/>
              </a:rPr>
              <a:t>https://www.youtube.com/watch?v=Ct7WVNj5gIw&amp;ab_channel=Dr.IdaRolfInstitute%C2%AE</a:t>
            </a:r>
            <a:r>
              <a:rPr lang="sk" sz="1000"/>
              <a:t> </a:t>
            </a:r>
            <a:endParaRPr sz="10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5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Myofasciální linie - teorie</a:t>
            </a:r>
            <a:endParaRPr/>
          </a:p>
        </p:txBody>
      </p:sp>
      <p:pic>
        <p:nvPicPr>
          <p:cNvPr id="339" name="Google Shape;339;p50"/>
          <p:cNvPicPr preferRelativeResize="0"/>
          <p:nvPr/>
        </p:nvPicPr>
        <p:blipFill>
          <a:blip r:embed="rId3">
            <a:alphaModFix/>
          </a:blip>
          <a:stretch>
            <a:fillRect/>
          </a:stretch>
        </p:blipFill>
        <p:spPr>
          <a:xfrm>
            <a:off x="4142475" y="1068625"/>
            <a:ext cx="2163693" cy="3960003"/>
          </a:xfrm>
          <a:prstGeom prst="rect">
            <a:avLst/>
          </a:prstGeom>
          <a:noFill/>
          <a:ln>
            <a:noFill/>
          </a:ln>
        </p:spPr>
      </p:pic>
      <p:pic>
        <p:nvPicPr>
          <p:cNvPr id="340" name="Google Shape;340;p50"/>
          <p:cNvPicPr preferRelativeResize="0"/>
          <p:nvPr/>
        </p:nvPicPr>
        <p:blipFill>
          <a:blip r:embed="rId4">
            <a:alphaModFix/>
          </a:blip>
          <a:stretch>
            <a:fillRect/>
          </a:stretch>
        </p:blipFill>
        <p:spPr>
          <a:xfrm>
            <a:off x="521500" y="1001050"/>
            <a:ext cx="3429695" cy="3960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5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Deep longitudinal subsystem</a:t>
            </a:r>
            <a:endParaRPr/>
          </a:p>
        </p:txBody>
      </p:sp>
      <p:pic>
        <p:nvPicPr>
          <p:cNvPr id="346" name="Google Shape;346;p51"/>
          <p:cNvPicPr preferRelativeResize="0"/>
          <p:nvPr/>
        </p:nvPicPr>
        <p:blipFill>
          <a:blip r:embed="rId3">
            <a:alphaModFix/>
          </a:blip>
          <a:stretch>
            <a:fillRect/>
          </a:stretch>
        </p:blipFill>
        <p:spPr>
          <a:xfrm>
            <a:off x="521500" y="1046125"/>
            <a:ext cx="3581088" cy="3959999"/>
          </a:xfrm>
          <a:prstGeom prst="rect">
            <a:avLst/>
          </a:prstGeom>
          <a:noFill/>
          <a:ln>
            <a:noFill/>
          </a:ln>
        </p:spPr>
      </p:pic>
      <p:pic>
        <p:nvPicPr>
          <p:cNvPr id="347" name="Google Shape;347;p51"/>
          <p:cNvPicPr preferRelativeResize="0"/>
          <p:nvPr/>
        </p:nvPicPr>
        <p:blipFill>
          <a:blip r:embed="rId4">
            <a:alphaModFix/>
          </a:blip>
          <a:stretch>
            <a:fillRect/>
          </a:stretch>
        </p:blipFill>
        <p:spPr>
          <a:xfrm>
            <a:off x="6230541" y="0"/>
            <a:ext cx="2029168" cy="5143500"/>
          </a:xfrm>
          <a:prstGeom prst="rect">
            <a:avLst/>
          </a:prstGeom>
          <a:noFill/>
          <a:ln>
            <a:noFill/>
          </a:ln>
        </p:spPr>
      </p:pic>
      <p:sp>
        <p:nvSpPr>
          <p:cNvPr id="348" name="Google Shape;348;p51"/>
          <p:cNvSpPr txBox="1"/>
          <p:nvPr/>
        </p:nvSpPr>
        <p:spPr>
          <a:xfrm>
            <a:off x="585675" y="4758950"/>
            <a:ext cx="2463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https://www.yoga-anatomy.com/deep-longitudinal-system-core-stabilisation-part-4/</a:t>
            </a:r>
            <a:endParaRPr sz="800"/>
          </a:p>
        </p:txBody>
      </p:sp>
      <p:sp>
        <p:nvSpPr>
          <p:cNvPr id="349" name="Google Shape;349;p51"/>
          <p:cNvSpPr txBox="1"/>
          <p:nvPr/>
        </p:nvSpPr>
        <p:spPr>
          <a:xfrm>
            <a:off x="4445200" y="4481900"/>
            <a:ext cx="2029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https://www.sensorimotor.ca/store/p40/Vleeming_Subsystems_-_Deep_Longitudinal_Subsystem.html</a:t>
            </a:r>
            <a:endParaRPr sz="8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5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Deep longitudinal subsystem</a:t>
            </a:r>
            <a:endParaRPr/>
          </a:p>
        </p:txBody>
      </p:sp>
      <p:sp>
        <p:nvSpPr>
          <p:cNvPr id="355" name="Google Shape;355;p52"/>
          <p:cNvSpPr txBox="1"/>
          <p:nvPr>
            <p:ph idx="1" type="body"/>
          </p:nvPr>
        </p:nvSpPr>
        <p:spPr>
          <a:xfrm>
            <a:off x="540000" y="1269001"/>
            <a:ext cx="4032000" cy="1719600"/>
          </a:xfrm>
          <a:prstGeom prst="rect">
            <a:avLst/>
          </a:prstGeom>
        </p:spPr>
        <p:txBody>
          <a:bodyPr anchorCtr="0" anchor="t" bIns="0" lIns="0" spcFirstLastPara="1" rIns="0" wrap="square" tIns="0">
            <a:noAutofit/>
          </a:bodyPr>
          <a:lstStyle/>
          <a:p>
            <a:pPr indent="-311150" lvl="0" marL="457200" rtl="0" algn="l">
              <a:lnSpc>
                <a:spcPct val="160000"/>
              </a:lnSpc>
              <a:spcBef>
                <a:spcPts val="0"/>
              </a:spcBef>
              <a:spcAft>
                <a:spcPts val="0"/>
              </a:spcAft>
              <a:buSzPts val="1300"/>
              <a:buFont typeface="Roboto"/>
              <a:buChar char="●"/>
            </a:pPr>
            <a:r>
              <a:rPr lang="sk" sz="1300">
                <a:solidFill>
                  <a:srgbClr val="212529"/>
                </a:solidFill>
                <a:highlight>
                  <a:srgbClr val="FFFFFF"/>
                </a:highlight>
                <a:latin typeface="Roboto"/>
                <a:ea typeface="Roboto"/>
                <a:cs typeface="Roboto"/>
                <a:sym typeface="Roboto"/>
              </a:rPr>
              <a:t>Stabilizace SI skloubení a podélné klenby nohy.</a:t>
            </a:r>
            <a:endParaRPr sz="1300">
              <a:solidFill>
                <a:srgbClr val="212529"/>
              </a:solidFill>
              <a:highlight>
                <a:srgbClr val="FFFFFF"/>
              </a:highlight>
              <a:latin typeface="Roboto"/>
              <a:ea typeface="Roboto"/>
              <a:cs typeface="Roboto"/>
              <a:sym typeface="Roboto"/>
            </a:endParaRPr>
          </a:p>
          <a:p>
            <a:pPr indent="-311150" lvl="0" marL="457200" rtl="0" algn="l">
              <a:lnSpc>
                <a:spcPct val="160000"/>
              </a:lnSpc>
              <a:spcBef>
                <a:spcPts val="0"/>
              </a:spcBef>
              <a:spcAft>
                <a:spcPts val="0"/>
              </a:spcAft>
              <a:buSzPts val="1300"/>
              <a:buFont typeface="Roboto"/>
              <a:buChar char="●"/>
            </a:pPr>
            <a:r>
              <a:rPr lang="sk" sz="1300">
                <a:solidFill>
                  <a:srgbClr val="212529"/>
                </a:solidFill>
                <a:highlight>
                  <a:srgbClr val="FFFFFF"/>
                </a:highlight>
                <a:latin typeface="Roboto"/>
                <a:ea typeface="Roboto"/>
                <a:cs typeface="Roboto"/>
                <a:sym typeface="Roboto"/>
              </a:rPr>
              <a:t>Excentricky zpomaluje nohu v průběhu švihové fáze chůze a kontroluje pronaci a supinaci nohy v průběhu heel strike a mid-stance.</a:t>
            </a:r>
            <a:endParaRPr sz="1300">
              <a:solidFill>
                <a:srgbClr val="212529"/>
              </a:solidFill>
              <a:highlight>
                <a:srgbClr val="FFFFFF"/>
              </a:highlight>
              <a:latin typeface="Roboto"/>
              <a:ea typeface="Roboto"/>
              <a:cs typeface="Roboto"/>
              <a:sym typeface="Roboto"/>
            </a:endParaRPr>
          </a:p>
          <a:p>
            <a:pPr indent="-311150" lvl="0" marL="457200" rtl="0" algn="l">
              <a:lnSpc>
                <a:spcPct val="160000"/>
              </a:lnSpc>
              <a:spcBef>
                <a:spcPts val="0"/>
              </a:spcBef>
              <a:spcAft>
                <a:spcPts val="0"/>
              </a:spcAft>
              <a:buSzPts val="1300"/>
              <a:buFont typeface="Roboto"/>
              <a:buChar char="●"/>
            </a:pPr>
            <a:r>
              <a:rPr lang="sk" sz="1300">
                <a:solidFill>
                  <a:srgbClr val="212529"/>
                </a:solidFill>
                <a:highlight>
                  <a:srgbClr val="FFFFFF"/>
                </a:highlight>
                <a:latin typeface="Roboto"/>
                <a:ea typeface="Roboto"/>
                <a:cs typeface="Roboto"/>
                <a:sym typeface="Roboto"/>
              </a:rPr>
              <a:t>Přispívá k propulzi při běhu a sprintu (Clark, 2014).</a:t>
            </a:r>
            <a:endParaRPr sz="1300">
              <a:solidFill>
                <a:srgbClr val="212529"/>
              </a:solidFill>
              <a:highlight>
                <a:srgbClr val="FFFFFF"/>
              </a:highlight>
              <a:latin typeface="Roboto"/>
              <a:ea typeface="Roboto"/>
              <a:cs typeface="Roboto"/>
              <a:sym typeface="Roboto"/>
            </a:endParaRPr>
          </a:p>
          <a:p>
            <a:pPr indent="-311150" lvl="0" marL="457200" rtl="0" algn="l">
              <a:lnSpc>
                <a:spcPct val="160000"/>
              </a:lnSpc>
              <a:spcBef>
                <a:spcPts val="0"/>
              </a:spcBef>
              <a:spcAft>
                <a:spcPts val="0"/>
              </a:spcAft>
              <a:buSzPts val="1300"/>
              <a:buFont typeface="Roboto"/>
              <a:buChar char="●"/>
            </a:pPr>
            <a:r>
              <a:rPr lang="sk" sz="1300">
                <a:solidFill>
                  <a:srgbClr val="212529"/>
                </a:solidFill>
                <a:highlight>
                  <a:srgbClr val="FFFFFF"/>
                </a:highlight>
                <a:latin typeface="Roboto"/>
                <a:ea typeface="Roboto"/>
                <a:cs typeface="Roboto"/>
                <a:sym typeface="Roboto"/>
              </a:rPr>
              <a:t>Stabilizuje sacrum, SIS, sehrává rolu v artrokinematice kotníku.</a:t>
            </a:r>
            <a:endParaRPr sz="1300">
              <a:solidFill>
                <a:srgbClr val="212529"/>
              </a:solidFill>
              <a:highlight>
                <a:srgbClr val="FFFFFF"/>
              </a:highlight>
              <a:latin typeface="Roboto"/>
              <a:ea typeface="Roboto"/>
              <a:cs typeface="Roboto"/>
              <a:sym typeface="Roboto"/>
            </a:endParaRPr>
          </a:p>
          <a:p>
            <a:pPr indent="-311150" lvl="0" marL="457200" rtl="0" algn="l">
              <a:lnSpc>
                <a:spcPct val="160000"/>
              </a:lnSpc>
              <a:spcBef>
                <a:spcPts val="0"/>
              </a:spcBef>
              <a:spcAft>
                <a:spcPts val="0"/>
              </a:spcAft>
              <a:buSzPts val="1300"/>
              <a:buFont typeface="Roboto"/>
              <a:buChar char="●"/>
            </a:pPr>
            <a:r>
              <a:rPr b="1" lang="sk" sz="1300">
                <a:solidFill>
                  <a:srgbClr val="212529"/>
                </a:solidFill>
                <a:highlight>
                  <a:srgbClr val="FFFFFF"/>
                </a:highlight>
                <a:latin typeface="Roboto"/>
                <a:ea typeface="Roboto"/>
                <a:cs typeface="Roboto"/>
                <a:sym typeface="Roboto"/>
              </a:rPr>
              <a:t>Struktury: </a:t>
            </a:r>
            <a:r>
              <a:rPr lang="sk" sz="1300">
                <a:solidFill>
                  <a:srgbClr val="212529"/>
                </a:solidFill>
                <a:highlight>
                  <a:srgbClr val="FFFFFF"/>
                </a:highlight>
                <a:latin typeface="Roboto"/>
                <a:ea typeface="Roboto"/>
                <a:cs typeface="Roboto"/>
                <a:sym typeface="Roboto"/>
              </a:rPr>
              <a:t>Sacrotuberous Ligament, Biceps Femoris, Peroneus Longus, Anterior Tibialis.</a:t>
            </a:r>
            <a:endParaRPr sz="1300">
              <a:solidFill>
                <a:srgbClr val="212529"/>
              </a:solidFill>
              <a:highlight>
                <a:srgbClr val="FFFFFF"/>
              </a:highlight>
              <a:latin typeface="Roboto"/>
              <a:ea typeface="Roboto"/>
              <a:cs typeface="Roboto"/>
              <a:sym typeface="Roboto"/>
            </a:endParaRPr>
          </a:p>
          <a:p>
            <a:pPr indent="-311150" lvl="0" marL="457200" rtl="0" algn="l">
              <a:lnSpc>
                <a:spcPct val="160000"/>
              </a:lnSpc>
              <a:spcBef>
                <a:spcPts val="0"/>
              </a:spcBef>
              <a:spcAft>
                <a:spcPts val="0"/>
              </a:spcAft>
              <a:buSzPts val="1300"/>
              <a:buFont typeface="Roboto"/>
              <a:buChar char="●"/>
            </a:pPr>
            <a:r>
              <a:rPr b="1" lang="sk" sz="1300">
                <a:solidFill>
                  <a:srgbClr val="212529"/>
                </a:solidFill>
                <a:highlight>
                  <a:srgbClr val="FFFFFF"/>
                </a:highlight>
                <a:latin typeface="Roboto"/>
                <a:ea typeface="Roboto"/>
                <a:cs typeface="Roboto"/>
                <a:sym typeface="Roboto"/>
              </a:rPr>
              <a:t>Cvičení: </a:t>
            </a:r>
            <a:r>
              <a:rPr lang="sk" sz="1300">
                <a:solidFill>
                  <a:srgbClr val="212529"/>
                </a:solidFill>
                <a:highlight>
                  <a:srgbClr val="FFFFFF"/>
                </a:highlight>
                <a:latin typeface="Roboto"/>
                <a:ea typeface="Roboto"/>
                <a:cs typeface="Roboto"/>
                <a:sym typeface="Roboto"/>
              </a:rPr>
              <a:t>Walking lunge, skater hops (S rovina)</a:t>
            </a:r>
            <a:endParaRPr sz="1300">
              <a:solidFill>
                <a:srgbClr val="212529"/>
              </a:solidFill>
              <a:highlight>
                <a:srgbClr val="FFFFFF"/>
              </a:highlight>
              <a:latin typeface="Roboto"/>
              <a:ea typeface="Roboto"/>
              <a:cs typeface="Roboto"/>
              <a:sym typeface="Roboto"/>
            </a:endParaRPr>
          </a:p>
          <a:p>
            <a:pPr indent="0" lvl="0" marL="0" rtl="0" algn="l">
              <a:lnSpc>
                <a:spcPct val="160000"/>
              </a:lnSpc>
              <a:spcBef>
                <a:spcPts val="1200"/>
              </a:spcBef>
              <a:spcAft>
                <a:spcPts val="0"/>
              </a:spcAft>
              <a:buClr>
                <a:schemeClr val="dk1"/>
              </a:buClr>
              <a:buSzPts val="1100"/>
              <a:buFont typeface="Arial"/>
              <a:buNone/>
            </a:pPr>
            <a:r>
              <a:t/>
            </a:r>
            <a:endParaRPr sz="1300">
              <a:solidFill>
                <a:srgbClr val="212529"/>
              </a:solidFill>
              <a:highlight>
                <a:srgbClr val="FFFFFF"/>
              </a:highlight>
              <a:latin typeface="Roboto"/>
              <a:ea typeface="Roboto"/>
              <a:cs typeface="Roboto"/>
              <a:sym typeface="Roboto"/>
            </a:endParaRPr>
          </a:p>
          <a:p>
            <a:pPr indent="0" lvl="0" marL="0" rtl="0" algn="l">
              <a:spcBef>
                <a:spcPts val="1200"/>
              </a:spcBef>
              <a:spcAft>
                <a:spcPts val="0"/>
              </a:spcAft>
              <a:buNone/>
            </a:pPr>
            <a:r>
              <a:t/>
            </a:r>
            <a:endParaRPr sz="2200"/>
          </a:p>
        </p:txBody>
      </p:sp>
      <p:pic>
        <p:nvPicPr>
          <p:cNvPr id="356" name="Google Shape;356;p52"/>
          <p:cNvPicPr preferRelativeResize="0"/>
          <p:nvPr/>
        </p:nvPicPr>
        <p:blipFill>
          <a:blip r:embed="rId3">
            <a:alphaModFix/>
          </a:blip>
          <a:stretch>
            <a:fillRect/>
          </a:stretch>
        </p:blipFill>
        <p:spPr>
          <a:xfrm>
            <a:off x="5301175" y="1078077"/>
            <a:ext cx="2829054" cy="1719600"/>
          </a:xfrm>
          <a:prstGeom prst="rect">
            <a:avLst/>
          </a:prstGeom>
          <a:noFill/>
          <a:ln>
            <a:noFill/>
          </a:ln>
        </p:spPr>
      </p:pic>
      <p:sp>
        <p:nvSpPr>
          <p:cNvPr id="357" name="Google Shape;357;p52"/>
          <p:cNvSpPr txBox="1"/>
          <p:nvPr/>
        </p:nvSpPr>
        <p:spPr>
          <a:xfrm>
            <a:off x="5421125" y="2943425"/>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https://www.istockphoto.com/cs/ilustrace/walking-lunge</a:t>
            </a:r>
            <a:endParaRPr sz="800"/>
          </a:p>
        </p:txBody>
      </p:sp>
      <p:pic>
        <p:nvPicPr>
          <p:cNvPr id="358" name="Google Shape;358;p52"/>
          <p:cNvPicPr preferRelativeResize="0"/>
          <p:nvPr/>
        </p:nvPicPr>
        <p:blipFill>
          <a:blip r:embed="rId4">
            <a:alphaModFix/>
          </a:blip>
          <a:stretch>
            <a:fillRect/>
          </a:stretch>
        </p:blipFill>
        <p:spPr>
          <a:xfrm>
            <a:off x="5588750" y="3163526"/>
            <a:ext cx="2466799" cy="1850100"/>
          </a:xfrm>
          <a:prstGeom prst="rect">
            <a:avLst/>
          </a:prstGeom>
          <a:noFill/>
          <a:ln>
            <a:noFill/>
          </a:ln>
        </p:spPr>
      </p:pic>
      <p:sp>
        <p:nvSpPr>
          <p:cNvPr id="359" name="Google Shape;359;p52"/>
          <p:cNvSpPr txBox="1"/>
          <p:nvPr/>
        </p:nvSpPr>
        <p:spPr>
          <a:xfrm>
            <a:off x="5777550" y="4903275"/>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https://redefiningstrength.com/skater-hops/</a:t>
            </a:r>
            <a:endParaRPr sz="8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5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Lateral Subsystem</a:t>
            </a:r>
            <a:endParaRPr/>
          </a:p>
        </p:txBody>
      </p:sp>
      <p:pic>
        <p:nvPicPr>
          <p:cNvPr id="365" name="Google Shape;365;p53"/>
          <p:cNvPicPr preferRelativeResize="0"/>
          <p:nvPr/>
        </p:nvPicPr>
        <p:blipFill>
          <a:blip r:embed="rId3">
            <a:alphaModFix/>
          </a:blip>
          <a:stretch>
            <a:fillRect/>
          </a:stretch>
        </p:blipFill>
        <p:spPr>
          <a:xfrm>
            <a:off x="152400" y="1031100"/>
            <a:ext cx="3122225" cy="3960000"/>
          </a:xfrm>
          <a:prstGeom prst="rect">
            <a:avLst/>
          </a:prstGeom>
          <a:noFill/>
          <a:ln>
            <a:noFill/>
          </a:ln>
        </p:spPr>
      </p:pic>
      <p:sp>
        <p:nvSpPr>
          <p:cNvPr id="366" name="Google Shape;366;p53"/>
          <p:cNvSpPr txBox="1"/>
          <p:nvPr/>
        </p:nvSpPr>
        <p:spPr>
          <a:xfrm>
            <a:off x="3326350" y="449995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https://www.healthwisecarecenter.com/single-post/2019/01/10/the-lateral-subsystem</a:t>
            </a:r>
            <a:endParaRPr sz="800"/>
          </a:p>
        </p:txBody>
      </p:sp>
      <p:pic>
        <p:nvPicPr>
          <p:cNvPr id="367" name="Google Shape;367;p53"/>
          <p:cNvPicPr preferRelativeResize="0"/>
          <p:nvPr/>
        </p:nvPicPr>
        <p:blipFill>
          <a:blip r:embed="rId4">
            <a:alphaModFix/>
          </a:blip>
          <a:stretch>
            <a:fillRect/>
          </a:stretch>
        </p:blipFill>
        <p:spPr>
          <a:xfrm>
            <a:off x="4898750" y="1031100"/>
            <a:ext cx="1771650" cy="2857500"/>
          </a:xfrm>
          <a:prstGeom prst="rect">
            <a:avLst/>
          </a:prstGeom>
          <a:noFill/>
          <a:ln>
            <a:noFill/>
          </a:ln>
        </p:spPr>
      </p:pic>
      <p:sp>
        <p:nvSpPr>
          <p:cNvPr id="368" name="Google Shape;368;p53"/>
          <p:cNvSpPr txBox="1"/>
          <p:nvPr/>
        </p:nvSpPr>
        <p:spPr>
          <a:xfrm>
            <a:off x="4898750" y="3934575"/>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http://baseballstrength.org/training-subsystems-in-baseball-by-anthony-velazquez/</a:t>
            </a:r>
            <a:endParaRPr sz="8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5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Lateral subsystem</a:t>
            </a:r>
            <a:endParaRPr/>
          </a:p>
        </p:txBody>
      </p:sp>
      <p:sp>
        <p:nvSpPr>
          <p:cNvPr id="374" name="Google Shape;374;p54"/>
          <p:cNvSpPr txBox="1"/>
          <p:nvPr>
            <p:ph idx="1" type="body"/>
          </p:nvPr>
        </p:nvSpPr>
        <p:spPr>
          <a:xfrm>
            <a:off x="540000" y="1269000"/>
            <a:ext cx="4348200" cy="3105000"/>
          </a:xfrm>
          <a:prstGeom prst="rect">
            <a:avLst/>
          </a:prstGeom>
        </p:spPr>
        <p:txBody>
          <a:bodyPr anchorCtr="0" anchor="t" bIns="0" lIns="0" spcFirstLastPara="1" rIns="0" wrap="square" tIns="0">
            <a:noAutofit/>
          </a:bodyPr>
          <a:lstStyle/>
          <a:p>
            <a:pPr indent="-336550" lvl="0" marL="457200" rtl="0" algn="l">
              <a:spcBef>
                <a:spcPts val="0"/>
              </a:spcBef>
              <a:spcAft>
                <a:spcPts val="0"/>
              </a:spcAft>
              <a:buSzPts val="1700"/>
              <a:buChar char="●"/>
            </a:pPr>
            <a:r>
              <a:rPr lang="sk" sz="1700"/>
              <a:t>Hlavní funkce je stabilizace pánve ve F rovině a v průběhu asymetrického stoje či pohybů DKK.</a:t>
            </a:r>
            <a:endParaRPr sz="1700"/>
          </a:p>
          <a:p>
            <a:pPr indent="-336550" lvl="0" marL="457200" rtl="0" algn="l">
              <a:spcBef>
                <a:spcPts val="0"/>
              </a:spcBef>
              <a:spcAft>
                <a:spcPts val="0"/>
              </a:spcAft>
              <a:buSzPts val="1700"/>
              <a:buChar char="●"/>
            </a:pPr>
            <a:r>
              <a:rPr lang="sk" sz="1700"/>
              <a:t>LPHC - stabilizace /komplex Lumbo-Pelvický/, přenos sil mezi HKK a DKK</a:t>
            </a:r>
            <a:endParaRPr sz="1700"/>
          </a:p>
          <a:p>
            <a:pPr indent="-336550" lvl="0" marL="457200" rtl="0" algn="l">
              <a:spcBef>
                <a:spcPts val="0"/>
              </a:spcBef>
              <a:spcAft>
                <a:spcPts val="0"/>
              </a:spcAft>
              <a:buSzPts val="1700"/>
              <a:buChar char="●"/>
            </a:pPr>
            <a:r>
              <a:rPr b="1" lang="sk" sz="1700"/>
              <a:t>Svaly:</a:t>
            </a:r>
            <a:r>
              <a:rPr lang="sk" sz="1700"/>
              <a:t> GMed, Add, QL kontralat. </a:t>
            </a:r>
            <a:endParaRPr sz="1700"/>
          </a:p>
          <a:p>
            <a:pPr indent="-336550" lvl="0" marL="457200" rtl="0" algn="l">
              <a:spcBef>
                <a:spcPts val="0"/>
              </a:spcBef>
              <a:spcAft>
                <a:spcPts val="0"/>
              </a:spcAft>
              <a:buSzPts val="1700"/>
              <a:buChar char="●"/>
            </a:pPr>
            <a:r>
              <a:rPr b="1" lang="sk" sz="1700"/>
              <a:t>Cvičení:</a:t>
            </a:r>
            <a:r>
              <a:rPr lang="sk" sz="1700"/>
              <a:t> Side plank, monster walk, side-lying leg raise, balance with reach.</a:t>
            </a:r>
            <a:endParaRPr sz="1700"/>
          </a:p>
        </p:txBody>
      </p:sp>
      <p:pic>
        <p:nvPicPr>
          <p:cNvPr id="375" name="Google Shape;375;p54"/>
          <p:cNvPicPr preferRelativeResize="0"/>
          <p:nvPr/>
        </p:nvPicPr>
        <p:blipFill>
          <a:blip r:embed="rId3">
            <a:alphaModFix/>
          </a:blip>
          <a:stretch>
            <a:fillRect/>
          </a:stretch>
        </p:blipFill>
        <p:spPr>
          <a:xfrm>
            <a:off x="4927950" y="272725"/>
            <a:ext cx="3927936" cy="3960000"/>
          </a:xfrm>
          <a:prstGeom prst="rect">
            <a:avLst/>
          </a:prstGeom>
          <a:noFill/>
          <a:ln>
            <a:noFill/>
          </a:ln>
        </p:spPr>
      </p:pic>
      <p:sp>
        <p:nvSpPr>
          <p:cNvPr id="376" name="Google Shape;376;p54"/>
          <p:cNvSpPr txBox="1"/>
          <p:nvPr/>
        </p:nvSpPr>
        <p:spPr>
          <a:xfrm>
            <a:off x="5196050" y="428000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https://bodylastics.com/exercise/monster-walks-with-loop-bands/</a:t>
            </a:r>
            <a:endParaRPr sz="8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5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Posterior oblique Subsystem (POS)</a:t>
            </a:r>
            <a:endParaRPr/>
          </a:p>
        </p:txBody>
      </p:sp>
      <p:sp>
        <p:nvSpPr>
          <p:cNvPr id="382" name="Google Shape;382;p55"/>
          <p:cNvSpPr txBox="1"/>
          <p:nvPr>
            <p:ph idx="1" type="body"/>
          </p:nvPr>
        </p:nvSpPr>
        <p:spPr>
          <a:xfrm>
            <a:off x="540000" y="1269000"/>
            <a:ext cx="4205400" cy="3105000"/>
          </a:xfrm>
          <a:prstGeom prst="rect">
            <a:avLst/>
          </a:prstGeom>
        </p:spPr>
        <p:txBody>
          <a:bodyPr anchorCtr="0" anchor="t" bIns="0" lIns="0" spcFirstLastPara="1" rIns="0" wrap="square" tIns="0">
            <a:noAutofit/>
          </a:bodyPr>
          <a:lstStyle/>
          <a:p>
            <a:pPr indent="-304800" lvl="0" marL="457200" rtl="0" algn="l">
              <a:spcBef>
                <a:spcPts val="0"/>
              </a:spcBef>
              <a:spcAft>
                <a:spcPts val="0"/>
              </a:spcAft>
              <a:buSzPts val="1200"/>
              <a:buChar char="●"/>
            </a:pPr>
            <a:r>
              <a:rPr lang="sk" sz="1200"/>
              <a:t>Stabilizuje Lp, SIS, svaly KYKK</a:t>
            </a:r>
            <a:endParaRPr sz="1200"/>
          </a:p>
          <a:p>
            <a:pPr indent="-304800" lvl="0" marL="457200" rtl="0" algn="l">
              <a:spcBef>
                <a:spcPts val="0"/>
              </a:spcBef>
              <a:spcAft>
                <a:spcPts val="0"/>
              </a:spcAft>
              <a:buSzPts val="1200"/>
              <a:buChar char="●"/>
            </a:pPr>
            <a:r>
              <a:rPr lang="sk" sz="1200"/>
              <a:t>Přenos sil mezi HKK a DKK</a:t>
            </a:r>
            <a:endParaRPr sz="1200"/>
          </a:p>
          <a:p>
            <a:pPr indent="-304800" lvl="0" marL="457200" rtl="0" algn="l">
              <a:spcBef>
                <a:spcPts val="0"/>
              </a:spcBef>
              <a:spcAft>
                <a:spcPts val="0"/>
              </a:spcAft>
              <a:buSzPts val="1200"/>
              <a:buChar char="●"/>
            </a:pPr>
            <a:r>
              <a:rPr b="1" lang="sk" sz="1200"/>
              <a:t>Svaly: </a:t>
            </a:r>
            <a:r>
              <a:rPr lang="sk" sz="1200"/>
              <a:t>m. LD, fascia thoracolumbalis, kontralat. m.GM</a:t>
            </a:r>
            <a:endParaRPr sz="1200"/>
          </a:p>
          <a:p>
            <a:pPr indent="-304800" lvl="0" marL="457200" rtl="0" algn="l">
              <a:spcBef>
                <a:spcPts val="0"/>
              </a:spcBef>
              <a:spcAft>
                <a:spcPts val="0"/>
              </a:spcAft>
              <a:buSzPts val="1200"/>
              <a:buChar char="●"/>
            </a:pPr>
            <a:r>
              <a:rPr lang="sk" sz="1200"/>
              <a:t>Produkce síly při běhu, sprintu a rotačních sílách (např. hod). Tahové a rotační pohybové vzory, multi-segmentální extenze, excentricky dekceleruje spinální flexi a rotaci, flexi v KYK, ADD a VR. Antagonistou je anterior oblique subsystem.</a:t>
            </a:r>
            <a:endParaRPr sz="1200"/>
          </a:p>
          <a:p>
            <a:pPr indent="-304800" lvl="0" marL="457200" rtl="0" algn="l">
              <a:spcBef>
                <a:spcPts val="0"/>
              </a:spcBef>
              <a:spcAft>
                <a:spcPts val="0"/>
              </a:spcAft>
              <a:buSzPts val="1200"/>
              <a:buChar char="●"/>
            </a:pPr>
            <a:r>
              <a:rPr lang="sk" sz="1200"/>
              <a:t>U dysfce: nestabilní KYK (inhib. m. GM či m. LD  bolest zad a riziko zranění, natažení hamstringů.</a:t>
            </a:r>
            <a:endParaRPr sz="1200"/>
          </a:p>
          <a:p>
            <a:pPr indent="-304800" lvl="0" marL="457200" rtl="0" algn="l">
              <a:spcBef>
                <a:spcPts val="0"/>
              </a:spcBef>
              <a:spcAft>
                <a:spcPts val="0"/>
              </a:spcAft>
              <a:buSzPts val="1200"/>
              <a:buChar char="●"/>
            </a:pPr>
            <a:r>
              <a:rPr b="1" lang="sk" sz="1200"/>
              <a:t>Cvičení: </a:t>
            </a:r>
            <a:r>
              <a:rPr lang="sk" sz="1200"/>
              <a:t>Glute bridges, hip thrusts, Alt-Superman, atď.</a:t>
            </a:r>
            <a:endParaRPr sz="1200"/>
          </a:p>
          <a:p>
            <a:pPr indent="0" lvl="0" marL="457200" rtl="0" algn="l">
              <a:spcBef>
                <a:spcPts val="0"/>
              </a:spcBef>
              <a:spcAft>
                <a:spcPts val="0"/>
              </a:spcAft>
              <a:buNone/>
            </a:pPr>
            <a:r>
              <a:t/>
            </a:r>
            <a:endParaRPr b="1" sz="1200"/>
          </a:p>
        </p:txBody>
      </p:sp>
      <p:pic>
        <p:nvPicPr>
          <p:cNvPr id="383" name="Google Shape;383;p55"/>
          <p:cNvPicPr preferRelativeResize="0"/>
          <p:nvPr/>
        </p:nvPicPr>
        <p:blipFill>
          <a:blip r:embed="rId3">
            <a:alphaModFix/>
          </a:blip>
          <a:stretch>
            <a:fillRect/>
          </a:stretch>
        </p:blipFill>
        <p:spPr>
          <a:xfrm>
            <a:off x="6352400" y="1151750"/>
            <a:ext cx="2515426" cy="2515426"/>
          </a:xfrm>
          <a:prstGeom prst="rect">
            <a:avLst/>
          </a:prstGeom>
          <a:noFill/>
          <a:ln>
            <a:noFill/>
          </a:ln>
        </p:spPr>
      </p:pic>
      <p:pic>
        <p:nvPicPr>
          <p:cNvPr id="384" name="Google Shape;384;p55"/>
          <p:cNvPicPr preferRelativeResize="0"/>
          <p:nvPr/>
        </p:nvPicPr>
        <p:blipFill>
          <a:blip r:embed="rId4">
            <a:alphaModFix/>
          </a:blip>
          <a:stretch>
            <a:fillRect/>
          </a:stretch>
        </p:blipFill>
        <p:spPr>
          <a:xfrm>
            <a:off x="4862725" y="2919475"/>
            <a:ext cx="2135449" cy="1423651"/>
          </a:xfrm>
          <a:prstGeom prst="rect">
            <a:avLst/>
          </a:prstGeom>
          <a:noFill/>
          <a:ln>
            <a:noFill/>
          </a:ln>
        </p:spPr>
      </p:pic>
      <p:sp>
        <p:nvSpPr>
          <p:cNvPr id="385" name="Google Shape;385;p55"/>
          <p:cNvSpPr txBox="1"/>
          <p:nvPr/>
        </p:nvSpPr>
        <p:spPr>
          <a:xfrm>
            <a:off x="4745400" y="421995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https://www.spotebi.com/exercise-guide/alternating-superman/</a:t>
            </a:r>
            <a:endParaRPr sz="800"/>
          </a:p>
        </p:txBody>
      </p:sp>
      <p:pic>
        <p:nvPicPr>
          <p:cNvPr id="386" name="Google Shape;386;p55"/>
          <p:cNvPicPr preferRelativeResize="0"/>
          <p:nvPr/>
        </p:nvPicPr>
        <p:blipFill>
          <a:blip r:embed="rId5">
            <a:alphaModFix/>
          </a:blip>
          <a:stretch>
            <a:fillRect/>
          </a:stretch>
        </p:blipFill>
        <p:spPr>
          <a:xfrm>
            <a:off x="4675575" y="1151750"/>
            <a:ext cx="1751775" cy="1767725"/>
          </a:xfrm>
          <a:prstGeom prst="rect">
            <a:avLst/>
          </a:prstGeom>
          <a:noFill/>
          <a:ln>
            <a:noFill/>
          </a:ln>
        </p:spPr>
      </p:pic>
      <p:sp>
        <p:nvSpPr>
          <p:cNvPr id="387" name="Google Shape;387;p55"/>
          <p:cNvSpPr txBox="1"/>
          <p:nvPr/>
        </p:nvSpPr>
        <p:spPr>
          <a:xfrm>
            <a:off x="3469050" y="1073775"/>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https://strengthlevel.com/strength-standards/hip-thrust/lb</a:t>
            </a:r>
            <a:endParaRPr sz="8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5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Thoracolumbální fascie</a:t>
            </a:r>
            <a:endParaRPr/>
          </a:p>
        </p:txBody>
      </p:sp>
      <p:sp>
        <p:nvSpPr>
          <p:cNvPr id="393" name="Google Shape;393;p56"/>
          <p:cNvSpPr txBox="1"/>
          <p:nvPr>
            <p:ph idx="1" type="body"/>
          </p:nvPr>
        </p:nvSpPr>
        <p:spPr>
          <a:xfrm>
            <a:off x="540000" y="1269000"/>
            <a:ext cx="3364500" cy="3105000"/>
          </a:xfrm>
          <a:prstGeom prst="rect">
            <a:avLst/>
          </a:prstGeom>
        </p:spPr>
        <p:txBody>
          <a:bodyPr anchorCtr="0" anchor="t" bIns="0" lIns="0" spcFirstLastPara="1" rIns="0" wrap="square" tIns="0">
            <a:noAutofit/>
          </a:bodyPr>
          <a:lstStyle/>
          <a:p>
            <a:pPr indent="-330200" lvl="0" marL="457200" rtl="0" algn="l">
              <a:spcBef>
                <a:spcPts val="0"/>
              </a:spcBef>
              <a:spcAft>
                <a:spcPts val="0"/>
              </a:spcAft>
              <a:buSzPts val="1600"/>
              <a:buChar char="●"/>
            </a:pPr>
            <a:r>
              <a:rPr lang="sk" sz="1600"/>
              <a:t>“ribs shift”</a:t>
            </a:r>
            <a:endParaRPr sz="1600"/>
          </a:p>
          <a:p>
            <a:pPr indent="-330200" lvl="0" marL="457200" rtl="0" algn="l">
              <a:spcBef>
                <a:spcPts val="0"/>
              </a:spcBef>
              <a:spcAft>
                <a:spcPts val="0"/>
              </a:spcAft>
              <a:buSzPts val="1600"/>
              <a:buChar char="●"/>
            </a:pPr>
            <a:r>
              <a:rPr lang="sk" sz="1600" u="sng">
                <a:solidFill>
                  <a:schemeClr val="hlink"/>
                </a:solidFill>
                <a:hlinkClick r:id="rId3"/>
              </a:rPr>
              <a:t>https://www.youtube.com/watch?v=PNUD7xWoeTs&amp;ab_channel=drdooleynoted</a:t>
            </a:r>
            <a:r>
              <a:rPr lang="sk" sz="1600"/>
              <a:t> </a:t>
            </a:r>
            <a:endParaRPr sz="1600"/>
          </a:p>
          <a:p>
            <a:pPr indent="0" lvl="0" marL="0" rtl="0" algn="l">
              <a:spcBef>
                <a:spcPts val="0"/>
              </a:spcBef>
              <a:spcAft>
                <a:spcPts val="0"/>
              </a:spcAft>
              <a:buNone/>
            </a:pPr>
            <a:r>
              <a:t/>
            </a:r>
            <a:endParaRPr sz="1600"/>
          </a:p>
        </p:txBody>
      </p:sp>
      <p:pic>
        <p:nvPicPr>
          <p:cNvPr id="394" name="Google Shape;394;p56"/>
          <p:cNvPicPr preferRelativeResize="0"/>
          <p:nvPr/>
        </p:nvPicPr>
        <p:blipFill>
          <a:blip r:embed="rId4">
            <a:alphaModFix/>
          </a:blip>
          <a:stretch>
            <a:fillRect/>
          </a:stretch>
        </p:blipFill>
        <p:spPr>
          <a:xfrm>
            <a:off x="4229725" y="967138"/>
            <a:ext cx="4532875" cy="3209225"/>
          </a:xfrm>
          <a:prstGeom prst="rect">
            <a:avLst/>
          </a:prstGeom>
          <a:noFill/>
          <a:ln>
            <a:noFill/>
          </a:ln>
        </p:spPr>
      </p:pic>
      <p:sp>
        <p:nvSpPr>
          <p:cNvPr id="395" name="Google Shape;395;p56"/>
          <p:cNvSpPr txBox="1"/>
          <p:nvPr/>
        </p:nvSpPr>
        <p:spPr>
          <a:xfrm>
            <a:off x="4996163" y="4483325"/>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https://www.sciencedirect.com/topics/veterinary-science-and-veterinary-medicine/thoracolumbar-fascia</a:t>
            </a:r>
            <a:endParaRPr sz="8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5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Anterior oblique Subsystem</a:t>
            </a:r>
            <a:endParaRPr/>
          </a:p>
        </p:txBody>
      </p:sp>
      <p:sp>
        <p:nvSpPr>
          <p:cNvPr id="401" name="Google Shape;401;p57"/>
          <p:cNvSpPr txBox="1"/>
          <p:nvPr>
            <p:ph idx="1" type="body"/>
          </p:nvPr>
        </p:nvSpPr>
        <p:spPr>
          <a:xfrm>
            <a:off x="540000" y="1269000"/>
            <a:ext cx="4363200" cy="3105000"/>
          </a:xfrm>
          <a:prstGeom prst="rect">
            <a:avLst/>
          </a:prstGeom>
        </p:spPr>
        <p:txBody>
          <a:bodyPr anchorCtr="0" anchor="t" bIns="0" lIns="0" spcFirstLastPara="1" rIns="0" wrap="square" tIns="0">
            <a:noAutofit/>
          </a:bodyPr>
          <a:lstStyle/>
          <a:p>
            <a:pPr indent="-311150" lvl="0" marL="457200" rtl="0" algn="l">
              <a:spcBef>
                <a:spcPts val="0"/>
              </a:spcBef>
              <a:spcAft>
                <a:spcPts val="0"/>
              </a:spcAft>
              <a:buSzPts val="1300"/>
              <a:buChar char="●"/>
            </a:pPr>
            <a:r>
              <a:rPr lang="sk" sz="1300"/>
              <a:t>Adductory KYK ve spojení s kontralaterálním m. OEA přes abdominální fascii</a:t>
            </a:r>
            <a:endParaRPr sz="1300"/>
          </a:p>
          <a:p>
            <a:pPr indent="-311150" lvl="0" marL="457200" rtl="0" algn="l">
              <a:spcBef>
                <a:spcPts val="0"/>
              </a:spcBef>
              <a:spcAft>
                <a:spcPts val="0"/>
              </a:spcAft>
              <a:buSzPts val="1300"/>
              <a:buChar char="●"/>
            </a:pPr>
            <a:r>
              <a:rPr lang="sk" sz="1300"/>
              <a:t>Rotace pánve vpřed v průběhu švihové fáze </a:t>
            </a:r>
            <a:endParaRPr sz="1300"/>
          </a:p>
          <a:p>
            <a:pPr indent="-311150" lvl="0" marL="457200" rtl="0" algn="l">
              <a:spcBef>
                <a:spcPts val="0"/>
              </a:spcBef>
              <a:spcAft>
                <a:spcPts val="0"/>
              </a:spcAft>
              <a:buSzPts val="1300"/>
              <a:buChar char="●"/>
            </a:pPr>
            <a:r>
              <a:rPr lang="sk" sz="1300"/>
              <a:t>AOS stabilizuje Thp a Lp, SIS, KYKK v průběhu akcelerace, dekcelerace a ve všech rovinách pohybu. Antagonistou je POS.</a:t>
            </a:r>
            <a:endParaRPr sz="1300"/>
          </a:p>
          <a:p>
            <a:pPr indent="-311150" lvl="0" marL="457200" rtl="0" algn="l">
              <a:spcBef>
                <a:spcPts val="0"/>
              </a:spcBef>
              <a:spcAft>
                <a:spcPts val="0"/>
              </a:spcAft>
              <a:buSzPts val="1300"/>
              <a:buChar char="●"/>
            </a:pPr>
            <a:r>
              <a:rPr lang="sk" sz="1300"/>
              <a:t>Přenos sil mezi HKK a DKK - rotační pohyby v T-rovině (hod)</a:t>
            </a:r>
            <a:endParaRPr sz="1300"/>
          </a:p>
          <a:p>
            <a:pPr indent="-311150" lvl="0" marL="457200" rtl="0" algn="l">
              <a:spcBef>
                <a:spcPts val="0"/>
              </a:spcBef>
              <a:spcAft>
                <a:spcPts val="0"/>
              </a:spcAft>
              <a:buSzPts val="1300"/>
              <a:buChar char="●"/>
            </a:pPr>
            <a:r>
              <a:rPr b="1" lang="sk" sz="1300"/>
              <a:t>Svaly:</a:t>
            </a:r>
            <a:r>
              <a:rPr lang="sk" sz="1300"/>
              <a:t>Internal Oblique, External Oblique, Adductors, Hip External rotators, Rectus Abdominis.</a:t>
            </a:r>
            <a:endParaRPr sz="1300"/>
          </a:p>
          <a:p>
            <a:pPr indent="-311150" lvl="0" marL="457200" rtl="0" algn="l">
              <a:spcBef>
                <a:spcPts val="0"/>
              </a:spcBef>
              <a:spcAft>
                <a:spcPts val="0"/>
              </a:spcAft>
              <a:buSzPts val="1300"/>
              <a:buChar char="●"/>
            </a:pPr>
            <a:r>
              <a:rPr b="1" lang="sk" sz="1300"/>
              <a:t>Cvičení: </a:t>
            </a:r>
            <a:r>
              <a:rPr lang="sk" sz="1300"/>
              <a:t>např. </a:t>
            </a:r>
            <a:r>
              <a:rPr lang="sk" sz="1300">
                <a:solidFill>
                  <a:srgbClr val="212529"/>
                </a:solidFill>
                <a:latin typeface="Roboto"/>
                <a:ea typeface="Roboto"/>
                <a:cs typeface="Roboto"/>
                <a:sym typeface="Roboto"/>
              </a:rPr>
              <a:t>Staggered-stance single arm cable press </a:t>
            </a:r>
            <a:r>
              <a:rPr lang="sk" sz="1300" u="sng">
                <a:solidFill>
                  <a:schemeClr val="hlink"/>
                </a:solidFill>
                <a:hlinkClick r:id="rId3"/>
              </a:rPr>
              <a:t>https://www.youtube.com/watch?v=N9P4d5iOx_4&amp;ab_channel=TestosteroneNation</a:t>
            </a:r>
            <a:r>
              <a:rPr lang="sk" sz="1300"/>
              <a:t> </a:t>
            </a:r>
            <a:endParaRPr sz="1300"/>
          </a:p>
        </p:txBody>
      </p:sp>
      <p:pic>
        <p:nvPicPr>
          <p:cNvPr id="402" name="Google Shape;402;p57"/>
          <p:cNvPicPr preferRelativeResize="0"/>
          <p:nvPr/>
        </p:nvPicPr>
        <p:blipFill>
          <a:blip r:embed="rId4">
            <a:alphaModFix/>
          </a:blip>
          <a:stretch>
            <a:fillRect/>
          </a:stretch>
        </p:blipFill>
        <p:spPr>
          <a:xfrm>
            <a:off x="5370975" y="1046100"/>
            <a:ext cx="2857500" cy="2371725"/>
          </a:xfrm>
          <a:prstGeom prst="rect">
            <a:avLst/>
          </a:prstGeom>
          <a:noFill/>
          <a:ln>
            <a:noFill/>
          </a:ln>
        </p:spPr>
      </p:pic>
      <p:sp>
        <p:nvSpPr>
          <p:cNvPr id="403" name="Google Shape;403;p57"/>
          <p:cNvSpPr txBox="1"/>
          <p:nvPr/>
        </p:nvSpPr>
        <p:spPr>
          <a:xfrm>
            <a:off x="4858175" y="3532650"/>
            <a:ext cx="4204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http://baseballstrength.org/training-subsystems-in-baseball-by-anthony-velazquez/</a:t>
            </a:r>
            <a:endParaRPr sz="8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5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Fascie dle Fascial Distortion Model</a:t>
            </a:r>
            <a:endParaRPr/>
          </a:p>
        </p:txBody>
      </p:sp>
      <p:sp>
        <p:nvSpPr>
          <p:cNvPr id="409" name="Google Shape;409;p58"/>
          <p:cNvSpPr txBox="1"/>
          <p:nvPr>
            <p:ph idx="1" type="body"/>
          </p:nvPr>
        </p:nvSpPr>
        <p:spPr>
          <a:xfrm>
            <a:off x="540000" y="1269000"/>
            <a:ext cx="4295700" cy="3489900"/>
          </a:xfrm>
          <a:prstGeom prst="rect">
            <a:avLst/>
          </a:prstGeom>
        </p:spPr>
        <p:txBody>
          <a:bodyPr anchorCtr="0" anchor="t" bIns="0" lIns="0" spcFirstLastPara="1" rIns="0" wrap="square" tIns="0">
            <a:noAutofit/>
          </a:bodyPr>
          <a:lstStyle/>
          <a:p>
            <a:pPr indent="-330200" lvl="0" marL="457200" rtl="0" algn="l">
              <a:spcBef>
                <a:spcPts val="0"/>
              </a:spcBef>
              <a:spcAft>
                <a:spcPts val="0"/>
              </a:spcAft>
              <a:buSzPts val="1600"/>
              <a:buChar char="●"/>
            </a:pPr>
            <a:r>
              <a:rPr lang="sk" sz="1600"/>
              <a:t>1992-1995 US. doktor Stephen P.Typaldos (FDM)</a:t>
            </a:r>
            <a:endParaRPr sz="1600"/>
          </a:p>
          <a:p>
            <a:pPr indent="-330200" lvl="0" marL="457200" rtl="0" algn="l">
              <a:spcBef>
                <a:spcPts val="0"/>
              </a:spcBef>
              <a:spcAft>
                <a:spcPts val="0"/>
              </a:spcAft>
              <a:buSzPts val="1600"/>
              <a:buChar char="●"/>
            </a:pPr>
            <a:r>
              <a:rPr lang="sk" sz="1600"/>
              <a:t>6 či více specifických distorzí pojivové tkáně</a:t>
            </a:r>
            <a:endParaRPr sz="1600"/>
          </a:p>
          <a:p>
            <a:pPr indent="-330200" lvl="0" marL="457200" rtl="0" algn="l">
              <a:spcBef>
                <a:spcPts val="0"/>
              </a:spcBef>
              <a:spcAft>
                <a:spcPts val="0"/>
              </a:spcAft>
              <a:buSzPts val="1600"/>
              <a:buChar char="●"/>
            </a:pPr>
            <a:r>
              <a:rPr lang="sk" sz="1600"/>
              <a:t>Zaměření na pacienta - ten je vedoucím terapie. Pacient ví, co ho bolí, snaží se gesty o “léčbu”. </a:t>
            </a:r>
            <a:endParaRPr sz="1600"/>
          </a:p>
          <a:p>
            <a:pPr indent="-330200" lvl="0" marL="457200" rtl="0" algn="l">
              <a:spcBef>
                <a:spcPts val="0"/>
              </a:spcBef>
              <a:spcAft>
                <a:spcPts val="0"/>
              </a:spcAft>
              <a:buSzPts val="1600"/>
              <a:buChar char="●"/>
            </a:pPr>
            <a:r>
              <a:rPr lang="sk" sz="1600"/>
              <a:t>Sledujeme gesta, popis stížnosti, ukázku náznaku “samoléčby”.</a:t>
            </a:r>
            <a:endParaRPr sz="1600"/>
          </a:p>
          <a:p>
            <a:pPr indent="-330200" lvl="0" marL="457200" rtl="0" algn="l">
              <a:spcBef>
                <a:spcPts val="0"/>
              </a:spcBef>
              <a:spcAft>
                <a:spcPts val="0"/>
              </a:spcAft>
              <a:buSzPts val="1600"/>
              <a:buChar char="●"/>
            </a:pPr>
            <a:r>
              <a:rPr lang="sk" sz="1600"/>
              <a:t>Specifické opakující se vzory stížností rozčlenil na distorze.</a:t>
            </a:r>
            <a:endParaRPr sz="1600"/>
          </a:p>
        </p:txBody>
      </p:sp>
      <p:pic>
        <p:nvPicPr>
          <p:cNvPr id="410" name="Google Shape;410;p58"/>
          <p:cNvPicPr preferRelativeResize="0"/>
          <p:nvPr/>
        </p:nvPicPr>
        <p:blipFill>
          <a:blip r:embed="rId3">
            <a:alphaModFix/>
          </a:blip>
          <a:stretch>
            <a:fillRect/>
          </a:stretch>
        </p:blipFill>
        <p:spPr>
          <a:xfrm>
            <a:off x="5123275" y="978525"/>
            <a:ext cx="2821500" cy="3960000"/>
          </a:xfrm>
          <a:prstGeom prst="rect">
            <a:avLst/>
          </a:prstGeom>
          <a:noFill/>
          <a:ln>
            <a:noFill/>
          </a:ln>
        </p:spPr>
      </p:pic>
      <p:sp>
        <p:nvSpPr>
          <p:cNvPr id="411" name="Google Shape;411;p58"/>
          <p:cNvSpPr txBox="1"/>
          <p:nvPr/>
        </p:nvSpPr>
        <p:spPr>
          <a:xfrm>
            <a:off x="5428825" y="4888225"/>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https://www.georggrasser.de/en/salkdkfjsjflskd/</a:t>
            </a:r>
            <a:endParaRPr sz="8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Fascie - úvod</a:t>
            </a:r>
            <a:endParaRPr/>
          </a:p>
        </p:txBody>
      </p:sp>
      <p:pic>
        <p:nvPicPr>
          <p:cNvPr id="149" name="Google Shape;149;p23"/>
          <p:cNvPicPr preferRelativeResize="0"/>
          <p:nvPr/>
        </p:nvPicPr>
        <p:blipFill rotWithShape="1">
          <a:blip r:embed="rId3">
            <a:alphaModFix/>
          </a:blip>
          <a:srcRect b="6942" l="0" r="1458" t="0"/>
          <a:stretch/>
        </p:blipFill>
        <p:spPr>
          <a:xfrm rot="-5400000">
            <a:off x="2917101" y="484366"/>
            <a:ext cx="3646921" cy="4591773"/>
          </a:xfrm>
          <a:prstGeom prst="rect">
            <a:avLst/>
          </a:prstGeom>
          <a:noFill/>
          <a:ln>
            <a:noFill/>
          </a:ln>
        </p:spPr>
      </p:pic>
      <p:sp>
        <p:nvSpPr>
          <p:cNvPr id="150" name="Google Shape;150;p23"/>
          <p:cNvSpPr txBox="1"/>
          <p:nvPr/>
        </p:nvSpPr>
        <p:spPr>
          <a:xfrm>
            <a:off x="2444675" y="4603725"/>
            <a:ext cx="4682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900">
                <a:solidFill>
                  <a:srgbClr val="222222"/>
                </a:solidFill>
                <a:highlight>
                  <a:schemeClr val="lt1"/>
                </a:highlight>
              </a:rPr>
              <a:t>Myers, T. W. (2020). </a:t>
            </a:r>
            <a:r>
              <a:rPr i="1" lang="sk" sz="900">
                <a:solidFill>
                  <a:srgbClr val="222222"/>
                </a:solidFill>
                <a:highlight>
                  <a:schemeClr val="lt1"/>
                </a:highlight>
              </a:rPr>
              <a:t>Anatomy trains e-book: Myofascial meridians for manual therapists and movement professionals</a:t>
            </a:r>
            <a:r>
              <a:rPr lang="sk" sz="900">
                <a:solidFill>
                  <a:srgbClr val="222222"/>
                </a:solidFill>
                <a:highlight>
                  <a:schemeClr val="lt1"/>
                </a:highlight>
              </a:rPr>
              <a:t>. Elsevier Health Sciences. Fig. 1.6., strana 5.</a:t>
            </a:r>
            <a:endParaRPr sz="1300">
              <a:solidFill>
                <a:schemeClr val="dk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5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“Distorze” dle Fascial Distortion Model</a:t>
            </a:r>
            <a:endParaRPr/>
          </a:p>
        </p:txBody>
      </p:sp>
      <p:sp>
        <p:nvSpPr>
          <p:cNvPr id="417" name="Google Shape;417;p59"/>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lang="sk"/>
              <a:t>Na supracellulární úrovni je forma dána fascií.</a:t>
            </a:r>
            <a:endParaRPr/>
          </a:p>
          <a:p>
            <a:pPr indent="-361950" lvl="0" marL="457200" rtl="0" algn="l">
              <a:spcBef>
                <a:spcPts val="0"/>
              </a:spcBef>
              <a:spcAft>
                <a:spcPts val="0"/>
              </a:spcAft>
              <a:buSzPts val="2100"/>
              <a:buChar char="●"/>
            </a:pPr>
            <a:r>
              <a:rPr lang="sk"/>
              <a:t>Bez fascie je tkáň spíše amorfní. </a:t>
            </a:r>
            <a:endParaRPr/>
          </a:p>
          <a:p>
            <a:pPr indent="0" lvl="0" marL="0" rtl="0" algn="l">
              <a:spcBef>
                <a:spcPts val="0"/>
              </a:spcBef>
              <a:spcAft>
                <a:spcPts val="0"/>
              </a:spcAft>
              <a:buNone/>
            </a:pPr>
            <a:r>
              <a:rPr b="1" lang="sk"/>
              <a:t>Triggerbands:</a:t>
            </a:r>
            <a:endParaRPr b="1"/>
          </a:p>
          <a:p>
            <a:pPr indent="-361950" lvl="0" marL="457200" rtl="0" algn="l">
              <a:spcBef>
                <a:spcPts val="0"/>
              </a:spcBef>
              <a:spcAft>
                <a:spcPts val="0"/>
              </a:spcAft>
              <a:buSzPts val="2100"/>
              <a:buChar char="-"/>
            </a:pPr>
            <a:r>
              <a:rPr lang="sk"/>
              <a:t>Paralelní vlákna (transmise longitudinálních sil)</a:t>
            </a:r>
            <a:endParaRPr/>
          </a:p>
          <a:p>
            <a:pPr indent="-361950" lvl="0" marL="457200" rtl="0" algn="l">
              <a:spcBef>
                <a:spcPts val="0"/>
              </a:spcBef>
              <a:spcAft>
                <a:spcPts val="0"/>
              </a:spcAft>
              <a:buSzPts val="2100"/>
              <a:buChar char="-"/>
            </a:pPr>
            <a:r>
              <a:rPr lang="sk"/>
              <a:t>“Banded fascia” - v celém těle.</a:t>
            </a:r>
            <a:endParaRPr/>
          </a:p>
          <a:p>
            <a:pPr indent="-361950" lvl="0" marL="457200" rtl="0" algn="l">
              <a:spcBef>
                <a:spcPts val="0"/>
              </a:spcBef>
              <a:spcAft>
                <a:spcPts val="0"/>
              </a:spcAft>
              <a:buSzPts val="2100"/>
              <a:buChar char="-"/>
            </a:pPr>
            <a:r>
              <a:rPr lang="sk"/>
              <a:t>Patologický stav - paralelní vlákna banded fascie jsou málo odolná vůči střižným silám (šikmé, transverzální směry).</a:t>
            </a:r>
            <a:endParaRPr/>
          </a:p>
          <a:p>
            <a:pPr indent="-361950" lvl="0" marL="457200" rtl="0" algn="l">
              <a:spcBef>
                <a:spcPts val="0"/>
              </a:spcBef>
              <a:spcAft>
                <a:spcPts val="0"/>
              </a:spcAft>
              <a:buSzPts val="2100"/>
              <a:buChar char="-"/>
            </a:pPr>
            <a:r>
              <a:rPr lang="sk"/>
              <a:t>Tyto síly jsou důvodem vzniku inkoherencí v tomto typu fascie.</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6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“Distorze” </a:t>
            </a:r>
            <a:r>
              <a:rPr lang="sk"/>
              <a:t>dle Fascial Distortion Model</a:t>
            </a:r>
            <a:endParaRPr/>
          </a:p>
          <a:p>
            <a:pPr indent="0" lvl="0" marL="0" rtl="0" algn="l">
              <a:spcBef>
                <a:spcPts val="0"/>
              </a:spcBef>
              <a:spcAft>
                <a:spcPts val="0"/>
              </a:spcAft>
              <a:buNone/>
            </a:pPr>
            <a:r>
              <a:t/>
            </a:r>
            <a:endParaRPr/>
          </a:p>
        </p:txBody>
      </p:sp>
      <p:pic>
        <p:nvPicPr>
          <p:cNvPr id="423" name="Google Shape;423;p60"/>
          <p:cNvPicPr preferRelativeResize="0"/>
          <p:nvPr/>
        </p:nvPicPr>
        <p:blipFill rotWithShape="1">
          <a:blip r:embed="rId3">
            <a:alphaModFix/>
          </a:blip>
          <a:srcRect b="13954" l="21635" r="22096" t="39436"/>
          <a:stretch/>
        </p:blipFill>
        <p:spPr>
          <a:xfrm>
            <a:off x="1523025" y="1383775"/>
            <a:ext cx="5900677" cy="3054774"/>
          </a:xfrm>
          <a:prstGeom prst="rect">
            <a:avLst/>
          </a:prstGeom>
          <a:noFill/>
          <a:ln>
            <a:noFill/>
          </a:ln>
        </p:spPr>
      </p:pic>
      <p:sp>
        <p:nvSpPr>
          <p:cNvPr id="424" name="Google Shape;424;p60"/>
          <p:cNvSpPr txBox="1"/>
          <p:nvPr/>
        </p:nvSpPr>
        <p:spPr>
          <a:xfrm>
            <a:off x="2184300" y="4438550"/>
            <a:ext cx="4775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222222"/>
                </a:solidFill>
                <a:highlight>
                  <a:srgbClr val="FFFFFF"/>
                </a:highlight>
              </a:rPr>
              <a:t>Capistrant, T., Harrer, G., &amp; Pentzer, T. (2021). </a:t>
            </a:r>
            <a:r>
              <a:rPr i="1" lang="sk" sz="800">
                <a:solidFill>
                  <a:srgbClr val="222222"/>
                </a:solidFill>
                <a:highlight>
                  <a:srgbClr val="FFFFFF"/>
                </a:highlight>
              </a:rPr>
              <a:t>The Fascial Distortion Model: Philosophy, principles and clinical applications</a:t>
            </a:r>
            <a:r>
              <a:rPr lang="sk" sz="800">
                <a:solidFill>
                  <a:srgbClr val="222222"/>
                </a:solidFill>
                <a:highlight>
                  <a:srgbClr val="FFFFFF"/>
                </a:highlight>
              </a:rPr>
              <a:t>. Jessica Kingsley Publishers. Str. 5</a:t>
            </a:r>
            <a:endParaRPr sz="8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6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Triggerband</a:t>
            </a:r>
            <a:endParaRPr/>
          </a:p>
        </p:txBody>
      </p:sp>
      <p:pic>
        <p:nvPicPr>
          <p:cNvPr id="430" name="Google Shape;430;p61"/>
          <p:cNvPicPr preferRelativeResize="0"/>
          <p:nvPr/>
        </p:nvPicPr>
        <p:blipFill rotWithShape="1">
          <a:blip r:embed="rId3">
            <a:alphaModFix/>
          </a:blip>
          <a:srcRect b="27357" l="50338" r="23839" t="27809"/>
          <a:stretch/>
        </p:blipFill>
        <p:spPr>
          <a:xfrm>
            <a:off x="6230738" y="137150"/>
            <a:ext cx="2775071" cy="3011251"/>
          </a:xfrm>
          <a:prstGeom prst="rect">
            <a:avLst/>
          </a:prstGeom>
          <a:noFill/>
          <a:ln>
            <a:noFill/>
          </a:ln>
        </p:spPr>
      </p:pic>
      <p:sp>
        <p:nvSpPr>
          <p:cNvPr id="431" name="Google Shape;431;p61"/>
          <p:cNvSpPr txBox="1"/>
          <p:nvPr/>
        </p:nvSpPr>
        <p:spPr>
          <a:xfrm>
            <a:off x="6342375" y="3148400"/>
            <a:ext cx="300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222222"/>
                </a:solidFill>
              </a:rPr>
              <a:t>Capistrant, T., Harrer, G., &amp; Pentzer, T. (2021). </a:t>
            </a:r>
            <a:r>
              <a:rPr i="1" lang="sk" sz="800">
                <a:solidFill>
                  <a:srgbClr val="222222"/>
                </a:solidFill>
              </a:rPr>
              <a:t>The Fascial Distortion Model: Philosophy, principles and clinical applications</a:t>
            </a:r>
            <a:r>
              <a:rPr lang="sk" sz="800">
                <a:solidFill>
                  <a:srgbClr val="222222"/>
                </a:solidFill>
              </a:rPr>
              <a:t>. Jessica Kingsley Publishers. Str. 77</a:t>
            </a:r>
            <a:endParaRPr sz="800">
              <a:solidFill>
                <a:schemeClr val="dk1"/>
              </a:solidFill>
            </a:endParaRPr>
          </a:p>
        </p:txBody>
      </p:sp>
      <p:sp>
        <p:nvSpPr>
          <p:cNvPr id="432" name="Google Shape;432;p61"/>
          <p:cNvSpPr txBox="1"/>
          <p:nvPr/>
        </p:nvSpPr>
        <p:spPr>
          <a:xfrm>
            <a:off x="521500" y="1227125"/>
            <a:ext cx="44655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k"/>
              <a:t>Ukázka: </a:t>
            </a:r>
            <a:r>
              <a:rPr lang="sk" u="sng">
                <a:solidFill>
                  <a:schemeClr val="hlink"/>
                </a:solidFill>
                <a:hlinkClick r:id="rId4"/>
              </a:rPr>
              <a:t>https://www.youtube.com/watch?v=rpovnRnwrOM&amp;ab_channel=Top-Physio</a:t>
            </a:r>
            <a:r>
              <a:rPr lang="sk"/>
              <a:t> </a:t>
            </a:r>
            <a:endParaRPr/>
          </a:p>
        </p:txBody>
      </p:sp>
      <p:pic>
        <p:nvPicPr>
          <p:cNvPr descr="Bei einem Triggerband ist es aufgrund einer Fehlbelastung zu einer Verdrehung, Aufspaltung oder Kalzifizierung der Faszie gekommen. Der Patient beschreibt einen ziehenden Schmerz und zeigt mit mehreren Fingern entlang einer Linie.&#10;&#10;Behandelt wird diese Distorsion mittels starkem Druck auf die betroffene Struktur, um diese zu entdrehen, zu schließen oder zu entkalzifizieren." id="433" name="Google Shape;433;p61" title="FDM Triggerband">
            <a:hlinkClick r:id="rId5"/>
          </p:cNvPr>
          <p:cNvPicPr preferRelativeResize="0"/>
          <p:nvPr/>
        </p:nvPicPr>
        <p:blipFill>
          <a:blip r:embed="rId6">
            <a:alphaModFix/>
          </a:blip>
          <a:stretch>
            <a:fillRect/>
          </a:stretch>
        </p:blipFill>
        <p:spPr>
          <a:xfrm>
            <a:off x="472775" y="2619750"/>
            <a:ext cx="3068300" cy="2301225"/>
          </a:xfrm>
          <a:prstGeom prst="rect">
            <a:avLst/>
          </a:prstGeom>
          <a:noFill/>
          <a:ln>
            <a:noFill/>
          </a:ln>
        </p:spPr>
      </p:pic>
      <p:sp>
        <p:nvSpPr>
          <p:cNvPr id="434" name="Google Shape;434;p61"/>
          <p:cNvSpPr txBox="1"/>
          <p:nvPr/>
        </p:nvSpPr>
        <p:spPr>
          <a:xfrm>
            <a:off x="540000" y="1956150"/>
            <a:ext cx="4527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u="sng">
                <a:solidFill>
                  <a:schemeClr val="hlink"/>
                </a:solidFill>
                <a:hlinkClick r:id="rId7"/>
              </a:rPr>
              <a:t>https://www.youtube.com/watch?v=Dnx-o9x5z-M&amp;ab_channel=MdMFisioterapia</a:t>
            </a:r>
            <a:r>
              <a:rPr lang="sk"/>
              <a:t> </a:t>
            </a:r>
            <a:endParaRPr/>
          </a:p>
        </p:txBody>
      </p:sp>
      <p:pic>
        <p:nvPicPr>
          <p:cNvPr descr="Riccardo Marchi, ci illustra la tecnica star triggerband per il trattamento di una distorsione fasciale cervicale." id="435" name="Google Shape;435;p61" title="Trattamento star triggerband Fascial Distortion model">
            <a:hlinkClick r:id="rId8"/>
          </p:cNvPr>
          <p:cNvPicPr preferRelativeResize="0"/>
          <p:nvPr/>
        </p:nvPicPr>
        <p:blipFill>
          <a:blip r:embed="rId9">
            <a:alphaModFix/>
          </a:blip>
          <a:stretch>
            <a:fillRect/>
          </a:stretch>
        </p:blipFill>
        <p:spPr>
          <a:xfrm>
            <a:off x="3226550" y="2619737"/>
            <a:ext cx="3068300" cy="23012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3"/>
                                        </p:tgtEl>
                                        <p:attrNameLst>
                                          <p:attrName>style.visibility</p:attrName>
                                        </p:attrNameLst>
                                      </p:cBhvr>
                                      <p:to>
                                        <p:strVal val="visible"/>
                                      </p:to>
                                    </p:set>
                                    <p:animEffect filter="fade" transition="in">
                                      <p:cBhvr>
                                        <p:cTn dur="1000"/>
                                        <p:tgtEl>
                                          <p:spTgt spid="4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1000"/>
                                        <p:tgtEl>
                                          <p:spTgt spid="4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6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“Distorze”</a:t>
            </a:r>
            <a:r>
              <a:rPr lang="sk"/>
              <a:t>dle Fascial Distortion Model</a:t>
            </a:r>
            <a:endParaRPr/>
          </a:p>
          <a:p>
            <a:pPr indent="0" lvl="0" marL="0" rtl="0" algn="l">
              <a:spcBef>
                <a:spcPts val="0"/>
              </a:spcBef>
              <a:spcAft>
                <a:spcPts val="0"/>
              </a:spcAft>
              <a:buNone/>
            </a:pPr>
            <a:r>
              <a:t/>
            </a:r>
            <a:endParaRPr/>
          </a:p>
        </p:txBody>
      </p:sp>
      <p:sp>
        <p:nvSpPr>
          <p:cNvPr id="441" name="Google Shape;441;p62"/>
          <p:cNvSpPr txBox="1"/>
          <p:nvPr>
            <p:ph idx="1" type="body"/>
          </p:nvPr>
        </p:nvSpPr>
        <p:spPr>
          <a:xfrm>
            <a:off x="540000" y="1269000"/>
            <a:ext cx="33939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sz="1600"/>
              <a:t>Herniated Trigger Point (HTP)</a:t>
            </a:r>
            <a:endParaRPr b="1" sz="1600"/>
          </a:p>
          <a:p>
            <a:pPr indent="-330200" lvl="0" marL="457200" rtl="0" algn="l">
              <a:spcBef>
                <a:spcPts val="0"/>
              </a:spcBef>
              <a:spcAft>
                <a:spcPts val="0"/>
              </a:spcAft>
              <a:buSzPts val="1600"/>
              <a:buChar char="●"/>
            </a:pPr>
            <a:r>
              <a:rPr lang="sk" sz="1600"/>
              <a:t>Fascie, která “drží věci pohromadě” - banded fascia, fascie, které “oddělují vrstvy” - gliding, klouzání</a:t>
            </a:r>
            <a:endParaRPr sz="1600"/>
          </a:p>
          <a:p>
            <a:pPr indent="-330200" lvl="0" marL="457200" rtl="0" algn="l">
              <a:spcBef>
                <a:spcPts val="0"/>
              </a:spcBef>
              <a:spcAft>
                <a:spcPts val="0"/>
              </a:spcAft>
              <a:buSzPts val="1600"/>
              <a:buChar char="●"/>
            </a:pPr>
            <a:r>
              <a:rPr lang="sk" sz="1600"/>
              <a:t>Protruze tkáně přes listy fascie (dána větším působením tlaku). </a:t>
            </a:r>
            <a:endParaRPr sz="1600"/>
          </a:p>
          <a:p>
            <a:pPr indent="-330200" lvl="0" marL="457200" rtl="0" algn="l">
              <a:spcBef>
                <a:spcPts val="0"/>
              </a:spcBef>
              <a:spcAft>
                <a:spcPts val="0"/>
              </a:spcAft>
              <a:buSzPts val="1600"/>
              <a:buChar char="●"/>
            </a:pPr>
            <a:r>
              <a:rPr lang="sk" sz="1600"/>
              <a:t>Nociceptivní dráždění, změna RP.</a:t>
            </a:r>
            <a:endParaRPr sz="1600"/>
          </a:p>
        </p:txBody>
      </p:sp>
      <p:pic>
        <p:nvPicPr>
          <p:cNvPr id="442" name="Google Shape;442;p62"/>
          <p:cNvPicPr preferRelativeResize="0"/>
          <p:nvPr/>
        </p:nvPicPr>
        <p:blipFill rotWithShape="1">
          <a:blip r:embed="rId3">
            <a:alphaModFix/>
          </a:blip>
          <a:srcRect b="9897" l="21657" r="23774" t="9307"/>
          <a:stretch/>
        </p:blipFill>
        <p:spPr>
          <a:xfrm>
            <a:off x="4125250" y="1045650"/>
            <a:ext cx="3838049" cy="3551699"/>
          </a:xfrm>
          <a:prstGeom prst="rect">
            <a:avLst/>
          </a:prstGeom>
          <a:noFill/>
          <a:ln>
            <a:noFill/>
          </a:ln>
        </p:spPr>
      </p:pic>
      <p:sp>
        <p:nvSpPr>
          <p:cNvPr id="443" name="Google Shape;443;p62"/>
          <p:cNvSpPr txBox="1"/>
          <p:nvPr/>
        </p:nvSpPr>
        <p:spPr>
          <a:xfrm>
            <a:off x="3524550" y="4543400"/>
            <a:ext cx="4775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222222"/>
                </a:solidFill>
                <a:highlight>
                  <a:srgbClr val="FFFFFF"/>
                </a:highlight>
              </a:rPr>
              <a:t>Capistrant, T., Harrer, G., &amp; Pentzer, T. (2021). </a:t>
            </a:r>
            <a:r>
              <a:rPr i="1" lang="sk" sz="800">
                <a:solidFill>
                  <a:srgbClr val="222222"/>
                </a:solidFill>
                <a:highlight>
                  <a:srgbClr val="FFFFFF"/>
                </a:highlight>
              </a:rPr>
              <a:t>The Fascial Distortion Model: Philosophy, principles and clinical applications</a:t>
            </a:r>
            <a:r>
              <a:rPr lang="sk" sz="800">
                <a:solidFill>
                  <a:srgbClr val="222222"/>
                </a:solidFill>
                <a:highlight>
                  <a:srgbClr val="FFFFFF"/>
                </a:highlight>
              </a:rPr>
              <a:t>. Jessica Kingsley Publishers. Str. 5</a:t>
            </a:r>
            <a:endParaRPr sz="8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6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“Distorze”dle Fascial Distortion Model</a:t>
            </a:r>
            <a:endParaRPr/>
          </a:p>
          <a:p>
            <a:pPr indent="0" lvl="0" marL="0" rtl="0" algn="l">
              <a:spcBef>
                <a:spcPts val="0"/>
              </a:spcBef>
              <a:spcAft>
                <a:spcPts val="0"/>
              </a:spcAft>
              <a:buNone/>
            </a:pPr>
            <a:r>
              <a:t/>
            </a:r>
            <a:endParaRPr/>
          </a:p>
        </p:txBody>
      </p:sp>
      <p:pic>
        <p:nvPicPr>
          <p:cNvPr id="449" name="Google Shape;449;p63"/>
          <p:cNvPicPr preferRelativeResize="0"/>
          <p:nvPr/>
        </p:nvPicPr>
        <p:blipFill rotWithShape="1">
          <a:blip r:embed="rId3">
            <a:alphaModFix/>
          </a:blip>
          <a:srcRect b="26362" l="50000" r="23992" t="14595"/>
          <a:stretch/>
        </p:blipFill>
        <p:spPr>
          <a:xfrm>
            <a:off x="5053850" y="1004975"/>
            <a:ext cx="2645775" cy="3753974"/>
          </a:xfrm>
          <a:prstGeom prst="rect">
            <a:avLst/>
          </a:prstGeom>
          <a:noFill/>
          <a:ln>
            <a:noFill/>
          </a:ln>
        </p:spPr>
      </p:pic>
      <p:sp>
        <p:nvSpPr>
          <p:cNvPr id="450" name="Google Shape;450;p63"/>
          <p:cNvSpPr txBox="1"/>
          <p:nvPr/>
        </p:nvSpPr>
        <p:spPr>
          <a:xfrm>
            <a:off x="1961150" y="4204850"/>
            <a:ext cx="300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222222"/>
                </a:solidFill>
              </a:rPr>
              <a:t>Capistrant, T., Harrer, G., &amp; Pentzer, T. (2021). </a:t>
            </a:r>
            <a:r>
              <a:rPr i="1" lang="sk" sz="800">
                <a:solidFill>
                  <a:srgbClr val="222222"/>
                </a:solidFill>
              </a:rPr>
              <a:t>The Fascial Distortion Model: Philosophy, principles and clinical applications</a:t>
            </a:r>
            <a:r>
              <a:rPr lang="sk" sz="800">
                <a:solidFill>
                  <a:srgbClr val="222222"/>
                </a:solidFill>
              </a:rPr>
              <a:t>. Jessica Kingsley Publishers. Str. 81</a:t>
            </a:r>
            <a:endParaRPr sz="800">
              <a:solidFill>
                <a:schemeClr val="dk1"/>
              </a:solidFill>
            </a:endParaRPr>
          </a:p>
        </p:txBody>
      </p:sp>
      <p:sp>
        <p:nvSpPr>
          <p:cNvPr id="451" name="Google Shape;451;p63"/>
          <p:cNvSpPr txBox="1"/>
          <p:nvPr/>
        </p:nvSpPr>
        <p:spPr>
          <a:xfrm>
            <a:off x="521500" y="1311075"/>
            <a:ext cx="3922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k"/>
              <a:t>Ukázka:</a:t>
            </a:r>
            <a:endParaRPr b="1"/>
          </a:p>
          <a:p>
            <a:pPr indent="0" lvl="0" marL="0" rtl="0" algn="l">
              <a:spcBef>
                <a:spcPts val="0"/>
              </a:spcBef>
              <a:spcAft>
                <a:spcPts val="0"/>
              </a:spcAft>
              <a:buNone/>
            </a:pPr>
            <a:r>
              <a:rPr lang="sk" u="sng">
                <a:solidFill>
                  <a:schemeClr val="hlink"/>
                </a:solidFill>
                <a:hlinkClick r:id="rId4"/>
              </a:rPr>
              <a:t>https://www.youtube.com/shorts/bxWhd031qrg</a:t>
            </a:r>
            <a:r>
              <a:rPr lang="sk"/>
              <a:t>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6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“Distorze”</a:t>
            </a:r>
            <a:r>
              <a:rPr lang="sk"/>
              <a:t> dle Fascial Distortion Model</a:t>
            </a:r>
            <a:endParaRPr/>
          </a:p>
          <a:p>
            <a:pPr indent="0" lvl="0" marL="0" rtl="0" algn="l">
              <a:spcBef>
                <a:spcPts val="0"/>
              </a:spcBef>
              <a:spcAft>
                <a:spcPts val="0"/>
              </a:spcAft>
              <a:buNone/>
            </a:pPr>
            <a:r>
              <a:t/>
            </a:r>
            <a:endParaRPr/>
          </a:p>
        </p:txBody>
      </p:sp>
      <p:sp>
        <p:nvSpPr>
          <p:cNvPr id="457" name="Google Shape;457;p64"/>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a:t>Continuum distortion (CDs) </a:t>
            </a:r>
            <a:endParaRPr b="1"/>
          </a:p>
          <a:p>
            <a:pPr indent="-361950" lvl="0" marL="457200" rtl="0" algn="l">
              <a:spcBef>
                <a:spcPts val="0"/>
              </a:spcBef>
              <a:spcAft>
                <a:spcPts val="0"/>
              </a:spcAft>
              <a:buSzPts val="2100"/>
              <a:buChar char="●"/>
            </a:pPr>
            <a:r>
              <a:rPr lang="sk"/>
              <a:t>V FDM se přechodná zóna mezi kostí a ligamentem interpretuje odlišným způsobem.</a:t>
            </a:r>
            <a:endParaRPr/>
          </a:p>
          <a:p>
            <a:pPr indent="-361950" lvl="0" marL="457200" rtl="0" algn="l">
              <a:spcBef>
                <a:spcPts val="0"/>
              </a:spcBef>
              <a:spcAft>
                <a:spcPts val="0"/>
              </a:spcAft>
              <a:buSzPts val="2100"/>
              <a:buChar char="●"/>
            </a:pPr>
            <a:r>
              <a:rPr lang="sk"/>
              <a:t>Kost a ligamentum se nepovažují za odlišné struktury, nýbrž za kontinuální struktury lišící se pouze v poměru kostních komponent (</a:t>
            </a:r>
            <a:r>
              <a:rPr b="1" lang="sk"/>
              <a:t>kost - </a:t>
            </a:r>
            <a:r>
              <a:rPr lang="sk"/>
              <a:t>v chápání dle FDM</a:t>
            </a:r>
            <a:r>
              <a:rPr b="1" lang="sk"/>
              <a:t> </a:t>
            </a:r>
            <a:r>
              <a:rPr lang="sk"/>
              <a:t>kalcifikována banded fascia a </a:t>
            </a:r>
            <a:r>
              <a:rPr b="1" lang="sk"/>
              <a:t>vaz - </a:t>
            </a:r>
            <a:r>
              <a:rPr lang="sk"/>
              <a:t>v rámci hladkého průběhu mineralizovaných zón-banded fascia při průchodu nemiralizovanou zónou kontinua).</a:t>
            </a:r>
            <a:endParaRPr/>
          </a:p>
          <a:p>
            <a:pPr indent="0" lvl="0" marL="0" rtl="0" algn="l">
              <a:spcBef>
                <a:spcPts val="0"/>
              </a:spcBef>
              <a:spcAft>
                <a:spcPts val="0"/>
              </a:spcAft>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6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“Distorze”dle Fascial Distortion Model</a:t>
            </a:r>
            <a:endParaRPr/>
          </a:p>
          <a:p>
            <a:pPr indent="0" lvl="0" marL="0" rtl="0" algn="l">
              <a:spcBef>
                <a:spcPts val="0"/>
              </a:spcBef>
              <a:spcAft>
                <a:spcPts val="0"/>
              </a:spcAft>
              <a:buNone/>
            </a:pPr>
            <a:r>
              <a:t/>
            </a:r>
            <a:endParaRPr/>
          </a:p>
        </p:txBody>
      </p:sp>
      <p:sp>
        <p:nvSpPr>
          <p:cNvPr id="463" name="Google Shape;463;p65"/>
          <p:cNvSpPr txBox="1"/>
          <p:nvPr/>
        </p:nvSpPr>
        <p:spPr>
          <a:xfrm>
            <a:off x="540000" y="1113250"/>
            <a:ext cx="4908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k"/>
              <a:t>Ukázka: </a:t>
            </a:r>
            <a:endParaRPr b="1"/>
          </a:p>
          <a:p>
            <a:pPr indent="0" lvl="0" marL="0" rtl="0" algn="l">
              <a:spcBef>
                <a:spcPts val="0"/>
              </a:spcBef>
              <a:spcAft>
                <a:spcPts val="0"/>
              </a:spcAft>
              <a:buNone/>
            </a:pPr>
            <a:r>
              <a:rPr lang="sk" u="sng">
                <a:solidFill>
                  <a:schemeClr val="hlink"/>
                </a:solidFill>
                <a:hlinkClick r:id="rId3"/>
              </a:rPr>
              <a:t>https://www.youtube.com/shorts/VOG_mN3oY6I</a:t>
            </a:r>
            <a:r>
              <a:rPr lang="sk"/>
              <a:t> </a:t>
            </a:r>
            <a:endParaRPr/>
          </a:p>
        </p:txBody>
      </p:sp>
      <p:pic>
        <p:nvPicPr>
          <p:cNvPr id="464" name="Google Shape;464;p65"/>
          <p:cNvPicPr preferRelativeResize="0"/>
          <p:nvPr/>
        </p:nvPicPr>
        <p:blipFill rotWithShape="1">
          <a:blip r:embed="rId4">
            <a:alphaModFix/>
          </a:blip>
          <a:srcRect b="15999" l="20584" r="53515" t="35355"/>
          <a:stretch/>
        </p:blipFill>
        <p:spPr>
          <a:xfrm>
            <a:off x="4572001" y="1023651"/>
            <a:ext cx="3328148" cy="3906925"/>
          </a:xfrm>
          <a:prstGeom prst="rect">
            <a:avLst/>
          </a:prstGeom>
          <a:noFill/>
          <a:ln>
            <a:noFill/>
          </a:ln>
        </p:spPr>
      </p:pic>
      <p:sp>
        <p:nvSpPr>
          <p:cNvPr id="465" name="Google Shape;465;p65"/>
          <p:cNvSpPr txBox="1"/>
          <p:nvPr/>
        </p:nvSpPr>
        <p:spPr>
          <a:xfrm>
            <a:off x="1662400" y="4376475"/>
            <a:ext cx="300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222222"/>
                </a:solidFill>
              </a:rPr>
              <a:t>Capistrant, T., Harrer, G., &amp; Pentzer, T. (2021). </a:t>
            </a:r>
            <a:r>
              <a:rPr i="1" lang="sk" sz="800">
                <a:solidFill>
                  <a:srgbClr val="222222"/>
                </a:solidFill>
              </a:rPr>
              <a:t>The Fascial Distortion Model: Philosophy, principles and clinical applications</a:t>
            </a:r>
            <a:r>
              <a:rPr lang="sk" sz="800">
                <a:solidFill>
                  <a:srgbClr val="222222"/>
                </a:solidFill>
              </a:rPr>
              <a:t>. Jessica Kingsley Publishers. Str. 70</a:t>
            </a:r>
            <a:endParaRPr sz="800">
              <a:solidFill>
                <a:schemeClr val="dk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6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Distorze dle Fascial Distortion Model</a:t>
            </a:r>
            <a:endParaRPr/>
          </a:p>
        </p:txBody>
      </p:sp>
      <p:pic>
        <p:nvPicPr>
          <p:cNvPr id="471" name="Google Shape;471;p66"/>
          <p:cNvPicPr preferRelativeResize="0"/>
          <p:nvPr/>
        </p:nvPicPr>
        <p:blipFill rotWithShape="1">
          <a:blip r:embed="rId3">
            <a:alphaModFix/>
          </a:blip>
          <a:srcRect b="35929" l="20807" r="24936" t="31324"/>
          <a:stretch/>
        </p:blipFill>
        <p:spPr>
          <a:xfrm>
            <a:off x="1488813" y="1556675"/>
            <a:ext cx="6166374" cy="2326051"/>
          </a:xfrm>
          <a:prstGeom prst="rect">
            <a:avLst/>
          </a:prstGeom>
          <a:noFill/>
          <a:ln>
            <a:noFill/>
          </a:ln>
        </p:spPr>
      </p:pic>
      <p:sp>
        <p:nvSpPr>
          <p:cNvPr id="472" name="Google Shape;472;p66"/>
          <p:cNvSpPr txBox="1"/>
          <p:nvPr/>
        </p:nvSpPr>
        <p:spPr>
          <a:xfrm>
            <a:off x="2767550" y="3882725"/>
            <a:ext cx="4290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222222"/>
                </a:solidFill>
                <a:highlight>
                  <a:srgbClr val="FFFFFF"/>
                </a:highlight>
              </a:rPr>
              <a:t>Capistrant, T., Harrer, G., &amp; Pentzer, T. (2021). </a:t>
            </a:r>
            <a:r>
              <a:rPr i="1" lang="sk" sz="800">
                <a:solidFill>
                  <a:srgbClr val="222222"/>
                </a:solidFill>
                <a:highlight>
                  <a:srgbClr val="FFFFFF"/>
                </a:highlight>
              </a:rPr>
              <a:t>The Fascial Distortion Model: Philosophy, principles and clinical applications</a:t>
            </a:r>
            <a:r>
              <a:rPr lang="sk" sz="800">
                <a:solidFill>
                  <a:srgbClr val="222222"/>
                </a:solidFill>
                <a:highlight>
                  <a:srgbClr val="FFFFFF"/>
                </a:highlight>
              </a:rPr>
              <a:t>. Jessica Kingsley Publishers. Str. 10</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6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“Distorze”</a:t>
            </a:r>
            <a:r>
              <a:rPr lang="sk"/>
              <a:t> dle Fascial Distortion Model</a:t>
            </a:r>
            <a:endParaRPr/>
          </a:p>
          <a:p>
            <a:pPr indent="0" lvl="0" marL="0" rtl="0" algn="l">
              <a:spcBef>
                <a:spcPts val="0"/>
              </a:spcBef>
              <a:spcAft>
                <a:spcPts val="0"/>
              </a:spcAft>
              <a:buNone/>
            </a:pPr>
            <a:r>
              <a:t/>
            </a:r>
            <a:endParaRPr/>
          </a:p>
        </p:txBody>
      </p:sp>
      <p:sp>
        <p:nvSpPr>
          <p:cNvPr id="478" name="Google Shape;478;p67"/>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a:t>Folding Distortions</a:t>
            </a:r>
            <a:endParaRPr b="1"/>
          </a:p>
          <a:p>
            <a:pPr indent="-361950" lvl="0" marL="457200" rtl="0" algn="l">
              <a:spcBef>
                <a:spcPts val="0"/>
              </a:spcBef>
              <a:spcAft>
                <a:spcPts val="0"/>
              </a:spcAft>
              <a:buSzPts val="2100"/>
              <a:buChar char="●"/>
            </a:pPr>
            <a:r>
              <a:rPr lang="sk"/>
              <a:t>V kloubech</a:t>
            </a:r>
            <a:endParaRPr/>
          </a:p>
          <a:p>
            <a:pPr indent="-361950" lvl="0" marL="457200" rtl="0" algn="l">
              <a:spcBef>
                <a:spcPts val="0"/>
              </a:spcBef>
              <a:spcAft>
                <a:spcPts val="0"/>
              </a:spcAft>
              <a:buSzPts val="2100"/>
              <a:buChar char="●"/>
            </a:pPr>
            <a:r>
              <a:rPr lang="sk"/>
              <a:t>Unfolding a Refolding</a:t>
            </a:r>
            <a:endParaRPr/>
          </a:p>
          <a:p>
            <a:pPr indent="-361950" lvl="0" marL="457200" rtl="0" algn="l">
              <a:spcBef>
                <a:spcPts val="0"/>
              </a:spcBef>
              <a:spcAft>
                <a:spcPts val="0"/>
              </a:spcAft>
              <a:buSzPts val="2100"/>
              <a:buChar char="●"/>
            </a:pPr>
            <a:r>
              <a:rPr lang="sk"/>
              <a:t>Manipulace kloubů</a:t>
            </a:r>
            <a:endParaRPr/>
          </a:p>
        </p:txBody>
      </p:sp>
      <p:pic>
        <p:nvPicPr>
          <p:cNvPr id="479" name="Google Shape;479;p67"/>
          <p:cNvPicPr preferRelativeResize="0"/>
          <p:nvPr/>
        </p:nvPicPr>
        <p:blipFill rotWithShape="1">
          <a:blip r:embed="rId3">
            <a:alphaModFix/>
          </a:blip>
          <a:srcRect b="12538" l="21447" r="23559" t="38728"/>
          <a:stretch/>
        </p:blipFill>
        <p:spPr>
          <a:xfrm>
            <a:off x="4020800" y="1318501"/>
            <a:ext cx="4525573" cy="2506499"/>
          </a:xfrm>
          <a:prstGeom prst="rect">
            <a:avLst/>
          </a:prstGeom>
          <a:noFill/>
          <a:ln>
            <a:noFill/>
          </a:ln>
        </p:spPr>
      </p:pic>
      <p:sp>
        <p:nvSpPr>
          <p:cNvPr id="480" name="Google Shape;480;p67"/>
          <p:cNvSpPr txBox="1"/>
          <p:nvPr/>
        </p:nvSpPr>
        <p:spPr>
          <a:xfrm>
            <a:off x="4314300" y="3825000"/>
            <a:ext cx="4290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222222"/>
                </a:solidFill>
                <a:highlight>
                  <a:srgbClr val="FFFFFF"/>
                </a:highlight>
              </a:rPr>
              <a:t>Capistrant, T., Harrer, G., &amp; Pentzer, T. (2021). </a:t>
            </a:r>
            <a:r>
              <a:rPr i="1" lang="sk" sz="800">
                <a:solidFill>
                  <a:srgbClr val="222222"/>
                </a:solidFill>
                <a:highlight>
                  <a:srgbClr val="FFFFFF"/>
                </a:highlight>
              </a:rPr>
              <a:t>The Fascial Distortion Model: Philosophy, principles and clinical applications</a:t>
            </a:r>
            <a:r>
              <a:rPr lang="sk" sz="800">
                <a:solidFill>
                  <a:srgbClr val="222222"/>
                </a:solidFill>
                <a:highlight>
                  <a:srgbClr val="FFFFFF"/>
                </a:highlight>
              </a:rPr>
              <a:t>. Jessica Kingsley Publishers. Str. 11</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6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“Distorze” dle Fascial Distortion Model</a:t>
            </a:r>
            <a:endParaRPr/>
          </a:p>
          <a:p>
            <a:pPr indent="0" lvl="0" marL="0" rtl="0" algn="l">
              <a:spcBef>
                <a:spcPts val="0"/>
              </a:spcBef>
              <a:spcAft>
                <a:spcPts val="0"/>
              </a:spcAft>
              <a:buNone/>
            </a:pPr>
            <a:r>
              <a:t/>
            </a:r>
            <a:endParaRPr/>
          </a:p>
        </p:txBody>
      </p:sp>
      <p:pic>
        <p:nvPicPr>
          <p:cNvPr id="486" name="Google Shape;486;p68"/>
          <p:cNvPicPr preferRelativeResize="0"/>
          <p:nvPr/>
        </p:nvPicPr>
        <p:blipFill rotWithShape="1">
          <a:blip r:embed="rId3">
            <a:alphaModFix/>
          </a:blip>
          <a:srcRect b="38202" l="21826" r="52881" t="13408"/>
          <a:stretch/>
        </p:blipFill>
        <p:spPr>
          <a:xfrm>
            <a:off x="930100" y="1434325"/>
            <a:ext cx="2444288" cy="2922851"/>
          </a:xfrm>
          <a:prstGeom prst="rect">
            <a:avLst/>
          </a:prstGeom>
          <a:noFill/>
          <a:ln>
            <a:noFill/>
          </a:ln>
        </p:spPr>
      </p:pic>
      <p:pic>
        <p:nvPicPr>
          <p:cNvPr id="487" name="Google Shape;487;p68"/>
          <p:cNvPicPr preferRelativeResize="0"/>
          <p:nvPr/>
        </p:nvPicPr>
        <p:blipFill rotWithShape="1">
          <a:blip r:embed="rId4">
            <a:alphaModFix/>
          </a:blip>
          <a:srcRect b="41608" l="20861" r="53539" t="10697"/>
          <a:stretch/>
        </p:blipFill>
        <p:spPr>
          <a:xfrm>
            <a:off x="5154700" y="1434325"/>
            <a:ext cx="2510126" cy="2922851"/>
          </a:xfrm>
          <a:prstGeom prst="rect">
            <a:avLst/>
          </a:prstGeom>
          <a:noFill/>
          <a:ln>
            <a:noFill/>
          </a:ln>
        </p:spPr>
      </p:pic>
      <p:sp>
        <p:nvSpPr>
          <p:cNvPr id="488" name="Google Shape;488;p68"/>
          <p:cNvSpPr txBox="1"/>
          <p:nvPr/>
        </p:nvSpPr>
        <p:spPr>
          <a:xfrm>
            <a:off x="784400" y="4357175"/>
            <a:ext cx="300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222222"/>
                </a:solidFill>
              </a:rPr>
              <a:t>Capistrant, T., Harrer, G., &amp; Pentzer, T. (2021). </a:t>
            </a:r>
            <a:r>
              <a:rPr i="1" lang="sk" sz="800">
                <a:solidFill>
                  <a:srgbClr val="222222"/>
                </a:solidFill>
              </a:rPr>
              <a:t>The Fascial Distortion Model: Philosophy, principles and clinical applications</a:t>
            </a:r>
            <a:r>
              <a:rPr lang="sk" sz="800">
                <a:solidFill>
                  <a:srgbClr val="222222"/>
                </a:solidFill>
              </a:rPr>
              <a:t>. Jessica Kingsley Publishers. Str. 71</a:t>
            </a:r>
            <a:endParaRPr sz="800">
              <a:solidFill>
                <a:schemeClr val="dk1"/>
              </a:solidFill>
            </a:endParaRPr>
          </a:p>
        </p:txBody>
      </p:sp>
      <p:sp>
        <p:nvSpPr>
          <p:cNvPr id="489" name="Google Shape;489;p68"/>
          <p:cNvSpPr txBox="1"/>
          <p:nvPr/>
        </p:nvSpPr>
        <p:spPr>
          <a:xfrm>
            <a:off x="4988188" y="4357175"/>
            <a:ext cx="300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222222"/>
                </a:solidFill>
              </a:rPr>
              <a:t>Capistrant, T., Harrer, G., &amp; Pentzer, T. (2021). </a:t>
            </a:r>
            <a:r>
              <a:rPr i="1" lang="sk" sz="800">
                <a:solidFill>
                  <a:srgbClr val="222222"/>
                </a:solidFill>
              </a:rPr>
              <a:t>The Fascial Distortion Model: Philosophy, principles and clinical applications</a:t>
            </a:r>
            <a:r>
              <a:rPr lang="sk" sz="800">
                <a:solidFill>
                  <a:srgbClr val="222222"/>
                </a:solidFill>
              </a:rPr>
              <a:t>. Jessica Kingsley Publishers. Str. 70</a:t>
            </a:r>
            <a:endParaRPr sz="8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Fascie - úvod</a:t>
            </a:r>
            <a:endParaRPr/>
          </a:p>
        </p:txBody>
      </p:sp>
      <p:sp>
        <p:nvSpPr>
          <p:cNvPr id="156" name="Google Shape;156;p24"/>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lang="sk"/>
              <a:t>Fasciální (neuromyofasciální síť) systém podléhá konstantní remodelaci, přechod mezi “pořádkem” a “chaosem”.</a:t>
            </a:r>
            <a:endParaRPr/>
          </a:p>
          <a:p>
            <a:pPr indent="-361950" lvl="0" marL="457200" rtl="0" algn="l">
              <a:spcBef>
                <a:spcPts val="0"/>
              </a:spcBef>
              <a:spcAft>
                <a:spcPts val="0"/>
              </a:spcAft>
              <a:buSzPts val="2100"/>
              <a:buChar char="●"/>
            </a:pPr>
            <a:r>
              <a:rPr lang="sk"/>
              <a:t>Reaktibilita systému na kolem působící síly - zachování stability a mobility.</a:t>
            </a:r>
            <a:endParaRPr/>
          </a:p>
          <a:p>
            <a:pPr indent="-361950" lvl="0" marL="457200" rtl="0" algn="l">
              <a:spcBef>
                <a:spcPts val="0"/>
              </a:spcBef>
              <a:spcAft>
                <a:spcPts val="0"/>
              </a:spcAft>
              <a:buSzPts val="2100"/>
              <a:buChar char="●"/>
            </a:pPr>
            <a:r>
              <a:rPr lang="sk"/>
              <a:t>Asi po dobu 500 let západního ponímání anatomie, zůstávala fasciální síť a její význam téměř úplně ignorována.</a:t>
            </a:r>
            <a:endParaRPr/>
          </a:p>
          <a:p>
            <a:pPr indent="-361950" lvl="0" marL="457200" rtl="0" algn="l">
              <a:spcBef>
                <a:spcPts val="0"/>
              </a:spcBef>
              <a:spcAft>
                <a:spcPts val="0"/>
              </a:spcAft>
              <a:buSzPts val="2100"/>
              <a:buChar char="●"/>
            </a:pPr>
            <a:r>
              <a:rPr lang="sk"/>
              <a:t>Není inertní, má regulační funkci.</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6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“Distorze” dle Fascial Distortion Model</a:t>
            </a:r>
            <a:endParaRPr/>
          </a:p>
        </p:txBody>
      </p:sp>
      <p:sp>
        <p:nvSpPr>
          <p:cNvPr id="495" name="Google Shape;495;p69"/>
          <p:cNvSpPr txBox="1"/>
          <p:nvPr>
            <p:ph idx="1" type="body"/>
          </p:nvPr>
        </p:nvSpPr>
        <p:spPr>
          <a:xfrm>
            <a:off x="540000" y="1269000"/>
            <a:ext cx="36399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sz="1400"/>
              <a:t>Ukázka:</a:t>
            </a:r>
            <a:endParaRPr b="1" sz="1400"/>
          </a:p>
          <a:p>
            <a:pPr indent="0" lvl="0" marL="0" rtl="0" algn="l">
              <a:spcBef>
                <a:spcPts val="0"/>
              </a:spcBef>
              <a:spcAft>
                <a:spcPts val="0"/>
              </a:spcAft>
              <a:buNone/>
            </a:pPr>
            <a:r>
              <a:rPr lang="sk" sz="1400" u="sng">
                <a:solidFill>
                  <a:schemeClr val="hlink"/>
                </a:solidFill>
                <a:hlinkClick r:id="rId3"/>
              </a:rPr>
              <a:t>https://www.youtube.com/watch?v=top3W9VQcWI&amp;ab_channel=EAHRTV</a:t>
            </a:r>
            <a:r>
              <a:rPr lang="sk" sz="1400"/>
              <a:t> </a:t>
            </a:r>
            <a:endParaRPr sz="1400"/>
          </a:p>
        </p:txBody>
      </p:sp>
      <p:pic>
        <p:nvPicPr>
          <p:cNvPr descr="Esempi Trattamento di una Unfolding Distortion del rachide dorsale inferiore - medio e superiore mediante Trust - Fascial Distortion Mode,&#10;www.ifdmo.it" id="496" name="Google Shape;496;p69" title="Manipolazioni vertebrali in FDM - Unfolding rachide dorsale FDM">
            <a:hlinkClick r:id="rId4"/>
          </p:cNvPr>
          <p:cNvPicPr preferRelativeResize="0"/>
          <p:nvPr/>
        </p:nvPicPr>
        <p:blipFill>
          <a:blip r:embed="rId5">
            <a:alphaModFix/>
          </a:blip>
          <a:stretch>
            <a:fillRect/>
          </a:stretch>
        </p:blipFill>
        <p:spPr>
          <a:xfrm>
            <a:off x="4235925" y="1002925"/>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6"/>
                                        </p:tgtEl>
                                        <p:attrNameLst>
                                          <p:attrName>style.visibility</p:attrName>
                                        </p:attrNameLst>
                                      </p:cBhvr>
                                      <p:to>
                                        <p:strVal val="visible"/>
                                      </p:to>
                                    </p:set>
                                    <p:animEffect filter="fade" transition="in">
                                      <p:cBhvr>
                                        <p:cTn dur="1000"/>
                                        <p:tgtEl>
                                          <p:spTgt spid="4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7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“Distorze”</a:t>
            </a:r>
            <a:r>
              <a:rPr lang="sk"/>
              <a:t> dle Fascial Distortion Model</a:t>
            </a:r>
            <a:endParaRPr/>
          </a:p>
          <a:p>
            <a:pPr indent="0" lvl="0" marL="0" rtl="0" algn="l">
              <a:spcBef>
                <a:spcPts val="0"/>
              </a:spcBef>
              <a:spcAft>
                <a:spcPts val="0"/>
              </a:spcAft>
              <a:buNone/>
            </a:pPr>
            <a:r>
              <a:t/>
            </a:r>
            <a:endParaRPr/>
          </a:p>
        </p:txBody>
      </p:sp>
      <p:sp>
        <p:nvSpPr>
          <p:cNvPr id="502" name="Google Shape;502;p70"/>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a:t>Cylindrická Distorze (CyD)</a:t>
            </a:r>
            <a:endParaRPr b="1"/>
          </a:p>
          <a:p>
            <a:pPr indent="-361950" lvl="0" marL="457200" rtl="0" algn="l">
              <a:spcBef>
                <a:spcPts val="0"/>
              </a:spcBef>
              <a:spcAft>
                <a:spcPts val="0"/>
              </a:spcAft>
              <a:buSzPts val="2100"/>
              <a:buChar char="●"/>
            </a:pPr>
            <a:r>
              <a:rPr lang="sk"/>
              <a:t>V epidermis</a:t>
            </a:r>
            <a:endParaRPr/>
          </a:p>
          <a:p>
            <a:pPr indent="-361950" lvl="0" marL="457200" rtl="0" algn="l">
              <a:spcBef>
                <a:spcPts val="0"/>
              </a:spcBef>
              <a:spcAft>
                <a:spcPts val="0"/>
              </a:spcAft>
              <a:buSzPts val="2100"/>
              <a:buChar char="●"/>
            </a:pPr>
            <a:r>
              <a:rPr lang="sk"/>
              <a:t>Coiled-fascia</a:t>
            </a:r>
            <a:endParaRPr/>
          </a:p>
          <a:p>
            <a:pPr indent="-361950" lvl="0" marL="457200" rtl="0" algn="l">
              <a:spcBef>
                <a:spcPts val="0"/>
              </a:spcBef>
              <a:spcAft>
                <a:spcPts val="0"/>
              </a:spcAft>
              <a:buSzPts val="2100"/>
              <a:buChar char="●"/>
            </a:pPr>
            <a:r>
              <a:rPr lang="sk"/>
              <a:t>Dysestézie</a:t>
            </a:r>
            <a:endParaRPr/>
          </a:p>
          <a:p>
            <a:pPr indent="-361950" lvl="0" marL="457200" rtl="0" algn="l">
              <a:spcBef>
                <a:spcPts val="0"/>
              </a:spcBef>
              <a:spcAft>
                <a:spcPts val="0"/>
              </a:spcAft>
              <a:buSzPts val="2100"/>
              <a:buChar char="●"/>
            </a:pPr>
            <a:r>
              <a:rPr lang="sk"/>
              <a:t>Ne teplo</a:t>
            </a:r>
            <a:endParaRPr/>
          </a:p>
        </p:txBody>
      </p:sp>
      <p:sp>
        <p:nvSpPr>
          <p:cNvPr id="503" name="Google Shape;503;p70"/>
          <p:cNvSpPr txBox="1"/>
          <p:nvPr/>
        </p:nvSpPr>
        <p:spPr>
          <a:xfrm>
            <a:off x="4138313" y="4701350"/>
            <a:ext cx="4290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222222"/>
                </a:solidFill>
                <a:highlight>
                  <a:srgbClr val="FFFFFF"/>
                </a:highlight>
              </a:rPr>
              <a:t>Capistrant, T., Harrer, G., &amp; Pentzer, T. (2021). </a:t>
            </a:r>
            <a:r>
              <a:rPr i="1" lang="sk" sz="800">
                <a:solidFill>
                  <a:srgbClr val="222222"/>
                </a:solidFill>
                <a:highlight>
                  <a:srgbClr val="FFFFFF"/>
                </a:highlight>
              </a:rPr>
              <a:t>The Fascial Distortion Model: Philosophy, principles and clinical applications</a:t>
            </a:r>
            <a:r>
              <a:rPr lang="sk" sz="800">
                <a:solidFill>
                  <a:srgbClr val="222222"/>
                </a:solidFill>
                <a:highlight>
                  <a:srgbClr val="FFFFFF"/>
                </a:highlight>
              </a:rPr>
              <a:t>. Jessica Kingsley Publishers. Str. 12</a:t>
            </a:r>
            <a:endParaRPr/>
          </a:p>
        </p:txBody>
      </p:sp>
      <p:pic>
        <p:nvPicPr>
          <p:cNvPr id="504" name="Google Shape;504;p70"/>
          <p:cNvPicPr preferRelativeResize="0"/>
          <p:nvPr/>
        </p:nvPicPr>
        <p:blipFill rotWithShape="1">
          <a:blip r:embed="rId3">
            <a:alphaModFix/>
          </a:blip>
          <a:srcRect b="12185" l="21210" r="53023" t="13602"/>
          <a:stretch/>
        </p:blipFill>
        <p:spPr>
          <a:xfrm>
            <a:off x="5239250" y="941637"/>
            <a:ext cx="2088724" cy="37597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7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“Distorze” dle Fascial Distortion Model</a:t>
            </a:r>
            <a:endParaRPr/>
          </a:p>
          <a:p>
            <a:pPr indent="0" lvl="0" marL="0" rtl="0" algn="l">
              <a:spcBef>
                <a:spcPts val="0"/>
              </a:spcBef>
              <a:spcAft>
                <a:spcPts val="0"/>
              </a:spcAft>
              <a:buNone/>
            </a:pPr>
            <a:r>
              <a:t/>
            </a:r>
            <a:endParaRPr/>
          </a:p>
        </p:txBody>
      </p:sp>
      <p:sp>
        <p:nvSpPr>
          <p:cNvPr id="510" name="Google Shape;510;p71"/>
          <p:cNvSpPr txBox="1"/>
          <p:nvPr>
            <p:ph idx="1" type="body"/>
          </p:nvPr>
        </p:nvSpPr>
        <p:spPr>
          <a:xfrm>
            <a:off x="540000" y="1269000"/>
            <a:ext cx="54102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sz="1400"/>
              <a:t>Ukázka: </a:t>
            </a:r>
            <a:endParaRPr b="1" sz="1400"/>
          </a:p>
          <a:p>
            <a:pPr indent="0" lvl="0" marL="0" rtl="0" algn="l">
              <a:spcBef>
                <a:spcPts val="0"/>
              </a:spcBef>
              <a:spcAft>
                <a:spcPts val="0"/>
              </a:spcAft>
              <a:buNone/>
            </a:pPr>
            <a:r>
              <a:rPr lang="sk" sz="1400" u="sng">
                <a:solidFill>
                  <a:schemeClr val="hlink"/>
                </a:solidFill>
                <a:hlinkClick r:id="rId3"/>
              </a:rPr>
              <a:t>https://www.youtube.com/watch?v=JsLdayjS2Pg&amp;ab_channel=EAHRTV</a:t>
            </a:r>
            <a:r>
              <a:rPr lang="sk" sz="1400"/>
              <a:t> </a:t>
            </a:r>
            <a:endParaRPr sz="1400"/>
          </a:p>
        </p:txBody>
      </p:sp>
      <p:pic>
        <p:nvPicPr>
          <p:cNvPr id="511" name="Google Shape;511;p71"/>
          <p:cNvPicPr preferRelativeResize="0"/>
          <p:nvPr/>
        </p:nvPicPr>
        <p:blipFill rotWithShape="1">
          <a:blip r:embed="rId4">
            <a:alphaModFix/>
          </a:blip>
          <a:srcRect b="14958" l="20722" r="53949" t="33986"/>
          <a:stretch/>
        </p:blipFill>
        <p:spPr>
          <a:xfrm>
            <a:off x="6072350" y="1183400"/>
            <a:ext cx="2532552" cy="3190602"/>
          </a:xfrm>
          <a:prstGeom prst="rect">
            <a:avLst/>
          </a:prstGeom>
          <a:noFill/>
          <a:ln>
            <a:noFill/>
          </a:ln>
        </p:spPr>
      </p:pic>
      <p:pic>
        <p:nvPicPr>
          <p:cNvPr descr="www.ifdmo.it  Fascial Distortion Model - uso delle coppette nelle cylinder distortion" id="512" name="Google Shape;512;p71" title="FDM cylinder ditortion   coppettazione">
            <a:hlinkClick r:id="rId5"/>
          </p:cNvPr>
          <p:cNvPicPr preferRelativeResize="0"/>
          <p:nvPr/>
        </p:nvPicPr>
        <p:blipFill>
          <a:blip r:embed="rId6">
            <a:alphaModFix/>
          </a:blip>
          <a:stretch>
            <a:fillRect/>
          </a:stretch>
        </p:blipFill>
        <p:spPr>
          <a:xfrm>
            <a:off x="1225738" y="1895850"/>
            <a:ext cx="4038725" cy="3029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2"/>
                                        </p:tgtEl>
                                        <p:attrNameLst>
                                          <p:attrName>style.visibility</p:attrName>
                                        </p:attrNameLst>
                                      </p:cBhvr>
                                      <p:to>
                                        <p:strVal val="visible"/>
                                      </p:to>
                                    </p:set>
                                    <p:animEffect filter="fade" transition="in">
                                      <p:cBhvr>
                                        <p:cTn dur="1000"/>
                                        <p:tgtEl>
                                          <p:spTgt spid="5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7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“Distorze”</a:t>
            </a:r>
            <a:r>
              <a:rPr lang="sk"/>
              <a:t> dle Fascial Distortion Model</a:t>
            </a:r>
            <a:endParaRPr/>
          </a:p>
          <a:p>
            <a:pPr indent="0" lvl="0" marL="0" rtl="0" algn="l">
              <a:spcBef>
                <a:spcPts val="0"/>
              </a:spcBef>
              <a:spcAft>
                <a:spcPts val="0"/>
              </a:spcAft>
              <a:buNone/>
            </a:pPr>
            <a:r>
              <a:t/>
            </a:r>
            <a:endParaRPr/>
          </a:p>
        </p:txBody>
      </p:sp>
      <p:sp>
        <p:nvSpPr>
          <p:cNvPr id="518" name="Google Shape;518;p72"/>
          <p:cNvSpPr txBox="1"/>
          <p:nvPr>
            <p:ph idx="1" type="body"/>
          </p:nvPr>
        </p:nvSpPr>
        <p:spPr>
          <a:xfrm>
            <a:off x="540000" y="1269000"/>
            <a:ext cx="31587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a:t>Tektonická fixace</a:t>
            </a:r>
            <a:endParaRPr b="1"/>
          </a:p>
          <a:p>
            <a:pPr indent="-361950" lvl="0" marL="457200" rtl="0" algn="l">
              <a:spcBef>
                <a:spcPts val="0"/>
              </a:spcBef>
              <a:spcAft>
                <a:spcPts val="0"/>
              </a:spcAft>
              <a:buSzPts val="2100"/>
              <a:buChar char="●"/>
            </a:pPr>
            <a:r>
              <a:rPr lang="sk"/>
              <a:t>“Slepení”, tuhost kloubních povrchů, dán ztrátou produkce kloubní tekutiny</a:t>
            </a:r>
            <a:endParaRPr/>
          </a:p>
          <a:p>
            <a:pPr indent="-361950" lvl="0" marL="457200" rtl="0" algn="l">
              <a:spcBef>
                <a:spcPts val="0"/>
              </a:spcBef>
              <a:spcAft>
                <a:spcPts val="0"/>
              </a:spcAft>
              <a:buSzPts val="2100"/>
              <a:buChar char="●"/>
            </a:pPr>
            <a:r>
              <a:rPr lang="sk"/>
              <a:t>Obnova proudění tekutiny</a:t>
            </a:r>
            <a:endParaRPr/>
          </a:p>
          <a:p>
            <a:pPr indent="-361950" lvl="0" marL="457200" rtl="0" algn="l">
              <a:spcBef>
                <a:spcPts val="0"/>
              </a:spcBef>
              <a:spcAft>
                <a:spcPts val="0"/>
              </a:spcAft>
              <a:buSzPts val="2100"/>
              <a:buChar char="●"/>
            </a:pPr>
            <a:r>
              <a:rPr lang="sk"/>
              <a:t>Manipulace</a:t>
            </a:r>
            <a:endParaRPr/>
          </a:p>
          <a:p>
            <a:pPr indent="-361950" lvl="0" marL="457200" rtl="0" algn="l">
              <a:spcBef>
                <a:spcPts val="0"/>
              </a:spcBef>
              <a:spcAft>
                <a:spcPts val="0"/>
              </a:spcAft>
              <a:buSzPts val="2100"/>
              <a:buChar char="●"/>
            </a:pPr>
            <a:r>
              <a:rPr lang="sk"/>
              <a:t>Teplo OK</a:t>
            </a:r>
            <a:endParaRPr/>
          </a:p>
        </p:txBody>
      </p:sp>
      <p:pic>
        <p:nvPicPr>
          <p:cNvPr id="519" name="Google Shape;519;p72"/>
          <p:cNvPicPr preferRelativeResize="0"/>
          <p:nvPr/>
        </p:nvPicPr>
        <p:blipFill rotWithShape="1">
          <a:blip r:embed="rId3">
            <a:alphaModFix/>
          </a:blip>
          <a:srcRect b="44876" l="21803" r="23205" t="14671"/>
          <a:stretch/>
        </p:blipFill>
        <p:spPr>
          <a:xfrm>
            <a:off x="3633500" y="1309800"/>
            <a:ext cx="5262351" cy="2419450"/>
          </a:xfrm>
          <a:prstGeom prst="rect">
            <a:avLst/>
          </a:prstGeom>
          <a:noFill/>
          <a:ln>
            <a:noFill/>
          </a:ln>
        </p:spPr>
      </p:pic>
      <p:sp>
        <p:nvSpPr>
          <p:cNvPr id="520" name="Google Shape;520;p72"/>
          <p:cNvSpPr txBox="1"/>
          <p:nvPr/>
        </p:nvSpPr>
        <p:spPr>
          <a:xfrm>
            <a:off x="4325400" y="3729250"/>
            <a:ext cx="4003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222222"/>
                </a:solidFill>
                <a:highlight>
                  <a:srgbClr val="FFFFFF"/>
                </a:highlight>
              </a:rPr>
              <a:t>Capistrant, T., Harrer, G., &amp; Pentzer, T. (2021). </a:t>
            </a:r>
            <a:r>
              <a:rPr i="1" lang="sk" sz="800">
                <a:solidFill>
                  <a:srgbClr val="222222"/>
                </a:solidFill>
                <a:highlight>
                  <a:srgbClr val="FFFFFF"/>
                </a:highlight>
              </a:rPr>
              <a:t>The Fascial Distortion Model: Philosophy, principles and clinical applications</a:t>
            </a:r>
            <a:r>
              <a:rPr lang="sk" sz="800">
                <a:solidFill>
                  <a:srgbClr val="222222"/>
                </a:solidFill>
                <a:highlight>
                  <a:srgbClr val="FFFFFF"/>
                </a:highlight>
              </a:rPr>
              <a:t>. Jessica Kingsley Publishers. Str. 13</a:t>
            </a:r>
            <a:endParaRPr>
              <a:solidFill>
                <a:schemeClr val="dk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7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“Distorze” dle Fascial Distortion Model</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526" name="Google Shape;526;p73"/>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30200" lvl="0" marL="457200" rtl="0" algn="l">
              <a:spcBef>
                <a:spcPts val="0"/>
              </a:spcBef>
              <a:spcAft>
                <a:spcPts val="0"/>
              </a:spcAft>
              <a:buSzPts val="1600"/>
              <a:buChar char="●"/>
            </a:pPr>
            <a:r>
              <a:rPr lang="sk" sz="1600" u="sng">
                <a:solidFill>
                  <a:schemeClr val="hlink"/>
                </a:solidFill>
                <a:hlinkClick r:id="rId3"/>
              </a:rPr>
              <a:t>https://www.youtube.com/watch?v=xx1DkSnKoT0&amp;ab_channel=TypaldosAkademie</a:t>
            </a:r>
            <a:r>
              <a:rPr lang="sk" sz="1600"/>
              <a:t> </a:t>
            </a:r>
            <a:endParaRPr sz="1600"/>
          </a:p>
          <a:p>
            <a:pPr indent="-330200" lvl="0" marL="457200" rtl="0" algn="l">
              <a:spcBef>
                <a:spcPts val="0"/>
              </a:spcBef>
              <a:spcAft>
                <a:spcPts val="0"/>
              </a:spcAft>
              <a:buSzPts val="1600"/>
              <a:buChar char="●"/>
            </a:pPr>
            <a:r>
              <a:rPr lang="sk" sz="1600" u="sng">
                <a:solidFill>
                  <a:schemeClr val="hlink"/>
                </a:solidFill>
                <a:hlinkClick r:id="rId4"/>
              </a:rPr>
              <a:t>https://www.youtube.com/watch?v=ICv-ntJqYvY&amp;t=88s&amp;ab_channel=Spaceborne1</a:t>
            </a:r>
            <a:r>
              <a:rPr lang="sk" sz="1600"/>
              <a:t> </a:t>
            </a:r>
            <a:endParaRPr sz="1600"/>
          </a:p>
        </p:txBody>
      </p:sp>
      <p:pic>
        <p:nvPicPr>
          <p:cNvPr descr="Das FDM-E-Learning von Christoph Rossmy ist ab jetzt unter www.fdm-e-learning.de erhältlich." id="527" name="Google Shape;527;p73" title="Fasziendistorsionsmodell (FDM) nach Typaldos. Christoph Rossmy E-Learning Trailer">
            <a:hlinkClick r:id="rId5"/>
          </p:cNvPr>
          <p:cNvPicPr preferRelativeResize="0"/>
          <p:nvPr/>
        </p:nvPicPr>
        <p:blipFill>
          <a:blip r:embed="rId6">
            <a:alphaModFix/>
          </a:blip>
          <a:stretch>
            <a:fillRect/>
          </a:stretch>
        </p:blipFill>
        <p:spPr>
          <a:xfrm>
            <a:off x="4672875" y="2022675"/>
            <a:ext cx="3399100" cy="2549325"/>
          </a:xfrm>
          <a:prstGeom prst="rect">
            <a:avLst/>
          </a:prstGeom>
          <a:noFill/>
          <a:ln>
            <a:noFill/>
          </a:ln>
        </p:spPr>
      </p:pic>
      <p:pic>
        <p:nvPicPr>
          <p:cNvPr descr="The EFDMA is a non-profit organization. Its aim is to sponsor and promote research and training in the areas of the Fascial Distortion Model (FDM) and the Typaldos Method.&#10;The EFDMA sets certain standards in the education and promotion of the Fascial Distortion Model (FDM) in Europe and offers information on FDM, its basic principles and application in the treatment of a diverse range of ailments to medical professionals as well as patients.&#10;http://fdm-europe.com/en/ " id="528" name="Google Shape;528;p73" title="The Fascial Distortion Model (FDM) by Stephen Typaldos, D.O. english version">
            <a:hlinkClick r:id="rId7"/>
          </p:cNvPr>
          <p:cNvPicPr preferRelativeResize="0"/>
          <p:nvPr/>
        </p:nvPicPr>
        <p:blipFill>
          <a:blip r:embed="rId8">
            <a:alphaModFix/>
          </a:blip>
          <a:stretch>
            <a:fillRect/>
          </a:stretch>
        </p:blipFill>
        <p:spPr>
          <a:xfrm>
            <a:off x="540000" y="2022675"/>
            <a:ext cx="3852700" cy="2889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7"/>
                                        </p:tgtEl>
                                        <p:attrNameLst>
                                          <p:attrName>style.visibility</p:attrName>
                                        </p:attrNameLst>
                                      </p:cBhvr>
                                      <p:to>
                                        <p:strVal val="visible"/>
                                      </p:to>
                                    </p:set>
                                    <p:animEffect filter="fade" transition="in">
                                      <p:cBhvr>
                                        <p:cTn dur="1000"/>
                                        <p:tgtEl>
                                          <p:spTgt spid="5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8"/>
                                        </p:tgtEl>
                                        <p:attrNameLst>
                                          <p:attrName>style.visibility</p:attrName>
                                        </p:attrNameLst>
                                      </p:cBhvr>
                                      <p:to>
                                        <p:strVal val="visible"/>
                                      </p:to>
                                    </p:set>
                                    <p:animEffect filter="fade" transition="in">
                                      <p:cBhvr>
                                        <p:cTn dur="1000"/>
                                        <p:tgtEl>
                                          <p:spTgt spid="5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7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Fascial Distortion Model</a:t>
            </a:r>
            <a:endParaRPr/>
          </a:p>
        </p:txBody>
      </p:sp>
      <p:sp>
        <p:nvSpPr>
          <p:cNvPr id="534" name="Google Shape;534;p74"/>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Více o této metodě na: </a:t>
            </a:r>
            <a:endParaRPr/>
          </a:p>
          <a:p>
            <a:pPr indent="0" lvl="0" marL="0" rtl="0" algn="l">
              <a:spcBef>
                <a:spcPts val="0"/>
              </a:spcBef>
              <a:spcAft>
                <a:spcPts val="0"/>
              </a:spcAft>
              <a:buNone/>
            </a:pPr>
            <a:r>
              <a:rPr lang="sk" u="sng">
                <a:solidFill>
                  <a:schemeClr val="hlink"/>
                </a:solidFill>
                <a:hlinkClick r:id="rId3"/>
              </a:rPr>
              <a:t>https://fascialdistortionmodel.cz/</a:t>
            </a:r>
            <a:r>
              <a:rPr lang="sk"/>
              <a:t> </a:t>
            </a:r>
            <a:endParaRPr/>
          </a:p>
          <a:p>
            <a:pPr indent="0" lvl="0" marL="0" rtl="0" algn="l">
              <a:spcBef>
                <a:spcPts val="0"/>
              </a:spcBef>
              <a:spcAft>
                <a:spcPts val="0"/>
              </a:spcAft>
              <a:buNone/>
            </a:pPr>
            <a:r>
              <a:rPr b="1" lang="sk"/>
              <a:t>Spotify: “</a:t>
            </a:r>
            <a:r>
              <a:rPr lang="sk"/>
              <a:t>O FDM metodě s PhDr. Michalem Peroutkou” </a:t>
            </a:r>
            <a:r>
              <a:rPr lang="sk" u="sng">
                <a:solidFill>
                  <a:schemeClr val="hlink"/>
                </a:solidFill>
                <a:hlinkClick r:id="rId4"/>
              </a:rPr>
              <a:t>https://open.spotify.com/show/4GHeZ0MUgDKexTPvol8u86</a:t>
            </a:r>
            <a:r>
              <a:rPr lang="sk"/>
              <a:t> - </a:t>
            </a:r>
            <a:r>
              <a:rPr b="1" lang="sk"/>
              <a:t>Muni Sportcast </a:t>
            </a:r>
            <a:endParaRPr b="1"/>
          </a:p>
          <a:p>
            <a:pPr indent="0" lvl="0" marL="457200" rtl="0" algn="l">
              <a:spcBef>
                <a:spcPts val="0"/>
              </a:spcBef>
              <a:spcAft>
                <a:spcPts val="0"/>
              </a:spcAft>
              <a:buNone/>
            </a:pPr>
            <a:r>
              <a:t/>
            </a:r>
            <a:endParaRPr/>
          </a:p>
        </p:txBody>
      </p:sp>
      <p:pic>
        <p:nvPicPr>
          <p:cNvPr id="535" name="Google Shape;535;p74"/>
          <p:cNvPicPr preferRelativeResize="0"/>
          <p:nvPr/>
        </p:nvPicPr>
        <p:blipFill rotWithShape="1">
          <a:blip r:embed="rId5">
            <a:alphaModFix/>
          </a:blip>
          <a:srcRect b="30502" l="16506" r="27121" t="49999"/>
          <a:stretch/>
        </p:blipFill>
        <p:spPr>
          <a:xfrm>
            <a:off x="521500" y="3358150"/>
            <a:ext cx="7221775" cy="156122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7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Zdroje: </a:t>
            </a:r>
            <a:endParaRPr/>
          </a:p>
        </p:txBody>
      </p:sp>
      <p:sp>
        <p:nvSpPr>
          <p:cNvPr id="541" name="Google Shape;541;p75"/>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30200" lvl="0" marL="457200" rtl="0" algn="l">
              <a:lnSpc>
                <a:spcPct val="124000"/>
              </a:lnSpc>
              <a:spcBef>
                <a:spcPts val="0"/>
              </a:spcBef>
              <a:spcAft>
                <a:spcPts val="0"/>
              </a:spcAft>
              <a:buSzPts val="1600"/>
              <a:buChar char="●"/>
            </a:pPr>
            <a:r>
              <a:rPr lang="sk" sz="1600">
                <a:solidFill>
                  <a:srgbClr val="222222"/>
                </a:solidFill>
                <a:highlight>
                  <a:srgbClr val="FFFFFF"/>
                </a:highlight>
              </a:rPr>
              <a:t>Capistrant, T., Harrer, G., &amp; Pentzer, T. (2021). </a:t>
            </a:r>
            <a:r>
              <a:rPr i="1" lang="sk" sz="1600">
                <a:solidFill>
                  <a:srgbClr val="222222"/>
                </a:solidFill>
                <a:highlight>
                  <a:srgbClr val="FFFFFF"/>
                </a:highlight>
              </a:rPr>
              <a:t>The Fascial Distortion Model: Philosophy, principles and clinical applications</a:t>
            </a:r>
            <a:r>
              <a:rPr lang="sk" sz="1600">
                <a:solidFill>
                  <a:srgbClr val="222222"/>
                </a:solidFill>
                <a:highlight>
                  <a:srgbClr val="FFFFFF"/>
                </a:highlight>
              </a:rPr>
              <a:t>. Jessica Kingsley Publishers.</a:t>
            </a:r>
            <a:endParaRPr sz="1600">
              <a:solidFill>
                <a:srgbClr val="222222"/>
              </a:solidFill>
              <a:highlight>
                <a:srgbClr val="FFFFFF"/>
              </a:highlight>
            </a:endParaRPr>
          </a:p>
          <a:p>
            <a:pPr indent="-330200" lvl="0" marL="457200" rtl="0" algn="l">
              <a:lnSpc>
                <a:spcPct val="160000"/>
              </a:lnSpc>
              <a:spcBef>
                <a:spcPts val="0"/>
              </a:spcBef>
              <a:spcAft>
                <a:spcPts val="0"/>
              </a:spcAft>
              <a:buSzPts val="1600"/>
              <a:buFont typeface="Roboto"/>
              <a:buChar char="●"/>
            </a:pPr>
            <a:r>
              <a:rPr lang="sk" sz="1600">
                <a:solidFill>
                  <a:srgbClr val="212529"/>
                </a:solidFill>
                <a:highlight>
                  <a:srgbClr val="FFFFFF"/>
                </a:highlight>
              </a:rPr>
              <a:t>Clark MA. Lucett SC. NASM Essentials of Sports Performance training: 1st Edition Revised. Burlington, MA: Jones and Bartlett Learning, 2014</a:t>
            </a:r>
            <a:r>
              <a:rPr lang="sk" sz="1600">
                <a:solidFill>
                  <a:srgbClr val="222222"/>
                </a:solidFill>
                <a:highlight>
                  <a:srgbClr val="FFFFFF"/>
                </a:highlight>
              </a:rPr>
              <a:t>Myers, T. W. (2020).</a:t>
            </a:r>
            <a:endParaRPr sz="1600">
              <a:solidFill>
                <a:srgbClr val="222222"/>
              </a:solidFill>
              <a:highlight>
                <a:srgbClr val="FFFFFF"/>
              </a:highlight>
            </a:endParaRPr>
          </a:p>
          <a:p>
            <a:pPr indent="-330200" lvl="0" marL="457200" rtl="0" algn="l">
              <a:lnSpc>
                <a:spcPct val="160000"/>
              </a:lnSpc>
              <a:spcBef>
                <a:spcPts val="0"/>
              </a:spcBef>
              <a:spcAft>
                <a:spcPts val="0"/>
              </a:spcAft>
              <a:buSzPts val="1600"/>
              <a:buChar char="●"/>
            </a:pPr>
            <a:r>
              <a:rPr lang="sk" sz="1600">
                <a:solidFill>
                  <a:srgbClr val="222222"/>
                </a:solidFill>
                <a:highlight>
                  <a:srgbClr val="FFFFFF"/>
                </a:highlight>
              </a:rPr>
              <a:t>Myers, T. W. (2020). </a:t>
            </a:r>
            <a:r>
              <a:rPr i="1" lang="sk" sz="1600">
                <a:solidFill>
                  <a:srgbClr val="222222"/>
                </a:solidFill>
                <a:highlight>
                  <a:srgbClr val="FFFFFF"/>
                </a:highlight>
              </a:rPr>
              <a:t>Anatomy trains e-book: Myofascial meridians for manual therapists and movement professionals</a:t>
            </a:r>
            <a:r>
              <a:rPr lang="sk" sz="1600">
                <a:solidFill>
                  <a:srgbClr val="222222"/>
                </a:solidFill>
                <a:highlight>
                  <a:srgbClr val="FFFFFF"/>
                </a:highlight>
              </a:rPr>
              <a:t>. Elsevier Health Sciences.</a:t>
            </a:r>
            <a:endParaRPr sz="1600">
              <a:solidFill>
                <a:srgbClr val="222222"/>
              </a:solidFill>
              <a:highlight>
                <a:srgbClr val="FFFFFF"/>
              </a:highlight>
            </a:endParaRPr>
          </a:p>
          <a:p>
            <a:pPr indent="-330200" lvl="0" marL="457200" rtl="0" algn="l">
              <a:lnSpc>
                <a:spcPct val="124000"/>
              </a:lnSpc>
              <a:spcBef>
                <a:spcPts val="0"/>
              </a:spcBef>
              <a:spcAft>
                <a:spcPts val="0"/>
              </a:spcAft>
              <a:buSzPts val="1600"/>
              <a:buChar char="●"/>
            </a:pPr>
            <a:r>
              <a:rPr lang="sk" sz="1600">
                <a:solidFill>
                  <a:srgbClr val="222222"/>
                </a:solidFill>
                <a:highlight>
                  <a:srgbClr val="FFFFFF"/>
                </a:highlight>
              </a:rPr>
              <a:t>Pratt, R. L. (2021). Hyaluronan and the fascial frontier. </a:t>
            </a:r>
            <a:r>
              <a:rPr i="1" lang="sk" sz="1600">
                <a:solidFill>
                  <a:srgbClr val="222222"/>
                </a:solidFill>
                <a:highlight>
                  <a:srgbClr val="FFFFFF"/>
                </a:highlight>
              </a:rPr>
              <a:t>International Journal of Molecular Sciences</a:t>
            </a:r>
            <a:r>
              <a:rPr lang="sk" sz="1600">
                <a:solidFill>
                  <a:srgbClr val="222222"/>
                </a:solidFill>
                <a:highlight>
                  <a:srgbClr val="FFFFFF"/>
                </a:highlight>
              </a:rPr>
              <a:t>, </a:t>
            </a:r>
            <a:r>
              <a:rPr i="1" lang="sk" sz="1600">
                <a:solidFill>
                  <a:srgbClr val="222222"/>
                </a:solidFill>
                <a:highlight>
                  <a:srgbClr val="FFFFFF"/>
                </a:highlight>
              </a:rPr>
              <a:t>22</a:t>
            </a:r>
            <a:r>
              <a:rPr lang="sk" sz="1600">
                <a:solidFill>
                  <a:srgbClr val="222222"/>
                </a:solidFill>
                <a:highlight>
                  <a:srgbClr val="FFFFFF"/>
                </a:highlight>
              </a:rPr>
              <a:t>(13), 6845.</a:t>
            </a:r>
            <a:endParaRPr sz="1600">
              <a:solidFill>
                <a:srgbClr val="222222"/>
              </a:solidFill>
              <a:highlight>
                <a:srgbClr val="FFFFFF"/>
              </a:highlight>
            </a:endParaRPr>
          </a:p>
          <a:p>
            <a:pPr indent="-330200" lvl="0" marL="457200" rtl="0" algn="l">
              <a:lnSpc>
                <a:spcPct val="124000"/>
              </a:lnSpc>
              <a:spcBef>
                <a:spcPts val="0"/>
              </a:spcBef>
              <a:spcAft>
                <a:spcPts val="0"/>
              </a:spcAft>
              <a:buSzPts val="1600"/>
              <a:buChar char="●"/>
            </a:pPr>
            <a:r>
              <a:rPr lang="sk" sz="1600" u="sng">
                <a:solidFill>
                  <a:schemeClr val="hlink"/>
                </a:solidFill>
                <a:highlight>
                  <a:srgbClr val="FFFFFF"/>
                </a:highlight>
                <a:hlinkClick r:id="rId3"/>
              </a:rPr>
              <a:t>http://baseballstrength.org/training-subsystems-in-baseball-by-anthony-velazquez/</a:t>
            </a:r>
            <a:r>
              <a:rPr lang="sk" sz="1600">
                <a:solidFill>
                  <a:srgbClr val="222222"/>
                </a:solidFill>
                <a:highlight>
                  <a:srgbClr val="FFFFFF"/>
                </a:highlight>
              </a:rPr>
              <a:t> </a:t>
            </a:r>
            <a:endParaRPr sz="1600">
              <a:solidFill>
                <a:srgbClr val="222222"/>
              </a:solidFill>
              <a:highlight>
                <a:srgbClr val="FFFFFF"/>
              </a:highlight>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7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Děkuji za pozornost!</a:t>
            </a:r>
            <a:endParaRPr/>
          </a:p>
        </p:txBody>
      </p:sp>
      <p:pic>
        <p:nvPicPr>
          <p:cNvPr id="547" name="Google Shape;547;p76"/>
          <p:cNvPicPr preferRelativeResize="0"/>
          <p:nvPr/>
        </p:nvPicPr>
        <p:blipFill>
          <a:blip r:embed="rId3">
            <a:alphaModFix/>
          </a:blip>
          <a:stretch>
            <a:fillRect/>
          </a:stretch>
        </p:blipFill>
        <p:spPr>
          <a:xfrm>
            <a:off x="1826050" y="1173650"/>
            <a:ext cx="5401726" cy="33423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Fascie - úvod</a:t>
            </a:r>
            <a:endParaRPr/>
          </a:p>
        </p:txBody>
      </p:sp>
      <p:sp>
        <p:nvSpPr>
          <p:cNvPr id="162" name="Google Shape;162;p25"/>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lang="sk"/>
              <a:t>Zastaralé tvrzení (muskuloskeletální systém)</a:t>
            </a:r>
            <a:endParaRPr/>
          </a:p>
          <a:p>
            <a:pPr indent="-361950" lvl="0" marL="457200" rtl="0" algn="l">
              <a:spcBef>
                <a:spcPts val="0"/>
              </a:spcBef>
              <a:spcAft>
                <a:spcPts val="0"/>
              </a:spcAft>
              <a:buSzPts val="2100"/>
              <a:buChar char="●"/>
            </a:pPr>
            <a:r>
              <a:rPr lang="sk"/>
              <a:t>Skutečně “pohybujeme kostrou” především činností svalů, které svou kontrakcí “tahají” za šlachy vedoucí přes klouby, kterých RP je limitován anatomicky tvarem kostí a dán mírou napětí ligament?</a:t>
            </a:r>
            <a:endParaRPr/>
          </a:p>
          <a:p>
            <a:pPr indent="-361950" lvl="0" marL="457200" rtl="0" algn="l">
              <a:spcBef>
                <a:spcPts val="0"/>
              </a:spcBef>
              <a:spcAft>
                <a:spcPts val="0"/>
              </a:spcAft>
              <a:buSzPts val="2100"/>
              <a:buChar char="●"/>
            </a:pPr>
            <a:r>
              <a:rPr b="1" lang="sk"/>
              <a:t>Ne tak jednoduché = změna úhlu pohledu.</a:t>
            </a:r>
            <a:endParaRPr b="1"/>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Fascie - úvod</a:t>
            </a:r>
            <a:endParaRPr/>
          </a:p>
        </p:txBody>
      </p:sp>
      <p:sp>
        <p:nvSpPr>
          <p:cNvPr id="168" name="Google Shape;168;p26"/>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lang="sk"/>
              <a:t>Fasciální tkáň je v těle na sebe navrstvená</a:t>
            </a:r>
            <a:endParaRPr/>
          </a:p>
          <a:p>
            <a:pPr indent="-361950" lvl="0" marL="457200" rtl="0" algn="l">
              <a:spcBef>
                <a:spcPts val="0"/>
              </a:spcBef>
              <a:spcAft>
                <a:spcPts val="0"/>
              </a:spcAft>
              <a:buSzPts val="2100"/>
              <a:buChar char="●"/>
            </a:pPr>
            <a:r>
              <a:rPr lang="sk"/>
              <a:t>Pro jejich výzkum se dělají “disekce”.</a:t>
            </a:r>
            <a:endParaRPr/>
          </a:p>
          <a:p>
            <a:pPr indent="-361950" lvl="0" marL="457200" rtl="0" algn="l">
              <a:spcBef>
                <a:spcPts val="0"/>
              </a:spcBef>
              <a:spcAft>
                <a:spcPts val="0"/>
              </a:spcAft>
              <a:buSzPts val="2100"/>
              <a:buChar char="●"/>
            </a:pPr>
            <a:r>
              <a:rPr lang="sk"/>
              <a:t>Histologicky se vždy mezi jednotlivými vrstvami</a:t>
            </a:r>
            <a:endParaRPr/>
          </a:p>
          <a:p>
            <a:pPr indent="0" lvl="0" marL="457200" rtl="0" algn="l">
              <a:spcBef>
                <a:spcPts val="0"/>
              </a:spcBef>
              <a:spcAft>
                <a:spcPts val="0"/>
              </a:spcAft>
              <a:buNone/>
            </a:pPr>
            <a:r>
              <a:rPr lang="sk"/>
              <a:t>nachází určitý přechod, jen u “otevřených” prostor mezi synoviálními klouby a lumenem trubicovitých struktur (respirační a trávicí trakt), kolagenní vlákna chybí.  </a:t>
            </a:r>
            <a:endParaRPr/>
          </a:p>
        </p:txBody>
      </p:sp>
      <p:pic>
        <p:nvPicPr>
          <p:cNvPr id="169" name="Google Shape;169;p26"/>
          <p:cNvPicPr preferRelativeResize="0"/>
          <p:nvPr/>
        </p:nvPicPr>
        <p:blipFill>
          <a:blip r:embed="rId3">
            <a:alphaModFix/>
          </a:blip>
          <a:stretch>
            <a:fillRect/>
          </a:stretch>
        </p:blipFill>
        <p:spPr>
          <a:xfrm>
            <a:off x="6955375" y="156000"/>
            <a:ext cx="1969075" cy="2300275"/>
          </a:xfrm>
          <a:prstGeom prst="rect">
            <a:avLst/>
          </a:prstGeom>
          <a:noFill/>
          <a:ln>
            <a:noFill/>
          </a:ln>
        </p:spPr>
      </p:pic>
      <p:sp>
        <p:nvSpPr>
          <p:cNvPr id="170" name="Google Shape;170;p26"/>
          <p:cNvSpPr txBox="1"/>
          <p:nvPr/>
        </p:nvSpPr>
        <p:spPr>
          <a:xfrm>
            <a:off x="4339675" y="156000"/>
            <a:ext cx="2552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900"/>
              <a:t>https://tuckeypt.com/counterstrain/cranial-strain-and-counterstrain/</a:t>
            </a:r>
            <a:endParaRPr sz="9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Fascie kdysi a teď</a:t>
            </a:r>
            <a:endParaRPr/>
          </a:p>
        </p:txBody>
      </p:sp>
      <p:sp>
        <p:nvSpPr>
          <p:cNvPr id="176" name="Google Shape;176;p27"/>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Char char="●"/>
            </a:pPr>
            <a:r>
              <a:rPr lang="sk" sz="1800"/>
              <a:t>Svaly se v průběhu myofasciálních linií chovají jako “kontrahující se rybka v síti”, přenášející síly pro vytvoření </a:t>
            </a:r>
            <a:r>
              <a:rPr b="1" lang="sk" sz="1800"/>
              <a:t>pružné stability </a:t>
            </a:r>
            <a:r>
              <a:rPr lang="sk" sz="1800"/>
              <a:t>a/nebo, méně efektivní, generuje</a:t>
            </a:r>
            <a:r>
              <a:rPr b="1" lang="sk" sz="1800"/>
              <a:t> chronické napětí </a:t>
            </a:r>
            <a:r>
              <a:rPr lang="sk" sz="1800"/>
              <a:t>či </a:t>
            </a:r>
            <a:r>
              <a:rPr b="1" lang="sk" sz="1800"/>
              <a:t>fixaci.</a:t>
            </a:r>
            <a:endParaRPr b="1" sz="1800"/>
          </a:p>
          <a:p>
            <a:pPr indent="-342900" lvl="0" marL="457200" rtl="0" algn="l">
              <a:spcBef>
                <a:spcPts val="0"/>
              </a:spcBef>
              <a:spcAft>
                <a:spcPts val="0"/>
              </a:spcAft>
              <a:buSzPts val="1800"/>
              <a:buChar char="●"/>
            </a:pPr>
            <a:r>
              <a:rPr lang="sk" sz="1800"/>
              <a:t>“Co by se stalo s kostrou, pokud by na ní byly jen svaly?”</a:t>
            </a:r>
            <a:endParaRPr sz="1800"/>
          </a:p>
          <a:p>
            <a:pPr indent="-342900" lvl="0" marL="457200" rtl="0" algn="l">
              <a:spcBef>
                <a:spcPts val="0"/>
              </a:spcBef>
              <a:spcAft>
                <a:spcPts val="0"/>
              </a:spcAft>
              <a:buSzPts val="1800"/>
              <a:buChar char="●"/>
            </a:pPr>
            <a:r>
              <a:rPr lang="sk" sz="1800"/>
              <a:t>“Svaly mají začátek a úpon (kost na kost).”</a:t>
            </a:r>
            <a:endParaRPr sz="1800"/>
          </a:p>
          <a:p>
            <a:pPr indent="-342900" lvl="0" marL="457200" rtl="0" algn="l">
              <a:spcBef>
                <a:spcPts val="0"/>
              </a:spcBef>
              <a:spcAft>
                <a:spcPts val="0"/>
              </a:spcAft>
              <a:buSzPts val="1800"/>
              <a:buChar char="●"/>
            </a:pPr>
            <a:r>
              <a:rPr lang="sk" sz="1800"/>
              <a:t>Žádný sval se v těle neupíná na jednu kost - většina svalů má velký počet klinicky relevantních připojení prostřednictvím měkkých tkání, daleko za jejich “začátky” či konci. </a:t>
            </a:r>
            <a:r>
              <a:rPr lang="sk" sz="1400"/>
              <a:t>(</a:t>
            </a:r>
            <a:r>
              <a:rPr lang="sk" sz="1400">
                <a:solidFill>
                  <a:srgbClr val="222222"/>
                </a:solidFill>
                <a:highlight>
                  <a:srgbClr val="FFFFFF"/>
                </a:highlight>
              </a:rPr>
              <a:t>Pontzer, H. (2019). Evolved to exercise. </a:t>
            </a:r>
            <a:r>
              <a:rPr i="1" lang="sk" sz="1400">
                <a:solidFill>
                  <a:srgbClr val="222222"/>
                </a:solidFill>
                <a:highlight>
                  <a:srgbClr val="FFFFFF"/>
                </a:highlight>
              </a:rPr>
              <a:t>Scientific American</a:t>
            </a:r>
            <a:r>
              <a:rPr lang="sk" sz="1400">
                <a:solidFill>
                  <a:srgbClr val="222222"/>
                </a:solidFill>
                <a:highlight>
                  <a:srgbClr val="FFFFFF"/>
                </a:highlight>
              </a:rPr>
              <a:t>, </a:t>
            </a:r>
            <a:r>
              <a:rPr i="1" lang="sk" sz="1400">
                <a:solidFill>
                  <a:srgbClr val="222222"/>
                </a:solidFill>
                <a:highlight>
                  <a:srgbClr val="FFFFFF"/>
                </a:highlight>
              </a:rPr>
              <a:t>320</a:t>
            </a:r>
            <a:r>
              <a:rPr lang="sk" sz="1400">
                <a:solidFill>
                  <a:srgbClr val="222222"/>
                </a:solidFill>
                <a:highlight>
                  <a:srgbClr val="FFFFFF"/>
                </a:highlight>
              </a:rPr>
              <a:t>(1), 22-29.), Rey, J. A. C. (2014). Daniel E. Lieberman. The story of the human body: evolution health, and disease. </a:t>
            </a:r>
            <a:r>
              <a:rPr i="1" lang="sk" sz="1400">
                <a:solidFill>
                  <a:srgbClr val="222222"/>
                </a:solidFill>
                <a:highlight>
                  <a:srgbClr val="FFFFFF"/>
                </a:highlight>
              </a:rPr>
              <a:t>Maguaré</a:t>
            </a:r>
            <a:r>
              <a:rPr lang="sk" sz="1400">
                <a:solidFill>
                  <a:srgbClr val="222222"/>
                </a:solidFill>
                <a:highlight>
                  <a:srgbClr val="FFFFFF"/>
                </a:highlight>
              </a:rPr>
              <a:t>, </a:t>
            </a:r>
            <a:r>
              <a:rPr i="1" lang="sk" sz="1400">
                <a:solidFill>
                  <a:srgbClr val="222222"/>
                </a:solidFill>
                <a:highlight>
                  <a:srgbClr val="FFFFFF"/>
                </a:highlight>
              </a:rPr>
              <a:t>28</a:t>
            </a:r>
            <a:r>
              <a:rPr lang="sk" sz="1400">
                <a:solidFill>
                  <a:srgbClr val="222222"/>
                </a:solidFill>
                <a:highlight>
                  <a:srgbClr val="FFFFFF"/>
                </a:highlight>
              </a:rPr>
              <a:t>(2), 201-204).</a:t>
            </a:r>
            <a:endParaRPr sz="14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Fascie kdysi a teď</a:t>
            </a:r>
            <a:endParaRPr/>
          </a:p>
        </p:txBody>
      </p:sp>
      <p:pic>
        <p:nvPicPr>
          <p:cNvPr id="182" name="Google Shape;182;p28"/>
          <p:cNvPicPr preferRelativeResize="0"/>
          <p:nvPr/>
        </p:nvPicPr>
        <p:blipFill rotWithShape="1">
          <a:blip r:embed="rId3">
            <a:alphaModFix/>
          </a:blip>
          <a:srcRect b="0" l="35842" r="20728" t="0"/>
          <a:stretch/>
        </p:blipFill>
        <p:spPr>
          <a:xfrm>
            <a:off x="4712875" y="56000"/>
            <a:ext cx="1657084" cy="508749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