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6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41"/>
      <p:bold r:id="rId42"/>
      <p:italic r:id="rId43"/>
      <p:boldItalic r:id="rId44"/>
    </p:embeddedFont>
    <p:embeddedFont>
      <p:font typeface="Tahoma" panose="020B0604030504040204" pitchFamily="34" charset="0"/>
      <p:regular r:id="rId45"/>
      <p:bold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92b1d17a49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92b1d17a49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92b1d17a49_1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92b1d17a49_1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92b1d17a49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192b1d17a49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92b1d17a49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192b1d17a49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92b1d17a49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192b1d17a49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92b1d17a49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92b1d17a49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92b1d17a49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92b1d17a49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92b1d17a49_1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92b1d17a49_1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92b1d17a49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192b1d17a49_1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92b1d17a49_1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192b1d17a49_1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92b1d17a49_1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192b1d17a49_1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92b1d17a49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192b1d17a49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92b1d17a49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192b1d17a49_1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92b1d17a49_1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92b1d17a49_1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192b1d17a49_1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192b1d17a49_1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192b1d17a49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192b1d17a49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92b1d17a49_1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192b1d17a49_1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92b1d17a49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192b1d17a49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92b1d17a49_1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92b1d17a49_1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192b1d17a49_1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192b1d17a49_1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92b1d17a49_1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192b1d17a49_1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192b1d17a49_1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192b1d17a49_1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92b1d17a49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92b1d17a49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192b1d17a49_1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192b1d17a49_1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192b1d17a49_1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192b1d17a49_1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192b1d17a49_1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192b1d17a49_1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92b1d17a49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192b1d17a49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92b1d17a4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192b1d17a49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192b1d17a49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192b1d17a49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192b1d17a49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192b1d17a49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192b1d17a49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192b1d17a49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192b1d17a49_1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192b1d17a49_1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92b1d17a49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92b1d17a49_1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92b1d17a49_1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192b1d17a49_1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92b1d17a49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92b1d17a49_1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92b1d17a49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92b1d17a49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92b1d17a49_1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92b1d17a49_1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92b1d17a49_1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92b1d17a49_1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Úvodní snímek">
  <p:cSld name="Úvodní snímek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298877" y="2175274"/>
            <a:ext cx="8521200" cy="8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98877" y="3087302"/>
            <a:ext cx="85212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Font typeface="Arial"/>
              <a:buNone/>
              <a:defRPr sz="135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080"/>
              <a:buFont typeface="Arial"/>
              <a:buNone/>
              <a:defRPr sz="12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5" name="Google Shape;15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9600" y="310500"/>
            <a:ext cx="1520099" cy="799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24">
          <p15:clr>
            <a:srgbClr val="FBAE40"/>
          </p15:clr>
        </p15:guide>
        <p15:guide id="2" pos="17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ky, text - dva sloupce">
  <p:cSld name="Obrázky, text - dva sloupce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539998" y="539035"/>
            <a:ext cx="3915000" cy="24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marL="914400" lvl="1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body" idx="2"/>
          </p:nvPr>
        </p:nvSpPr>
        <p:spPr>
          <a:xfrm>
            <a:off x="539999" y="3375000"/>
            <a:ext cx="3915000" cy="9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sz="1125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13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body" idx="3"/>
          </p:nvPr>
        </p:nvSpPr>
        <p:spPr>
          <a:xfrm>
            <a:off x="540543" y="3051000"/>
            <a:ext cx="3915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5"/>
              <a:buFont typeface="Arial"/>
              <a:buNone/>
              <a:defRPr sz="825" b="1"/>
            </a:lvl1pPr>
            <a:lvl2pPr marL="914400" lvl="1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1"/>
          <p:cNvSpPr txBox="1">
            <a:spLocks noGrp="1"/>
          </p:cNvSpPr>
          <p:nvPr>
            <p:ph type="body" idx="4"/>
          </p:nvPr>
        </p:nvSpPr>
        <p:spPr>
          <a:xfrm>
            <a:off x="4688459" y="3375000"/>
            <a:ext cx="3915000" cy="9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sz="1125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13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1"/>
          <p:cNvSpPr txBox="1">
            <a:spLocks noGrp="1"/>
          </p:cNvSpPr>
          <p:nvPr>
            <p:ph type="body" idx="5"/>
          </p:nvPr>
        </p:nvSpPr>
        <p:spPr>
          <a:xfrm>
            <a:off x="4689002" y="3051000"/>
            <a:ext cx="3915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5"/>
              <a:buFont typeface="Arial"/>
              <a:buNone/>
              <a:defRPr sz="825" b="1"/>
            </a:lvl1pPr>
            <a:lvl2pPr marL="914400" lvl="1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1"/>
          <p:cNvSpPr txBox="1">
            <a:spLocks noGrp="1"/>
          </p:cNvSpPr>
          <p:nvPr>
            <p:ph type="body" idx="6"/>
          </p:nvPr>
        </p:nvSpPr>
        <p:spPr>
          <a:xfrm>
            <a:off x="4688459" y="539035"/>
            <a:ext cx="3915000" cy="24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marL="914400" lvl="1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87" name="Google Shape;87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9600" y="4538700"/>
            <a:ext cx="847801" cy="445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>
  <p:cSld name="Prázdný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2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2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pic>
        <p:nvPicPr>
          <p:cNvPr id="91" name="Google Shape;91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9600" y="4538700"/>
            <a:ext cx="847801" cy="445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Rozdělovník (alternativní) 1">
  <p:cSld name="Rozdělovník (alternativní) 1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3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/>
          </p:nvPr>
        </p:nvSpPr>
        <p:spPr>
          <a:xfrm>
            <a:off x="298876" y="2175274"/>
            <a:ext cx="3934800" cy="8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>
                <a:solidFill>
                  <a:srgbClr val="0000D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1"/>
          </p:nvPr>
        </p:nvSpPr>
        <p:spPr>
          <a:xfrm>
            <a:off x="298876" y="3087302"/>
            <a:ext cx="39348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Font typeface="Arial"/>
              <a:buNone/>
              <a:defRPr sz="135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080"/>
              <a:buFont typeface="Arial"/>
              <a:buNone/>
              <a:defRPr sz="12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6" name="Google Shape;96;p13"/>
          <p:cNvSpPr>
            <a:spLocks noGrp="1"/>
          </p:cNvSpPr>
          <p:nvPr>
            <p:ph type="pic" idx="2"/>
          </p:nvPr>
        </p:nvSpPr>
        <p:spPr>
          <a:xfrm>
            <a:off x="4572000" y="1"/>
            <a:ext cx="4572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13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36939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8" name="Google Shape;98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9600" y="310500"/>
            <a:ext cx="1520099" cy="799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24">
          <p15:clr>
            <a:srgbClr val="FBAE40"/>
          </p15:clr>
        </p15:guide>
        <p15:guide id="2" pos="17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Úvodní snímek - inverzní">
  <p:cSld name="Úvodní snímek - inverzní">
    <p:bg>
      <p:bgPr>
        <a:solidFill>
          <a:srgbClr val="5AC8AF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title"/>
          </p:nvPr>
        </p:nvSpPr>
        <p:spPr>
          <a:xfrm>
            <a:off x="298877" y="2175274"/>
            <a:ext cx="8521200" cy="8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1"/>
          </p:nvPr>
        </p:nvSpPr>
        <p:spPr>
          <a:xfrm>
            <a:off x="298877" y="3087302"/>
            <a:ext cx="85212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Font typeface="Arial"/>
              <a:buNone/>
              <a:defRPr sz="135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080"/>
              <a:buFont typeface="Arial"/>
              <a:buNone/>
              <a:defRPr sz="12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04" name="Google Shape;104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9600" y="310500"/>
            <a:ext cx="1520099" cy="799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24">
          <p15:clr>
            <a:srgbClr val="FBAE40"/>
          </p15:clr>
        </p15:guide>
        <p15:guide id="2" pos="176">
          <p15:clr>
            <a:srgbClr val="FBAE40"/>
          </p15:clr>
        </p15:guide>
        <p15:guide id="3" orient="horz" pos="191">
          <p15:clr>
            <a:srgbClr val="FBAE40"/>
          </p15:clr>
        </p15:guide>
        <p15:guide id="4" pos="115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Rozdělovník (alternativní) 2">
  <p:cSld name="Rozdělovník (alternativní) 2">
    <p:bg>
      <p:bgPr>
        <a:solidFill>
          <a:srgbClr val="5AC8AF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title"/>
          </p:nvPr>
        </p:nvSpPr>
        <p:spPr>
          <a:xfrm>
            <a:off x="298876" y="2175274"/>
            <a:ext cx="3934800" cy="8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5"/>
          <p:cNvSpPr txBox="1">
            <a:spLocks noGrp="1"/>
          </p:cNvSpPr>
          <p:nvPr>
            <p:ph type="subTitle" idx="1"/>
          </p:nvPr>
        </p:nvSpPr>
        <p:spPr>
          <a:xfrm>
            <a:off x="298876" y="3087302"/>
            <a:ext cx="39348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"/>
              <a:buFont typeface="Arial"/>
              <a:buNone/>
              <a:defRPr sz="135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080"/>
              <a:buFont typeface="Arial"/>
              <a:buNone/>
              <a:defRPr sz="12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09" name="Google Shape;109;p15"/>
          <p:cNvSpPr>
            <a:spLocks noGrp="1"/>
          </p:cNvSpPr>
          <p:nvPr>
            <p:ph type="pic" idx="2"/>
          </p:nvPr>
        </p:nvSpPr>
        <p:spPr>
          <a:xfrm>
            <a:off x="4572000" y="1"/>
            <a:ext cx="4572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10" name="Google Shape;110;p15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36939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1" name="Google Shape;111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9600" y="310500"/>
            <a:ext cx="1520099" cy="799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24">
          <p15:clr>
            <a:srgbClr val="FBAE40"/>
          </p15:clr>
        </p15:guide>
        <p15:guide id="2" pos="17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verzní s obrázkem">
  <p:cSld name="Inverzní s obrázkem">
    <p:bg>
      <p:bgPr>
        <a:solidFill>
          <a:srgbClr val="5AC8AF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6"/>
          <p:cNvSpPr>
            <a:spLocks noGrp="1"/>
          </p:cNvSpPr>
          <p:nvPr>
            <p:ph type="pic" idx="2"/>
          </p:nvPr>
        </p:nvSpPr>
        <p:spPr>
          <a:xfrm>
            <a:off x="0" y="1"/>
            <a:ext cx="9144000" cy="4381500"/>
          </a:xfrm>
          <a:prstGeom prst="rect">
            <a:avLst/>
          </a:prstGeom>
          <a:noFill/>
          <a:ln>
            <a:noFill/>
          </a:ln>
        </p:spPr>
      </p:sp>
      <p:sp>
        <p:nvSpPr>
          <p:cNvPr id="114" name="Google Shape;114;p16"/>
          <p:cNvSpPr txBox="1">
            <a:spLocks noGrp="1"/>
          </p:cNvSpPr>
          <p:nvPr>
            <p:ph type="body" idx="1"/>
          </p:nvPr>
        </p:nvSpPr>
        <p:spPr>
          <a:xfrm>
            <a:off x="540000" y="4530597"/>
            <a:ext cx="6417000" cy="3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sz="1125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13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115" name="Google Shape;115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9600" y="4538700"/>
            <a:ext cx="847801" cy="445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56">
          <p15:clr>
            <a:srgbClr val="FBAE40"/>
          </p15:clr>
        </p15:guide>
        <p15:guide id="2" orient="horz" pos="315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NI SPORT slide">
  <p:cSld name="MUNI SPORT slide">
    <p:bg>
      <p:bgPr>
        <a:solidFill>
          <a:srgbClr val="5AC8AF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77400" y="1509009"/>
            <a:ext cx="4041901" cy="21254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NI slide">
  <p:cSld name="MUNI slide">
    <p:bg>
      <p:bgPr>
        <a:solidFill>
          <a:schemeClr val="dk2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81017" y="2048504"/>
            <a:ext cx="4036473" cy="1046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2" name="Google Shape;122;p1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3" name="Google Shape;123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>
  <p:cSld name="Nadpis a obsah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Font typeface="Arial"/>
              <a:buNone/>
              <a:defRPr sz="1200"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21" name="Google Shape;21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9600" y="4538700"/>
            <a:ext cx="847801" cy="445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98">
          <p15:clr>
            <a:srgbClr val="FBAE40"/>
          </p15:clr>
        </p15:guide>
        <p15:guide id="2" pos="32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, podnadpis a obsah">
  <p:cSld name="Nadpis, podnadpis a obsah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540544" y="972001"/>
            <a:ext cx="8064000" cy="2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2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Font typeface="Arial"/>
              <a:buNone/>
              <a:defRPr sz="1200"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28" name="Google Shape;28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9600" y="4538700"/>
            <a:ext cx="847801" cy="445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porovnání">
  <p:cSld name="Nadpis a porovnání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540000" y="1276129"/>
            <a:ext cx="3915000" cy="31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Font typeface="Arial"/>
              <a:buNone/>
              <a:defRPr sz="1200"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4688460" y="1276129"/>
            <a:ext cx="3915000" cy="31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Font typeface="Arial"/>
              <a:buNone/>
              <a:defRPr sz="1200"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35" name="Google Shape;35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9600" y="4538700"/>
            <a:ext cx="847801" cy="445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43">
          <p15:clr>
            <a:srgbClr val="FBAE40"/>
          </p15:clr>
        </p15:guide>
        <p15:guide id="2" pos="543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, podnadpis a porovnání">
  <p:cSld name="Nadpis, podnadpis a porovnání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540544" y="972001"/>
            <a:ext cx="3915000" cy="2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2"/>
          </p:nvPr>
        </p:nvSpPr>
        <p:spPr>
          <a:xfrm>
            <a:off x="4688459" y="967886"/>
            <a:ext cx="3915000" cy="2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3"/>
          </p:nvPr>
        </p:nvSpPr>
        <p:spPr>
          <a:xfrm>
            <a:off x="540000" y="1276129"/>
            <a:ext cx="3915000" cy="31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Font typeface="Arial"/>
              <a:buNone/>
              <a:defRPr sz="1200"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4"/>
          </p:nvPr>
        </p:nvSpPr>
        <p:spPr>
          <a:xfrm>
            <a:off x="4688460" y="1276129"/>
            <a:ext cx="3915000" cy="31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Font typeface="Arial"/>
              <a:buNone/>
              <a:defRPr sz="1200"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44" name="Google Shape;44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9600" y="4538700"/>
            <a:ext cx="847801" cy="445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5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extem">
  <p:cSld name="Obrázek s textem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1"/>
          </p:nvPr>
        </p:nvSpPr>
        <p:spPr>
          <a:xfrm>
            <a:off x="5510802" y="1947635"/>
            <a:ext cx="3094200" cy="24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 b="0"/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Font typeface="Arial"/>
              <a:buNone/>
              <a:defRPr sz="1200"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>
            <a:spLocks noGrp="1"/>
          </p:cNvSpPr>
          <p:nvPr>
            <p:ph type="pic" idx="2"/>
          </p:nvPr>
        </p:nvSpPr>
        <p:spPr>
          <a:xfrm>
            <a:off x="547132" y="1248966"/>
            <a:ext cx="4655700" cy="3105000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Google Shape;51;p7"/>
          <p:cNvSpPr txBox="1">
            <a:spLocks noGrp="1"/>
          </p:cNvSpPr>
          <p:nvPr>
            <p:ph type="body" idx="3"/>
          </p:nvPr>
        </p:nvSpPr>
        <p:spPr>
          <a:xfrm>
            <a:off x="540544" y="972001"/>
            <a:ext cx="8064000" cy="2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52" name="Google Shape;5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9600" y="4538700"/>
            <a:ext cx="847801" cy="445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, podnadpis a tři sloupce">
  <p:cSld name="Nadpis, podnadpis a tři sloupc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body" idx="1"/>
          </p:nvPr>
        </p:nvSpPr>
        <p:spPr>
          <a:xfrm>
            <a:off x="3330000" y="1269002"/>
            <a:ext cx="2483700" cy="16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marL="914400" lvl="1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body" idx="2"/>
          </p:nvPr>
        </p:nvSpPr>
        <p:spPr>
          <a:xfrm>
            <a:off x="539999" y="3310703"/>
            <a:ext cx="24840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sz="1125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13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body" idx="3"/>
          </p:nvPr>
        </p:nvSpPr>
        <p:spPr>
          <a:xfrm>
            <a:off x="3330000" y="3310703"/>
            <a:ext cx="24840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sz="1125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13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body" idx="4"/>
          </p:nvPr>
        </p:nvSpPr>
        <p:spPr>
          <a:xfrm>
            <a:off x="6120900" y="3310703"/>
            <a:ext cx="24840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sz="1125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13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25"/>
              <a:buFont typeface="Arial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body" idx="5"/>
          </p:nvPr>
        </p:nvSpPr>
        <p:spPr>
          <a:xfrm>
            <a:off x="540544" y="3018852"/>
            <a:ext cx="2483700" cy="1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50"/>
              <a:buFont typeface="Arial"/>
              <a:buNone/>
              <a:defRPr sz="750" b="0"/>
            </a:lvl1pPr>
            <a:lvl2pPr marL="914400" lvl="1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body" idx="6"/>
          </p:nvPr>
        </p:nvSpPr>
        <p:spPr>
          <a:xfrm>
            <a:off x="3330357" y="3018852"/>
            <a:ext cx="2483700" cy="1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50"/>
              <a:buFont typeface="Arial"/>
              <a:buNone/>
              <a:defRPr sz="750" b="0"/>
            </a:lvl1pPr>
            <a:lvl2pPr marL="914400" lvl="1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7"/>
          </p:nvPr>
        </p:nvSpPr>
        <p:spPr>
          <a:xfrm>
            <a:off x="6121077" y="3018852"/>
            <a:ext cx="2483700" cy="1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50"/>
              <a:buFont typeface="Arial"/>
              <a:buNone/>
              <a:defRPr sz="750" b="0"/>
            </a:lvl1pPr>
            <a:lvl2pPr marL="914400" lvl="1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body" idx="8"/>
          </p:nvPr>
        </p:nvSpPr>
        <p:spPr>
          <a:xfrm>
            <a:off x="540000" y="1269002"/>
            <a:ext cx="2483700" cy="16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marL="914400" lvl="1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body" idx="9"/>
          </p:nvPr>
        </p:nvSpPr>
        <p:spPr>
          <a:xfrm>
            <a:off x="6120001" y="1269002"/>
            <a:ext cx="2483700" cy="16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marL="914400" lvl="1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body" idx="13"/>
          </p:nvPr>
        </p:nvSpPr>
        <p:spPr>
          <a:xfrm>
            <a:off x="540544" y="972001"/>
            <a:ext cx="8064000" cy="2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7" name="Google Shape;67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9600" y="4538700"/>
            <a:ext cx="847801" cy="445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87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uze obsah">
  <p:cSld name="Pouze obsah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body" idx="1"/>
          </p:nvPr>
        </p:nvSpPr>
        <p:spPr>
          <a:xfrm>
            <a:off x="540000" y="519113"/>
            <a:ext cx="8064900" cy="38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/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"/>
              <a:buFont typeface="Arial"/>
              <a:buNone/>
              <a:defRPr sz="1200"/>
            </a:lvl3pPr>
            <a:lvl4pPr marL="1828800" lvl="3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/>
            </a:lvl4pPr>
            <a:lvl5pPr marL="2286000" lvl="4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72" name="Google Shape;72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9600" y="4538700"/>
            <a:ext cx="847801" cy="445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7">
          <p15:clr>
            <a:srgbClr val="FBAE40"/>
          </p15:clr>
        </p15:guide>
        <p15:guide id="2" pos="32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uze nadpis">
  <p:cSld name="Pouze nadpis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0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76" name="Google Shape;76;p10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7" name="Google Shape;77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9600" y="4538700"/>
            <a:ext cx="847801" cy="445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539100" y="1404000"/>
            <a:ext cx="8064900" cy="29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900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13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01">
          <p15:clr>
            <a:srgbClr val="F26B43"/>
          </p15:clr>
        </p15:guide>
        <p15:guide id="2" pos="32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idlandparkfamilydentistry.com/teeth-grinding-bruxism/" TargetMode="Externa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>
            <a:spLocks noGrp="1"/>
          </p:cNvSpPr>
          <p:nvPr>
            <p:ph type="title"/>
          </p:nvPr>
        </p:nvSpPr>
        <p:spPr>
          <a:xfrm>
            <a:off x="298876" y="2132399"/>
            <a:ext cx="3934800" cy="87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Hlava, TMK</a:t>
            </a:r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subTitle" idx="1"/>
          </p:nvPr>
        </p:nvSpPr>
        <p:spPr>
          <a:xfrm>
            <a:off x="298876" y="3087302"/>
            <a:ext cx="3934800" cy="523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300">
                <a:solidFill>
                  <a:schemeClr val="dk2"/>
                </a:solidFill>
              </a:rPr>
              <a:t>bp1927 Základy diagnostiky a terapie poruch pohybového aparátu III</a:t>
            </a:r>
            <a:endParaRPr sz="13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300">
                <a:solidFill>
                  <a:schemeClr val="dk2"/>
                </a:solidFill>
              </a:rPr>
              <a:t>Mgr. Zuzana Kršáková</a:t>
            </a:r>
            <a:endParaRPr sz="13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300">
                <a:solidFill>
                  <a:schemeClr val="dk2"/>
                </a:solidFill>
              </a:rPr>
              <a:t>Mgr. Aleš Pospíšil</a:t>
            </a:r>
            <a:endParaRPr sz="13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300">
                <a:solidFill>
                  <a:schemeClr val="dk2"/>
                </a:solidFill>
              </a:rPr>
              <a:t>Mgr. Kateřina Honová</a:t>
            </a:r>
            <a:endParaRPr/>
          </a:p>
        </p:txBody>
      </p:sp>
      <p:pic>
        <p:nvPicPr>
          <p:cNvPr id="130" name="Google Shape;13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0925" y="301400"/>
            <a:ext cx="3458933" cy="259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64401" y="3011100"/>
            <a:ext cx="2872408" cy="194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9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m. masseter - autoterapie</a:t>
            </a:r>
            <a:endParaRPr/>
          </a:p>
        </p:txBody>
      </p:sp>
      <p:sp>
        <p:nvSpPr>
          <p:cNvPr id="193" name="Google Shape;193;p29"/>
          <p:cNvSpPr txBox="1">
            <a:spLocks noGrp="1"/>
          </p:cNvSpPr>
          <p:nvPr>
            <p:ph type="body" idx="1"/>
          </p:nvPr>
        </p:nvSpPr>
        <p:spPr>
          <a:xfrm>
            <a:off x="540000" y="1269000"/>
            <a:ext cx="46455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800" b="1"/>
              <a:t>Autoterapie Travell &amp; Simons</a:t>
            </a:r>
            <a:endParaRPr sz="1800" b="1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Pacient sedí, oběma rukama si podpírá bradu (ruce jsou symetricky na mandibule)</a:t>
            </a:r>
            <a:endParaRPr sz="18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Poté pacient otevře ústa, tak aby ale necítil bolest nebo větší tah</a:t>
            </a:r>
            <a:endParaRPr sz="18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Z této pozice potom provádí jemnou izometrickou kontrakci (tlačí do rukou)</a:t>
            </a:r>
            <a:endParaRPr sz="18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Pro zacílení na TrPs v hlubších vláknech může zatlačit i mírně do propulse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4" name="Google Shape;194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31900" y="1269009"/>
            <a:ext cx="2286649" cy="2669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0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2100"/>
              <a:t>Žvýkací svaly – m. masseter (pars sup. + prof.)</a:t>
            </a:r>
            <a:endParaRPr sz="2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0" name="Google Shape;20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000" y="1256062"/>
            <a:ext cx="4251498" cy="281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3898" y="1256038"/>
            <a:ext cx="4047700" cy="2680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1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Žvýkací svaly – m. temporalis</a:t>
            </a:r>
            <a:endParaRPr/>
          </a:p>
        </p:txBody>
      </p:sp>
      <p:sp>
        <p:nvSpPr>
          <p:cNvPr id="207" name="Google Shape;207;p31"/>
          <p:cNvSpPr txBox="1">
            <a:spLocks noGrp="1"/>
          </p:cNvSpPr>
          <p:nvPr>
            <p:ph type="body" idx="1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/>
              <a:t>Z: fossa temporalis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/>
              <a:t>Ú: proc. coronoideus mandibulae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/>
              <a:t>I: n trigeminus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/>
              <a:t>F: elevace mandibuly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/>
              <a:t>výdechově-nádechová synkinéza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8" name="Google Shape;20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3375" y="1113250"/>
            <a:ext cx="3508475" cy="326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2"/>
          <p:cNvSpPr txBox="1">
            <a:spLocks noGrp="1"/>
          </p:cNvSpPr>
          <p:nvPr>
            <p:ph type="title"/>
          </p:nvPr>
        </p:nvSpPr>
        <p:spPr>
          <a:xfrm>
            <a:off x="539550" y="256446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dirty="0"/>
              <a:t>Žvýkací svaly – m. temporalis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14" name="Google Shape;21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001" y="1031100"/>
            <a:ext cx="5226600" cy="3686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19011" y="1031100"/>
            <a:ext cx="3072588" cy="20350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3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submandibulární svaly - m. digastricus</a:t>
            </a:r>
            <a:endParaRPr/>
          </a:p>
        </p:txBody>
      </p:sp>
      <p:sp>
        <p:nvSpPr>
          <p:cNvPr id="221" name="Google Shape;221;p33"/>
          <p:cNvSpPr txBox="1">
            <a:spLocks noGrp="1"/>
          </p:cNvSpPr>
          <p:nvPr>
            <p:ph type="body" idx="1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sk"/>
              <a:t>Z: incissura mastoidea proc. mastoidei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sk"/>
              <a:t>Ú: fossa digastrica mandibulae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sk"/>
              <a:t>I: n. facialis, n. mylohyoideus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sk"/>
              <a:t>F: elevace jazylky, deprese mandibuly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palpace jazylky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2" name="Google Shape;22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1352" y="1269000"/>
            <a:ext cx="2059349" cy="3641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4"/>
          <p:cNvSpPr txBox="1">
            <a:spLocks noGrp="1"/>
          </p:cNvSpPr>
          <p:nvPr>
            <p:ph type="title"/>
          </p:nvPr>
        </p:nvSpPr>
        <p:spPr>
          <a:xfrm>
            <a:off x="539550" y="270642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dirty="0"/>
              <a:t>submandibulární svaly - m. digastricus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28" name="Google Shape;22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350" y="1031100"/>
            <a:ext cx="3668700" cy="2429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5975" y="1031102"/>
            <a:ext cx="3460499" cy="22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03051" y="2858850"/>
            <a:ext cx="2342051" cy="190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5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m. pterygoideus medialis</a:t>
            </a:r>
            <a:endParaRPr/>
          </a:p>
        </p:txBody>
      </p:sp>
      <p:sp>
        <p:nvSpPr>
          <p:cNvPr id="236" name="Google Shape;236;p35"/>
          <p:cNvSpPr txBox="1">
            <a:spLocks noGrp="1"/>
          </p:cNvSpPr>
          <p:nvPr>
            <p:ph type="body" idx="1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22860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Silný oploštělý sval nacházející se ve fossa infratemporalis</a:t>
            </a:r>
            <a:endParaRPr sz="1200"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sk" sz="1800" b="1"/>
              <a:t>Z:</a:t>
            </a:r>
            <a:r>
              <a:rPr lang="sk" sz="1200" b="1"/>
              <a:t> </a:t>
            </a:r>
            <a:r>
              <a:rPr lang="sk" sz="1800"/>
              <a:t>fossa pterygoidea a tuber maxilae </a:t>
            </a:r>
            <a:endParaRPr sz="1800"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sk" sz="1800" b="1"/>
              <a:t>Ú: </a:t>
            </a:r>
            <a:r>
              <a:rPr lang="sk" sz="1800"/>
              <a:t>vnitřní plocha angulus mandibulae (tuberositas pterygoidea)</a:t>
            </a:r>
            <a:endParaRPr sz="1200"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sk" sz="1800" b="1"/>
              <a:t>I: </a:t>
            </a:r>
            <a:r>
              <a:rPr lang="sk" sz="1800"/>
              <a:t>n. pterygoideus medialis z n. trigeminus</a:t>
            </a:r>
            <a:endParaRPr sz="1200"/>
          </a:p>
          <a:p>
            <a:pPr marL="22860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7" name="Google Shape;237;p35" descr="M. pterygoideus medialis Flashcards | Quizle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67076" y="2782099"/>
            <a:ext cx="2924575" cy="219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6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m. pterygoideus medialis</a:t>
            </a:r>
            <a:endParaRPr/>
          </a:p>
        </p:txBody>
      </p:sp>
      <p:sp>
        <p:nvSpPr>
          <p:cNvPr id="243" name="Google Shape;243;p36"/>
          <p:cNvSpPr txBox="1">
            <a:spLocks noGrp="1"/>
          </p:cNvSpPr>
          <p:nvPr>
            <p:ph type="body" idx="1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228600" lvl="1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800" b="1"/>
              <a:t>F:</a:t>
            </a:r>
            <a:endParaRPr sz="1600"/>
          </a:p>
          <a:p>
            <a:pPr marL="228600" lvl="1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sk" sz="1800" u="sng"/>
              <a:t>Oboustranná kontrakce: </a:t>
            </a:r>
            <a:r>
              <a:rPr lang="sk" sz="1800"/>
              <a:t>elevace mandibuly</a:t>
            </a:r>
            <a:endParaRPr sz="1600"/>
          </a:p>
          <a:p>
            <a:pPr marL="228600" lvl="1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sk" sz="1800" u="sng"/>
              <a:t>Jednostranná kontrakce:</a:t>
            </a:r>
            <a:r>
              <a:rPr lang="sk" sz="1800"/>
              <a:t> přitahuje mandibulu k opačné straně a dopředu</a:t>
            </a:r>
            <a:endParaRPr sz="1600"/>
          </a:p>
          <a:p>
            <a:pPr marL="228600" lvl="1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sk" sz="1800" u="sng"/>
              <a:t>Žvýkací sval:</a:t>
            </a:r>
            <a:r>
              <a:rPr lang="sk" sz="1800"/>
              <a:t> hlavní sval při žvýkacích pohybech</a:t>
            </a:r>
            <a:endParaRPr sz="1600"/>
          </a:p>
          <a:p>
            <a:pPr marL="22860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4" name="Google Shape;244;p36" descr="MASTICATORY MUSCLES n. V3 – n. MANDIBULARIS derivates of 1st 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24568" y="2679552"/>
            <a:ext cx="3205447" cy="2404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7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m. pterygoideus medialis - TrPs a ZRB</a:t>
            </a:r>
            <a:endParaRPr/>
          </a:p>
        </p:txBody>
      </p:sp>
      <p:sp>
        <p:nvSpPr>
          <p:cNvPr id="250" name="Google Shape;250;p37"/>
          <p:cNvSpPr txBox="1">
            <a:spLocks noGrp="1"/>
          </p:cNvSpPr>
          <p:nvPr>
            <p:ph type="body" idx="1"/>
          </p:nvPr>
        </p:nvSpPr>
        <p:spPr>
          <a:xfrm>
            <a:off x="540000" y="1269000"/>
            <a:ext cx="47925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800" b="1"/>
              <a:t>TrPs a zóna referenční bolesti</a:t>
            </a:r>
            <a:endParaRPr sz="18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Lokalizace není specifikovaná</a:t>
            </a:r>
            <a:endParaRPr sz="18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Bolest difúzního charakteru uvnitř úst</a:t>
            </a:r>
            <a:endParaRPr sz="18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Vyzařuje do oblasti jazyka, hrtanu, tvrdého patra ,TMK a ucha</a:t>
            </a:r>
            <a:endParaRPr sz="1800"/>
          </a:p>
          <a:p>
            <a:pPr marL="22860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1" name="Google Shape;251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04275" y="1049124"/>
            <a:ext cx="2141350" cy="19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04273" y="3179125"/>
            <a:ext cx="3015813" cy="190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8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m. pterygoideus medialis</a:t>
            </a:r>
            <a:endParaRPr/>
          </a:p>
        </p:txBody>
      </p:sp>
      <p:sp>
        <p:nvSpPr>
          <p:cNvPr id="258" name="Google Shape;258;p38"/>
          <p:cNvSpPr txBox="1">
            <a:spLocks noGrp="1"/>
          </p:cNvSpPr>
          <p:nvPr>
            <p:ph type="body" idx="1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800" b="1"/>
              <a:t>Sdružené TrPs</a:t>
            </a:r>
            <a:endParaRPr sz="1800" b="1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m. pterygoideus lateralis</a:t>
            </a:r>
            <a:endParaRPr sz="18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m. masseter</a:t>
            </a:r>
            <a:endParaRPr sz="18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m. temporalis</a:t>
            </a:r>
            <a:endParaRPr sz="18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m. digastricus</a:t>
            </a:r>
            <a:endParaRPr sz="1800" b="1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sk" sz="1800" b="1"/>
              <a:t>Aktivace TrPs</a:t>
            </a:r>
            <a:endParaRPr sz="1800" b="1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Trismus, bruxismus</a:t>
            </a:r>
            <a:endParaRPr sz="18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Porucha v TMK, nadměrné žvýkání</a:t>
            </a:r>
            <a:endParaRPr sz="18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Stres, TrPs v okolních svalech</a:t>
            </a:r>
            <a:endParaRPr sz="1800"/>
          </a:p>
          <a:p>
            <a:pPr marL="22860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/>
          </a:p>
          <a:p>
            <a:pPr marL="22860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 b="1"/>
          </a:p>
          <a:p>
            <a:pPr marL="22860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9" name="Google Shape;259;p38" descr="Ragazza con mal di denti - Cumbre Denta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47922" y="325972"/>
            <a:ext cx="3475151" cy="1301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97177" y="1742800"/>
            <a:ext cx="2725900" cy="32938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8"/>
          <p:cNvSpPr txBox="1"/>
          <p:nvPr/>
        </p:nvSpPr>
        <p:spPr>
          <a:xfrm>
            <a:off x="6560600" y="1469575"/>
            <a:ext cx="2456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 u="sng">
                <a:solidFill>
                  <a:schemeClr val="hlink"/>
                </a:solidFill>
                <a:hlinkClick r:id="rId5"/>
              </a:rPr>
              <a:t>https://www.midlandparkfamilydentistry.com/teeth-grinding-bruxism/</a:t>
            </a:r>
            <a:r>
              <a:rPr lang="sk" sz="800"/>
              <a:t> </a:t>
            </a:r>
            <a:endParaRPr sz="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2100"/>
              <a:t>Ošetření svalů - žvýkací svaly – m. masseter (pars sup. + prof.)</a:t>
            </a:r>
            <a:endParaRPr sz="2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body" idx="1"/>
          </p:nvPr>
        </p:nvSpPr>
        <p:spPr>
          <a:xfrm>
            <a:off x="540000" y="977500"/>
            <a:ext cx="45000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400" b="1"/>
              <a:t>Z: pars superficialis</a:t>
            </a:r>
            <a:r>
              <a:rPr lang="sk" sz="1400"/>
              <a:t>:</a:t>
            </a:r>
            <a:r>
              <a:rPr lang="sk" sz="1400" i="1"/>
              <a:t> </a:t>
            </a:r>
            <a:r>
              <a:rPr lang="sk" sz="1400"/>
              <a:t>přední a střední část arcus zygomaticus, svalové snopce začínají vpředu a jdou dozadu a kaudálně</a:t>
            </a:r>
            <a:endParaRPr sz="14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400" b="1"/>
              <a:t>pars profunda</a:t>
            </a:r>
            <a:r>
              <a:rPr lang="sk" sz="1400"/>
              <a:t>: střední a zadní část arcus zygomaticus, svalové snopce začínají vzadu a jdou dopředu a dolů</a:t>
            </a:r>
            <a:endParaRPr sz="1400"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400" b="1"/>
              <a:t>Ú: pars superficialis: </a:t>
            </a:r>
            <a:r>
              <a:rPr lang="sk" sz="1400"/>
              <a:t>angulus mandibulae a tuberositas masseterica</a:t>
            </a:r>
            <a:endParaRPr sz="14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400" b="1"/>
              <a:t>pars profunda: </a:t>
            </a:r>
            <a:r>
              <a:rPr lang="sk" sz="1400"/>
              <a:t>střed zevní plochy ramus mandibulae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1400"/>
              <a:t>výdechově-nádechová synkinéza</a:t>
            </a:r>
            <a:endParaRPr sz="1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400" b="1"/>
              <a:t>I: </a:t>
            </a:r>
            <a:r>
              <a:rPr lang="sk" sz="1400"/>
              <a:t>n. massetericus (vycházející z. trigeminus)</a:t>
            </a:r>
            <a:endParaRPr sz="140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sk" sz="1400" b="1"/>
              <a:t>F:</a:t>
            </a:r>
            <a:r>
              <a:rPr lang="sk" sz="1400"/>
              <a:t> elevace mandibuly, protrakce/propulse mandibuly – pars superficialis, retrakce/retropulse mandibuly – pars profundu– pohyb čelistí novorozence při sání mléka</a:t>
            </a:r>
            <a:endParaRPr sz="1400"/>
          </a:p>
          <a:p>
            <a:pPr marL="22860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sk" sz="1400"/>
            </a:b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138" name="Google Shape;13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9652" y="1193770"/>
            <a:ext cx="2268276" cy="1834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63950" y="3151025"/>
            <a:ext cx="2201100" cy="160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9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m. pterygoideus medialis - symptomy</a:t>
            </a:r>
            <a:endParaRPr/>
          </a:p>
        </p:txBody>
      </p:sp>
      <p:sp>
        <p:nvSpPr>
          <p:cNvPr id="267" name="Google Shape;267;p39"/>
          <p:cNvSpPr txBox="1">
            <a:spLocks noGrp="1"/>
          </p:cNvSpPr>
          <p:nvPr>
            <p:ph type="body" idx="1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1" indent="-2286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Omezení otevření úst</a:t>
            </a:r>
            <a:endParaRPr sz="1600"/>
          </a:p>
          <a:p>
            <a:pPr marL="457200" lvl="1" indent="-2286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Zaléhání uší</a:t>
            </a:r>
            <a:endParaRPr sz="1600"/>
          </a:p>
          <a:p>
            <a:pPr marL="457200" lvl="1" indent="-2286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Bolest se zhoršuje při žvýkání, otevírání úst a čištění zubů</a:t>
            </a:r>
            <a:endParaRPr sz="1600"/>
          </a:p>
          <a:p>
            <a:pPr marL="457200" lvl="1" indent="-2286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Bolest v krku a při polykání – pacient zaklání hlavu a dává jazyk dopředu</a:t>
            </a:r>
            <a:endParaRPr sz="1600"/>
          </a:p>
          <a:p>
            <a:pPr marL="457200" lvl="1" indent="-2286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Deviace mandibuly při otevření úst</a:t>
            </a:r>
            <a:br>
              <a:rPr lang="sk" sz="1600"/>
            </a:b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39" descr="Trismus: Classification, Causes, Symptoms, Diagnosis and Treatment 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90189" y="2894030"/>
            <a:ext cx="3247835" cy="2189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0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m. pterygoideus medialis - Dif. Dg.</a:t>
            </a:r>
            <a:endParaRPr/>
          </a:p>
        </p:txBody>
      </p:sp>
      <p:sp>
        <p:nvSpPr>
          <p:cNvPr id="274" name="Google Shape;274;p40"/>
          <p:cNvSpPr txBox="1">
            <a:spLocks noGrp="1"/>
          </p:cNvSpPr>
          <p:nvPr>
            <p:ph type="body" idx="1"/>
          </p:nvPr>
        </p:nvSpPr>
        <p:spPr>
          <a:xfrm>
            <a:off x="540000" y="1269000"/>
            <a:ext cx="52857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22860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Reflexní změny v dalších žvýkacích svalech</a:t>
            </a:r>
            <a:endParaRPr sz="1800"/>
          </a:p>
          <a:p>
            <a:pPr marL="22860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TrP v oblasti jazyka</a:t>
            </a:r>
            <a:endParaRPr sz="1800"/>
          </a:p>
          <a:p>
            <a:pPr marL="22860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Dysfunkce v oblasti temporomandibulárního skloubení</a:t>
            </a:r>
            <a:endParaRPr sz="1800"/>
          </a:p>
          <a:p>
            <a:pPr marL="22860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TrPs v m. longus colli, m. SCM, m. digastricus</a:t>
            </a:r>
            <a:endParaRPr sz="1800"/>
          </a:p>
          <a:p>
            <a:pPr marL="22860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/>
          </a:p>
          <a:p>
            <a:pPr marL="22860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/>
          </a:p>
          <a:p>
            <a:pPr marL="22860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5" name="Google Shape;275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2125" y="1268999"/>
            <a:ext cx="2937350" cy="2932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1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m. pterygoideus medialis - vyšetření</a:t>
            </a:r>
            <a:endParaRPr/>
          </a:p>
        </p:txBody>
      </p:sp>
      <p:sp>
        <p:nvSpPr>
          <p:cNvPr id="281" name="Google Shape;281;p41"/>
          <p:cNvSpPr txBox="1">
            <a:spLocks noGrp="1"/>
          </p:cNvSpPr>
          <p:nvPr>
            <p:ph type="body" idx="1"/>
          </p:nvPr>
        </p:nvSpPr>
        <p:spPr>
          <a:xfrm>
            <a:off x="540000" y="1269000"/>
            <a:ext cx="48135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700" b="1"/>
              <a:t>Ozřejmění:</a:t>
            </a:r>
            <a:endParaRPr sz="1700"/>
          </a:p>
          <a:p>
            <a:pPr marL="228600" lvl="0" indent="-2222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Char char="•"/>
            </a:pPr>
            <a:r>
              <a:rPr lang="sk" sz="1700"/>
              <a:t>Pohyb mandibuly kontralaterálně</a:t>
            </a:r>
            <a:endParaRPr sz="17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sk" sz="1700" b="1"/>
              <a:t>Vyšetření per os:</a:t>
            </a:r>
            <a:endParaRPr sz="1700"/>
          </a:p>
          <a:p>
            <a:pPr marL="228600" lvl="0" indent="-2222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Char char="•"/>
            </a:pPr>
            <a:r>
              <a:rPr lang="sk" sz="1700"/>
              <a:t>Pacient v lehu na zádech, přiměřeně otevřená ústa, hlava rotována kontralaterálně</a:t>
            </a:r>
            <a:endParaRPr sz="1700"/>
          </a:p>
          <a:p>
            <a:pPr marL="228600" lvl="0" indent="-2222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Char char="•"/>
            </a:pPr>
            <a:r>
              <a:rPr lang="sk" sz="1700"/>
              <a:t>Terapeut pinzetovým hmatem palpuje z vnitřní strany tváře</a:t>
            </a:r>
            <a:endParaRPr sz="1700"/>
          </a:p>
          <a:p>
            <a:pPr marL="228600" lvl="0" indent="-2222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Char char="•"/>
            </a:pPr>
            <a:r>
              <a:rPr lang="sk" sz="1700"/>
              <a:t>Prstem se musí dostat až k zadním stoličkám a sjet až dolů k hraně ramus mandibulae, svalové bříško se pak nachází hned za touto hranou</a:t>
            </a:r>
            <a:endParaRPr sz="1700"/>
          </a:p>
          <a:p>
            <a:pPr marL="22860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700"/>
          </a:p>
          <a:p>
            <a:pPr marL="22860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700"/>
          </a:p>
          <a:p>
            <a:pPr marL="22860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2000"/>
              <a:t>	</a:t>
            </a:r>
            <a:endParaRPr sz="2000"/>
          </a:p>
        </p:txBody>
      </p:sp>
      <p:pic>
        <p:nvPicPr>
          <p:cNvPr id="282" name="Google Shape;282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53497" y="1536629"/>
            <a:ext cx="3562728" cy="2070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2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m. pterygoideus medialis</a:t>
            </a:r>
            <a:endParaRPr/>
          </a:p>
        </p:txBody>
      </p:sp>
      <p:sp>
        <p:nvSpPr>
          <p:cNvPr id="288" name="Google Shape;288;p42"/>
          <p:cNvSpPr txBox="1">
            <a:spLocks noGrp="1"/>
          </p:cNvSpPr>
          <p:nvPr>
            <p:ph type="body" idx="1"/>
          </p:nvPr>
        </p:nvSpPr>
        <p:spPr>
          <a:xfrm>
            <a:off x="540000" y="1269000"/>
            <a:ext cx="50235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800" b="1"/>
              <a:t>Vyšetření zevně:</a:t>
            </a:r>
            <a:endParaRPr sz="18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Poloha pacienta je stejná jako při vyšetření per os, akorát je hlava natočena homolaterálně pro větší uvolnění měkkých tkání</a:t>
            </a:r>
            <a:endParaRPr sz="18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Palpace se provádí tlakem na mediální povrch mandibuly v oblasti angulus mandibulae, přibližně 1 cm od něj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9" name="Google Shape;289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11123" y="1438075"/>
            <a:ext cx="2693775" cy="2013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3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m. pterygoideus medialis - ošetření</a:t>
            </a:r>
            <a:endParaRPr/>
          </a:p>
        </p:txBody>
      </p:sp>
      <p:sp>
        <p:nvSpPr>
          <p:cNvPr id="295" name="Google Shape;295;p43"/>
          <p:cNvSpPr txBox="1">
            <a:spLocks noGrp="1"/>
          </p:cNvSpPr>
          <p:nvPr>
            <p:ph type="body" idx="1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800" b="1"/>
              <a:t>Terapie: </a:t>
            </a:r>
            <a:r>
              <a:rPr lang="sk" sz="1800"/>
              <a:t>presura</a:t>
            </a:r>
            <a:endParaRPr sz="1800" b="1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sk" sz="1800" b="1"/>
              <a:t>PIR Lewit</a:t>
            </a:r>
            <a:endParaRPr sz="1800" b="1"/>
          </a:p>
          <a:p>
            <a:pPr marL="228600" lvl="0" indent="-2095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</a:pPr>
            <a:r>
              <a:rPr lang="sk" sz="1800"/>
              <a:t>pacient leží na zádech, terapeut je z boku, jednou rukou fixuje čelo, druhou rukou uvádí mandibulu (bradu) pasivně do předpětí</a:t>
            </a:r>
            <a:endParaRPr sz="1800"/>
          </a:p>
          <a:p>
            <a:pPr marL="228600" lvl="0" indent="-2095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</a:pPr>
            <a:r>
              <a:rPr lang="sk" sz="1800"/>
              <a:t>Pacient při nádechu relaxuje, při výdechu se sval kontrahuje</a:t>
            </a:r>
            <a:endParaRPr sz="180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sk" sz="1800" b="1"/>
              <a:t>AUTOPIR Lewit:</a:t>
            </a:r>
            <a:endParaRPr sz="1800"/>
          </a:p>
          <a:p>
            <a:pPr marL="228600" lvl="0" indent="-2095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</a:pPr>
            <a:r>
              <a:rPr lang="sk" sz="1800"/>
              <a:t>Pacient sedí, jednou rukou si fixuje hlavu oporou o dlaň</a:t>
            </a:r>
            <a:endParaRPr sz="1800"/>
          </a:p>
          <a:p>
            <a:pPr marL="228600" lvl="0" indent="-2095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</a:pPr>
            <a:r>
              <a:rPr lang="sk" sz="1800"/>
              <a:t>Druhá ruka je zavěšená dvěma prsty na dolních řezácích</a:t>
            </a:r>
            <a:endParaRPr sz="1800"/>
          </a:p>
          <a:p>
            <a:pPr marL="22860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4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m. pterygoideus lateralis</a:t>
            </a:r>
            <a:endParaRPr/>
          </a:p>
        </p:txBody>
      </p:sp>
      <p:sp>
        <p:nvSpPr>
          <p:cNvPr id="301" name="Google Shape;301;p44"/>
          <p:cNvSpPr txBox="1">
            <a:spLocks noGrp="1"/>
          </p:cNvSpPr>
          <p:nvPr>
            <p:ph type="body" idx="1"/>
          </p:nvPr>
        </p:nvSpPr>
        <p:spPr>
          <a:xfrm>
            <a:off x="540000" y="1113251"/>
            <a:ext cx="5645700" cy="1611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400"/>
              <a:t>Z: crista infratemporalis alae majoris a lamina lateralis processus pterygoidei ossis sphenoidalis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400"/>
              <a:t>Ú: fovea pterygoidea pod hlavicí mandibuly, pouzdro čelistního kloubu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400"/>
              <a:t>I: n. pterygoideus lateralis (trigeminus) </a:t>
            </a:r>
            <a:endParaRPr sz="1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sk" sz="1400"/>
              <a:t>F:</a:t>
            </a:r>
            <a:endParaRPr sz="140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sk" sz="1400" b="1"/>
              <a:t>Pars superior</a:t>
            </a:r>
            <a:endParaRPr sz="1400"/>
          </a:p>
          <a:p>
            <a:pPr marL="457200" lvl="0" indent="-3175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sk" sz="1400"/>
              <a:t>Táhne hlavici TMK do kloubní jamky</a:t>
            </a:r>
            <a:endParaRPr sz="1400"/>
          </a:p>
          <a:p>
            <a:pPr marL="457200" lvl="0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sk" sz="1400"/>
              <a:t>Při zavírání úst táhne diskus vpřed </a:t>
            </a:r>
            <a:endParaRPr sz="1400"/>
          </a:p>
          <a:p>
            <a:pPr marL="457200" lvl="0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sk" sz="1400"/>
              <a:t>Stabilizace TMK</a:t>
            </a:r>
            <a:endParaRPr sz="140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sk" sz="1400" b="1"/>
              <a:t>Pars inferior</a:t>
            </a:r>
            <a:endParaRPr sz="1400"/>
          </a:p>
          <a:p>
            <a:pPr marL="457200" lvl="0" indent="-3175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sk" sz="1400"/>
              <a:t>Oboustranná kontrakce – propulze mandibuly, deprese mandibuly</a:t>
            </a:r>
            <a:endParaRPr sz="1400"/>
          </a:p>
          <a:p>
            <a:pPr marL="457200" lvl="0" indent="-317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sk" sz="1400"/>
              <a:t>Jednostranná kontrakce – kontralaterální posun mandibuly (větší při současném otevření úst)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302" name="Google Shape;30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5700" y="394950"/>
            <a:ext cx="2653501" cy="2238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8100" y="2786241"/>
            <a:ext cx="2653500" cy="21982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5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m. pterygoideus lateralis</a:t>
            </a:r>
            <a:endParaRPr/>
          </a:p>
        </p:txBody>
      </p:sp>
      <p:sp>
        <p:nvSpPr>
          <p:cNvPr id="309" name="Google Shape;309;p45"/>
          <p:cNvSpPr txBox="1">
            <a:spLocks noGrp="1"/>
          </p:cNvSpPr>
          <p:nvPr>
            <p:ph type="body" idx="1"/>
          </p:nvPr>
        </p:nvSpPr>
        <p:spPr>
          <a:xfrm>
            <a:off x="540000" y="1269000"/>
            <a:ext cx="53547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800" b="1"/>
              <a:t>Funkční jednotka</a:t>
            </a:r>
            <a:endParaRPr sz="18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Obě části oboustranně – propulze mandibuly</a:t>
            </a:r>
            <a:endParaRPr sz="18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Deprese mandibuly: m. digastricus, mm. suprahyoidei</a:t>
            </a:r>
            <a:endParaRPr sz="18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Propulze mandibuly: m. masseter, m. temporalis, m. pterygoideus medialis</a:t>
            </a:r>
            <a:endParaRPr sz="1800"/>
          </a:p>
          <a:p>
            <a:pPr marL="22860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0" name="Google Shape;310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94623" y="210965"/>
            <a:ext cx="2975300" cy="180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6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m. pterygoideus lateralis - TrPs a ZRB</a:t>
            </a:r>
            <a:endParaRPr/>
          </a:p>
        </p:txBody>
      </p:sp>
      <p:sp>
        <p:nvSpPr>
          <p:cNvPr id="316" name="Google Shape;316;p46"/>
          <p:cNvSpPr txBox="1">
            <a:spLocks noGrp="1"/>
          </p:cNvSpPr>
          <p:nvPr>
            <p:ph type="body" idx="1"/>
          </p:nvPr>
        </p:nvSpPr>
        <p:spPr>
          <a:xfrm>
            <a:off x="540000" y="1269000"/>
            <a:ext cx="49290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800" b="1"/>
              <a:t>TrPs a zóna referenční bolesti:</a:t>
            </a:r>
            <a:endParaRPr sz="1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výskyt přibližně uprostřed svalového bříška v pars superior i pars inferior</a:t>
            </a:r>
            <a:endParaRPr sz="1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hluboká bolest TMK a sinus maxillaris</a:t>
            </a:r>
            <a:endParaRPr sz="1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bolest nejde do zubů</a:t>
            </a:r>
            <a:endParaRPr sz="18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sk" sz="1800" b="1"/>
              <a:t>Sdružené TrPs:</a:t>
            </a:r>
            <a:endParaRPr sz="1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Kontralaterální m. pterygoideus medialis</a:t>
            </a:r>
            <a:endParaRPr sz="1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M. masseter TrP v hlubokých vláknech</a:t>
            </a:r>
            <a:endParaRPr sz="1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Homolaterální m. masseter</a:t>
            </a:r>
            <a:endParaRPr sz="1800"/>
          </a:p>
          <a:p>
            <a:pPr marL="22860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 b="1"/>
          </a:p>
          <a:p>
            <a:pPr marL="22860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/>
          </a:p>
          <a:p>
            <a:pPr marL="22860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7" name="Google Shape;317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07251" y="1015275"/>
            <a:ext cx="2136749" cy="412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7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m. pterygoideus lateralis - symptomy</a:t>
            </a:r>
            <a:endParaRPr/>
          </a:p>
        </p:txBody>
      </p:sp>
      <p:sp>
        <p:nvSpPr>
          <p:cNvPr id="323" name="Google Shape;323;p47"/>
          <p:cNvSpPr txBox="1">
            <a:spLocks noGrp="1"/>
          </p:cNvSpPr>
          <p:nvPr>
            <p:ph type="body" idx="1"/>
          </p:nvPr>
        </p:nvSpPr>
        <p:spPr>
          <a:xfrm>
            <a:off x="540000" y="1113252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665" b="1"/>
              <a:t>Aktivace TrPs</a:t>
            </a:r>
            <a:endParaRPr sz="1665" b="1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65"/>
              <a:buChar char="•"/>
            </a:pPr>
            <a:r>
              <a:rPr lang="sk" sz="1665"/>
              <a:t>bruxismus (skřípání zubů), vadný skus, žvýkání, kousání nehtů</a:t>
            </a:r>
            <a:endParaRPr sz="1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65"/>
              <a:buChar char="•"/>
            </a:pPr>
            <a:r>
              <a:rPr lang="sk" sz="1665"/>
              <a:t>stres, hra na dechové nástroje, hra na housle</a:t>
            </a:r>
            <a:endParaRPr sz="1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65"/>
              <a:buChar char="•"/>
            </a:pPr>
            <a:r>
              <a:rPr lang="sk" sz="1665"/>
              <a:t>satelitní ze svalů šíje a krku (m.SCM)</a:t>
            </a:r>
            <a:endParaRPr sz="18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sk" sz="1665" b="1"/>
              <a:t>Symptomy</a:t>
            </a:r>
            <a:endParaRPr sz="1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65"/>
              <a:buChar char="•"/>
            </a:pPr>
            <a:r>
              <a:rPr lang="sk" sz="1665"/>
              <a:t>dysfunkce TMK, bolest (mm. pterygoidei, m. masseter)</a:t>
            </a:r>
            <a:endParaRPr sz="1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65"/>
              <a:buChar char="•"/>
            </a:pPr>
            <a:r>
              <a:rPr lang="sk" sz="1665"/>
              <a:t>lupavé fenomény v TMK</a:t>
            </a:r>
            <a:endParaRPr sz="1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65"/>
              <a:buChar char="•"/>
            </a:pPr>
            <a:r>
              <a:rPr lang="sk" sz="1665"/>
              <a:t>omezené otevření úst – hlavně při postižení pars inferior</a:t>
            </a:r>
            <a:endParaRPr sz="1665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65"/>
              <a:buChar char="•"/>
            </a:pPr>
            <a:r>
              <a:rPr lang="sk" sz="1665"/>
              <a:t>vadný skus</a:t>
            </a:r>
            <a:endParaRPr sz="1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65"/>
              <a:buChar char="•"/>
            </a:pPr>
            <a:r>
              <a:rPr lang="sk" sz="1665"/>
              <a:t>zaléhání uší až tinnitus</a:t>
            </a:r>
            <a:endParaRPr sz="18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65"/>
              <a:buChar char="•"/>
            </a:pPr>
            <a:r>
              <a:rPr lang="sk" sz="1665"/>
              <a:t>deviace mandibuly</a:t>
            </a:r>
            <a:endParaRPr sz="18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665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8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m. pterygoideus lateralis - Dif. Dg.</a:t>
            </a:r>
            <a:endParaRPr/>
          </a:p>
        </p:txBody>
      </p:sp>
      <p:sp>
        <p:nvSpPr>
          <p:cNvPr id="329" name="Google Shape;329;p48"/>
          <p:cNvSpPr txBox="1">
            <a:spLocks noGrp="1"/>
          </p:cNvSpPr>
          <p:nvPr>
            <p:ph type="body" idx="1"/>
          </p:nvPr>
        </p:nvSpPr>
        <p:spPr>
          <a:xfrm>
            <a:off x="540000" y="1269000"/>
            <a:ext cx="46470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800" b="1"/>
              <a:t>Diferenciální diagnostika:</a:t>
            </a:r>
            <a:endParaRPr sz="18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Dysfunkce TMK – bolest v důsledku přítomnosti TrP není tak ostrá, intenzivní a konkrétně lokalizovaná, má spíše charakter jako při zánětu</a:t>
            </a:r>
            <a:endParaRPr sz="18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Neuralgie trigeminu</a:t>
            </a:r>
            <a:endParaRPr sz="18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TrPs v okolních svalech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0" name="Google Shape;330;p48" descr="Zánět trojklanného nervu: peklo na zemi na vlastní kůži – A SPOON 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87112" y="1297264"/>
            <a:ext cx="3555128" cy="2548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2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m. masseter - TrPs a ZRB</a:t>
            </a:r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body" idx="1"/>
          </p:nvPr>
        </p:nvSpPr>
        <p:spPr>
          <a:xfrm>
            <a:off x="540000" y="1269000"/>
            <a:ext cx="44250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22860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sk" sz="1400" b="1"/>
              <a:t>TrP a zóna referenční bolesti:</a:t>
            </a:r>
            <a:endParaRPr sz="1400"/>
          </a:p>
          <a:p>
            <a:pPr marL="228600" lvl="0" indent="-203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</a:pPr>
            <a:r>
              <a:rPr lang="sk" sz="1400" b="1"/>
              <a:t>pars superficialis:</a:t>
            </a:r>
            <a:endParaRPr sz="1400"/>
          </a:p>
          <a:p>
            <a:pPr marL="228600" lvl="0" indent="-203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</a:pPr>
            <a:r>
              <a:rPr lang="sk" sz="1400" i="1" u="sng"/>
              <a:t>horní část</a:t>
            </a:r>
            <a:r>
              <a:rPr lang="sk" sz="1400"/>
              <a:t>: bolest horních stoliček, dásní a maxilly (A)</a:t>
            </a:r>
            <a:endParaRPr sz="1400"/>
          </a:p>
          <a:p>
            <a:pPr marL="228600" lvl="0" indent="-203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</a:pPr>
            <a:r>
              <a:rPr lang="sk" sz="1400" i="1" u="sng"/>
              <a:t>střední část</a:t>
            </a:r>
            <a:r>
              <a:rPr lang="sk" sz="1400" i="1"/>
              <a:t>: </a:t>
            </a:r>
            <a:r>
              <a:rPr lang="sk" sz="1400"/>
              <a:t>bolest dolních stoliček a mandibuly (B)</a:t>
            </a:r>
            <a:endParaRPr sz="1400"/>
          </a:p>
          <a:p>
            <a:pPr marL="228600" lvl="0" indent="-2032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</a:pPr>
            <a:r>
              <a:rPr lang="sk" sz="1400" i="1" u="sng"/>
              <a:t>dolní část</a:t>
            </a:r>
            <a:r>
              <a:rPr lang="sk" sz="1400" i="1"/>
              <a:t>: </a:t>
            </a:r>
            <a:r>
              <a:rPr lang="sk" sz="1400"/>
              <a:t>bolest v oblasti nadočnicového oblouku a  mandibuly (C)</a:t>
            </a:r>
            <a:br>
              <a:rPr lang="sk" sz="1400"/>
            </a:br>
            <a:r>
              <a:rPr lang="sk" sz="1400" b="1"/>
              <a:t>pars profunda:</a:t>
            </a:r>
            <a:endParaRPr sz="1400"/>
          </a:p>
          <a:p>
            <a:pPr marL="228600" lvl="0" indent="-203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</a:pPr>
            <a:r>
              <a:rPr lang="sk" sz="1400" b="1"/>
              <a:t>TrP na ramus mandibulae: </a:t>
            </a:r>
            <a:r>
              <a:rPr lang="sk" sz="1400"/>
              <a:t>difúzní bolest uprostřed tváře a temporomandibulárního kloubu, hluboká bolest v oblasti ucha (D)</a:t>
            </a:r>
            <a:endParaRPr sz="1400"/>
          </a:p>
          <a:p>
            <a:pPr marL="2286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146" name="Google Shape;146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7810" y="723486"/>
            <a:ext cx="3722940" cy="43276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9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m. pterygoideus lateralis - vyšetření zevně</a:t>
            </a:r>
            <a:endParaRPr/>
          </a:p>
        </p:txBody>
      </p:sp>
      <p:sp>
        <p:nvSpPr>
          <p:cNvPr id="336" name="Google Shape;336;p49"/>
          <p:cNvSpPr txBox="1">
            <a:spLocks noGrp="1"/>
          </p:cNvSpPr>
          <p:nvPr>
            <p:ph type="body" idx="1"/>
          </p:nvPr>
        </p:nvSpPr>
        <p:spPr>
          <a:xfrm>
            <a:off x="540000" y="1269000"/>
            <a:ext cx="47610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228600" lvl="0" indent="-215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sk" sz="1600"/>
              <a:t>Pacient leží na zádech, hlava rotována kontralaterálně</a:t>
            </a:r>
            <a:endParaRPr sz="1600"/>
          </a:p>
          <a:p>
            <a:pPr marL="228600" lvl="0" indent="-215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sk" sz="1600"/>
              <a:t>Abychom se dostali ke svalu, je třeba otevřít ústa přibližně na 3 cm</a:t>
            </a:r>
            <a:endParaRPr sz="1600"/>
          </a:p>
          <a:p>
            <a:pPr marL="228600" lvl="0" indent="-215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sk" sz="1600"/>
              <a:t>Na sval je možné se dostat přes vlákna m. masseter mezi mandibulou a arcus zygomaticus</a:t>
            </a:r>
            <a:endParaRPr sz="1600"/>
          </a:p>
          <a:p>
            <a:pPr marL="228600" lvl="0" indent="-215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sk" sz="1600"/>
              <a:t>Nejprve je třeba odstranit reflexní změny v m. masseter a m. temporalis ( důležité nejen pro hloubku palpace ale i pro otevření úst)</a:t>
            </a:r>
            <a:endParaRPr sz="1600"/>
          </a:p>
          <a:p>
            <a:pPr marL="22860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600"/>
          </a:p>
          <a:p>
            <a:pPr marL="22860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600"/>
          </a:p>
          <a:p>
            <a:pPr marL="22860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pic>
        <p:nvPicPr>
          <p:cNvPr id="337" name="Google Shape;337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70998" y="1268995"/>
            <a:ext cx="2947077" cy="19953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0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/>
              <a:t>m. pterygoideus lateralis - vyšetření per os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50"/>
          <p:cNvSpPr txBox="1">
            <a:spLocks noGrp="1"/>
          </p:cNvSpPr>
          <p:nvPr>
            <p:ph type="body" idx="1"/>
          </p:nvPr>
        </p:nvSpPr>
        <p:spPr>
          <a:xfrm>
            <a:off x="540000" y="1269000"/>
            <a:ext cx="46560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Pacient leží na zádech, hlava rotována mírně homolaterálně</a:t>
            </a:r>
            <a:endParaRPr sz="18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Sval se tak neskřípne mezi maxillu a processus coronoideus</a:t>
            </a:r>
            <a:endParaRPr sz="18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Ústa pootevřená přibližně na 2 cm</a:t>
            </a:r>
            <a:endParaRPr sz="18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Palpace podél horních stoliček až dozadu k processus coronoideus</a:t>
            </a:r>
            <a:endParaRPr sz="18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Rukou která je vně si můžeme palpovat TMK pro lepší orientaci</a:t>
            </a:r>
            <a:endParaRPr sz="18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Ozřejmění svalu pomocí kontralaterálního posunu mandibuly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4" name="Google Shape;344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5525" y="1269000"/>
            <a:ext cx="3371850" cy="229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51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m. pterygoideus lateralis - ošetření</a:t>
            </a:r>
            <a:endParaRPr/>
          </a:p>
        </p:txBody>
      </p:sp>
      <p:sp>
        <p:nvSpPr>
          <p:cNvPr id="350" name="Google Shape;350;p51"/>
          <p:cNvSpPr txBox="1">
            <a:spLocks noGrp="1"/>
          </p:cNvSpPr>
          <p:nvPr>
            <p:ph type="body" idx="1"/>
          </p:nvPr>
        </p:nvSpPr>
        <p:spPr>
          <a:xfrm>
            <a:off x="540000" y="1269000"/>
            <a:ext cx="49815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665" b="1"/>
              <a:t>Terapie PIR:</a:t>
            </a:r>
            <a:endParaRPr sz="1800"/>
          </a:p>
          <a:p>
            <a:pPr marL="228600" lvl="0" indent="-228600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665"/>
              <a:buChar char="•"/>
            </a:pPr>
            <a:r>
              <a:rPr lang="sk" sz="1665"/>
              <a:t>Pacient leží na zádech, terapeut stojí za lehátkem</a:t>
            </a:r>
            <a:endParaRPr sz="1800"/>
          </a:p>
          <a:p>
            <a:pPr marL="228600" lvl="0" indent="-228600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665"/>
              <a:buChar char="•"/>
            </a:pPr>
            <a:r>
              <a:rPr lang="sk" sz="1665"/>
              <a:t>Terapeut přiloží oboustranně ruce na mandibulu</a:t>
            </a:r>
            <a:endParaRPr sz="1800"/>
          </a:p>
          <a:p>
            <a:pPr marL="228600" lvl="0" indent="-228600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665"/>
              <a:buChar char="•"/>
            </a:pPr>
            <a:r>
              <a:rPr lang="sk" sz="1665"/>
              <a:t>Pacient s nádechem zatlačí bradu mírně do propulze, s výdechem povolí a terapeut sleduje uvolnění a pohyb mandibuly směrem do retropulze</a:t>
            </a:r>
            <a:endParaRPr sz="1665"/>
          </a:p>
          <a:p>
            <a:pPr marL="0" lvl="0" indent="0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sk" sz="1665" b="1"/>
              <a:t>AUTOPIR</a:t>
            </a:r>
            <a:endParaRPr sz="1800"/>
          </a:p>
          <a:p>
            <a:pPr marL="228600" lvl="0" indent="-228600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1665"/>
              <a:buChar char="•"/>
            </a:pPr>
            <a:r>
              <a:rPr lang="sk" sz="1665"/>
              <a:t>Provádí pacient úplně stejně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1" name="Google Shape;351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98103" y="1269000"/>
            <a:ext cx="3282300" cy="130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2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Další techniky</a:t>
            </a:r>
            <a:endParaRPr/>
          </a:p>
        </p:txBody>
      </p:sp>
      <p:sp>
        <p:nvSpPr>
          <p:cNvPr id="357" name="Google Shape;357;p52"/>
          <p:cNvSpPr txBox="1">
            <a:spLocks noGrp="1"/>
          </p:cNvSpPr>
          <p:nvPr>
            <p:ph type="body" idx="1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palpace a mobilizace jazylky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ošetření pretracheální fascie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trakce TM kloubu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pressura m. masseter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m. mylohyoideus – depressor mandibuly, elevator jazylky</a:t>
            </a: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700" b="1"/>
              <a:t>PIR:</a:t>
            </a:r>
            <a:r>
              <a:rPr lang="sk" sz="1700"/>
              <a:t> tlak jazyka na tvrdé patro při pootevřených ústech, s výdechem release</a:t>
            </a: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700" b="1"/>
              <a:t>poznámky:</a:t>
            </a:r>
            <a:endParaRPr sz="1700" b="1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kineziologický vztah TM kloubu a horní krční páteře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m. omohyoideus a řetězení funkčních poruch kaudálně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sk" sz="1700"/>
              <a:t>zubní rovnátka – výrazný a rychlý zásah do kineziologie TMK</a:t>
            </a: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3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5E47"/>
              </a:buClr>
              <a:buSzPts val="4600"/>
              <a:buFont typeface="Cambria"/>
              <a:buNone/>
            </a:pPr>
            <a:r>
              <a:rPr lang="sk" sz="2500"/>
              <a:t>Ošetření pretracheální fascie</a:t>
            </a:r>
            <a:endParaRPr sz="2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53"/>
          <p:cNvSpPr txBox="1">
            <a:spLocks noGrp="1"/>
          </p:cNvSpPr>
          <p:nvPr>
            <p:ph type="body" idx="1"/>
          </p:nvPr>
        </p:nvSpPr>
        <p:spPr>
          <a:xfrm>
            <a:off x="540000" y="1113250"/>
            <a:ext cx="4462500" cy="302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184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sk" sz="1500"/>
              <a:t>Pacient leží na zádech, hlava v mírném záklonu přes okraj lehátka a spočívá na stehně terapeuta</a:t>
            </a:r>
            <a:endParaRPr sz="1500"/>
          </a:p>
          <a:p>
            <a:pPr marL="342900" lvl="0" indent="-184150" algn="l" rtl="0">
              <a:lnSpc>
                <a:spcPct val="115000"/>
              </a:lnSpc>
              <a:spcBef>
                <a:spcPts val="440"/>
              </a:spcBef>
              <a:spcAft>
                <a:spcPts val="0"/>
              </a:spcAft>
              <a:buSzPts val="1500"/>
              <a:buChar char="•"/>
            </a:pPr>
            <a:r>
              <a:rPr lang="sk" sz="1500"/>
              <a:t>Terapeut jednou rukou drží dolní čelist zespodu za bradu, druhou rukou vyvíjí kaudální tah přes hrudní kost do bariéry</a:t>
            </a:r>
            <a:endParaRPr sz="1500"/>
          </a:p>
          <a:p>
            <a:pPr marL="342900" lvl="0" indent="-184150" algn="l" rtl="0">
              <a:lnSpc>
                <a:spcPct val="115000"/>
              </a:lnSpc>
              <a:spcBef>
                <a:spcPts val="440"/>
              </a:spcBef>
              <a:spcAft>
                <a:spcPts val="0"/>
              </a:spcAft>
              <a:buSzPts val="1500"/>
              <a:buChar char="•"/>
            </a:pPr>
            <a:r>
              <a:rPr lang="sk" sz="1500"/>
              <a:t>Při jednostranném protažení má pacient hlavu v mírné rotaci na opačnou stranu, terapeut jednou rukou fixuje oblast dolního úhlu mandibuly, druhou ruku táhne kaudálně pod klíční kostí</a:t>
            </a:r>
            <a:endParaRPr sz="1500"/>
          </a:p>
          <a:p>
            <a:pPr marL="342900" lvl="0" indent="-184150" algn="l" rtl="0">
              <a:lnSpc>
                <a:spcPct val="115000"/>
              </a:lnSpc>
              <a:spcBef>
                <a:spcPts val="440"/>
              </a:spcBef>
              <a:spcAft>
                <a:spcPts val="0"/>
              </a:spcAft>
              <a:buSzPts val="1500"/>
              <a:buChar char="•"/>
            </a:pPr>
            <a:r>
              <a:rPr lang="sk" sz="1500"/>
              <a:t>V patologické bariéře cítí pacient štípání až pálení, které prodýchá do vymizení subjektivních pocitů</a:t>
            </a:r>
            <a:endParaRPr sz="1500"/>
          </a:p>
          <a:p>
            <a:pPr marL="342900" lvl="0" indent="-88900" algn="l" rtl="0">
              <a:lnSpc>
                <a:spcPct val="115000"/>
              </a:lnSpc>
              <a:spcBef>
                <a:spcPts val="440"/>
              </a:spcBef>
              <a:spcAft>
                <a:spcPts val="0"/>
              </a:spcAft>
              <a:buNone/>
            </a:pPr>
            <a:endParaRPr sz="1500"/>
          </a:p>
          <a:p>
            <a:pPr marL="342900" lvl="0" indent="-88900" algn="l" rtl="0">
              <a:lnSpc>
                <a:spcPct val="115000"/>
              </a:lnSpc>
              <a:spcBef>
                <a:spcPts val="44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364" name="Google Shape;364;p53" descr="DSCF13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05974" y="1113251"/>
            <a:ext cx="3662199" cy="28022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54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Os hyoideum</a:t>
            </a:r>
            <a:endParaRPr/>
          </a:p>
        </p:txBody>
      </p:sp>
      <p:sp>
        <p:nvSpPr>
          <p:cNvPr id="370" name="Google Shape;370;p54"/>
          <p:cNvSpPr txBox="1">
            <a:spLocks noGrp="1"/>
          </p:cNvSpPr>
          <p:nvPr>
            <p:ph type="body" idx="1"/>
          </p:nvPr>
        </p:nvSpPr>
        <p:spPr>
          <a:xfrm>
            <a:off x="540000" y="1165950"/>
            <a:ext cx="5534400" cy="294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sk" sz="1600">
                <a:solidFill>
                  <a:srgbClr val="2F2B20"/>
                </a:solidFill>
              </a:rPr>
              <a:t>Leží vpředu v krčním svalstvu, v úhlu mezi spodinou úst a hrtanem</a:t>
            </a:r>
            <a:endParaRPr sz="1600">
              <a:solidFill>
                <a:srgbClr val="2F2B20"/>
              </a:solidFill>
            </a:endParaRPr>
          </a:p>
          <a:p>
            <a:pPr marL="342900" lvl="0" indent="-1905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1600"/>
              <a:buChar char="•"/>
            </a:pPr>
            <a:r>
              <a:rPr lang="sk" sz="1600">
                <a:solidFill>
                  <a:srgbClr val="2F2B20"/>
                </a:solidFill>
              </a:rPr>
              <a:t>Je hmatná v oblasti úrovně C3 </a:t>
            </a:r>
            <a:endParaRPr sz="1600">
              <a:solidFill>
                <a:srgbClr val="2F2B20"/>
              </a:solidFill>
            </a:endParaRPr>
          </a:p>
          <a:p>
            <a:pPr marL="342900" lvl="0" indent="-1905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1600"/>
              <a:buChar char="•"/>
            </a:pPr>
            <a:r>
              <a:rPr lang="sk" sz="1600">
                <a:solidFill>
                  <a:srgbClr val="2F2B20"/>
                </a:solidFill>
              </a:rPr>
              <a:t>Tvoří ji: </a:t>
            </a:r>
            <a:endParaRPr sz="1600">
              <a:solidFill>
                <a:srgbClr val="2F2B20"/>
              </a:solidFill>
            </a:endParaRPr>
          </a:p>
          <a:p>
            <a:pPr marL="640080" lvl="1" indent="-190500" algn="l" rtl="0">
              <a:spcBef>
                <a:spcPts val="440"/>
              </a:spcBef>
              <a:spcAft>
                <a:spcPts val="0"/>
              </a:spcAft>
              <a:buSzPts val="1600"/>
              <a:buChar char="•"/>
            </a:pPr>
            <a:r>
              <a:rPr lang="sk" sz="1600">
                <a:solidFill>
                  <a:srgbClr val="2F2B20"/>
                </a:solidFill>
              </a:rPr>
              <a:t>Tělo jazylky</a:t>
            </a:r>
            <a:endParaRPr sz="1600">
              <a:solidFill>
                <a:srgbClr val="2F2B20"/>
              </a:solidFill>
            </a:endParaRPr>
          </a:p>
          <a:p>
            <a:pPr marL="640080" lvl="1" indent="-190500" algn="l" rtl="0">
              <a:spcBef>
                <a:spcPts val="440"/>
              </a:spcBef>
              <a:spcAft>
                <a:spcPts val="0"/>
              </a:spcAft>
              <a:buSzPts val="1600"/>
              <a:buChar char="•"/>
            </a:pPr>
            <a:r>
              <a:rPr lang="sk" sz="1600">
                <a:solidFill>
                  <a:srgbClr val="2F2B20"/>
                </a:solidFill>
              </a:rPr>
              <a:t>Rohy jazylky: </a:t>
            </a:r>
            <a:r>
              <a:rPr lang="sk" sz="1600" u="sng">
                <a:solidFill>
                  <a:srgbClr val="2F2B20"/>
                </a:solidFill>
              </a:rPr>
              <a:t>cornua mojora</a:t>
            </a:r>
            <a:r>
              <a:rPr lang="sk" sz="1600">
                <a:solidFill>
                  <a:srgbClr val="2F2B20"/>
                </a:solidFill>
              </a:rPr>
              <a:t> (velké rohy) – párové útvary v pokračování těla dozadu</a:t>
            </a:r>
            <a:endParaRPr sz="1600">
              <a:solidFill>
                <a:srgbClr val="2F2B20"/>
              </a:solidFill>
            </a:endParaRPr>
          </a:p>
          <a:p>
            <a:pPr marL="1005839" lvl="2" indent="-228599" algn="l" rtl="0">
              <a:spcBef>
                <a:spcPts val="440"/>
              </a:spcBef>
              <a:spcAft>
                <a:spcPts val="0"/>
              </a:spcAft>
              <a:buNone/>
            </a:pPr>
            <a:r>
              <a:rPr lang="sk" sz="1600">
                <a:solidFill>
                  <a:srgbClr val="2F2B20"/>
                </a:solidFill>
              </a:rPr>
              <a:t>			</a:t>
            </a:r>
            <a:r>
              <a:rPr lang="sk" sz="1600" u="sng">
                <a:solidFill>
                  <a:srgbClr val="2F2B20"/>
                </a:solidFill>
              </a:rPr>
              <a:t>cornua minora</a:t>
            </a:r>
            <a:r>
              <a:rPr lang="sk" sz="1600">
                <a:solidFill>
                  <a:srgbClr val="2F2B20"/>
                </a:solidFill>
              </a:rPr>
              <a:t> (malé rohy) – krátké kuželovité útvary, zprvu chrupavčité, pohyblivě chrupavkou spojené s laterálním okrajem těla jazylky</a:t>
            </a:r>
            <a:endParaRPr sz="1600">
              <a:solidFill>
                <a:srgbClr val="2F2B20"/>
              </a:solidFill>
            </a:endParaRPr>
          </a:p>
          <a:p>
            <a:pPr marL="640080" lvl="1" indent="-228600" algn="l" rtl="0">
              <a:spcBef>
                <a:spcPts val="440"/>
              </a:spcBef>
              <a:spcAft>
                <a:spcPts val="0"/>
              </a:spcAft>
              <a:buNone/>
            </a:pPr>
            <a:r>
              <a:rPr lang="sk" sz="1600">
                <a:solidFill>
                  <a:srgbClr val="2F2B20"/>
                </a:solidFill>
              </a:rPr>
              <a:t>Ligamentum stylohyoideum – spojuje malé rohy s proc. styloideus</a:t>
            </a:r>
            <a:endParaRPr sz="1600">
              <a:solidFill>
                <a:srgbClr val="2F2B20"/>
              </a:solidFill>
            </a:endParaRPr>
          </a:p>
          <a:p>
            <a:pPr marL="1005839" lvl="2" indent="-228599" algn="l" rtl="0">
              <a:spcBef>
                <a:spcPts val="440"/>
              </a:spcBef>
              <a:spcAft>
                <a:spcPts val="0"/>
              </a:spcAft>
              <a:buNone/>
            </a:pPr>
            <a:endParaRPr sz="1600">
              <a:solidFill>
                <a:srgbClr val="2F2B20"/>
              </a:solidFill>
            </a:endParaRPr>
          </a:p>
          <a:p>
            <a:pPr marL="342900" lvl="0" indent="-889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None/>
            </a:pPr>
            <a:endParaRPr sz="1600">
              <a:solidFill>
                <a:srgbClr val="2F2B20"/>
              </a:solidFill>
            </a:endParaRPr>
          </a:p>
          <a:p>
            <a:pPr marL="342900" lvl="0" indent="-889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None/>
            </a:pPr>
            <a:endParaRPr sz="1600">
              <a:solidFill>
                <a:srgbClr val="2F2B2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pic>
        <p:nvPicPr>
          <p:cNvPr id="371" name="Google Shape;371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74405" y="1165945"/>
            <a:ext cx="2880320" cy="18516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5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Palpace jazylky</a:t>
            </a:r>
            <a:endParaRPr/>
          </a:p>
        </p:txBody>
      </p:sp>
      <p:sp>
        <p:nvSpPr>
          <p:cNvPr id="377" name="Google Shape;377;p55"/>
          <p:cNvSpPr txBox="1">
            <a:spLocks noGrp="1"/>
          </p:cNvSpPr>
          <p:nvPr>
            <p:ph type="body" idx="1"/>
          </p:nvPr>
        </p:nvSpPr>
        <p:spPr>
          <a:xfrm>
            <a:off x="540000" y="1269000"/>
            <a:ext cx="4603500" cy="311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196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sk" sz="1700">
                <a:solidFill>
                  <a:srgbClr val="2F2B20"/>
                </a:solidFill>
              </a:rPr>
              <a:t>Palpujeme na přední straně krku v úrovni C3 v úhlu mezi spodinou úst a hrtanem</a:t>
            </a:r>
            <a:endParaRPr sz="1700">
              <a:solidFill>
                <a:srgbClr val="2F2B20"/>
              </a:solidFill>
            </a:endParaRPr>
          </a:p>
          <a:p>
            <a:pPr marL="342900" lvl="0" indent="-196850" algn="l" rtl="0">
              <a:lnSpc>
                <a:spcPct val="115000"/>
              </a:lnSpc>
              <a:spcBef>
                <a:spcPts val="440"/>
              </a:spcBef>
              <a:spcAft>
                <a:spcPts val="0"/>
              </a:spcAft>
              <a:buSzPts val="1700"/>
              <a:buChar char="•"/>
            </a:pPr>
            <a:r>
              <a:rPr lang="sk" sz="1700">
                <a:solidFill>
                  <a:srgbClr val="2F2B20"/>
                </a:solidFill>
              </a:rPr>
              <a:t>Ukazováky obou rukou palpujeme laterální okraje jazylky a zjišťujeme její posunlivost do stran</a:t>
            </a:r>
            <a:endParaRPr sz="1700">
              <a:solidFill>
                <a:srgbClr val="2F2B20"/>
              </a:solidFill>
            </a:endParaRPr>
          </a:p>
          <a:p>
            <a:pPr marL="342900" lvl="0" indent="-196850" algn="l" rtl="0">
              <a:lnSpc>
                <a:spcPct val="115000"/>
              </a:lnSpc>
              <a:spcBef>
                <a:spcPts val="440"/>
              </a:spcBef>
              <a:spcAft>
                <a:spcPts val="0"/>
              </a:spcAft>
              <a:buSzPts val="1700"/>
              <a:buChar char="•"/>
            </a:pPr>
            <a:r>
              <a:rPr lang="sk" sz="1700">
                <a:solidFill>
                  <a:srgbClr val="2F2B20"/>
                </a:solidFill>
              </a:rPr>
              <a:t>Blokáda jazylky se popisuje od strany zhoršeného posunu</a:t>
            </a:r>
            <a:endParaRPr sz="1700">
              <a:solidFill>
                <a:srgbClr val="2F2B20"/>
              </a:solidFill>
            </a:endParaRPr>
          </a:p>
          <a:p>
            <a:pPr marL="342900" lvl="0" indent="-196850" algn="l" rtl="0">
              <a:lnSpc>
                <a:spcPct val="115000"/>
              </a:lnSpc>
              <a:spcBef>
                <a:spcPts val="440"/>
              </a:spcBef>
              <a:spcAft>
                <a:spcPts val="0"/>
              </a:spcAft>
              <a:buSzPts val="1700"/>
              <a:buChar char="•"/>
            </a:pPr>
            <a:r>
              <a:rPr lang="sk" sz="1700">
                <a:solidFill>
                  <a:srgbClr val="2F2B20"/>
                </a:solidFill>
              </a:rPr>
              <a:t>Blokáda může být způsobena stejnostranným hypertonem m. digastricus nebo zhoršenou posunlivostí pretracheální fascie stejné strany</a:t>
            </a:r>
            <a:endParaRPr sz="1700">
              <a:solidFill>
                <a:srgbClr val="2F2B20"/>
              </a:solidFill>
            </a:endParaRPr>
          </a:p>
          <a:p>
            <a:pPr marL="342900" lvl="0" indent="-88900" algn="l" rtl="0">
              <a:lnSpc>
                <a:spcPct val="115000"/>
              </a:lnSpc>
              <a:spcBef>
                <a:spcPts val="440"/>
              </a:spcBef>
              <a:spcAft>
                <a:spcPts val="0"/>
              </a:spcAft>
              <a:buNone/>
            </a:pPr>
            <a:endParaRPr sz="1700">
              <a:solidFill>
                <a:srgbClr val="2F2B20"/>
              </a:solidFill>
            </a:endParaRPr>
          </a:p>
          <a:p>
            <a:pPr marL="342900" lvl="0" indent="-88900" algn="l" rtl="0">
              <a:lnSpc>
                <a:spcPct val="115000"/>
              </a:lnSpc>
              <a:spcBef>
                <a:spcPts val="440"/>
              </a:spcBef>
              <a:spcAft>
                <a:spcPts val="0"/>
              </a:spcAft>
              <a:buNone/>
            </a:pPr>
            <a:endParaRPr sz="1700">
              <a:solidFill>
                <a:srgbClr val="2F2B2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pic>
        <p:nvPicPr>
          <p:cNvPr id="378" name="Google Shape;378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78427" y="643624"/>
            <a:ext cx="2144049" cy="215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55" descr="P42805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67773" y="3159422"/>
            <a:ext cx="2479375" cy="186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6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Zdroje:</a:t>
            </a:r>
            <a:endParaRPr/>
          </a:p>
        </p:txBody>
      </p:sp>
      <p:sp>
        <p:nvSpPr>
          <p:cNvPr id="385" name="Google Shape;385;p56"/>
          <p:cNvSpPr txBox="1">
            <a:spLocks noGrp="1"/>
          </p:cNvSpPr>
          <p:nvPr>
            <p:ph type="body" idx="1"/>
          </p:nvPr>
        </p:nvSpPr>
        <p:spPr>
          <a:xfrm>
            <a:off x="540000" y="1113252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k" sz="1200"/>
              <a:t>DOBEŠ, Miroslav, Marie MICHKOVÁ, Petr POSPÍŠIL, Jiří VLČEK a Marek ČENTÍK. Diagnostika a terapie funkčních poruch pohybového systému (manuální terapie) pro fyzioterapeuty. 1. vyd. Horní Bludovice: Domiga, s.r.o., 2011. 76 s. ISBN 978-80-902222-4-3.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k" sz="1200"/>
              <a:t>Konečný, Petr. Přednášky předmětu Aplikovaná kineziologie a neurofyziologie. LF MU, Brno 2015.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k" sz="1200"/>
              <a:t>Lewit, K. (2003). Manipulační léčba v myoskeletální medicíně. Praha: Sdělovací technika, spol. s.r.o.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k" sz="1200"/>
              <a:t>Poděbradská, Radana. Přednášky předmětu Základy diagnostiky a terapie funkčních poruch pohybového systému. FSpS MU, Brno 2013.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k" sz="1200"/>
              <a:t>Zdroje obrázků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k" sz="1200"/>
              <a:t>Poděbradská, Radana. Atlas ošetření svalů v manuální terapii: 1. vydání, Masarykova univerzita, Brno 2018, Publikováno na Elportále, ISSN 1802-128X, ISBN 978-80-210-8964-8 (online : HTML)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k" sz="1200"/>
              <a:t>Travell, J.G., Simons, D. G. (1983). Myofascial Pain and Dysfunction, Volume 1, The Trigger Point Manual, The Upper Extremities. Williams and Wilkins: Baltimore.</a:t>
            </a:r>
            <a:endParaRPr sz="1200"/>
          </a:p>
          <a:p>
            <a:pPr marL="457200" lvl="0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sk" sz="1200"/>
              <a:t>Čihák, R.Grim, M. (Ed.). (2001). </a:t>
            </a:r>
            <a:r>
              <a:rPr lang="sk" sz="1200" i="1"/>
              <a:t>Anatomie</a:t>
            </a:r>
            <a:r>
              <a:rPr lang="sk" sz="1200"/>
              <a:t> (2., uprav. a dopl. vyd, Vol. 1). Praha: Grada.</a:t>
            </a:r>
            <a:endParaRPr sz="1200"/>
          </a:p>
          <a:p>
            <a:pPr marL="457200" lvl="0" indent="-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sk" sz="1200"/>
              <a:t>Donnelly, J. M. (Ed.). ([2019]). </a:t>
            </a:r>
            <a:r>
              <a:rPr lang="sk" sz="1200" i="1"/>
              <a:t>Travell, Simons &amp; Simons' myofascial pain and dysfunction: the trigger point manual</a:t>
            </a:r>
            <a:r>
              <a:rPr lang="sk" sz="1200"/>
              <a:t> (Third edition). Philadelphia: Wolters Kluwer Health.</a:t>
            </a:r>
            <a:endParaRPr sz="1200"/>
          </a:p>
          <a:p>
            <a:pPr marL="457200" lvl="0" indent="-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sk" sz="1200"/>
              <a:t>Tixa, S., &amp; Netter, F. H. (2003). </a:t>
            </a:r>
            <a:r>
              <a:rPr lang="sk" sz="1200" i="1"/>
              <a:t>Atlas of Palpatory Anatomy of Limbs and Trunk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7"/>
          <p:cNvSpPr txBox="1">
            <a:spLocks noGrp="1"/>
          </p:cNvSpPr>
          <p:nvPr>
            <p:ph type="title"/>
          </p:nvPr>
        </p:nvSpPr>
        <p:spPr>
          <a:xfrm>
            <a:off x="539550" y="263554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dirty="0"/>
              <a:t>Děkuji za pozornost!</a:t>
            </a:r>
            <a:endParaRPr dirty="0"/>
          </a:p>
        </p:txBody>
      </p:sp>
      <p:pic>
        <p:nvPicPr>
          <p:cNvPr id="391" name="Google Shape;39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4875" y="974675"/>
            <a:ext cx="3807693" cy="39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3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/>
              <a:t>m. masseter - TrPs a ZRB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body" idx="1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800" b="1"/>
              <a:t>Aktivace TrPs:</a:t>
            </a:r>
            <a:endParaRPr sz="18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Špatný skus, bruxismus</a:t>
            </a:r>
            <a:endParaRPr sz="18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Porucha v oblasti temporomandibulárního skloubení</a:t>
            </a:r>
            <a:endParaRPr sz="18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Žvýkání žvýkaček, tvrdá strava, kouření</a:t>
            </a:r>
            <a:endParaRPr sz="18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Psychická zátěž, stres</a:t>
            </a:r>
            <a:endParaRPr sz="18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Poranění mandibuly</a:t>
            </a:r>
            <a:endParaRPr sz="1800"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sk" sz="1800" b="1"/>
              <a:t>Sdružené TrPs</a:t>
            </a:r>
            <a:r>
              <a:rPr lang="sk" sz="1800"/>
              <a:t>: m. temporalis, m. pterygoideus medialis, kontralaterální m. masseter</a:t>
            </a:r>
            <a:br>
              <a:rPr lang="sk" sz="1800"/>
            </a:br>
            <a:r>
              <a:rPr lang="sk" sz="1800" b="1"/>
              <a:t>Satelitní TrPs</a:t>
            </a:r>
            <a:r>
              <a:rPr lang="sk" sz="1800"/>
              <a:t>: m. SCM, m. trapezius</a:t>
            </a:r>
            <a:br>
              <a:rPr lang="sk" sz="1800"/>
            </a:br>
            <a:endParaRPr sz="1800"/>
          </a:p>
          <a:p>
            <a:pPr marL="22860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4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m. masseter - symptomy</a:t>
            </a:r>
            <a:endParaRPr/>
          </a:p>
        </p:txBody>
      </p:sp>
      <p:sp>
        <p:nvSpPr>
          <p:cNvPr id="158" name="Google Shape;158;p24"/>
          <p:cNvSpPr txBox="1">
            <a:spLocks noGrp="1"/>
          </p:cNvSpPr>
          <p:nvPr>
            <p:ph type="body" idx="1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800" b="1"/>
              <a:t>Symptomy:</a:t>
            </a:r>
            <a:endParaRPr sz="18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Bolest v zóně referenční bolesti</a:t>
            </a:r>
            <a:endParaRPr sz="18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Pacient neotevře pusu na 3 prsty</a:t>
            </a:r>
            <a:endParaRPr sz="18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Unilaterální tinnitus závislý na pohybu nebo tlaku na TrP</a:t>
            </a:r>
            <a:endParaRPr sz="18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Nekoordinované pohyby v temporomandibulárním skloubení</a:t>
            </a:r>
            <a:endParaRPr sz="18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Mandibula se uchyluje k postižení straně</a:t>
            </a:r>
            <a:endParaRPr sz="1800"/>
          </a:p>
          <a:p>
            <a:pPr marL="22860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9" name="Google Shape;159;p24" descr="Understanding Trismus – Side Effect Support LLC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98650" y="130875"/>
            <a:ext cx="2635274" cy="227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5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m. masseter - Dif. Dg.</a:t>
            </a:r>
            <a:endParaRPr/>
          </a:p>
        </p:txBody>
      </p:sp>
      <p:sp>
        <p:nvSpPr>
          <p:cNvPr id="165" name="Google Shape;165;p25"/>
          <p:cNvSpPr txBox="1">
            <a:spLocks noGrp="1"/>
          </p:cNvSpPr>
          <p:nvPr>
            <p:ph type="body" idx="1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800" b="1"/>
              <a:t>Diferenciální diagnostika:</a:t>
            </a:r>
            <a:endParaRPr sz="18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Tinnitus neurologického původu</a:t>
            </a:r>
            <a:endParaRPr sz="18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Zánět zevního zvukovodu, středního ucha,  zubů</a:t>
            </a:r>
            <a:endParaRPr sz="18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Trismus (kontraktura žvýkacích svalů)</a:t>
            </a:r>
            <a:endParaRPr sz="18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TrPs v okolních svalech, nezapomenout na přenesenou bolest m. soleus Trp 3</a:t>
            </a:r>
            <a:endParaRPr sz="18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Postižení vestibulárního ústrojí</a:t>
            </a:r>
            <a:endParaRPr sz="18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Porucha v oblasti temporomandibulárního skloubení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6" name="Google Shape;166;p25" descr="TMJ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51573" y="255248"/>
            <a:ext cx="2204000" cy="2453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6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m. masseter - vyšetření</a:t>
            </a:r>
            <a:endParaRPr/>
          </a:p>
        </p:txBody>
      </p:sp>
      <p:sp>
        <p:nvSpPr>
          <p:cNvPr id="172" name="Google Shape;172;p26"/>
          <p:cNvSpPr txBox="1">
            <a:spLocks noGrp="1"/>
          </p:cNvSpPr>
          <p:nvPr>
            <p:ph type="body" idx="1"/>
          </p:nvPr>
        </p:nvSpPr>
        <p:spPr>
          <a:xfrm>
            <a:off x="540000" y="1269000"/>
            <a:ext cx="57582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500" b="1"/>
              <a:t>Vyšetření: </a:t>
            </a:r>
            <a:endParaRPr sz="1500"/>
          </a:p>
          <a:p>
            <a:pPr marL="228600" lvl="0" indent="-2095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</a:pPr>
            <a:r>
              <a:rPr lang="sk" sz="1500"/>
              <a:t>palpace pinzetovým hmatem, jeden prst zevnitř a druhý prst zvenku</a:t>
            </a:r>
            <a:endParaRPr sz="1500"/>
          </a:p>
          <a:p>
            <a:pPr marL="228600" lvl="0" indent="-2095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</a:pPr>
            <a:r>
              <a:rPr lang="sk" sz="1500"/>
              <a:t>pro ozřejmění svalu požádat pacienta aby jemně skousnul, můžeme mu dát něco mezi zuby</a:t>
            </a:r>
            <a:endParaRPr sz="1500"/>
          </a:p>
          <a:p>
            <a:pPr marL="228600" lvl="0" indent="-2095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</a:pPr>
            <a:r>
              <a:rPr lang="sk" sz="1500"/>
              <a:t>Případné napětí svalových vláken se zdůrazní při otevření pusy, ruka která je uvnitř pusy to ucítí lépe</a:t>
            </a:r>
            <a:endParaRPr sz="1500"/>
          </a:p>
          <a:p>
            <a:pPr marL="228600" lvl="0" indent="-2095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</a:pPr>
            <a:r>
              <a:rPr lang="sk" sz="1500"/>
              <a:t>Mimo palpace per os lze využít i plošnou palpaci zvenku od oblasti ramus mandibuale až po arcus zygomaticus, která se využívá hlavně pro vyšetření hlubokých TrPs</a:t>
            </a:r>
            <a:endParaRPr sz="1500"/>
          </a:p>
          <a:p>
            <a:pPr marL="228600" lvl="0" indent="-2095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</a:pPr>
            <a:r>
              <a:rPr lang="sk" sz="1500"/>
              <a:t>Tato palpace může vyvolat unilaterální tinnitus</a:t>
            </a:r>
            <a:endParaRPr sz="1500"/>
          </a:p>
          <a:p>
            <a:pPr marL="22860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500"/>
          </a:p>
          <a:p>
            <a:pPr marL="22860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500"/>
          </a:p>
          <a:p>
            <a:pPr marL="22860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500"/>
          </a:p>
          <a:p>
            <a:pPr marL="22860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500" b="1"/>
          </a:p>
          <a:p>
            <a:pPr marL="22860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5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pic>
        <p:nvPicPr>
          <p:cNvPr id="173" name="Google Shape;173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73764" y="1269011"/>
            <a:ext cx="2231136" cy="2891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7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m. masseter - ošetření</a:t>
            </a:r>
            <a:endParaRPr/>
          </a:p>
        </p:txBody>
      </p:sp>
      <p:sp>
        <p:nvSpPr>
          <p:cNvPr id="179" name="Google Shape;179;p27"/>
          <p:cNvSpPr txBox="1">
            <a:spLocks noGrp="1"/>
          </p:cNvSpPr>
          <p:nvPr>
            <p:ph type="body" idx="1"/>
          </p:nvPr>
        </p:nvSpPr>
        <p:spPr>
          <a:xfrm>
            <a:off x="540000" y="1164027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800" b="1"/>
              <a:t>Ošetření:</a:t>
            </a:r>
            <a:endParaRPr sz="18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Presura</a:t>
            </a:r>
            <a:endParaRPr sz="180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sk" sz="1800" b="1"/>
              <a:t>PIR Lewit:</a:t>
            </a:r>
            <a:endParaRPr sz="18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pacient leží na zádech, terapeut je z boku, jednou rukou fixuje čelo, druhou rukou uvádí mandibulu (bradu) pasivně do předpětí</a:t>
            </a:r>
            <a:endParaRPr sz="18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Pacient při nádechu relaxuje, při výdechu se sval kontrahuje</a:t>
            </a:r>
            <a:endParaRPr sz="18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Tuto terapii lze využít pro všechny žvýkací svaly</a:t>
            </a:r>
            <a:endParaRPr sz="180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sk" sz="1800" b="1"/>
              <a:t>AUTOPIR Lewit:</a:t>
            </a:r>
            <a:endParaRPr sz="18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Pacient sedí, jednou rukou si fixuje hlavu oporou o dlaň</a:t>
            </a:r>
            <a:endParaRPr sz="18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Druhá ruka je zavěšená dvěma prsty na dolních řezácích</a:t>
            </a:r>
            <a:endParaRPr sz="1800"/>
          </a:p>
          <a:p>
            <a:pPr marL="22860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/>
          </a:p>
          <a:p>
            <a:pPr marL="22860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/>
          </a:p>
          <a:p>
            <a:pPr marL="22860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0" name="Google Shape;180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0325" y="133650"/>
            <a:ext cx="2575669" cy="214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8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m. masseter - ošetření</a:t>
            </a:r>
            <a:endParaRPr/>
          </a:p>
        </p:txBody>
      </p:sp>
      <p:sp>
        <p:nvSpPr>
          <p:cNvPr id="186" name="Google Shape;186;p28"/>
          <p:cNvSpPr txBox="1">
            <a:spLocks noGrp="1"/>
          </p:cNvSpPr>
          <p:nvPr>
            <p:ph type="body" idx="1"/>
          </p:nvPr>
        </p:nvSpPr>
        <p:spPr>
          <a:xfrm>
            <a:off x="540000" y="1269000"/>
            <a:ext cx="46875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1800" b="1"/>
              <a:t>Ošetření  Travell &amp; Simons</a:t>
            </a:r>
            <a:endParaRPr sz="1800" b="1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Pacient leží na zádech, hlava rotována kontralaterálně</a:t>
            </a:r>
            <a:endParaRPr sz="18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Terapeut jednou rukou fixuje arcus zygomaticus nad začátkem svalu</a:t>
            </a:r>
            <a:endParaRPr sz="18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Druhá ruka provádí jemnou masáž v průběhu svalových vláken po celé délce svalu</a:t>
            </a:r>
            <a:endParaRPr sz="18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sk" sz="1800"/>
              <a:t>Lze využít dechovou synkinézu</a:t>
            </a:r>
            <a:endParaRPr sz="1800"/>
          </a:p>
          <a:p>
            <a:pPr marL="22860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 b="1"/>
          </a:p>
          <a:p>
            <a:pPr marL="22860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7" name="Google Shape;187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89953" y="1268998"/>
            <a:ext cx="3259947" cy="2646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2162</Words>
  <Application>Microsoft Office PowerPoint</Application>
  <PresentationFormat>Předvádění na obrazovce (16:9)</PresentationFormat>
  <Paragraphs>273</Paragraphs>
  <Slides>38</Slides>
  <Notes>38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3" baseType="lpstr">
      <vt:lpstr>Tahoma</vt:lpstr>
      <vt:lpstr>Cambria</vt:lpstr>
      <vt:lpstr>Arial</vt:lpstr>
      <vt:lpstr>Noto Sans Symbols</vt:lpstr>
      <vt:lpstr>Prezentace_MU_CZ</vt:lpstr>
      <vt:lpstr>Hlava, TMK</vt:lpstr>
      <vt:lpstr>Ošetření svalů - žvýkací svaly – m. masseter (pars sup. + prof.) </vt:lpstr>
      <vt:lpstr>m. masseter - TrPs a ZRB</vt:lpstr>
      <vt:lpstr>m. masseter - TrPs a ZRB </vt:lpstr>
      <vt:lpstr>m. masseter - symptomy</vt:lpstr>
      <vt:lpstr>m. masseter - Dif. Dg.</vt:lpstr>
      <vt:lpstr>m. masseter - vyšetření</vt:lpstr>
      <vt:lpstr>m. masseter - ošetření</vt:lpstr>
      <vt:lpstr>m. masseter - ošetření</vt:lpstr>
      <vt:lpstr>m. masseter - autoterapie</vt:lpstr>
      <vt:lpstr>Žvýkací svaly – m. masseter (pars sup. + prof.) </vt:lpstr>
      <vt:lpstr>Žvýkací svaly – m. temporalis</vt:lpstr>
      <vt:lpstr>Žvýkací svaly – m. temporalis </vt:lpstr>
      <vt:lpstr>submandibulární svaly - m. digastricus</vt:lpstr>
      <vt:lpstr>submandibulární svaly - m. digastricus </vt:lpstr>
      <vt:lpstr>m. pterygoideus medialis</vt:lpstr>
      <vt:lpstr>m. pterygoideus medialis</vt:lpstr>
      <vt:lpstr>m. pterygoideus medialis - TrPs a ZRB</vt:lpstr>
      <vt:lpstr>m. pterygoideus medialis</vt:lpstr>
      <vt:lpstr>m. pterygoideus medialis - symptomy</vt:lpstr>
      <vt:lpstr>m. pterygoideus medialis - Dif. Dg.</vt:lpstr>
      <vt:lpstr>m. pterygoideus medialis - vyšetření</vt:lpstr>
      <vt:lpstr>m. pterygoideus medialis</vt:lpstr>
      <vt:lpstr>m. pterygoideus medialis - ošetření</vt:lpstr>
      <vt:lpstr>m. pterygoideus lateralis</vt:lpstr>
      <vt:lpstr>m. pterygoideus lateralis</vt:lpstr>
      <vt:lpstr>m. pterygoideus lateralis - TrPs a ZRB</vt:lpstr>
      <vt:lpstr>m. pterygoideus lateralis - symptomy</vt:lpstr>
      <vt:lpstr>m. pterygoideus lateralis - Dif. Dg.</vt:lpstr>
      <vt:lpstr>m. pterygoideus lateralis - vyšetření zevně</vt:lpstr>
      <vt:lpstr>m. pterygoideus lateralis - vyšetření per os </vt:lpstr>
      <vt:lpstr>m. pterygoideus lateralis - ošetření</vt:lpstr>
      <vt:lpstr>Další techniky</vt:lpstr>
      <vt:lpstr>Ošetření pretracheální fascie </vt:lpstr>
      <vt:lpstr>Os hyoideum</vt:lpstr>
      <vt:lpstr>Palpace jazylky</vt:lpstr>
      <vt:lpstr>Zdroje:</vt:lpstr>
      <vt:lpstr>Děkuji za pozornost!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Hlava, TMK</dc:title>
  <cp:lastModifiedBy>Kateřina Honová</cp:lastModifiedBy>
  <cp:revision>1</cp:revision>
  <dcterms:modified xsi:type="dcterms:W3CDTF">2022-11-29T04:23:41Z</dcterms:modified>
</cp:coreProperties>
</file>