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y="5143500" cx="9144000"/>
  <p:notesSz cx="6858000" cy="9144000"/>
  <p:embeddedFontLst>
    <p:embeddedFont>
      <p:font typeface="Tahoma"/>
      <p:regular r:id="rId65"/>
      <p:bold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Tahoma-bold.fntdata"/><Relationship Id="rId21" Type="http://schemas.openxmlformats.org/officeDocument/2006/relationships/slide" Target="slides/slide16.xml"/><Relationship Id="rId65" Type="http://schemas.openxmlformats.org/officeDocument/2006/relationships/font" Target="fonts/Tahoma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83ddd5aa48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83ddd5aa4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83ddd5aa48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83ddd5aa48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83ddd5aa48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83ddd5aa48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83ddd5aa48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83ddd5aa48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83ddd5aa48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83ddd5aa48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83ddd5aa48_0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83ddd5aa48_0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83ddd5aa48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83ddd5aa48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83ddd5aa48_0_5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83ddd5aa48_0_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83ddd5aa48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83ddd5aa48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83ddd5aa48_0_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83ddd5aa48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83ddd5aa48_0_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83ddd5aa48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83ddd5aa48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83ddd5aa48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83ddd5aa48_0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83ddd5aa48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83ddd5aa48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83ddd5aa48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83ddd5aa48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83ddd5aa48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83ddd5aa48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83ddd5aa48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83ddd5aa48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83ddd5aa48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83ddd5aa48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83ddd5aa48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83ddd5aa48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83ddd5aa48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83ddd5aa48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83ddd5aa48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83ddd5aa48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83ddd5aa48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83ddd5aa48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83ddd5aa48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83ddd5aa48_0_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83ddd5aa48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83ddd5aa48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83ddd5aa48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83ddd5aa48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83ddd5aa48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83ddd5aa48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83ddd5aa48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83ddd5aa48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83ddd5aa48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83ddd5aa48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83ddd5aa48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83ddd5aa48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83ddd5aa48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83ddd5aa48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83ddd5aa48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83ddd5aa48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83ddd5aa48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83ddd5aa48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83ddd5aa48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83ddd5aa48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83ddd5aa48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83ddd5aa48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83ddd5aa48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83ddd5aa48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83ddd5aa48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83ddd5aa48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83ddd5aa48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83ddd5aa48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83ddd5aa48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83ddd5aa48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83ddd5aa48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83ddd5aa48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83ddd5aa48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83ddd5aa48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83ddd5aa48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83ddd5aa48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83ddd5aa48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83ddd5aa48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83ddd5aa48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83ddd5aa48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83ddd5aa48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83ddd5aa48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83ddd5aa48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83ddd5aa48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83ddd5aa48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83ddd5aa48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83ddd5aa48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83ddd5aa48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83ddd5aa48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83ddd5aa48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83ddd5aa48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83ddd5aa48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83ddd5aa48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83ddd5aa48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83ddd5aa48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83ddd5aa48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83ddd5aa48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83ddd5aa48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83ddd5aa48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83ddd5aa48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83ddd5aa48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83ddd5aa48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83ddd5aa48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83ddd5aa48_0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83ddd5aa48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83ddd5aa48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83ddd5aa48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83ddd5aa48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83ddd5aa48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83ddd5aa48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83ddd5aa48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83ddd5aa48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83ddd5aa48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, text - dva sloupce">
  <p:cSld name="Obrázky, text - dva sloupc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idx="1" type="body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2" name="Google Shape;82;p11"/>
          <p:cNvSpPr txBox="1"/>
          <p:nvPr>
            <p:ph idx="2" type="body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3" type="body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4" type="body"/>
          </p:nvPr>
        </p:nvSpPr>
        <p:spPr>
          <a:xfrm>
            <a:off x="4688458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5" type="body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6" type="body"/>
          </p:nvPr>
        </p:nvSpPr>
        <p:spPr>
          <a:xfrm>
            <a:off x="468845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1" showMasterSp="0">
  <p:cSld name="Rozdělovník (alternativní) 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94" name="Google Shape;94;p13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6" name="Google Shape;96;p13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3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- inverzní" showMasterSp="0">
  <p:cSld name="Úvodní snímek - inverzní">
    <p:bg>
      <p:bgPr>
        <a:solidFill>
          <a:srgbClr val="5AC8A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2" name="Google Shape;102;p14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2" showMasterSp="0">
  <p:cSld name="Rozdělovník (alternativní) 2">
    <p:bg>
      <p:bgPr>
        <a:solidFill>
          <a:srgbClr val="5AC8A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7" name="Google Shape;107;p15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15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5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 obrázkem">
  <p:cSld name="Inverzní s obrázkem">
    <p:bg>
      <p:bgPr>
        <a:solidFill>
          <a:srgbClr val="5AC8A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/>
          <p:nvPr>
            <p:ph idx="2" type="pic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540000" y="4530596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185"/>
            <a:ext cx="849358" cy="44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PORT slide">
  <p:cSld name="MUNI SPORT slide">
    <p:bg>
      <p:bgPr>
        <a:solidFill>
          <a:srgbClr val="5AC8A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59508" y="1510650"/>
            <a:ext cx="4024985" cy="21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lide">
  <p:cSld name="MUNI slide">
    <p:bg>
      <p:bgPr>
        <a:solidFill>
          <a:schemeClr val="dk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38217" y="1724200"/>
            <a:ext cx="6543763" cy="1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2" name="Google Shape;122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obsah">
  <p:cSld name="Nadpis, podnadpis a obsah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porovnání">
  <p:cSld name="Nadpis, podnadpis a porovnání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688458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extem">
  <p:cSld name="Obrázek s textem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5510801" y="1947634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b="0" sz="150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/>
          <p:nvPr>
            <p:ph idx="2" type="pic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idx="1" type="body"/>
          </p:nvPr>
        </p:nvSpPr>
        <p:spPr>
          <a:xfrm>
            <a:off x="333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7" name="Google Shape;57;p8"/>
          <p:cNvSpPr txBox="1"/>
          <p:nvPr>
            <p:ph idx="2" type="body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3" type="body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4" type="body"/>
          </p:nvPr>
        </p:nvSpPr>
        <p:spPr>
          <a:xfrm>
            <a:off x="61209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5" type="body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6" type="body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7" type="body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8" type="body"/>
          </p:nvPr>
        </p:nvSpPr>
        <p:spPr>
          <a:xfrm>
            <a:off x="539999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9" type="body"/>
          </p:nvPr>
        </p:nvSpPr>
        <p:spPr>
          <a:xfrm>
            <a:off x="6120001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sah">
  <p:cSld name="Pouze obsah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>
  <p:cSld name="Pouze nadpi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6" name="Google Shape;76;p1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physio-pedia.com/images/c/c0/Principles_of_Joint_Mobilization.pdf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://www.youtube.com/watch?v=jP2psvU5wJk" TargetMode="External"/><Relationship Id="rId4" Type="http://schemas.openxmlformats.org/officeDocument/2006/relationships/image" Target="../media/image4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s://www.physio-pedia.com/images/c/c0/Principles_of_Joint_Mobilization.pdf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PÁNEV-palpace a mobilizace</a:t>
            </a:r>
            <a:endParaRPr/>
          </a:p>
        </p:txBody>
      </p:sp>
      <p:sp>
        <p:nvSpPr>
          <p:cNvPr id="129" name="Google Shape;129;p20"/>
          <p:cNvSpPr txBox="1"/>
          <p:nvPr>
            <p:ph idx="1" type="subTitle"/>
          </p:nvPr>
        </p:nvSpPr>
        <p:spPr>
          <a:xfrm>
            <a:off x="298876" y="3244202"/>
            <a:ext cx="39348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500">
                <a:solidFill>
                  <a:schemeClr val="dk2"/>
                </a:solidFill>
              </a:rPr>
              <a:t>bp4833 Kineziologie, algeziologie a odvozené techniky diagnostiky a terapie 3</a:t>
            </a:r>
            <a:endParaRPr b="1"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500">
                <a:solidFill>
                  <a:schemeClr val="dk2"/>
                </a:solidFill>
              </a:rPr>
              <a:t>Mgr. Zuzana Kršáková, Mgr. Kateřina Honová</a:t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201" y="919513"/>
            <a:ext cx="4605524" cy="330446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7232325" y="4223975"/>
            <a:ext cx="165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https://mariemarfia.com/pelvis-2/</a:t>
            </a:r>
            <a:endParaRPr sz="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Pánev-orientační body, palpace</a:t>
            </a:r>
            <a:endParaRPr/>
          </a:p>
        </p:txBody>
      </p:sp>
      <p:sp>
        <p:nvSpPr>
          <p:cNvPr id="197" name="Google Shape;197;p29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Cristae iliacae – v lehu, ve stoji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SIPS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Trochanter major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400">
                <a:solidFill>
                  <a:srgbClr val="000000"/>
                </a:solidFill>
              </a:rPr>
              <a:t>lokalizace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400">
                <a:solidFill>
                  <a:srgbClr val="000000"/>
                </a:solidFill>
              </a:rPr>
              <a:t>ověření pohybem femuru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400">
                <a:solidFill>
                  <a:srgbClr val="000000"/>
                </a:solidFill>
              </a:rPr>
              <a:t>míra anteverze krčku femuru</a:t>
            </a:r>
            <a:endParaRPr sz="14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Tuber ischiadicum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lig. sacrotuberale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Sacrum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Kostrč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Pánevní dno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320040" rtl="0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32004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8" name="Google Shape;198;p29"/>
          <p:cNvSpPr txBox="1"/>
          <p:nvPr/>
        </p:nvSpPr>
        <p:spPr>
          <a:xfrm>
            <a:off x="4527175" y="1168150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sk" sz="1800"/>
              <a:t>Trnové výběžky L páteře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sk" sz="1800"/>
              <a:t>Symfýza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Pánev-orientační body, palpace</a:t>
            </a:r>
            <a:endParaRPr/>
          </a:p>
        </p:txBody>
      </p:sp>
      <p:sp>
        <p:nvSpPr>
          <p:cNvPr id="204" name="Google Shape;204;p30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sk" sz="2300"/>
              <a:t>dolní okraj SIPS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sk" sz="2300"/>
              <a:t>spojnice = proc. spinosus S2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2300"/>
              <a:t>ad.:</a:t>
            </a:r>
            <a:endParaRPr b="1"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sk" sz="2300"/>
              <a:t>spojnice crist = L3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7098" y="1006200"/>
            <a:ext cx="3697800" cy="33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Pánev-orientační body, palpace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1"/>
          <p:cNvSpPr txBox="1"/>
          <p:nvPr>
            <p:ph idx="1" type="body"/>
          </p:nvPr>
        </p:nvSpPr>
        <p:spPr>
          <a:xfrm>
            <a:off x="540000" y="1269000"/>
            <a:ext cx="4032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projekce SI skloubení na povrch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v rozsahu S1-S3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asi 2 cm laterálně od spojnice SIPS a cornu sacrale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200" y="1206625"/>
            <a:ext cx="4267200" cy="322976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1"/>
          <p:cNvSpPr txBox="1"/>
          <p:nvPr/>
        </p:nvSpPr>
        <p:spPr>
          <a:xfrm>
            <a:off x="540000" y="4374000"/>
            <a:ext cx="134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Reichert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Pánev-orientační body, palpace</a:t>
            </a:r>
            <a:endParaRPr/>
          </a:p>
        </p:txBody>
      </p:sp>
      <p:sp>
        <p:nvSpPr>
          <p:cNvPr id="219" name="Google Shape;219;p32"/>
          <p:cNvSpPr txBox="1"/>
          <p:nvPr>
            <p:ph idx="1" type="body"/>
          </p:nvPr>
        </p:nvSpPr>
        <p:spPr>
          <a:xfrm>
            <a:off x="540000" y="1269000"/>
            <a:ext cx="43794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m. piriformis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horní okraj m. glutaeus maximus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600" y="1113250"/>
            <a:ext cx="3919802" cy="318846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 txBox="1"/>
          <p:nvPr/>
        </p:nvSpPr>
        <p:spPr>
          <a:xfrm>
            <a:off x="540000" y="4374000"/>
            <a:ext cx="15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Reichert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- palpace zepředu</a:t>
            </a:r>
            <a:endParaRPr/>
          </a:p>
        </p:txBody>
      </p:sp>
      <p:sp>
        <p:nvSpPr>
          <p:cNvPr id="227" name="Google Shape;227;p33"/>
          <p:cNvSpPr txBox="1"/>
          <p:nvPr>
            <p:ph idx="1" type="body"/>
          </p:nvPr>
        </p:nvSpPr>
        <p:spPr>
          <a:xfrm>
            <a:off x="540000" y="1269000"/>
            <a:ext cx="4840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3200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sk" sz="1800"/>
              <a:t>Spina iliaca anterior superior</a:t>
            </a:r>
            <a:endParaRPr b="1" sz="1800"/>
          </a:p>
          <a:p>
            <a:pPr indent="-323850" lvl="0" marL="32004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sk" sz="1800"/>
              <a:t>Cristae iliacae</a:t>
            </a:r>
            <a:endParaRPr b="1" sz="1800"/>
          </a:p>
          <a:p>
            <a:pPr indent="-281940" lvl="1" marL="640080" rtl="0" algn="l">
              <a:spcBef>
                <a:spcPts val="550"/>
              </a:spcBef>
              <a:spcAft>
                <a:spcPts val="0"/>
              </a:spcAft>
              <a:buClr>
                <a:srgbClr val="94B6D2"/>
              </a:buClr>
              <a:buSzPts val="1800"/>
              <a:buFont typeface="Arial"/>
              <a:buChar char="○"/>
            </a:pPr>
            <a:r>
              <a:rPr lang="sk" sz="1800"/>
              <a:t>přiložíme hrany ukazováků pod poslední žebra z boční strany a sklouzneme směrem dolů</a:t>
            </a:r>
            <a:endParaRPr sz="1800"/>
          </a:p>
        </p:txBody>
      </p:sp>
      <p:pic>
        <p:nvPicPr>
          <p:cNvPr id="228" name="Google Shape;22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0273" y="539998"/>
            <a:ext cx="3102575" cy="359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Tuberculum iliacum</a:t>
            </a:r>
            <a:endParaRPr/>
          </a:p>
        </p:txBody>
      </p:sp>
      <p:sp>
        <p:nvSpPr>
          <p:cNvPr id="234" name="Google Shape;234;p34"/>
          <p:cNvSpPr txBox="1"/>
          <p:nvPr>
            <p:ph idx="1" type="body"/>
          </p:nvPr>
        </p:nvSpPr>
        <p:spPr>
          <a:xfrm>
            <a:off x="540000" y="1269000"/>
            <a:ext cx="4032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39419" lvl="0" marL="4937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sk" sz="1800">
                <a:solidFill>
                  <a:srgbClr val="000000"/>
                </a:solidFill>
              </a:rPr>
              <a:t>Položte palce na SIAS a prsty jeďte směrem dozadu podél laterálního okraje crista iliaca.</a:t>
            </a:r>
            <a:endParaRPr sz="1800">
              <a:solidFill>
                <a:srgbClr val="000000"/>
              </a:solidFill>
            </a:endParaRPr>
          </a:p>
          <a:p>
            <a:pPr indent="-439419" lvl="0" marL="493712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sk" sz="1800">
                <a:solidFill>
                  <a:srgbClr val="000000"/>
                </a:solidFill>
              </a:rPr>
              <a:t>Je přibližně tři palce (Gross 7,5 cm) od vrcholu cristy.</a:t>
            </a:r>
            <a:endParaRPr sz="1800">
              <a:solidFill>
                <a:srgbClr val="000000"/>
              </a:solidFill>
            </a:endParaRPr>
          </a:p>
          <a:p>
            <a:pPr indent="-439419" lvl="0" marL="493712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sk" sz="1800">
                <a:solidFill>
                  <a:srgbClr val="000000"/>
                </a:solidFill>
              </a:rPr>
              <a:t>Nejširší bod cristy.</a:t>
            </a:r>
            <a:endParaRPr sz="1800">
              <a:solidFill>
                <a:srgbClr val="000000"/>
              </a:solidFill>
            </a:endParaRPr>
          </a:p>
          <a:p>
            <a:pPr indent="0" lvl="0" marL="32004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descr="DSC00877" id="235" name="Google Shape;235;p34"/>
          <p:cNvPicPr preferRelativeResize="0"/>
          <p:nvPr/>
        </p:nvPicPr>
        <p:blipFill rotWithShape="1">
          <a:blip r:embed="rId3">
            <a:alphaModFix/>
          </a:blip>
          <a:srcRect b="16259" l="0" r="4489" t="3919"/>
          <a:stretch/>
        </p:blipFill>
        <p:spPr>
          <a:xfrm>
            <a:off x="4493549" y="540000"/>
            <a:ext cx="3518651" cy="425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Tuberculum pubicum</a:t>
            </a:r>
            <a:endParaRPr/>
          </a:p>
        </p:txBody>
      </p:sp>
      <p:sp>
        <p:nvSpPr>
          <p:cNvPr id="241" name="Google Shape;241;p35"/>
          <p:cNvSpPr txBox="1"/>
          <p:nvPr>
            <p:ph idx="1" type="body"/>
          </p:nvPr>
        </p:nvSpPr>
        <p:spPr>
          <a:xfrm>
            <a:off x="540000" y="1269000"/>
            <a:ext cx="43233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2420" lvl="0" marL="3200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sk" sz="1800">
                <a:solidFill>
                  <a:srgbClr val="000000"/>
                </a:solidFill>
              </a:rPr>
              <a:t>Palpujeme tak, že sjedeme od SIAS kaudálním směrem po třísle.</a:t>
            </a:r>
            <a:endParaRPr sz="1800">
              <a:solidFill>
                <a:srgbClr val="000000"/>
              </a:solidFill>
            </a:endParaRPr>
          </a:p>
          <a:p>
            <a:pPr indent="0" lvl="0" marL="32004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descr="D:\Míša - škola\Kineziologie a kinezioterapie\Kinezioterapie\Kinezioterapie 1-referáty\7. pánev\Hoppenfeld\DSC00879.JPG" id="242" name="Google Shape;242;p35"/>
          <p:cNvPicPr preferRelativeResize="0"/>
          <p:nvPr/>
        </p:nvPicPr>
        <p:blipFill rotWithShape="1">
          <a:blip r:embed="rId3">
            <a:alphaModFix/>
          </a:blip>
          <a:srcRect b="21290" l="0" r="12188" t="3504"/>
          <a:stretch/>
        </p:blipFill>
        <p:spPr>
          <a:xfrm>
            <a:off x="4802104" y="616932"/>
            <a:ext cx="3097213" cy="4002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- palpace zezadu</a:t>
            </a:r>
            <a:endParaRPr/>
          </a:p>
        </p:txBody>
      </p:sp>
      <p:pic>
        <p:nvPicPr>
          <p:cNvPr descr="D:\Míša - škola\Kineziologie a kinezioterapie\Kinezioterapie\Kinezioterapie 1-referáty\7. pánev\Hoppenfeld\DSC00881.JPG" id="248" name="Google Shape;248;p36"/>
          <p:cNvPicPr preferRelativeResize="0"/>
          <p:nvPr/>
        </p:nvPicPr>
        <p:blipFill rotWithShape="1">
          <a:blip r:embed="rId3">
            <a:alphaModFix/>
          </a:blip>
          <a:srcRect b="8298" l="13850" r="3361" t="0"/>
          <a:stretch/>
        </p:blipFill>
        <p:spPr>
          <a:xfrm>
            <a:off x="2106913" y="1162901"/>
            <a:ext cx="4930183" cy="370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- palpace zezadu</a:t>
            </a:r>
            <a:endParaRPr/>
          </a:p>
        </p:txBody>
      </p:sp>
      <p:sp>
        <p:nvSpPr>
          <p:cNvPr id="254" name="Google Shape;254;p37"/>
          <p:cNvSpPr txBox="1"/>
          <p:nvPr>
            <p:ph idx="1" type="body"/>
          </p:nvPr>
        </p:nvSpPr>
        <p:spPr>
          <a:xfrm>
            <a:off x="540000" y="1269000"/>
            <a:ext cx="500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600"/>
              <a:t>SIPS</a:t>
            </a:r>
            <a:endParaRPr b="1"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>
                <a:solidFill>
                  <a:srgbClr val="000000"/>
                </a:solidFill>
              </a:rPr>
              <a:t>K orientaci poslouží fossae lumbales. Těsně pod nimi spiny leží. Přiložíme oba palce kaudálně a mírně laterálně od zadních spin. Palpujeme kraniomediálním směrem, až se pod nimi „zarazíme“ (spiny jsou zahrocené směrem dolů).</a:t>
            </a:r>
            <a:endParaRPr sz="1600">
              <a:solidFill>
                <a:srgbClr val="000000"/>
              </a:solidFill>
            </a:endParaRPr>
          </a:p>
          <a:p>
            <a:pPr indent="-209550" lvl="0" marL="32004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255" name="Google Shape;25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4900" y="1269001"/>
            <a:ext cx="2400150" cy="37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 rotWithShape="1">
          <a:blip r:embed="rId4">
            <a:alphaModFix/>
          </a:blip>
          <a:srcRect b="7140" l="15140" r="7889" t="0"/>
          <a:stretch/>
        </p:blipFill>
        <p:spPr>
          <a:xfrm>
            <a:off x="521500" y="2745248"/>
            <a:ext cx="2966751" cy="223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- palpace</a:t>
            </a:r>
            <a:endParaRPr/>
          </a:p>
        </p:txBody>
      </p:sp>
      <p:sp>
        <p:nvSpPr>
          <p:cNvPr id="262" name="Google Shape;262;p38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Tuber ischiadicum</a:t>
            </a:r>
            <a:endParaRPr b="1"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VLEŽE NA BOKU</a:t>
            </a:r>
            <a:endParaRPr b="1" sz="1800"/>
          </a:p>
          <a:p>
            <a:pPr indent="-3429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Přibližně v úrovni hýždí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Prsty na trochanter major, palcem sjeďte dolů od SIPS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sk" sz="1800"/>
              <a:t>VLEŽE NA BŘIŠE</a:t>
            </a:r>
            <a:endParaRPr b="1" sz="1800"/>
          </a:p>
          <a:p>
            <a:pPr indent="-3429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Od gluteální rýhy palpujeme proximálním směrem (spíše z mediální strany)</a:t>
            </a:r>
            <a:endParaRPr b="1"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Algoritmus mobilizace kloubu</a:t>
            </a:r>
            <a:endParaRPr/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540000" y="1269000"/>
            <a:ext cx="2194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Vyšetřím – vyšetřím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Ošetřím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Přešetřím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8950" y="1269000"/>
            <a:ext cx="5755940" cy="2987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/>
        </p:nvSpPr>
        <p:spPr>
          <a:xfrm>
            <a:off x="2848950" y="4256750"/>
            <a:ext cx="528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https://www.semanticscholar.org/paper/Therapeutic-Effect-of-Joint-Mobilization%3A-Joint-and-Kahanov-Kato/9abe5bc416b169d44f644024a569f3a540b18dbf</a:t>
            </a:r>
            <a:endParaRPr sz="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- palpace</a:t>
            </a:r>
            <a:endParaRPr/>
          </a:p>
        </p:txBody>
      </p:sp>
      <p:sp>
        <p:nvSpPr>
          <p:cNvPr id="268" name="Google Shape;268;p39"/>
          <p:cNvSpPr txBox="1"/>
          <p:nvPr>
            <p:ph idx="1" type="body"/>
          </p:nvPr>
        </p:nvSpPr>
        <p:spPr>
          <a:xfrm>
            <a:off x="540000" y="1269000"/>
            <a:ext cx="4032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Ligamentum inguinale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Tříselný vaz je rozepjatý mezi tuberculum pubicum a SIAS a nachází se pod tříselným ohybem. Jestliže přes tříselný vaz přejedeme prsty, získáme pocit, že hmatáme tuhý provázek. Zduření, které zde můžeme palpovat, může představovat tříselnou kýlu či zduřelou lymfatickou uzlinu.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pic>
        <p:nvPicPr>
          <p:cNvPr descr="D:\Míša - škola\Kineziologie a kinezioterapie\Kinezioterapie\Kinezioterapie 1-referáty\7. pánev\Hoppenfeld\DSC00891.JPG" id="269" name="Google Shape;269;p39"/>
          <p:cNvPicPr preferRelativeResize="0"/>
          <p:nvPr/>
        </p:nvPicPr>
        <p:blipFill rotWithShape="1">
          <a:blip r:embed="rId3">
            <a:alphaModFix/>
          </a:blip>
          <a:srcRect b="8941" l="11595" r="14027" t="0"/>
          <a:stretch/>
        </p:blipFill>
        <p:spPr>
          <a:xfrm>
            <a:off x="4980530" y="539989"/>
            <a:ext cx="3624378" cy="3694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Pánev-kineziologické vyšetření</a:t>
            </a:r>
            <a:endParaRPr/>
          </a:p>
        </p:txBody>
      </p:sp>
      <p:sp>
        <p:nvSpPr>
          <p:cNvPr id="275" name="Google Shape;275;p40"/>
          <p:cNvSpPr txBox="1"/>
          <p:nvPr>
            <p:ph idx="1" type="body"/>
          </p:nvPr>
        </p:nvSpPr>
        <p:spPr>
          <a:xfrm>
            <a:off x="539550" y="1113250"/>
            <a:ext cx="54648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anamnéza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aspekce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Rovina F:</a:t>
            </a:r>
            <a:r>
              <a:rPr lang="sk" sz="1600"/>
              <a:t> Michaelisova routa, SIPS, SIAS, cristae iliacae, Thorakobrachiální trojúhelník (tajle), vertikální osa sakra, odstup L páteře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Šikmá pánev (gluteální rýhy, podkolenní rýhy, vnitřní kotník)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Laterální shift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Rovina S: </a:t>
            </a:r>
            <a:r>
              <a:rPr lang="sk" sz="1600"/>
              <a:t>SIAS, SIPS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Anteverze pánve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Retroverze pánve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Rovina T: </a:t>
            </a:r>
            <a:r>
              <a:rPr lang="sk" sz="1600"/>
              <a:t>Rotace pánve, palpace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276" name="Google Shape;2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750" y="1113250"/>
            <a:ext cx="2834850" cy="188234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0"/>
          <p:cNvSpPr txBox="1"/>
          <p:nvPr/>
        </p:nvSpPr>
        <p:spPr>
          <a:xfrm>
            <a:off x="6074175" y="29956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https://is.muni.cz/do/rect/el/estud/lf/ps20/porodni_asistence/web/pages/04_03_pravidelna_vysetreni.html</a:t>
            </a:r>
            <a:endParaRPr sz="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Pánev-kineziologické nálezy</a:t>
            </a:r>
            <a:endParaRPr/>
          </a:p>
        </p:txBody>
      </p:sp>
      <p:sp>
        <p:nvSpPr>
          <p:cNvPr id="283" name="Google Shape;283;p4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Anteverze/retroverze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Sešikmení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Rotace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Laterální posun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Torze pánve + SI posun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Outflare sy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Inflare sy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Pánev-kineziologické nálezy</a:t>
            </a:r>
            <a:endParaRPr/>
          </a:p>
        </p:txBody>
      </p:sp>
      <p:sp>
        <p:nvSpPr>
          <p:cNvPr id="289" name="Google Shape;289;p42"/>
          <p:cNvSpPr txBox="1"/>
          <p:nvPr>
            <p:ph idx="1" type="body"/>
          </p:nvPr>
        </p:nvSpPr>
        <p:spPr>
          <a:xfrm>
            <a:off x="540000" y="1269000"/>
            <a:ext cx="42897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700"/>
              <a:t>Anteverze/retroverze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dáno vztahem ventrální a dorzální muskulatury (dolní zkřížený syndrom)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anteverze  pánve (foward tilt) - symfýza se pohybuje směrem dolů, zvýšení bederní lordózy, účast m. iliopsoas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retroverze pánve (backward tilt) - symfýza se pohybuje směrem nahoru, snížení bederní lordózy,  podílí se při něm břišní svalstvo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90" name="Google Shape;290;p42"/>
          <p:cNvSpPr txBox="1"/>
          <p:nvPr/>
        </p:nvSpPr>
        <p:spPr>
          <a:xfrm>
            <a:off x="4997850" y="1201775"/>
            <a:ext cx="3877200" cy="40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700"/>
              <a:t>Sešikmení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sk" sz="1700"/>
              <a:t>SIAS, SIPS a crista iliaca jednostranně níž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sk" sz="1700"/>
              <a:t>Vybočení pánve k vyšší straně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sk" sz="1700"/>
              <a:t>Rameno na straně, kde stojí pánev výš, uloženo níž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sk" sz="1700"/>
              <a:t>Přizpůsobené postavení pánve určitým změnám (funkční, morfologické)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sk" sz="1700"/>
              <a:t>Nejčastější příčina asymetrická délka končetin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sk" sz="1700"/>
              <a:t>Často současně omezena pohyblivost v SI</a:t>
            </a:r>
            <a:endParaRPr sz="17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Pánev-kineziologické nálezy</a:t>
            </a:r>
            <a:endParaRPr/>
          </a:p>
        </p:txBody>
      </p:sp>
      <p:pic>
        <p:nvPicPr>
          <p:cNvPr id="296" name="Google Shape;2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1019900"/>
            <a:ext cx="2447766" cy="39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6341" y="1019900"/>
            <a:ext cx="3964628" cy="396000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3"/>
          <p:cNvSpPr txBox="1"/>
          <p:nvPr/>
        </p:nvSpPr>
        <p:spPr>
          <a:xfrm>
            <a:off x="717175" y="878700"/>
            <a:ext cx="191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chemeClr val="dk2"/>
                </a:solidFill>
              </a:rPr>
              <a:t>anteverze/retroverze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9" name="Google Shape;299;p43"/>
          <p:cNvSpPr txBox="1"/>
          <p:nvPr/>
        </p:nvSpPr>
        <p:spPr>
          <a:xfrm>
            <a:off x="4572000" y="1019900"/>
            <a:ext cx="166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chemeClr val="dk2"/>
                </a:solidFill>
              </a:rPr>
              <a:t>sešikmení pánve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00" name="Google Shape;300;p43"/>
          <p:cNvSpPr txBox="1"/>
          <p:nvPr/>
        </p:nvSpPr>
        <p:spPr>
          <a:xfrm>
            <a:off x="3476350" y="4558850"/>
            <a:ext cx="143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Myers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– kineziologické nálezy</a:t>
            </a:r>
            <a:endParaRPr/>
          </a:p>
        </p:txBody>
      </p:sp>
      <p:sp>
        <p:nvSpPr>
          <p:cNvPr id="306" name="Google Shape;306;p44"/>
          <p:cNvSpPr txBox="1"/>
          <p:nvPr>
            <p:ph idx="1" type="body"/>
          </p:nvPr>
        </p:nvSpPr>
        <p:spPr>
          <a:xfrm>
            <a:off x="521500" y="1179350"/>
            <a:ext cx="48723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400"/>
              <a:t>Rotace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fyziologicky při chůzi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funkční změna, výsledkem souhry svalstva DKK, pletence pánevního a trupu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400"/>
              <a:t>Torze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obě pánevní kosti rotují protisměrně kolem horizontální osy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spojnice předních a zadních spin  nejsou rovnoběžné, pánevní hřebeny jsou ve stejné výšce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umožněno malým pohybem nutačního charakteru v SI kloubu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může být spojena s SI posunem, blokádou, zkrácením m. piriformis a m.  iliacus nebo oslabením  m. gluteus maximus	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07" name="Google Shape;307;p44"/>
          <p:cNvSpPr txBox="1"/>
          <p:nvPr/>
        </p:nvSpPr>
        <p:spPr>
          <a:xfrm>
            <a:off x="5604900" y="1269000"/>
            <a:ext cx="30000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Laterální posun</a:t>
            </a:r>
            <a:endParaRPr b="1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sk"/>
              <a:t>vztah ADD a ABD kyčlí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sk"/>
              <a:t>kompenzace sešikmení pánve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Pánev – kineziologické nálezy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5"/>
          <p:cNvSpPr txBox="1"/>
          <p:nvPr>
            <p:ph idx="1" type="body"/>
          </p:nvPr>
        </p:nvSpPr>
        <p:spPr>
          <a:xfrm>
            <a:off x="540000" y="1219550"/>
            <a:ext cx="45138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200"/>
              <a:t>SI posun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Jedna SIPS níž, stejnostranná SIAS výš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Hřebeny kyčelních kostí bývají symetrické, obvykle pravá zadní spina bývá výše, vpředu naopak bývá výše levá přední spina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Jednostranná nutace křížové kosti – rotace sakra mezi kyčelními kostmi, následkem je rotace jednoho ilia okolo horizontální osy a druhého okolo vertikální osy  (není vidět na rtg)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Jedná se o sekundární stav vznikající při jiné poruše (blokáda AO skl., fascie)Odlišit od šikmé pánve!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pozitivní fen. předbíhání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14" name="Google Shape;314;p45"/>
          <p:cNvSpPr txBox="1"/>
          <p:nvPr/>
        </p:nvSpPr>
        <p:spPr>
          <a:xfrm>
            <a:off x="5053800" y="1202000"/>
            <a:ext cx="3978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SI blokáda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Funkční porucha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Chybí joint play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Chybí rotační synkinéza pánve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Pozitivní spine sign (porovnání vzdálenosti palců na zadní spině a trnu L5 při pokrčené DK)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Trvalý fenomén předbíhání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Omezená abdukce v kyčli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SI bolestivost bez blokády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Bolest v oblasti SIK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Dráždění kloubu jeho páčením při nestabilitě stojné kyčle (zejm. při chůzi)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Velice často je bolest v lokalizaci SIK reakcí na slabou stabilizaci pelvitrochanterických svalů  - blokáda nemusí být nutně přítomna</a:t>
            </a:r>
            <a:endParaRPr sz="1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Pánev-sakroiliakální posun</a:t>
            </a:r>
            <a:endParaRPr/>
          </a:p>
        </p:txBody>
      </p:sp>
      <p:pic>
        <p:nvPicPr>
          <p:cNvPr id="320" name="Google Shape;3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150" y="1019875"/>
            <a:ext cx="5612023" cy="39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– kineziologické nálezy</a:t>
            </a:r>
            <a:endParaRPr/>
          </a:p>
        </p:txBody>
      </p:sp>
      <p:sp>
        <p:nvSpPr>
          <p:cNvPr id="326" name="Google Shape;326;p47"/>
          <p:cNvSpPr txBox="1"/>
          <p:nvPr>
            <p:ph idx="1" type="body"/>
          </p:nvPr>
        </p:nvSpPr>
        <p:spPr>
          <a:xfrm>
            <a:off x="540000" y="1269000"/>
            <a:ext cx="4032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/>
              <a:t>inflare sy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SIAS na jedné straně ční ventrálně a je uložena více mediálně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palpací zpravidla zjistitelný hypertonus v podbřišku na této straně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7"/>
          <p:cNvSpPr txBox="1"/>
          <p:nvPr/>
        </p:nvSpPr>
        <p:spPr>
          <a:xfrm>
            <a:off x="4874575" y="126900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100"/>
              <a:t>outflare sy</a:t>
            </a:r>
            <a:endParaRPr b="1"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sk" sz="2100"/>
              <a:t>SIAS na druhé straně je „utopená“ a uložena více laterálně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sk" sz="2100"/>
              <a:t>hypotonie v podbřišku</a:t>
            </a:r>
            <a:endParaRPr sz="2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225" y="152400"/>
            <a:ext cx="45884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Morfologie kloubů</a:t>
            </a:r>
            <a:endParaRPr/>
          </a:p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>
            <a:off x="540000" y="1113250"/>
            <a:ext cx="5343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sk" sz="1300"/>
              <a:t>Konkavita/konvexita kloubu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k" sz="1300"/>
              <a:t>Konkávní povrchy obsahují chrupavku spíše na periferii kloubu, konvexní povrchy spíše v centru kloubu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k" sz="1300"/>
              <a:t>“ploché” klouby, se z tohoto hlediska považují za mírně konkávní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sk" sz="1300"/>
              <a:t>“</a:t>
            </a:r>
            <a:r>
              <a:rPr b="1" lang="sk" sz="1300"/>
              <a:t>Concave motion rule” - </a:t>
            </a:r>
            <a:r>
              <a:rPr lang="sk" sz="1300"/>
              <a:t>konvexní povrch je statický, konkávní se pohybuje, mobilizace (klouzání či otáčivý pohyb) je ve směru pohybu kostí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sk" sz="1300"/>
              <a:t>“Convex motion rule” - </a:t>
            </a:r>
            <a:r>
              <a:rPr lang="sk" sz="1300"/>
              <a:t>konkávní povrch je statický, konvexní se pohybuje, mobilizace (klouzání či otáčivý pohyb) je v protisměru pohybu kostí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k" sz="1300"/>
              <a:t>Čím větší kloubní kongruence, tím větší poměr klouzavého pohybu, čím větší kl. inkongruence, tím větší poměr otáčivého pohybu (rolling), většinou kombinace obojí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k" sz="1300" u="sng">
                <a:solidFill>
                  <a:schemeClr val="hlink"/>
                </a:solidFill>
                <a:hlinkClick r:id="rId3"/>
              </a:rPr>
              <a:t>https://www.physio-pedia.com/images/c/c0/Principles_of_Joint_Mobilization.pdf</a:t>
            </a:r>
            <a:r>
              <a:rPr lang="sk" sz="1300"/>
              <a:t> 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/>
          </a:blip>
          <a:srcRect b="38543" l="65267" r="23687" t="33927"/>
          <a:stretch/>
        </p:blipFill>
        <p:spPr>
          <a:xfrm>
            <a:off x="5883000" y="205575"/>
            <a:ext cx="1645798" cy="25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5">
            <a:alphaModFix/>
          </a:blip>
          <a:srcRect b="38389" l="64248" r="22856" t="35437"/>
          <a:stretch/>
        </p:blipFill>
        <p:spPr>
          <a:xfrm>
            <a:off x="7272550" y="2769330"/>
            <a:ext cx="1871452" cy="2374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Inflare &amp; outflare sy - terapie</a:t>
            </a:r>
            <a:endParaRPr/>
          </a:p>
        </p:txBody>
      </p:sp>
      <p:sp>
        <p:nvSpPr>
          <p:cNvPr id="338" name="Google Shape;338;p49"/>
          <p:cNvSpPr txBox="1"/>
          <p:nvPr>
            <p:ph idx="1" type="body"/>
          </p:nvPr>
        </p:nvSpPr>
        <p:spPr>
          <a:xfrm>
            <a:off x="540000" y="1269000"/>
            <a:ext cx="4200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200"/>
              <a:t>Inflare sy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MET na adduktory, postup jako při Patrickově zkoušce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Pacient leží na zádech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Terapeut uvede DK do FLX v KYK a KOK a ABD se ZR v KYK (jako při Patrikově testu) a dosáhne předpětí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Pacient tlačí do ADD proti izometrickému odporu a nadechuje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→ s výdechem relaxace do ABD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39" name="Google Shape;339;p49"/>
          <p:cNvSpPr txBox="1"/>
          <p:nvPr/>
        </p:nvSpPr>
        <p:spPr>
          <a:xfrm>
            <a:off x="5031450" y="1193350"/>
            <a:ext cx="39558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Outflare sy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MET na abduktory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Pacient leží na zádech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DK v 90° FLX v KYK i KOK převede terapeut do ADD (jako při testu na lig. iliolumbale) a dosáhne předpětí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Pacient tlačí do ABD proti izometrickému odporu a nadechuje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→ s výdechem relaxace do ADD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sk" sz="1200"/>
              <a:t>Manévr opakujeme 2x - 3x</a:t>
            </a:r>
            <a:endParaRPr sz="1200"/>
          </a:p>
        </p:txBody>
      </p:sp>
      <p:pic>
        <p:nvPicPr>
          <p:cNvPr id="340" name="Google Shape;34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3224" y="2787950"/>
            <a:ext cx="1649775" cy="218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4069" y="3092819"/>
            <a:ext cx="1743650" cy="19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9"/>
          <p:cNvSpPr txBox="1"/>
          <p:nvPr/>
        </p:nvSpPr>
        <p:spPr>
          <a:xfrm>
            <a:off x="5199525" y="4660675"/>
            <a:ext cx="13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Lewit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– diferenciálně diagnostická rozvaha</a:t>
            </a:r>
            <a:endParaRPr/>
          </a:p>
        </p:txBody>
      </p:sp>
      <p:sp>
        <p:nvSpPr>
          <p:cNvPr id="348" name="Google Shape;348;p50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/>
              <a:t>bolesti v oblasti pánve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bederní nebo dolní hrudní páteř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SI kloub a vazy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kyčelní kloub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nervy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svaly (primární/sekundární příčina)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viscero-vertebrální vztahy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ligamenta</a:t>
            </a:r>
            <a:endParaRPr/>
          </a:p>
        </p:txBody>
      </p:sp>
      <p:sp>
        <p:nvSpPr>
          <p:cNvPr id="354" name="Google Shape;354;p5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/>
              <a:t>Dle Véleho (1995) můžeme rozdělit ligamenta do 3 skupin: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1. ligamenta intrapelvická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2. ligamenta fixující pánev k femuru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3. ligamenta spojující pánev s bederní části páteře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04" y="2980776"/>
            <a:ext cx="2885151" cy="17257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1"/>
          <p:cNvSpPr txBox="1"/>
          <p:nvPr/>
        </p:nvSpPr>
        <p:spPr>
          <a:xfrm>
            <a:off x="1373175" y="4661625"/>
            <a:ext cx="13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Netter</a:t>
            </a:r>
            <a:endParaRPr/>
          </a:p>
        </p:txBody>
      </p:sp>
      <p:pic>
        <p:nvPicPr>
          <p:cNvPr id="357" name="Google Shape;35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445" y="2980775"/>
            <a:ext cx="3310150" cy="194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>
                <a:solidFill>
                  <a:srgbClr val="0000D3"/>
                </a:solidFill>
              </a:rPr>
              <a:t>Pánevní ligamenta - intrapelvická</a:t>
            </a:r>
            <a:endParaRPr>
              <a:solidFill>
                <a:srgbClr val="0000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600"/>
              <a:t>Ligg. Sacroiliaca ventralia, dorsalia et interossea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zajišťují kontakt a stabilizují sacrum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Lig. Sacrospinale </a:t>
            </a:r>
            <a:r>
              <a:rPr lang="sk" sz="1600"/>
              <a:t>- od spina ischiadica směrem k zevnímu okraji os sacrum a os coccygis (do značné míry splýva s m. coccygeus)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Lig. Sacrotuberale</a:t>
            </a:r>
            <a:r>
              <a:rPr lang="sk" sz="1600"/>
              <a:t> - od okrajů os sacrum a os coccygis šikmo laterokaudálně na tuber ischiadicum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Oba vazy (sacrospinale, sacrotuberale) ohraničují foramen ischiadicum majus et minus, brzdí pohyb křížové kosti dozadu a omezují tak kývavé pohyby v SI kloubech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Ligg. Sacrococcygealia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Lig. Inguinale</a:t>
            </a:r>
            <a:r>
              <a:rPr lang="sk" sz="1600"/>
              <a:t> - zesílený dolní okraj m. OAE, m. OAI (není pravý vaz), mezi SIAS a tuberculum pubicum, pod ním prochází cévy a n. femoralis, m. iliopsoas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>
                <a:solidFill>
                  <a:srgbClr val="0000D3"/>
                </a:solidFill>
              </a:rPr>
              <a:t>Pánevní ligamenta – spojující pánev s páteří</a:t>
            </a:r>
            <a:endParaRPr>
              <a:solidFill>
                <a:srgbClr val="0000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Lig. Iliolumbale - od zadního okraje hřebene kyčelního k procc. costales obratlů L4 a L5</a:t>
            </a:r>
            <a:endParaRPr/>
          </a:p>
        </p:txBody>
      </p:sp>
      <p:pic>
        <p:nvPicPr>
          <p:cNvPr id="370" name="Google Shape;37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450" y="1782500"/>
            <a:ext cx="3180975" cy="28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3"/>
          <p:cNvSpPr txBox="1"/>
          <p:nvPr/>
        </p:nvSpPr>
        <p:spPr>
          <a:xfrm>
            <a:off x="540000" y="4374000"/>
            <a:ext cx="133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Netter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ligamenta</a:t>
            </a:r>
            <a:endParaRPr/>
          </a:p>
        </p:txBody>
      </p:sp>
      <p:sp>
        <p:nvSpPr>
          <p:cNvPr id="377" name="Google Shape;377;p54"/>
          <p:cNvSpPr txBox="1"/>
          <p:nvPr/>
        </p:nvSpPr>
        <p:spPr>
          <a:xfrm>
            <a:off x="540000" y="1324950"/>
            <a:ext cx="3000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</a:pPr>
            <a:r>
              <a:rPr lang="sk" sz="1800"/>
              <a:t>Lig. iliolumbale</a:t>
            </a:r>
            <a:endParaRPr sz="18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</a:pPr>
            <a:r>
              <a:rPr lang="sk" sz="1800"/>
              <a:t>Lig. sacroiliacum</a:t>
            </a:r>
            <a:endParaRPr sz="18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</a:pPr>
            <a:r>
              <a:rPr lang="sk" sz="1800"/>
              <a:t>Lig. sacrotuberale</a:t>
            </a:r>
            <a:endParaRPr sz="1800"/>
          </a:p>
        </p:txBody>
      </p:sp>
      <p:pic>
        <p:nvPicPr>
          <p:cNvPr id="378" name="Google Shape;37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2400" y="1031100"/>
            <a:ext cx="422400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4575" y="1463500"/>
            <a:ext cx="3680025" cy="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6650" y="2007750"/>
            <a:ext cx="3747226" cy="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0250" y="2658450"/>
            <a:ext cx="3680025" cy="84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71002">
            <a:off x="3026945" y="2938319"/>
            <a:ext cx="3628132" cy="837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852" y="986275"/>
            <a:ext cx="3488100" cy="343543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ligamenta</a:t>
            </a:r>
            <a:endParaRPr/>
          </a:p>
        </p:txBody>
      </p:sp>
      <p:sp>
        <p:nvSpPr>
          <p:cNvPr id="389" name="Google Shape;389;p55"/>
          <p:cNvSpPr txBox="1"/>
          <p:nvPr/>
        </p:nvSpPr>
        <p:spPr>
          <a:xfrm>
            <a:off x="540000" y="1324950"/>
            <a:ext cx="3000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</a:pPr>
            <a:r>
              <a:rPr lang="sk" sz="1800"/>
              <a:t>Lig. iliolumbale</a:t>
            </a:r>
            <a:endParaRPr sz="18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</a:pPr>
            <a:r>
              <a:rPr lang="sk" sz="1800"/>
              <a:t>Lig. sacroiliacum</a:t>
            </a:r>
            <a:endParaRPr sz="18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</a:pPr>
            <a:r>
              <a:rPr lang="sk" sz="1800"/>
              <a:t>Lig. sacrotuberale</a:t>
            </a:r>
            <a:endParaRPr sz="1800"/>
          </a:p>
        </p:txBody>
      </p:sp>
      <p:pic>
        <p:nvPicPr>
          <p:cNvPr id="390" name="Google Shape;39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343">
            <a:off x="2774575" y="1463500"/>
            <a:ext cx="2245650" cy="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28075">
            <a:off x="2887365" y="1907122"/>
            <a:ext cx="2259569" cy="33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0250" y="2605742"/>
            <a:ext cx="2104275" cy="48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85012">
            <a:off x="3001199" y="2310191"/>
            <a:ext cx="2143526" cy="46836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5"/>
          <p:cNvSpPr txBox="1"/>
          <p:nvPr/>
        </p:nvSpPr>
        <p:spPr>
          <a:xfrm>
            <a:off x="540000" y="4558850"/>
            <a:ext cx="114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Čihák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Vyšetření pánevních ligament</a:t>
            </a:r>
            <a:endParaRPr/>
          </a:p>
        </p:txBody>
      </p:sp>
      <p:sp>
        <p:nvSpPr>
          <p:cNvPr id="400" name="Google Shape;400;p56"/>
          <p:cNvSpPr txBox="1"/>
          <p:nvPr>
            <p:ph idx="1" type="body"/>
          </p:nvPr>
        </p:nvSpPr>
        <p:spPr>
          <a:xfrm>
            <a:off x="540000" y="1269000"/>
            <a:ext cx="3886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pacient leží na zádech,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terapeut stojí kontralaterálně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od vyšetřované DK, kterou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uvede do flexe v KYK →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podle stupně flexe cílíme najednotlivá ligamenta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800"/>
              <a:t>(Lewit, 2003)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01" name="Google Shape;40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900" y="1203988"/>
            <a:ext cx="2944800" cy="3459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Vyšetření pánevních ligament</a:t>
            </a:r>
            <a:endParaRPr/>
          </a:p>
        </p:txBody>
      </p:sp>
      <p:sp>
        <p:nvSpPr>
          <p:cNvPr id="407" name="Google Shape;407;p57"/>
          <p:cNvSpPr txBox="1"/>
          <p:nvPr>
            <p:ph idx="1" type="body"/>
          </p:nvPr>
        </p:nvSpPr>
        <p:spPr>
          <a:xfrm>
            <a:off x="540000" y="1269000"/>
            <a:ext cx="49173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600"/>
              <a:t>Ligamentum Iliolumbale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90° FLX + ADD v KYK, terapeut zvyšuje tlak přes koleno ve směru podélné osy stehna (nesmí dojít k rotaci pánve 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→ napětí vazu, polohu držíme asi 20 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→ ligamentová bolest vychází z křížové oblasti a vyzařuje kolem trochanter major až do podbřišku (do třísla)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  <p:pic>
        <p:nvPicPr>
          <p:cNvPr id="408" name="Google Shape;40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9700" y="1269000"/>
            <a:ext cx="3381901" cy="1782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Vyšetření pánevních ligament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8"/>
          <p:cNvSpPr txBox="1"/>
          <p:nvPr>
            <p:ph idx="1" type="body"/>
          </p:nvPr>
        </p:nvSpPr>
        <p:spPr>
          <a:xfrm>
            <a:off x="540000" y="1269000"/>
            <a:ext cx="49173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600"/>
              <a:t>Ligamentum sacroiliacum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FLX v KYK (asi o 20° - 30° větší než u vyšetř. lig. Iliolumbale) + ADD v KYK (KOK směřuje do protilehlé axily), terapeut zatlačí ve směru podélné osy stehna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Lewit využívá při vyšetření menší flexe v KYK (kolem 60-70°)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→ napětí vazu (výdrž 20 s)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→ ligamentová bolest vychází opět z křížové oblasti, dále jde přes hýždě na zadní stranu stehna (vyzařuje v dermatomu S1)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  <p:pic>
        <p:nvPicPr>
          <p:cNvPr id="415" name="Google Shape;41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350" y="2007750"/>
            <a:ext cx="3664323" cy="17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8"/>
          <p:cNvSpPr txBox="1"/>
          <p:nvPr/>
        </p:nvSpPr>
        <p:spPr>
          <a:xfrm>
            <a:off x="5877413" y="3802350"/>
            <a:ext cx="239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/>
              <a:t>(Lewit, 2003; Rychlíková, 2008)</a:t>
            </a:r>
            <a:endParaRPr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Algoritmus mobilizace kloubu</a:t>
            </a:r>
            <a:endParaRPr/>
          </a:p>
        </p:txBody>
      </p:sp>
      <p:sp>
        <p:nvSpPr>
          <p:cNvPr id="153" name="Google Shape;153;p23"/>
          <p:cNvSpPr txBox="1"/>
          <p:nvPr>
            <p:ph idx="1" type="body"/>
          </p:nvPr>
        </p:nvSpPr>
        <p:spPr>
          <a:xfrm>
            <a:off x="584825" y="11681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Jednu kostěnou část kloubu fixujeme (většinou proximální), druhou kostěnou částí kloubu pohybujeme (většinou distální). Úchop je co nejblíže kloubní štěrbině.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Poloha pacienta musí být pohodlná a stabilní.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Kloubní pouzdro a vazy musí být uvolněné a kloub nesmí být v „uzamčeném“ postavení.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Terapeut zaujímá stabilní polohu, jeho předloktí je pokud možno ve směru pružení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Při mobilizaci většinou pružíme ve směru, kde jsme vyšetřili omezení kloubní vůle nebo působíme trakcí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Vyšetření pánevních ligament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59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Ligamentum sacrotuberale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palpace mezi sedacím hrbolem a sacrem latero-kranio-dorzálně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→ vyvoláme napětí vazu – 20 s výdrž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→ ligamentová bolest vychází z kříže přes stehno, na zadní stranu kolena a někdy až do paty (dermatom S1)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Kostrč</a:t>
            </a:r>
            <a:endParaRPr/>
          </a:p>
        </p:txBody>
      </p:sp>
      <p:sp>
        <p:nvSpPr>
          <p:cNvPr id="428" name="Google Shape;428;p60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/>
              <a:t>Ventrální pružení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sk"/>
              <a:t>P: </a:t>
            </a:r>
            <a:r>
              <a:rPr lang="sk"/>
              <a:t>leh na břiše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sk"/>
              <a:t>T: </a:t>
            </a:r>
            <a:r>
              <a:rPr lang="sk"/>
              <a:t>prostředník na kostrč z dorzální strany, tlak ventrálně, bariéra, dopružit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sk"/>
              <a:t>MOB:</a:t>
            </a:r>
            <a:r>
              <a:rPr lang="sk"/>
              <a:t> repetitivní mob.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U potíží s kostrčí je častý hypertonus svalů pánevního dna, a mnoha případech nacházíme </a:t>
            </a:r>
            <a:r>
              <a:rPr b="1" lang="sk"/>
              <a:t>pozitivní S reflex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Symfýza</a:t>
            </a:r>
            <a:endParaRPr/>
          </a:p>
        </p:txBody>
      </p:sp>
      <p:sp>
        <p:nvSpPr>
          <p:cNvPr id="434" name="Google Shape;434;p61"/>
          <p:cNvSpPr txBox="1"/>
          <p:nvPr>
            <p:ph idx="1" type="body"/>
          </p:nvPr>
        </p:nvSpPr>
        <p:spPr>
          <a:xfrm>
            <a:off x="53955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sk" sz="1500"/>
              <a:t>Symfyzární posun</a:t>
            </a:r>
            <a:r>
              <a:rPr lang="sk" sz="1500"/>
              <a:t> - palpovatelný „schod“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Při pádu na zadek dochází často k tzv. slip up fenoménu – jednostranně vyvýšené symfýze. Slip down – při pádu z koně se zaháknutím nohy ve třmenu, nebo při zaklínění nohy na prolézačce.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500"/>
              <a:t>Bolestivost: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 při horním okraji – ↑ napětí m. rectus abdominis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 při dolním okraji – ↑ napětí v adduktorech kyčelního kloubu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500"/>
              <a:t>Ošetření: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 na straně, kde je symfýza výše, působíme tahem směřujícím kaudálně - pomocí AGR přímých břišních svalů (ošetřovaná strana podložena v oblasti pánve, 2. DK přitažena k tělu pacienta)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na straně, kde je symfýza níže, ji musíme manuálně „zvednout“ přes úchop celé pánve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skloubení</a:t>
            </a:r>
            <a:endParaRPr/>
          </a:p>
        </p:txBody>
      </p:sp>
      <p:sp>
        <p:nvSpPr>
          <p:cNvPr id="440" name="Google Shape;440;p6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Základní vyšetření SI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Postavení SIAS, SIPS, crist - zhodnocení postavení pánve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Fenomén předbíhání a „Spine sign“ – nízká validita a specificita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Omezení ADD v KYK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Patrickovo znamení (není pružení)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Omezení JP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Bolest – vyzařuje v dermatomu S1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>
                <a:solidFill>
                  <a:srgbClr val="0000D3"/>
                </a:solidFill>
              </a:rPr>
              <a:t>SI skloubení - vyšetření</a:t>
            </a:r>
            <a:endParaRPr>
              <a:solidFill>
                <a:srgbClr val="0000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63"/>
          <p:cNvSpPr txBox="1"/>
          <p:nvPr>
            <p:ph idx="1" type="body"/>
          </p:nvPr>
        </p:nvSpPr>
        <p:spPr>
          <a:xfrm>
            <a:off x="53955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600"/>
              <a:t>„fenomén předbíhání“ 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níže uložená zadní spina během aktivní anteflexe trupu druhou předbíhá a dostává se výš – při nezměněném postavení po dobu 20 sekund =&gt; SI blokáda, při návratu do 20 sekund k níže uložené spině =&gt; SI posun   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u SI posunu vzniká větší napětí na straně níž uložené zadní spiny – tato spina je okamžitě stržena dopředu při anteflexi křížové kosti při předklonu (předbíhá)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600"/>
              <a:t>spine sign 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palcem jedné ruky vyhmatáme u stojícího vyšetřovaného SIPS a palcem druhé ruky plochu spinózního výběžku L5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vyšetřovaný pokrčí nohu v koleni, za normálního stavu spina klesá a vzdaluje se od L5, pokud se vzdálenost nezvětší do 20 s =&gt; SI blokáda, pokud se zvětší =&gt; SI posun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>
                <a:solidFill>
                  <a:srgbClr val="0000D3"/>
                </a:solidFill>
              </a:rPr>
              <a:t>Specifické testy na SI skloubení</a:t>
            </a:r>
            <a:endParaRPr>
              <a:solidFill>
                <a:srgbClr val="0000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64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pravidlo 3 z 5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3 z 5 provokačních testů pozitivní = SI dysfunkce (…ale jaká?)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distrakční test SI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kompresní test SI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zapružení SI v ose femuru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Gaenslenův test (kontrarotace)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ventrální zapružení sacra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900"/>
              <a:t>credit: https://www.physio-pedia.com/Sacroiliac_Joint_Special_Test_Cluster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blokáda</a:t>
            </a:r>
            <a:endParaRPr/>
          </a:p>
        </p:txBody>
      </p:sp>
      <p:sp>
        <p:nvSpPr>
          <p:cNvPr id="458" name="Google Shape;458;p65"/>
          <p:cNvSpPr txBox="1"/>
          <p:nvPr>
            <p:ph idx="1" type="body"/>
          </p:nvPr>
        </p:nvSpPr>
        <p:spPr>
          <a:xfrm>
            <a:off x="540000" y="1113250"/>
            <a:ext cx="4603500" cy="363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500"/>
              <a:t>může být spojena s: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TrPs v m. piriformis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Blokádou hlavičky fibuly s TrP v m. biceps femoris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Blokádami hlavových kloubů (především u dětí a mladistvých, spíše spojeno s SI posunem)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Gynekologickými afekcemi (bolestivý menzes)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tvrdý krok s dopadem na patu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problém sednout si s nohou přes nohu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problém sednout si s patou přes koleno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459" name="Google Shape;459;p65"/>
          <p:cNvSpPr txBox="1"/>
          <p:nvPr/>
        </p:nvSpPr>
        <p:spPr>
          <a:xfrm>
            <a:off x="5266775" y="626150"/>
            <a:ext cx="3529800" cy="4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sk" sz="1500"/>
              <a:t>aktivnější m. psoas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sk" sz="1500"/>
              <a:t>nemůže běhat překážkový běh a nebo skákat přes příkop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sk" sz="1500"/>
              <a:t>předbíhání bez vyrovnání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sk" sz="1500"/>
              <a:t>+ spine sign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sk" sz="1500"/>
              <a:t>Patrick a Lasegue lehce+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sk" sz="1500"/>
              <a:t>Omezený záklon a předklon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sk" sz="1500"/>
              <a:t>Při úklonu může chybět rotační synkinéza pánve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sk" sz="1500"/>
              <a:t>Omezená ADD stehna při FL 90° + není pružení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sk" sz="1500"/>
              <a:t>Omezená joint play – pružení přes femur a loket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sk" sz="1500"/>
              <a:t>B SIK, také v dermatomu S1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sk" sz="1500"/>
              <a:t>B úpon ADD na symfýze</a:t>
            </a:r>
            <a:endParaRPr sz="15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skloubení – nutační techniky</a:t>
            </a:r>
            <a:endParaRPr/>
          </a:p>
        </p:txBody>
      </p:sp>
      <p:sp>
        <p:nvSpPr>
          <p:cNvPr id="465" name="Google Shape;465;p6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Mobilizace SI pružením v ose femuru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Mobilizace SI pružením přes lopatu kosti kyčelní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Mobilizace SI převracením lopaty kosti kyčelní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skloubení – kontranutační techniky</a:t>
            </a:r>
            <a:endParaRPr/>
          </a:p>
        </p:txBody>
      </p:sp>
      <p:sp>
        <p:nvSpPr>
          <p:cNvPr id="471" name="Google Shape;471;p6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Mobilizace SI podle Stoddarda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Mobilizace dolního SI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skloubení - mobilizace</a:t>
            </a:r>
            <a:endParaRPr/>
          </a:p>
        </p:txBody>
      </p:sp>
      <p:sp>
        <p:nvSpPr>
          <p:cNvPr id="477" name="Google Shape;477;p68"/>
          <p:cNvSpPr txBox="1"/>
          <p:nvPr>
            <p:ph idx="1" type="body"/>
          </p:nvPr>
        </p:nvSpPr>
        <p:spPr>
          <a:xfrm>
            <a:off x="540000" y="1269000"/>
            <a:ext cx="58923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700"/>
              <a:t>Mobilizace SI pružením v ose femuru (diagnostický hmat)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Leh na zádech, stojíme na protilehlé straně vyšetřovaného SI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Uchopíme ohnutý KOK a provedeme ADD do rotace pánve (SIPS se začíná zvedat)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Druhou rukou palpujeme pružení SI (prst mezi zadní spinou a křížovou kostí)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Lehký tlak na KOK ve směru podélné osy stehna, zapružení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Dorzální posun os ilium proti os sacrum (pohyb v sagitální rovině)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478" name="Google Shape;47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4700" y="1221600"/>
            <a:ext cx="2406899" cy="2058812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8"/>
          <p:cNvSpPr txBox="1"/>
          <p:nvPr/>
        </p:nvSpPr>
        <p:spPr>
          <a:xfrm>
            <a:off x="6584700" y="3372975"/>
            <a:ext cx="12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Lewit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Kontraindikace mobilizací kloubu</a:t>
            </a:r>
            <a:endParaRPr/>
          </a:p>
        </p:txBody>
      </p:sp>
      <p:sp>
        <p:nvSpPr>
          <p:cNvPr id="159" name="Google Shape;159;p24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Horečnaté a zánětlivé stavy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Akutní zánět kloubu nebo akutní zhoršení kloubního onemocnění (kloub je oteklý, zarudlý, bolestivý, kůže nad kloubem je teplejší než okolí)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Nádor v místě ošetření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Kloubní ankylóza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Čerstvé trauma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Psychická nezpůsobilost ošetřovaného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skloubení - mobilizace</a:t>
            </a:r>
            <a:endParaRPr/>
          </a:p>
        </p:txBody>
      </p:sp>
      <p:sp>
        <p:nvSpPr>
          <p:cNvPr id="485" name="Google Shape;485;p69"/>
          <p:cNvSpPr txBox="1"/>
          <p:nvPr>
            <p:ph idx="1" type="body"/>
          </p:nvPr>
        </p:nvSpPr>
        <p:spPr>
          <a:xfrm>
            <a:off x="540000" y="1019250"/>
            <a:ext cx="4996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600"/>
              <a:t>Mobilizace SI pružením přes lopatu kosti kyčelní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Leh na nevyšetřovaném boku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Spodní DK natažená, horní DK ve FLX 90° v KYK a KYK, KOK opřeno o stůl, DK svrchní DK zavěšena o podkolenní jamku spodní DK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Terapeut stojí před pacientem, předloktí na vyšetřovaném boku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Vyšetření: Předpětí a zapružení přes SIAS kraniálně a směrem k podložce (ve směru předloktí)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Palpace exkurze zadní spiny oproti křížové kosti (pohyb v SI štěrbině)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Repetitivní mobilizace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486" name="Google Shape;48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8500" y="1042300"/>
            <a:ext cx="3303449" cy="2477587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9"/>
          <p:cNvSpPr txBox="1"/>
          <p:nvPr/>
        </p:nvSpPr>
        <p:spPr>
          <a:xfrm>
            <a:off x="5535750" y="3683475"/>
            <a:ext cx="122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Lewit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skloubení - mobilizace</a:t>
            </a:r>
            <a:endParaRPr/>
          </a:p>
        </p:txBody>
      </p:sp>
      <p:sp>
        <p:nvSpPr>
          <p:cNvPr id="493" name="Google Shape;493;p70"/>
          <p:cNvSpPr txBox="1"/>
          <p:nvPr>
            <p:ph idx="1" type="body"/>
          </p:nvPr>
        </p:nvSpPr>
        <p:spPr>
          <a:xfrm>
            <a:off x="540000" y="1221975"/>
            <a:ext cx="42225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800"/>
              <a:t>Mobilizace SI převracením lopaty kosti kyčelní (terapeutický hmat)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P: </a:t>
            </a:r>
            <a:r>
              <a:rPr lang="sk" sz="1800"/>
              <a:t>leh na břiše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T:</a:t>
            </a:r>
            <a:r>
              <a:rPr lang="sk" sz="1800"/>
              <a:t> na opačné straně, HlHK thenarem a ukazovákem (Lewitt), hypothenarem a ukazovákem (Poděbradský) kopíruje štěrbinu kloubu, PáHK uchopí lopatu kyčelní kosti zepředu, střižný pohyb z ramen terapeuta do bariéry, dopružit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Repetitivní mobilizace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94" name="Google Shape;49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500" y="1178350"/>
            <a:ext cx="4076700" cy="2786806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70"/>
          <p:cNvSpPr txBox="1"/>
          <p:nvPr/>
        </p:nvSpPr>
        <p:spPr>
          <a:xfrm>
            <a:off x="4892500" y="4067725"/>
            <a:ext cx="109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Lewit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skloubení - mobilizace</a:t>
            </a:r>
            <a:endParaRPr/>
          </a:p>
        </p:txBody>
      </p:sp>
      <p:sp>
        <p:nvSpPr>
          <p:cNvPr id="501" name="Google Shape;501;p71"/>
          <p:cNvSpPr txBox="1"/>
          <p:nvPr>
            <p:ph idx="1" type="body"/>
          </p:nvPr>
        </p:nvSpPr>
        <p:spPr>
          <a:xfrm>
            <a:off x="540000" y="1269000"/>
            <a:ext cx="46707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800"/>
              <a:t>Mobilizace SI podle Stoddarda (terapeutický hmat)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800"/>
              <a:t>P:</a:t>
            </a:r>
            <a:r>
              <a:rPr lang="sk" sz="1800"/>
              <a:t> leh na břiše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800"/>
              <a:t>T: </a:t>
            </a:r>
            <a:r>
              <a:rPr lang="sk" sz="1800"/>
              <a:t>na opačné straně lehátka, překřížené HKK, PáHK (os pisiforme) na SIPS zdola, HlHK (os pisiforme) na kaudální konec sakra, předpětí, dopružit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800"/>
              <a:t>Repetitivní mobilizace vychází z DKK (výpony)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02" name="Google Shape;50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450" y="1113250"/>
            <a:ext cx="3628500" cy="2445294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71"/>
          <p:cNvSpPr txBox="1"/>
          <p:nvPr/>
        </p:nvSpPr>
        <p:spPr>
          <a:xfrm>
            <a:off x="5273450" y="3641900"/>
            <a:ext cx="114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Lewit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2"/>
          <p:cNvSpPr txBox="1"/>
          <p:nvPr>
            <p:ph type="title"/>
          </p:nvPr>
        </p:nvSpPr>
        <p:spPr>
          <a:xfrm>
            <a:off x="539550" y="461575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skloubení - mobilizace</a:t>
            </a:r>
            <a:endParaRPr/>
          </a:p>
        </p:txBody>
      </p:sp>
      <p:sp>
        <p:nvSpPr>
          <p:cNvPr id="509" name="Google Shape;509;p72"/>
          <p:cNvSpPr txBox="1"/>
          <p:nvPr>
            <p:ph idx="1" type="body"/>
          </p:nvPr>
        </p:nvSpPr>
        <p:spPr>
          <a:xfrm>
            <a:off x="540000" y="1019250"/>
            <a:ext cx="4626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600"/>
              <a:t>Mobilizace dolního SI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600"/>
              <a:t>P: </a:t>
            </a:r>
            <a:r>
              <a:rPr lang="sk" sz="1600"/>
              <a:t>leží na boku s FLE DKK. Svrchní DK zaklesnutá nártem v podkolenní jamce spodní DK, koleno opřeno o lehátko.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600"/>
              <a:t>T:</a:t>
            </a:r>
            <a:r>
              <a:rPr lang="sk" sz="1600"/>
              <a:t> za pacientem na lehátku, čelem k jeho nohám. Jedna ruka je ulnární hranou položená na dolním konci křížové kosti, dlaní druhé ruky fixuje plošně pánev zepředu v oblasti horní spiny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600"/>
              <a:t>P: </a:t>
            </a:r>
            <a:r>
              <a:rPr lang="sk" sz="1600"/>
              <a:t>Terapeut lehkým tlakem vytvoří proti sobě předpětí a potom provádí jemný repetitivní pohyb oběma rukama (předloktí motýlovitý pohyb, jakoby se prsty chtěly přiblížit, tlak kaudo-mediálně proti sobě)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510" name="Google Shape;51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825" y="461575"/>
            <a:ext cx="3270085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2"/>
          <p:cNvSpPr txBox="1"/>
          <p:nvPr/>
        </p:nvSpPr>
        <p:spPr>
          <a:xfrm>
            <a:off x="5334825" y="4504775"/>
            <a:ext cx="118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Lewit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skloubení - automobilizace</a:t>
            </a:r>
            <a:endParaRPr/>
          </a:p>
        </p:txBody>
      </p:sp>
      <p:pic>
        <p:nvPicPr>
          <p:cNvPr id="517" name="Google Shape;51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550" y="1449908"/>
            <a:ext cx="8064900" cy="2590267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73"/>
          <p:cNvSpPr txBox="1"/>
          <p:nvPr/>
        </p:nvSpPr>
        <p:spPr>
          <a:xfrm>
            <a:off x="896450" y="4040175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zdroj: Lewit, dle Sachseho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skloubení - automobilizace dle Mojžíšové</a:t>
            </a:r>
            <a:endParaRPr/>
          </a:p>
        </p:txBody>
      </p:sp>
      <p:pic>
        <p:nvPicPr>
          <p:cNvPr id="524" name="Google Shape;52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50" y="1266400"/>
            <a:ext cx="8839199" cy="2172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skloubení - automobilizace s pomůckami a další…</a:t>
            </a:r>
            <a:endParaRPr/>
          </a:p>
        </p:txBody>
      </p:sp>
      <p:pic>
        <p:nvPicPr>
          <p:cNvPr id="530" name="Google Shape;53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4075" y="1411125"/>
            <a:ext cx="4195475" cy="27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75"/>
          <p:cNvSpPr txBox="1"/>
          <p:nvPr/>
        </p:nvSpPr>
        <p:spPr>
          <a:xfrm>
            <a:off x="3181813" y="42030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http://fyziopedia.org/pain/si-joint/550-automobilization-of-the-si-joint-on-the-overball</a:t>
            </a:r>
            <a:endParaRPr sz="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Diskuze</a:t>
            </a:r>
            <a:endParaRPr/>
          </a:p>
        </p:txBody>
      </p:sp>
      <p:pic>
        <p:nvPicPr>
          <p:cNvPr descr="ENROLL IN OUR COURSE: http://bit.ly/PTMSK&#10;GET OUR ASSESSMENT BOOK ▶︎▶︎ http://bit.ly/GETPT ◀︎◀︎&#10;OUR APP: &#10;📱 iPhone/iPad: https://goo.gl/eUuF7w&#10;🤖 Android: https://goo.gl/3NKzJX&#10;&#10;Scapula Dyskinesis Myth Busting: https://www.youtube.com/watch?v=alVBqOZe4H0&#10;Shoulder Impingement Myth Busting: https://youtu.be/z9a3RWzGX0o&#10;&#10;🆕Merchandise: https://teespring.com/stores/physiotutors &#10;&#10;🚨 HELP TRANSLATE THIS VIDEO 🚨&#10;If you liked this video, help people in other countries enjoy it too by creating subtitles for it. Spread the love and impact. Here is how to do it: https://youtu.be/_3MMKHqoZrs&#10;&#10;👉🏼  SUPPORT THIS CHANNEL 😊 : http://bit.ly/SPPRTPT 👈🏼&#10;&#10;📚 ARTICLES:&#10;Kibsgaard et al (2014): https://www.ncbi.nlm.nih.gov/pubmed/24602677&#10;Hammer et al (2019): https://www.ncbi.nlm.nih.gov/pubmed/30536830 &#10;Dreyfuss et al (1996): https://www.ncbi.nlm.nih.gov/pubmed/8961447&#10;Riddle et al (2002): https://www.ncbi.nlm.nih.gov/pubmed/12147007&#10;Preece et al (2008) https://www.ncbi.nlm.nih.gov/pmc/articles/PMC2565125/ &#10;Tullberg et al (1998) https://www.ncbi.nlm.nih.gov/pubmed/9615363 &#10;&#10;&#10;Visit our Website: http://bit.ly/web_PT&#10;Like us on Facebook: http://bit.ly/like_PT&#10;Follow on Instagram: http://bit.ly/IG_PT&#10;Follow on Twitter: http://bit.ly/Tweet_PT&#10;Snapchat: http://bit.ly/Snap_PT&#10;&#10;SI Joint Dysfunction Myth Busting | Sacroiliac Joint&#10;https://youtu.be/jP2psvU5wJk&#10;&#10;#physiotutors #SIJ #Mythbusting&#10;&#10;🎶 Intro/Outro Track: Pharien - What You Say&#10;Link: https://youtu.be/jOrrBSrXbyo&#10;------&#10;This is not medical advice! The content is intended to be educational only for health professionals and students. If you are a patient, seek care of a health care professional." id="537" name="Google Shape;537;p76" title="SI Joint Dysfunction Myth Busting | Sacroiliac Join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5325" y="1031100"/>
            <a:ext cx="4879050" cy="36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Zdroje:</a:t>
            </a:r>
            <a:endParaRPr/>
          </a:p>
        </p:txBody>
      </p:sp>
      <p:sp>
        <p:nvSpPr>
          <p:cNvPr id="543" name="Google Shape;543;p77"/>
          <p:cNvSpPr txBox="1"/>
          <p:nvPr>
            <p:ph idx="1" type="body"/>
          </p:nvPr>
        </p:nvSpPr>
        <p:spPr>
          <a:xfrm>
            <a:off x="54000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LEWIT, Karel. Manipulační léčba v myoskeletální medicíně. 5. přeprac. vyd. Praha: Sdělovací technika ve spolupráci s Českou lékařskou společností J.E. Purkyně, c2003. ISBN 80-86645-04-5.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 PODĚBRADSKÝ, Jiří a Radana PODĚBRADSKÁ. Fyzikální terapie: manuál a algoritmy. Praha: Grada, 2009. ISBN 978-80-247-2899-5.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PODĚBRADSKÁ, Radana. Funkční poruchy pohybového systému – Komplexní kineziologický rozbor. Praha: Grada, 2018, ISBN: 978-80-271-0874-9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MYERS, Thomas W. Anatomy Trains: Myofascial Meridians for Manual and Movement Therapists. Edinburgh: Churchill Livingstone, 2001. Print.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KAPANDJI, A. I., HONORE, L. A TUBIANA, R. The Physiology of the Joints. 2007. Vol. 1, Churchill Livingstone: The Upper Limb, ISBN 044310350X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NETTER, Frank H. 1906-1991, Atlas of Human Anatomy. Philadelphia, PA, Saunders/Elsevier, 2014. MLA Citation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ČIHÁK, Radomír. Anatomie. 1. 2., upr. a dopl. vyd. Praha: Grada Publishing, 2001. ISBN 80-7169-970-5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RYCHLÍKOVÁ, E. Funkční poruchy kloubů končetin:Diagnostika a léčba. 2002. 1., Praha: Grada, ISBN 80-247-0237-1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Edward P. Mulligan, MS, PT, SCS, ATC VP, National Director of Clinical Education HealthSouth Corporation – Grapevine, TX Clinical Instructor University of Texas Southwestern PT Department Dallas, TX: </a:t>
            </a:r>
            <a:r>
              <a:rPr lang="sk" sz="1100" u="sng">
                <a:solidFill>
                  <a:schemeClr val="hlink"/>
                </a:solidFill>
                <a:hlinkClick r:id="rId3"/>
              </a:rPr>
              <a:t>https://www.physio-pedia.com/images/c/c0/Principles_of_Joint_Mobilization.pdf</a:t>
            </a:r>
            <a:r>
              <a:rPr lang="sk" sz="1100"/>
              <a:t> </a:t>
            </a:r>
            <a:endParaRPr sz="1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Děkuji za pozornost</a:t>
            </a:r>
            <a:endParaRPr/>
          </a:p>
        </p:txBody>
      </p:sp>
      <p:pic>
        <p:nvPicPr>
          <p:cNvPr id="549" name="Google Shape;54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6500" y="997500"/>
            <a:ext cx="4112307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Teorie blokád</a:t>
            </a:r>
            <a:endParaRPr/>
          </a:p>
        </p:txBody>
      </p:sp>
      <p:sp>
        <p:nvSpPr>
          <p:cNvPr id="165" name="Google Shape;165;p25"/>
          <p:cNvSpPr txBox="1"/>
          <p:nvPr>
            <p:ph idx="1" type="body"/>
          </p:nvPr>
        </p:nvSpPr>
        <p:spPr>
          <a:xfrm>
            <a:off x="53955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sk"/>
              <a:t>Zánětlivá teorie</a:t>
            </a:r>
            <a:r>
              <a:rPr lang="sk"/>
              <a:t> (tixotropní teorie blokád - synoviální tekutina, gelifikace HyAL)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sk"/>
              <a:t>Teorie uskřinutí meniskoidů </a:t>
            </a:r>
            <a:r>
              <a:rPr lang="sk"/>
              <a:t>(prokázány v intervertebrálních i periferních kloubech)</a:t>
            </a:r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 b="1124" l="0" r="0" t="1133"/>
          <a:stretch/>
        </p:blipFill>
        <p:spPr>
          <a:xfrm>
            <a:off x="521500" y="2666551"/>
            <a:ext cx="4147945" cy="23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/>
          <p:nvPr/>
        </p:nvSpPr>
        <p:spPr>
          <a:xfrm>
            <a:off x="2332950" y="4816100"/>
            <a:ext cx="2286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k" sz="800">
                <a:solidFill>
                  <a:srgbClr val="000000"/>
                </a:solidFill>
              </a:rPr>
              <a:t>https://learnmuscles.com/blog/tag/meniscoid-body/</a:t>
            </a:r>
            <a:endParaRPr sz="800">
              <a:solidFill>
                <a:srgbClr val="000000"/>
              </a:solidFill>
            </a:endParaRPr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8938" y="2453563"/>
            <a:ext cx="4429125" cy="12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/>
        </p:nvSpPr>
        <p:spPr>
          <a:xfrm>
            <a:off x="4669438" y="3518650"/>
            <a:ext cx="30000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150">
                <a:solidFill>
                  <a:srgbClr val="000000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Schéma uskřinutí i uvolnění meniskoidu podle Wolfa a Kosa. a) Meniskoid se dostal z normální polohy a mezi kl. plošky b. b) Pro terapii stačí překonat jen nevelký odpor od c k d.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Anatomie pánve-základy</a:t>
            </a:r>
            <a:endParaRPr/>
          </a:p>
        </p:txBody>
      </p:sp>
      <p:sp>
        <p:nvSpPr>
          <p:cNvPr id="175" name="Google Shape;175;p26"/>
          <p:cNvSpPr txBox="1"/>
          <p:nvPr>
            <p:ph idx="1" type="body"/>
          </p:nvPr>
        </p:nvSpPr>
        <p:spPr>
          <a:xfrm>
            <a:off x="53955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700"/>
              <a:t>kostěná část - ossa coxae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os ichii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os ileum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os pubis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os sacrum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os coccygis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700"/>
              <a:t>kloubní spojení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articulatio sacroiliaca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symphysis pubica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articulatio sacrococcygeale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articulatio coxae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6669" y="1207588"/>
            <a:ext cx="3124100" cy="272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1644" y="1351350"/>
            <a:ext cx="2125425" cy="23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</a:t>
            </a:r>
            <a:endParaRPr/>
          </a:p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539550" y="1019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Transmisní systém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mezičlánek mezi páteří a DKK, mechanický převodník sil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Protektivní a podpůrný systém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opora pro vnitřní orgány dutiny břišní, ochrana orgánů malé pánve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Inzerční plochy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místo úponů řady svalů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Zajišťuje pevnou, stabilní, ale mírně pružící bázi pro páteř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Fylogenetické změny</a:t>
            </a:r>
            <a:r>
              <a:rPr lang="sk" sz="1800"/>
              <a:t> – morfologická a funkční adaptace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bipedální lokomoce</a:t>
            </a:r>
            <a:r>
              <a:rPr lang="sk" sz="1800"/>
              <a:t> – přesun lopat kosti kyčelní z F roviny do S roviny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úchopová funkce ruky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prostorová orientace hlavy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Anatomické rozdíly</a:t>
            </a:r>
            <a:endParaRPr/>
          </a:p>
        </p:txBody>
      </p:sp>
      <p:sp>
        <p:nvSpPr>
          <p:cNvPr id="189" name="Google Shape;189;p28"/>
          <p:cNvSpPr txBox="1"/>
          <p:nvPr>
            <p:ph idx="1" type="body"/>
          </p:nvPr>
        </p:nvSpPr>
        <p:spPr>
          <a:xfrm>
            <a:off x="540000" y="1269000"/>
            <a:ext cx="42336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b="1" lang="sk" sz="2000"/>
              <a:t>ŽENY</a:t>
            </a:r>
            <a:r>
              <a:rPr lang="sk" sz="2000"/>
              <a:t>– širší, prostornější, nižší, pánevní dutina válcovitá, symfýza nízká, sacrum kratší, širší a dozadu vyklenuté, kostrč kratší a pohyblivější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sk" sz="2000"/>
              <a:t>MUŽI</a:t>
            </a:r>
            <a:r>
              <a:rPr lang="sk" sz="2000"/>
              <a:t> – úzká, strmá, vysoká, pánevní dutina kuželovitá, výběžky a hrany více nápadné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  <p:pic>
        <p:nvPicPr>
          <p:cNvPr id="190" name="Google Shape;19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3600" y="231450"/>
            <a:ext cx="3465900" cy="42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8"/>
          <p:cNvSpPr txBox="1"/>
          <p:nvPr/>
        </p:nvSpPr>
        <p:spPr>
          <a:xfrm>
            <a:off x="6103200" y="4482450"/>
            <a:ext cx="8067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rtl="0" algn="l">
              <a:lnSpc>
                <a:spcPct val="70000"/>
              </a:lnSpc>
              <a:spcBef>
                <a:spcPts val="550"/>
              </a:spcBef>
              <a:spcAft>
                <a:spcPts val="0"/>
              </a:spcAft>
              <a:buNone/>
            </a:pPr>
            <a:r>
              <a:rPr lang="sk" sz="800">
                <a:solidFill>
                  <a:schemeClr val="dk1"/>
                </a:solidFill>
              </a:rPr>
              <a:t>(Čihák, 2015)</a:t>
            </a:r>
            <a:endParaRPr sz="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