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Lst>
  <p:sldSz cy="6858000" cx="12192000"/>
  <p:notesSz cx="6858000" cy="9144000"/>
  <p:embeddedFontLst>
    <p:embeddedFont>
      <p:font typeface="Tahoma"/>
      <p:regular r:id="rId66"/>
      <p:bold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20">
          <p15:clr>
            <a:srgbClr val="A4A3A4"/>
          </p15:clr>
        </p15:guide>
        <p15:guide id="2" orient="horz" pos="1272">
          <p15:clr>
            <a:srgbClr val="A4A3A4"/>
          </p15:clr>
        </p15:guide>
        <p15:guide id="3" orient="horz" pos="715">
          <p15:clr>
            <a:srgbClr val="A4A3A4"/>
          </p15:clr>
        </p15:guide>
        <p15:guide id="4" orient="horz" pos="3861">
          <p15:clr>
            <a:srgbClr val="A4A3A4"/>
          </p15:clr>
        </p15:guide>
        <p15:guide id="5" orient="horz" pos="3944">
          <p15:clr>
            <a:srgbClr val="A4A3A4"/>
          </p15:clr>
        </p15:guide>
        <p15:guide id="6" pos="428">
          <p15:clr>
            <a:srgbClr val="A4A3A4"/>
          </p15:clr>
        </p15:guide>
        <p15:guide id="7" pos="7224">
          <p15:clr>
            <a:srgbClr val="A4A3A4"/>
          </p15:clr>
        </p15:guide>
        <p15:guide id="8" pos="909">
          <p15:clr>
            <a:srgbClr val="A4A3A4"/>
          </p15:clr>
        </p15:guide>
        <p15:guide id="9" pos="3688">
          <p15:clr>
            <a:srgbClr val="A4A3A4"/>
          </p15:clr>
        </p15:guide>
        <p15:guide id="10" pos="3968">
          <p15:clr>
            <a:srgbClr val="A4A3A4"/>
          </p15:clr>
        </p15:guide>
      </p15:sldGuideLst>
    </p:ext>
    <p:ext uri="http://customooxmlschemas.google.com/">
      <go:slidesCustomData xmlns:go="http://customooxmlschemas.google.com/" r:id="rId68" roundtripDataSignature="AMtx7mjzHcjkGbMYEl/3qrroWmLHMCqC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20" orient="horz"/>
        <p:guide pos="1272" orient="horz"/>
        <p:guide pos="715" orient="horz"/>
        <p:guide pos="3861" orient="horz"/>
        <p:guide pos="3944" orient="horz"/>
        <p:guide pos="428"/>
        <p:guide pos="7224"/>
        <p:guide pos="909"/>
        <p:guide pos="3688"/>
        <p:guide pos="396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Tahoma-regular.fntdata"/><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customschemas.google.com/relationships/presentationmetadata" Target="metadata"/><Relationship Id="rId23" Type="http://schemas.openxmlformats.org/officeDocument/2006/relationships/slide" Target="slides/slide18.xml"/><Relationship Id="rId67" Type="http://schemas.openxmlformats.org/officeDocument/2006/relationships/font" Target="fonts/Tahoma-bold.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cs-CZ"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6" name="Google Shape;12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8" name="Google Shape;19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6" name="Google Shape;20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4" name="Google Shape;21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2" name="Google Shape;22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9" name="Google Shape;22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7" name="Google Shape;23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5" name="Google Shape;24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3" name="Google Shape;25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1" name="Google Shape;26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9" name="Google Shape;26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3" name="Google Shape;13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7" name="Google Shape;27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5" name="Google Shape;28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6400fe17ae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6400fe17ae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5" name="Google Shape;295;g16400fe17ae_0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6400fe17ae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6400fe17ae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3" name="Google Shape;303;g16400fe17ae_0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6400fe17ae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6400fe17ae_0_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1" name="Google Shape;311;g16400fe17ae_0_1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44466e5d667833d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44466e5d667833d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9" name="Google Shape;319;g44466e5d667833d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6400fe17ae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6400fe17ae_0_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7" name="Google Shape;327;g16400fe17ae_0_2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4" name="Google Shape;33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d2aacc573de2d4a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d2aacc573de2d4a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43" name="Google Shape;343;gd2aacc573de2d4a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6400fe17ae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6400fe17ae_0_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2" name="Google Shape;352;g16400fe17ae_0_2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1" name="Google Shape;14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6400fe17ae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16400fe17ae_0_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2" name="Google Shape;362;g16400fe17ae_0_3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6400fe17ae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6400fe17ae_0_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1" name="Google Shape;371;g16400fe17ae_0_4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6400fe17ae_0_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16400fe17ae_0_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8" name="Google Shape;378;g16400fe17ae_0_5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6400fe17ae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6400fe17ae_0_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88" name="Google Shape;388;g16400fe17ae_0_6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6400fe17ae_0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16400fe17ae_0_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7" name="Google Shape;397;g16400fe17ae_0_6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d2aacc573de2d4a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d2aacc573de2d4a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5" name="Google Shape;405;gd2aacc573de2d4a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13" name="Google Shape;41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21" name="Google Shape;42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31" name="Google Shape;43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cs-CZ"/>
              <a:t>Pokud je m. pectoralis minor a m.trapezius spodní část “busy” s “depresí” scapuly, potom m. serratus anterior může být hlavní “protraktor” scapuly (zanoření lopatky do svaloviny - stabilizována lopatka a centrace RKK). Taky volnost do retrakce uvolněnou protrakcí. 1 action at a time, “box draw”. </a:t>
            </a:r>
            <a:endParaRPr/>
          </a:p>
        </p:txBody>
      </p:sp>
      <p:sp>
        <p:nvSpPr>
          <p:cNvPr id="443" name="Google Shape;44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9" name="Google Shape;14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d2aacc573de2d4a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d2aacc573de2d4a_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3" name="Google Shape;453;gd2aacc573de2d4a_4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64961acd2c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164961acd2c_0_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1" name="Google Shape;461;g164961acd2c_0_4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8" name="Google Shape;46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78" name="Google Shape;478;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d2aacc573de2d4a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d2aacc573de2d4a_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90" name="Google Shape;490;gd2aacc573de2d4a_6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cs-CZ"/>
              <a:t>Cvičení v opoře na předloktí, sunout paže vpřed a aktivně “lopatky do kapes”, nadzvednout hrudník a krk, přidat fázicky i rotaci druhé HK, v kontra centrované pozici kyčel (4,5M).</a:t>
            </a:r>
            <a:endParaRPr/>
          </a:p>
        </p:txBody>
      </p:sp>
      <p:sp>
        <p:nvSpPr>
          <p:cNvPr id="497" name="Google Shape;49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d2aacc573de2d4a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d2aacc573de2d4a_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09" name="Google Shape;509;gd2aacc573de2d4a_7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164961acd2c_0_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164961acd2c_0_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17" name="Google Shape;517;g164961acd2c_0_8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164961acd2c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164961acd2c_0_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26" name="Google Shape;526;g164961acd2c_0_2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d2aacc573de2d4a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d2aacc573de2d4a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34" name="Google Shape;534;gd2aacc573de2d4a_2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8" name="Google Shape;15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164961acd2c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164961acd2c_0_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42" name="Google Shape;542;g164961acd2c_0_3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d2aacc573de2d4a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d2aacc573de2d4a_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50" name="Google Shape;550;gd2aacc573de2d4a_3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64961acd2c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164961acd2c_0_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59" name="Google Shape;559;g164961acd2c_0_6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d2aacc573de2d4a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d2aacc573de2d4a_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67" name="Google Shape;567;gd2aacc573de2d4a_4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d2aacc573de2d4a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d2aacc573de2d4a_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75" name="Google Shape;575;gd2aacc573de2d4a_2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164961acd2c_0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164961acd2c_0_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85" name="Google Shape;585;g164961acd2c_0_7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64961acd2c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164961acd2c_0_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93" name="Google Shape;593;g164961acd2c_0_5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00" name="Google Shape;60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11" name="Google Shape;611;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164961acd2c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164961acd2c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20" name="Google Shape;620;g164961acd2c_0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6" name="Google Shape;16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164961acd2c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164961acd2c_0_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28" name="Google Shape;628;g164961acd2c_0_1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4" name="Google Shape;17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2" name="Google Shape;18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0" name="Google Shape;19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showMasterSp="0">
  <p:cSld name="Úvodní snímek">
    <p:spTree>
      <p:nvGrpSpPr>
        <p:cNvPr id="14" name="Shape 14"/>
        <p:cNvGrpSpPr/>
        <p:nvPr/>
      </p:nvGrpSpPr>
      <p:grpSpPr>
        <a:xfrm>
          <a:off x="0" y="0"/>
          <a:ext cx="0" cy="0"/>
          <a:chOff x="0" y="0"/>
          <a:chExt cx="0" cy="0"/>
        </a:xfrm>
      </p:grpSpPr>
      <p:sp>
        <p:nvSpPr>
          <p:cNvPr id="15" name="Google Shape;15;p34"/>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4"/>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cs-CZ"/>
              <a:t>‹#›</a:t>
            </a:fld>
            <a:endParaRPr/>
          </a:p>
        </p:txBody>
      </p:sp>
      <p:sp>
        <p:nvSpPr>
          <p:cNvPr id="17" name="Google Shape;17;p34"/>
          <p:cNvSpPr txBox="1"/>
          <p:nvPr>
            <p:ph type="title"/>
          </p:nvPr>
        </p:nvSpPr>
        <p:spPr>
          <a:xfrm>
            <a:off x="398502" y="2900365"/>
            <a:ext cx="11361600" cy="11715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sz="4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4"/>
          <p:cNvSpPr txBox="1"/>
          <p:nvPr>
            <p:ph idx="1" type="subTitle"/>
          </p:nvPr>
        </p:nvSpPr>
        <p:spPr>
          <a:xfrm>
            <a:off x="398502" y="4116402"/>
            <a:ext cx="11361600" cy="698497"/>
          </a:xfrm>
          <a:prstGeom prst="rect">
            <a:avLst/>
          </a:prstGeom>
          <a:noFill/>
          <a:ln>
            <a:noFill/>
          </a:ln>
        </p:spPr>
        <p:txBody>
          <a:bodyPr anchorCtr="0" anchor="t" bIns="0" lIns="0" spcFirstLastPara="1" rIns="0" wrap="square" tIns="0">
            <a:noAutofit/>
          </a:bodyPr>
          <a:lstStyle>
            <a:lvl1pPr lvl="0" algn="l">
              <a:lnSpc>
                <a:spcPct val="114000"/>
              </a:lnSpc>
              <a:spcBef>
                <a:spcPts val="0"/>
              </a:spcBef>
              <a:spcAft>
                <a:spcPts val="0"/>
              </a:spcAft>
              <a:buSzPts val="2400"/>
              <a:buFont typeface="Arial"/>
              <a:buNone/>
              <a:defRPr b="0" sz="2400">
                <a:solidFill>
                  <a:schemeClr val="dk1"/>
                </a:solidFill>
                <a:latin typeface="Arial"/>
                <a:ea typeface="Arial"/>
                <a:cs typeface="Arial"/>
                <a:sym typeface="Arial"/>
              </a:defRPr>
            </a:lvl1pPr>
            <a:lvl2pPr lvl="1" algn="ctr">
              <a:lnSpc>
                <a:spcPct val="90000"/>
              </a:lnSpc>
              <a:spcBef>
                <a:spcPts val="0"/>
              </a:spcBef>
              <a:spcAft>
                <a:spcPts val="0"/>
              </a:spcAft>
              <a:buSzPts val="2000"/>
              <a:buFont typeface="Arial"/>
              <a:buNone/>
              <a:defRPr sz="2000"/>
            </a:lvl2pPr>
            <a:lvl3pPr lvl="2" algn="ctr">
              <a:lnSpc>
                <a:spcPct val="100000"/>
              </a:lnSpc>
              <a:spcBef>
                <a:spcPts val="0"/>
              </a:spcBef>
              <a:spcAft>
                <a:spcPts val="0"/>
              </a:spcAft>
              <a:buSzPts val="1440"/>
              <a:buFont typeface="Arial"/>
              <a:buNone/>
              <a:defRPr sz="1800"/>
            </a:lvl3pPr>
            <a:lvl4pPr lvl="3" algn="ctr">
              <a:lnSpc>
                <a:spcPct val="112500"/>
              </a:lnSpc>
              <a:spcBef>
                <a:spcPts val="0"/>
              </a:spcBef>
              <a:spcAft>
                <a:spcPts val="0"/>
              </a:spcAft>
              <a:buSzPts val="1440"/>
              <a:buFont typeface="Arial"/>
              <a:buNone/>
              <a:defRPr sz="1600"/>
            </a:lvl4pPr>
            <a:lvl5pPr lvl="4" algn="ctr">
              <a:lnSpc>
                <a:spcPct val="112500"/>
              </a:lnSpc>
              <a:spcBef>
                <a:spcPts val="0"/>
              </a:spcBef>
              <a:spcAft>
                <a:spcPts val="0"/>
              </a:spcAft>
              <a:buSzPts val="1600"/>
              <a:buFont typeface="Arial"/>
              <a:buNone/>
              <a:defRPr sz="1600"/>
            </a:lvl5pPr>
            <a:lvl6pPr lvl="5" algn="ctr">
              <a:spcBef>
                <a:spcPts val="320"/>
              </a:spcBef>
              <a:spcAft>
                <a:spcPts val="0"/>
              </a:spcAft>
              <a:buSzPts val="1600"/>
              <a:buNone/>
              <a:defRPr sz="1600"/>
            </a:lvl6pPr>
            <a:lvl7pPr lvl="6" algn="ctr">
              <a:lnSpc>
                <a:spcPct val="112500"/>
              </a:lnSpc>
              <a:spcBef>
                <a:spcPts val="0"/>
              </a:spcBef>
              <a:spcAft>
                <a:spcPts val="0"/>
              </a:spcAft>
              <a:buSzPts val="1600"/>
              <a:buNone/>
              <a:defRPr sz="1600"/>
            </a:lvl7pPr>
            <a:lvl8pPr lvl="7" algn="ctr">
              <a:lnSpc>
                <a:spcPct val="112500"/>
              </a:lnSpc>
              <a:spcBef>
                <a:spcPts val="0"/>
              </a:spcBef>
              <a:spcAft>
                <a:spcPts val="0"/>
              </a:spcAft>
              <a:buSzPts val="1600"/>
              <a:buNone/>
              <a:defRPr sz="1600"/>
            </a:lvl8pPr>
            <a:lvl9pPr lvl="8" algn="ctr">
              <a:lnSpc>
                <a:spcPct val="112500"/>
              </a:lnSpc>
              <a:spcBef>
                <a:spcPts val="0"/>
              </a:spcBef>
              <a:spcAft>
                <a:spcPts val="0"/>
              </a:spcAft>
              <a:buSzPts val="1600"/>
              <a:buNone/>
              <a:defRPr sz="1600"/>
            </a:lvl9pPr>
          </a:lstStyle>
          <a:p/>
        </p:txBody>
      </p:sp>
      <p:pic>
        <p:nvPicPr>
          <p:cNvPr id="19" name="Google Shape;19;p34"/>
          <p:cNvPicPr preferRelativeResize="0"/>
          <p:nvPr/>
        </p:nvPicPr>
        <p:blipFill rotWithShape="1">
          <a:blip r:embed="rId2">
            <a:alphaModFix/>
          </a:blip>
          <a:srcRect b="0" l="0" r="0" t="0"/>
          <a:stretch/>
        </p:blipFill>
        <p:spPr>
          <a:xfrm>
            <a:off x="413999" y="414000"/>
            <a:ext cx="2019358" cy="1065600"/>
          </a:xfrm>
          <a:prstGeom prst="rect">
            <a:avLst/>
          </a:prstGeom>
          <a:noFill/>
          <a:ln>
            <a:noFill/>
          </a:ln>
        </p:spPr>
      </p:pic>
    </p:spTree>
  </p:cSld>
  <p:clrMapOvr>
    <a:masterClrMapping/>
  </p:clrMapOvr>
  <p:extLst>
    <p:ext uri="{DCECCB84-F9BA-43D5-87BE-67443E8EF086}">
      <p15:sldGuideLst>
        <p15:guide id="1" orient="horz" pos="2432">
          <p15:clr>
            <a:srgbClr val="FBAE40"/>
          </p15:clr>
        </p15:guide>
        <p15:guide id="2" pos="2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uze nadpis">
  <p:cSld name="Pouze nadpis">
    <p:spTree>
      <p:nvGrpSpPr>
        <p:cNvPr id="81" name="Shape 81"/>
        <p:cNvGrpSpPr/>
        <p:nvPr/>
      </p:nvGrpSpPr>
      <p:grpSpPr>
        <a:xfrm>
          <a:off x="0" y="0"/>
          <a:ext cx="0" cy="0"/>
          <a:chOff x="0" y="0"/>
          <a:chExt cx="0" cy="0"/>
        </a:xfrm>
      </p:grpSpPr>
      <p:sp>
        <p:nvSpPr>
          <p:cNvPr id="82" name="Google Shape;82;p43"/>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3"/>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b="0" i="0" sz="1200" u="none" cap="none" strike="noStrike">
                <a:solidFill>
                  <a:schemeClr val="dk2"/>
                </a:solidFill>
                <a:latin typeface="Arial"/>
                <a:ea typeface="Arial"/>
                <a:cs typeface="Arial"/>
                <a:sym typeface="Arial"/>
              </a:defRPr>
            </a:lvl1pPr>
            <a:lvl2pPr indent="0" lvl="1" marL="0" algn="l">
              <a:spcBef>
                <a:spcPts val="0"/>
              </a:spcBef>
              <a:spcAft>
                <a:spcPts val="0"/>
              </a:spcAft>
              <a:buNone/>
              <a:defRPr b="0" i="0" sz="1200" u="none" cap="none" strike="noStrike">
                <a:solidFill>
                  <a:schemeClr val="dk2"/>
                </a:solidFill>
                <a:latin typeface="Arial"/>
                <a:ea typeface="Arial"/>
                <a:cs typeface="Arial"/>
                <a:sym typeface="Arial"/>
              </a:defRPr>
            </a:lvl2pPr>
            <a:lvl3pPr indent="0" lvl="2" marL="0" algn="l">
              <a:spcBef>
                <a:spcPts val="0"/>
              </a:spcBef>
              <a:spcAft>
                <a:spcPts val="0"/>
              </a:spcAft>
              <a:buNone/>
              <a:defRPr b="0" i="0" sz="1200" u="none" cap="none" strike="noStrike">
                <a:solidFill>
                  <a:schemeClr val="dk2"/>
                </a:solidFill>
                <a:latin typeface="Arial"/>
                <a:ea typeface="Arial"/>
                <a:cs typeface="Arial"/>
                <a:sym typeface="Arial"/>
              </a:defRPr>
            </a:lvl3pPr>
            <a:lvl4pPr indent="0" lvl="3" marL="0" algn="l">
              <a:spcBef>
                <a:spcPts val="0"/>
              </a:spcBef>
              <a:spcAft>
                <a:spcPts val="0"/>
              </a:spcAft>
              <a:buNone/>
              <a:defRPr b="0" i="0" sz="1200" u="none" cap="none" strike="noStrike">
                <a:solidFill>
                  <a:schemeClr val="dk2"/>
                </a:solidFill>
                <a:latin typeface="Arial"/>
                <a:ea typeface="Arial"/>
                <a:cs typeface="Arial"/>
                <a:sym typeface="Arial"/>
              </a:defRPr>
            </a:lvl4pPr>
            <a:lvl5pPr indent="0" lvl="4" marL="0" algn="l">
              <a:spcBef>
                <a:spcPts val="0"/>
              </a:spcBef>
              <a:spcAft>
                <a:spcPts val="0"/>
              </a:spcAft>
              <a:buNone/>
              <a:defRPr b="0" i="0" sz="1200" u="none" cap="none" strike="noStrike">
                <a:solidFill>
                  <a:schemeClr val="dk2"/>
                </a:solidFill>
                <a:latin typeface="Arial"/>
                <a:ea typeface="Arial"/>
                <a:cs typeface="Arial"/>
                <a:sym typeface="Arial"/>
              </a:defRPr>
            </a:lvl5pPr>
            <a:lvl6pPr indent="0" lvl="5" marL="0" algn="l">
              <a:spcBef>
                <a:spcPts val="0"/>
              </a:spcBef>
              <a:spcAft>
                <a:spcPts val="0"/>
              </a:spcAft>
              <a:buNone/>
              <a:defRPr b="0" i="0" sz="1200" u="none" cap="none" strike="noStrike">
                <a:solidFill>
                  <a:schemeClr val="dk2"/>
                </a:solidFill>
                <a:latin typeface="Arial"/>
                <a:ea typeface="Arial"/>
                <a:cs typeface="Arial"/>
                <a:sym typeface="Arial"/>
              </a:defRPr>
            </a:lvl6pPr>
            <a:lvl7pPr indent="0" lvl="6" marL="0" algn="l">
              <a:spcBef>
                <a:spcPts val="0"/>
              </a:spcBef>
              <a:spcAft>
                <a:spcPts val="0"/>
              </a:spcAft>
              <a:buNone/>
              <a:defRPr b="0" i="0" sz="1200" u="none" cap="none" strike="noStrike">
                <a:solidFill>
                  <a:schemeClr val="dk2"/>
                </a:solidFill>
                <a:latin typeface="Arial"/>
                <a:ea typeface="Arial"/>
                <a:cs typeface="Arial"/>
                <a:sym typeface="Arial"/>
              </a:defRPr>
            </a:lvl7pPr>
            <a:lvl8pPr indent="0" lvl="7" marL="0" algn="l">
              <a:spcBef>
                <a:spcPts val="0"/>
              </a:spcBef>
              <a:spcAft>
                <a:spcPts val="0"/>
              </a:spcAft>
              <a:buNone/>
              <a:defRPr b="0" i="0" sz="1200" u="none" cap="none" strike="noStrike">
                <a:solidFill>
                  <a:schemeClr val="dk2"/>
                </a:solidFill>
                <a:latin typeface="Arial"/>
                <a:ea typeface="Arial"/>
                <a:cs typeface="Arial"/>
                <a:sym typeface="Arial"/>
              </a:defRPr>
            </a:lvl8pPr>
            <a:lvl9pPr indent="0" lvl="8" marL="0" algn="l">
              <a:spcBef>
                <a:spcPts val="0"/>
              </a:spcBef>
              <a:spcAft>
                <a:spcPts val="0"/>
              </a:spcAft>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84" name="Google Shape;84;p43"/>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85" name="Google Shape;85;p43"/>
          <p:cNvPicPr preferRelativeResize="0"/>
          <p:nvPr/>
        </p:nvPicPr>
        <p:blipFill rotWithShape="1">
          <a:blip r:embed="rId2">
            <a:alphaModFix/>
          </a:blip>
          <a:srcRect b="0" l="0" r="0" t="0"/>
          <a:stretch/>
        </p:blipFill>
        <p:spPr>
          <a:xfrm>
            <a:off x="10881277" y="6048000"/>
            <a:ext cx="1132477" cy="5976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ky, text - dva sloupce">
  <p:cSld name="Obrázky, text - dva sloupce">
    <p:spTree>
      <p:nvGrpSpPr>
        <p:cNvPr id="86" name="Shape 86"/>
        <p:cNvGrpSpPr/>
        <p:nvPr/>
      </p:nvGrpSpPr>
      <p:grpSpPr>
        <a:xfrm>
          <a:off x="0" y="0"/>
          <a:ext cx="0" cy="0"/>
          <a:chOff x="0" y="0"/>
          <a:chExt cx="0" cy="0"/>
        </a:xfrm>
      </p:grpSpPr>
      <p:sp>
        <p:nvSpPr>
          <p:cNvPr id="87" name="Google Shape;87;p44"/>
          <p:cNvSpPr txBox="1"/>
          <p:nvPr>
            <p:ph idx="1" type="body"/>
          </p:nvPr>
        </p:nvSpPr>
        <p:spPr>
          <a:xfrm>
            <a:off x="719997" y="718712"/>
            <a:ext cx="5220001" cy="3204001"/>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SzPts val="2800"/>
              <a:buFont typeface="Arial"/>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88" name="Google Shape;88;p44"/>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4"/>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b="0" i="0" sz="1200" u="none" cap="none" strike="noStrike">
                <a:solidFill>
                  <a:schemeClr val="dk2"/>
                </a:solidFill>
                <a:latin typeface="Arial"/>
                <a:ea typeface="Arial"/>
                <a:cs typeface="Arial"/>
                <a:sym typeface="Arial"/>
              </a:defRPr>
            </a:lvl1pPr>
            <a:lvl2pPr indent="0" lvl="1" marL="0" algn="l">
              <a:spcBef>
                <a:spcPts val="0"/>
              </a:spcBef>
              <a:spcAft>
                <a:spcPts val="0"/>
              </a:spcAft>
              <a:buNone/>
              <a:defRPr b="0" i="0" sz="1200" u="none" cap="none" strike="noStrike">
                <a:solidFill>
                  <a:schemeClr val="dk2"/>
                </a:solidFill>
                <a:latin typeface="Arial"/>
                <a:ea typeface="Arial"/>
                <a:cs typeface="Arial"/>
                <a:sym typeface="Arial"/>
              </a:defRPr>
            </a:lvl2pPr>
            <a:lvl3pPr indent="0" lvl="2" marL="0" algn="l">
              <a:spcBef>
                <a:spcPts val="0"/>
              </a:spcBef>
              <a:spcAft>
                <a:spcPts val="0"/>
              </a:spcAft>
              <a:buNone/>
              <a:defRPr b="0" i="0" sz="1200" u="none" cap="none" strike="noStrike">
                <a:solidFill>
                  <a:schemeClr val="dk2"/>
                </a:solidFill>
                <a:latin typeface="Arial"/>
                <a:ea typeface="Arial"/>
                <a:cs typeface="Arial"/>
                <a:sym typeface="Arial"/>
              </a:defRPr>
            </a:lvl3pPr>
            <a:lvl4pPr indent="0" lvl="3" marL="0" algn="l">
              <a:spcBef>
                <a:spcPts val="0"/>
              </a:spcBef>
              <a:spcAft>
                <a:spcPts val="0"/>
              </a:spcAft>
              <a:buNone/>
              <a:defRPr b="0" i="0" sz="1200" u="none" cap="none" strike="noStrike">
                <a:solidFill>
                  <a:schemeClr val="dk2"/>
                </a:solidFill>
                <a:latin typeface="Arial"/>
                <a:ea typeface="Arial"/>
                <a:cs typeface="Arial"/>
                <a:sym typeface="Arial"/>
              </a:defRPr>
            </a:lvl4pPr>
            <a:lvl5pPr indent="0" lvl="4" marL="0" algn="l">
              <a:spcBef>
                <a:spcPts val="0"/>
              </a:spcBef>
              <a:spcAft>
                <a:spcPts val="0"/>
              </a:spcAft>
              <a:buNone/>
              <a:defRPr b="0" i="0" sz="1200" u="none" cap="none" strike="noStrike">
                <a:solidFill>
                  <a:schemeClr val="dk2"/>
                </a:solidFill>
                <a:latin typeface="Arial"/>
                <a:ea typeface="Arial"/>
                <a:cs typeface="Arial"/>
                <a:sym typeface="Arial"/>
              </a:defRPr>
            </a:lvl5pPr>
            <a:lvl6pPr indent="0" lvl="5" marL="0" algn="l">
              <a:spcBef>
                <a:spcPts val="0"/>
              </a:spcBef>
              <a:spcAft>
                <a:spcPts val="0"/>
              </a:spcAft>
              <a:buNone/>
              <a:defRPr b="0" i="0" sz="1200" u="none" cap="none" strike="noStrike">
                <a:solidFill>
                  <a:schemeClr val="dk2"/>
                </a:solidFill>
                <a:latin typeface="Arial"/>
                <a:ea typeface="Arial"/>
                <a:cs typeface="Arial"/>
                <a:sym typeface="Arial"/>
              </a:defRPr>
            </a:lvl6pPr>
            <a:lvl7pPr indent="0" lvl="6" marL="0" algn="l">
              <a:spcBef>
                <a:spcPts val="0"/>
              </a:spcBef>
              <a:spcAft>
                <a:spcPts val="0"/>
              </a:spcAft>
              <a:buNone/>
              <a:defRPr b="0" i="0" sz="1200" u="none" cap="none" strike="noStrike">
                <a:solidFill>
                  <a:schemeClr val="dk2"/>
                </a:solidFill>
                <a:latin typeface="Arial"/>
                <a:ea typeface="Arial"/>
                <a:cs typeface="Arial"/>
                <a:sym typeface="Arial"/>
              </a:defRPr>
            </a:lvl7pPr>
            <a:lvl8pPr indent="0" lvl="7" marL="0" algn="l">
              <a:spcBef>
                <a:spcPts val="0"/>
              </a:spcBef>
              <a:spcAft>
                <a:spcPts val="0"/>
              </a:spcAft>
              <a:buNone/>
              <a:defRPr b="0" i="0" sz="1200" u="none" cap="none" strike="noStrike">
                <a:solidFill>
                  <a:schemeClr val="dk2"/>
                </a:solidFill>
                <a:latin typeface="Arial"/>
                <a:ea typeface="Arial"/>
                <a:cs typeface="Arial"/>
                <a:sym typeface="Arial"/>
              </a:defRPr>
            </a:lvl8pPr>
            <a:lvl9pPr indent="0" lvl="8" marL="0" algn="l">
              <a:spcBef>
                <a:spcPts val="0"/>
              </a:spcBef>
              <a:spcAft>
                <a:spcPts val="0"/>
              </a:spcAft>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90" name="Google Shape;90;p44"/>
          <p:cNvSpPr txBox="1"/>
          <p:nvPr>
            <p:ph idx="2" type="body"/>
          </p:nvPr>
        </p:nvSpPr>
        <p:spPr>
          <a:xfrm>
            <a:off x="719999" y="4500000"/>
            <a:ext cx="5220000" cy="1331998"/>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91" name="Google Shape;91;p44"/>
          <p:cNvSpPr txBox="1"/>
          <p:nvPr>
            <p:ph idx="3" type="body"/>
          </p:nvPr>
        </p:nvSpPr>
        <p:spPr>
          <a:xfrm>
            <a:off x="720724" y="4068000"/>
            <a:ext cx="5220000" cy="36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Font typeface="Arial"/>
              <a:buNone/>
              <a:defRPr b="1" sz="11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92" name="Google Shape;92;p44"/>
          <p:cNvSpPr txBox="1"/>
          <p:nvPr>
            <p:ph idx="4" type="body"/>
          </p:nvPr>
        </p:nvSpPr>
        <p:spPr>
          <a:xfrm>
            <a:off x="6251278" y="4500000"/>
            <a:ext cx="5220000" cy="1331998"/>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93" name="Google Shape;93;p44"/>
          <p:cNvSpPr txBox="1"/>
          <p:nvPr>
            <p:ph idx="5" type="body"/>
          </p:nvPr>
        </p:nvSpPr>
        <p:spPr>
          <a:xfrm>
            <a:off x="6252003" y="4068000"/>
            <a:ext cx="5220000" cy="36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Font typeface="Arial"/>
              <a:buNone/>
              <a:defRPr b="1" sz="11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94" name="Google Shape;94;p44"/>
          <p:cNvSpPr txBox="1"/>
          <p:nvPr>
            <p:ph idx="6" type="body"/>
          </p:nvPr>
        </p:nvSpPr>
        <p:spPr>
          <a:xfrm>
            <a:off x="6251278" y="718712"/>
            <a:ext cx="5220001" cy="3204001"/>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SzPts val="2800"/>
              <a:buFont typeface="Arial"/>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95" name="Google Shape;95;p44"/>
          <p:cNvPicPr preferRelativeResize="0"/>
          <p:nvPr/>
        </p:nvPicPr>
        <p:blipFill rotWithShape="1">
          <a:blip r:embed="rId2">
            <a:alphaModFix/>
          </a:blip>
          <a:srcRect b="0" l="0" r="0" t="0"/>
          <a:stretch/>
        </p:blipFill>
        <p:spPr>
          <a:xfrm>
            <a:off x="10881277" y="6048000"/>
            <a:ext cx="1132477" cy="5976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zdělovník (alternativní) 1" showMasterSp="0">
  <p:cSld name="Rozdělovník (alternativní) 1">
    <p:spTree>
      <p:nvGrpSpPr>
        <p:cNvPr id="96" name="Shape 96"/>
        <p:cNvGrpSpPr/>
        <p:nvPr/>
      </p:nvGrpSpPr>
      <p:grpSpPr>
        <a:xfrm>
          <a:off x="0" y="0"/>
          <a:ext cx="0" cy="0"/>
          <a:chOff x="0" y="0"/>
          <a:chExt cx="0" cy="0"/>
        </a:xfrm>
      </p:grpSpPr>
      <p:sp>
        <p:nvSpPr>
          <p:cNvPr id="97" name="Google Shape;97;p45"/>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cs-CZ"/>
              <a:t>‹#›</a:t>
            </a:fld>
            <a:endParaRPr/>
          </a:p>
        </p:txBody>
      </p:sp>
      <p:sp>
        <p:nvSpPr>
          <p:cNvPr id="98" name="Google Shape;98;p45"/>
          <p:cNvSpPr txBox="1"/>
          <p:nvPr>
            <p:ph type="title"/>
          </p:nvPr>
        </p:nvSpPr>
        <p:spPr>
          <a:xfrm>
            <a:off x="398502" y="2900365"/>
            <a:ext cx="5246518" cy="11715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sz="4400">
                <a:solidFill>
                  <a:srgbClr val="0000D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5"/>
          <p:cNvSpPr txBox="1"/>
          <p:nvPr>
            <p:ph idx="1" type="subTitle"/>
          </p:nvPr>
        </p:nvSpPr>
        <p:spPr>
          <a:xfrm>
            <a:off x="398502" y="4116402"/>
            <a:ext cx="5246518" cy="698497"/>
          </a:xfrm>
          <a:prstGeom prst="rect">
            <a:avLst/>
          </a:prstGeom>
          <a:noFill/>
          <a:ln>
            <a:noFill/>
          </a:ln>
        </p:spPr>
        <p:txBody>
          <a:bodyPr anchorCtr="0" anchor="t" bIns="0" lIns="0" spcFirstLastPara="1" rIns="0" wrap="square" tIns="0">
            <a:noAutofit/>
          </a:bodyPr>
          <a:lstStyle>
            <a:lvl1pPr lvl="0" algn="l">
              <a:lnSpc>
                <a:spcPct val="114000"/>
              </a:lnSpc>
              <a:spcBef>
                <a:spcPts val="0"/>
              </a:spcBef>
              <a:spcAft>
                <a:spcPts val="0"/>
              </a:spcAft>
              <a:buSzPts val="2400"/>
              <a:buFont typeface="Arial"/>
              <a:buNone/>
              <a:defRPr b="0" sz="2400">
                <a:solidFill>
                  <a:srgbClr val="0000DC"/>
                </a:solidFill>
                <a:latin typeface="Arial"/>
                <a:ea typeface="Arial"/>
                <a:cs typeface="Arial"/>
                <a:sym typeface="Arial"/>
              </a:defRPr>
            </a:lvl1pPr>
            <a:lvl2pPr lvl="1" algn="ctr">
              <a:lnSpc>
                <a:spcPct val="90000"/>
              </a:lnSpc>
              <a:spcBef>
                <a:spcPts val="0"/>
              </a:spcBef>
              <a:spcAft>
                <a:spcPts val="0"/>
              </a:spcAft>
              <a:buSzPts val="2000"/>
              <a:buFont typeface="Arial"/>
              <a:buNone/>
              <a:defRPr sz="2000"/>
            </a:lvl2pPr>
            <a:lvl3pPr lvl="2" algn="ctr">
              <a:lnSpc>
                <a:spcPct val="100000"/>
              </a:lnSpc>
              <a:spcBef>
                <a:spcPts val="0"/>
              </a:spcBef>
              <a:spcAft>
                <a:spcPts val="0"/>
              </a:spcAft>
              <a:buSzPts val="1440"/>
              <a:buFont typeface="Arial"/>
              <a:buNone/>
              <a:defRPr sz="1800"/>
            </a:lvl3pPr>
            <a:lvl4pPr lvl="3" algn="ctr">
              <a:lnSpc>
                <a:spcPct val="112500"/>
              </a:lnSpc>
              <a:spcBef>
                <a:spcPts val="0"/>
              </a:spcBef>
              <a:spcAft>
                <a:spcPts val="0"/>
              </a:spcAft>
              <a:buSzPts val="1440"/>
              <a:buFont typeface="Arial"/>
              <a:buNone/>
              <a:defRPr sz="1600"/>
            </a:lvl4pPr>
            <a:lvl5pPr lvl="4" algn="ctr">
              <a:lnSpc>
                <a:spcPct val="112500"/>
              </a:lnSpc>
              <a:spcBef>
                <a:spcPts val="0"/>
              </a:spcBef>
              <a:spcAft>
                <a:spcPts val="0"/>
              </a:spcAft>
              <a:buSzPts val="1600"/>
              <a:buFont typeface="Arial"/>
              <a:buNone/>
              <a:defRPr sz="1600"/>
            </a:lvl5pPr>
            <a:lvl6pPr lvl="5" algn="ctr">
              <a:spcBef>
                <a:spcPts val="320"/>
              </a:spcBef>
              <a:spcAft>
                <a:spcPts val="0"/>
              </a:spcAft>
              <a:buSzPts val="1600"/>
              <a:buNone/>
              <a:defRPr sz="1600"/>
            </a:lvl6pPr>
            <a:lvl7pPr lvl="6" algn="ctr">
              <a:lnSpc>
                <a:spcPct val="112500"/>
              </a:lnSpc>
              <a:spcBef>
                <a:spcPts val="0"/>
              </a:spcBef>
              <a:spcAft>
                <a:spcPts val="0"/>
              </a:spcAft>
              <a:buSzPts val="1600"/>
              <a:buNone/>
              <a:defRPr sz="1600"/>
            </a:lvl7pPr>
            <a:lvl8pPr lvl="7" algn="ctr">
              <a:lnSpc>
                <a:spcPct val="112500"/>
              </a:lnSpc>
              <a:spcBef>
                <a:spcPts val="0"/>
              </a:spcBef>
              <a:spcAft>
                <a:spcPts val="0"/>
              </a:spcAft>
              <a:buSzPts val="1600"/>
              <a:buNone/>
              <a:defRPr sz="1600"/>
            </a:lvl8pPr>
            <a:lvl9pPr lvl="8" algn="ctr">
              <a:lnSpc>
                <a:spcPct val="112500"/>
              </a:lnSpc>
              <a:spcBef>
                <a:spcPts val="0"/>
              </a:spcBef>
              <a:spcAft>
                <a:spcPts val="0"/>
              </a:spcAft>
              <a:buSzPts val="1600"/>
              <a:buNone/>
              <a:defRPr sz="1600"/>
            </a:lvl9pPr>
          </a:lstStyle>
          <a:p/>
        </p:txBody>
      </p:sp>
      <p:sp>
        <p:nvSpPr>
          <p:cNvPr id="100" name="Google Shape;100;p45"/>
          <p:cNvSpPr/>
          <p:nvPr>
            <p:ph idx="2" type="pic"/>
          </p:nvPr>
        </p:nvSpPr>
        <p:spPr>
          <a:xfrm>
            <a:off x="6096000" y="0"/>
            <a:ext cx="6096000" cy="6857999"/>
          </a:xfrm>
          <a:prstGeom prst="rect">
            <a:avLst/>
          </a:prstGeom>
          <a:noFill/>
          <a:ln>
            <a:noFill/>
          </a:ln>
        </p:spPr>
      </p:sp>
      <p:sp>
        <p:nvSpPr>
          <p:cNvPr id="101" name="Google Shape;101;p45"/>
          <p:cNvSpPr txBox="1"/>
          <p:nvPr>
            <p:ph idx="11" type="ftr"/>
          </p:nvPr>
        </p:nvSpPr>
        <p:spPr>
          <a:xfrm>
            <a:off x="720000" y="6228000"/>
            <a:ext cx="4925020" cy="252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02" name="Google Shape;102;p45"/>
          <p:cNvPicPr preferRelativeResize="0"/>
          <p:nvPr/>
        </p:nvPicPr>
        <p:blipFill rotWithShape="1">
          <a:blip r:embed="rId2">
            <a:alphaModFix/>
          </a:blip>
          <a:srcRect b="0" l="0" r="0" t="0"/>
          <a:stretch/>
        </p:blipFill>
        <p:spPr>
          <a:xfrm>
            <a:off x="413999" y="414000"/>
            <a:ext cx="2019358" cy="1065600"/>
          </a:xfrm>
          <a:prstGeom prst="rect">
            <a:avLst/>
          </a:prstGeom>
          <a:noFill/>
          <a:ln>
            <a:noFill/>
          </a:ln>
        </p:spPr>
      </p:pic>
    </p:spTree>
  </p:cSld>
  <p:clrMapOvr>
    <a:masterClrMapping/>
  </p:clrMapOvr>
  <p:extLst>
    <p:ext uri="{DCECCB84-F9BA-43D5-87BE-67443E8EF086}">
      <p15:sldGuideLst>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 inverzní" showMasterSp="0">
  <p:cSld name="Úvodní snímek - inverzní">
    <p:bg>
      <p:bgPr>
        <a:solidFill>
          <a:srgbClr val="5AC8AF"/>
        </a:solidFill>
      </p:bgPr>
    </p:bg>
    <p:spTree>
      <p:nvGrpSpPr>
        <p:cNvPr id="103" name="Shape 103"/>
        <p:cNvGrpSpPr/>
        <p:nvPr/>
      </p:nvGrpSpPr>
      <p:grpSpPr>
        <a:xfrm>
          <a:off x="0" y="0"/>
          <a:ext cx="0" cy="0"/>
          <a:chOff x="0" y="0"/>
          <a:chExt cx="0" cy="0"/>
        </a:xfrm>
      </p:grpSpPr>
      <p:sp>
        <p:nvSpPr>
          <p:cNvPr id="104" name="Google Shape;104;p46"/>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6"/>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b="0" i="0" sz="1200" u="none" cap="none" strike="noStrike">
                <a:solidFill>
                  <a:schemeClr val="lt1"/>
                </a:solidFill>
                <a:latin typeface="Arial"/>
                <a:ea typeface="Arial"/>
                <a:cs typeface="Arial"/>
                <a:sym typeface="Arial"/>
              </a:defRPr>
            </a:lvl1pPr>
            <a:lvl2pPr indent="0" lvl="1" marL="0" algn="l">
              <a:spcBef>
                <a:spcPts val="0"/>
              </a:spcBef>
              <a:spcAft>
                <a:spcPts val="0"/>
              </a:spcAft>
              <a:buNone/>
              <a:defRPr b="0" i="0" sz="1200" u="none" cap="none" strike="noStrike">
                <a:solidFill>
                  <a:schemeClr val="lt1"/>
                </a:solidFill>
                <a:latin typeface="Arial"/>
                <a:ea typeface="Arial"/>
                <a:cs typeface="Arial"/>
                <a:sym typeface="Arial"/>
              </a:defRPr>
            </a:lvl2pPr>
            <a:lvl3pPr indent="0" lvl="2" marL="0" algn="l">
              <a:spcBef>
                <a:spcPts val="0"/>
              </a:spcBef>
              <a:spcAft>
                <a:spcPts val="0"/>
              </a:spcAft>
              <a:buNone/>
              <a:defRPr b="0" i="0" sz="1200" u="none" cap="none" strike="noStrike">
                <a:solidFill>
                  <a:schemeClr val="lt1"/>
                </a:solidFill>
                <a:latin typeface="Arial"/>
                <a:ea typeface="Arial"/>
                <a:cs typeface="Arial"/>
                <a:sym typeface="Arial"/>
              </a:defRPr>
            </a:lvl3pPr>
            <a:lvl4pPr indent="0" lvl="3" marL="0" algn="l">
              <a:spcBef>
                <a:spcPts val="0"/>
              </a:spcBef>
              <a:spcAft>
                <a:spcPts val="0"/>
              </a:spcAft>
              <a:buNone/>
              <a:defRPr b="0" i="0" sz="1200" u="none" cap="none" strike="noStrike">
                <a:solidFill>
                  <a:schemeClr val="lt1"/>
                </a:solidFill>
                <a:latin typeface="Arial"/>
                <a:ea typeface="Arial"/>
                <a:cs typeface="Arial"/>
                <a:sym typeface="Arial"/>
              </a:defRPr>
            </a:lvl4pPr>
            <a:lvl5pPr indent="0" lvl="4" marL="0" algn="l">
              <a:spcBef>
                <a:spcPts val="0"/>
              </a:spcBef>
              <a:spcAft>
                <a:spcPts val="0"/>
              </a:spcAft>
              <a:buNone/>
              <a:defRPr b="0" i="0" sz="1200" u="none" cap="none" strike="noStrike">
                <a:solidFill>
                  <a:schemeClr val="lt1"/>
                </a:solidFill>
                <a:latin typeface="Arial"/>
                <a:ea typeface="Arial"/>
                <a:cs typeface="Arial"/>
                <a:sym typeface="Arial"/>
              </a:defRPr>
            </a:lvl5pPr>
            <a:lvl6pPr indent="0" lvl="5" marL="0" algn="l">
              <a:spcBef>
                <a:spcPts val="0"/>
              </a:spcBef>
              <a:spcAft>
                <a:spcPts val="0"/>
              </a:spcAft>
              <a:buNone/>
              <a:defRPr b="0" i="0" sz="1200" u="none" cap="none" strike="noStrike">
                <a:solidFill>
                  <a:schemeClr val="lt1"/>
                </a:solidFill>
                <a:latin typeface="Arial"/>
                <a:ea typeface="Arial"/>
                <a:cs typeface="Arial"/>
                <a:sym typeface="Arial"/>
              </a:defRPr>
            </a:lvl6pPr>
            <a:lvl7pPr indent="0" lvl="6" marL="0" algn="l">
              <a:spcBef>
                <a:spcPts val="0"/>
              </a:spcBef>
              <a:spcAft>
                <a:spcPts val="0"/>
              </a:spcAft>
              <a:buNone/>
              <a:defRPr b="0" i="0" sz="1200" u="none" cap="none" strike="noStrike">
                <a:solidFill>
                  <a:schemeClr val="lt1"/>
                </a:solidFill>
                <a:latin typeface="Arial"/>
                <a:ea typeface="Arial"/>
                <a:cs typeface="Arial"/>
                <a:sym typeface="Arial"/>
              </a:defRPr>
            </a:lvl7pPr>
            <a:lvl8pPr indent="0" lvl="7" marL="0" algn="l">
              <a:spcBef>
                <a:spcPts val="0"/>
              </a:spcBef>
              <a:spcAft>
                <a:spcPts val="0"/>
              </a:spcAft>
              <a:buNone/>
              <a:defRPr b="0" i="0" sz="1200" u="none" cap="none" strike="noStrike">
                <a:solidFill>
                  <a:schemeClr val="lt1"/>
                </a:solidFill>
                <a:latin typeface="Arial"/>
                <a:ea typeface="Arial"/>
                <a:cs typeface="Arial"/>
                <a:sym typeface="Arial"/>
              </a:defRPr>
            </a:lvl8pPr>
            <a:lvl9pPr indent="0" lvl="8" marL="0" algn="l">
              <a:spcBef>
                <a:spcPts val="0"/>
              </a:spcBef>
              <a:spcAft>
                <a:spcPts val="0"/>
              </a:spcAft>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106" name="Google Shape;106;p46"/>
          <p:cNvSpPr txBox="1"/>
          <p:nvPr>
            <p:ph type="title"/>
          </p:nvPr>
        </p:nvSpPr>
        <p:spPr>
          <a:xfrm>
            <a:off x="398502" y="2900365"/>
            <a:ext cx="11361600" cy="11715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sz="44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6"/>
          <p:cNvSpPr txBox="1"/>
          <p:nvPr>
            <p:ph idx="1" type="subTitle"/>
          </p:nvPr>
        </p:nvSpPr>
        <p:spPr>
          <a:xfrm>
            <a:off x="398502" y="4116402"/>
            <a:ext cx="11361600" cy="698497"/>
          </a:xfrm>
          <a:prstGeom prst="rect">
            <a:avLst/>
          </a:prstGeom>
          <a:noFill/>
          <a:ln>
            <a:noFill/>
          </a:ln>
        </p:spPr>
        <p:txBody>
          <a:bodyPr anchorCtr="0" anchor="t" bIns="0" lIns="0" spcFirstLastPara="1" rIns="0" wrap="square" tIns="0">
            <a:noAutofit/>
          </a:bodyPr>
          <a:lstStyle>
            <a:lvl1pPr lvl="0" algn="l">
              <a:lnSpc>
                <a:spcPct val="114000"/>
              </a:lnSpc>
              <a:spcBef>
                <a:spcPts val="0"/>
              </a:spcBef>
              <a:spcAft>
                <a:spcPts val="0"/>
              </a:spcAft>
              <a:buSzPts val="2400"/>
              <a:buFont typeface="Arial"/>
              <a:buNone/>
              <a:defRPr b="0" sz="2400">
                <a:solidFill>
                  <a:schemeClr val="lt1"/>
                </a:solidFill>
                <a:latin typeface="Arial"/>
                <a:ea typeface="Arial"/>
                <a:cs typeface="Arial"/>
                <a:sym typeface="Arial"/>
              </a:defRPr>
            </a:lvl1pPr>
            <a:lvl2pPr lvl="1" algn="ctr">
              <a:lnSpc>
                <a:spcPct val="90000"/>
              </a:lnSpc>
              <a:spcBef>
                <a:spcPts val="0"/>
              </a:spcBef>
              <a:spcAft>
                <a:spcPts val="0"/>
              </a:spcAft>
              <a:buSzPts val="2000"/>
              <a:buFont typeface="Arial"/>
              <a:buNone/>
              <a:defRPr sz="2000"/>
            </a:lvl2pPr>
            <a:lvl3pPr lvl="2" algn="ctr">
              <a:lnSpc>
                <a:spcPct val="100000"/>
              </a:lnSpc>
              <a:spcBef>
                <a:spcPts val="0"/>
              </a:spcBef>
              <a:spcAft>
                <a:spcPts val="0"/>
              </a:spcAft>
              <a:buSzPts val="1440"/>
              <a:buFont typeface="Arial"/>
              <a:buNone/>
              <a:defRPr sz="1800"/>
            </a:lvl3pPr>
            <a:lvl4pPr lvl="3" algn="ctr">
              <a:lnSpc>
                <a:spcPct val="112500"/>
              </a:lnSpc>
              <a:spcBef>
                <a:spcPts val="0"/>
              </a:spcBef>
              <a:spcAft>
                <a:spcPts val="0"/>
              </a:spcAft>
              <a:buSzPts val="1440"/>
              <a:buFont typeface="Arial"/>
              <a:buNone/>
              <a:defRPr sz="1600"/>
            </a:lvl4pPr>
            <a:lvl5pPr lvl="4" algn="ctr">
              <a:lnSpc>
                <a:spcPct val="112500"/>
              </a:lnSpc>
              <a:spcBef>
                <a:spcPts val="0"/>
              </a:spcBef>
              <a:spcAft>
                <a:spcPts val="0"/>
              </a:spcAft>
              <a:buSzPts val="1600"/>
              <a:buFont typeface="Arial"/>
              <a:buNone/>
              <a:defRPr sz="1600"/>
            </a:lvl5pPr>
            <a:lvl6pPr lvl="5" algn="ctr">
              <a:spcBef>
                <a:spcPts val="320"/>
              </a:spcBef>
              <a:spcAft>
                <a:spcPts val="0"/>
              </a:spcAft>
              <a:buSzPts val="1600"/>
              <a:buNone/>
              <a:defRPr sz="1600"/>
            </a:lvl6pPr>
            <a:lvl7pPr lvl="6" algn="ctr">
              <a:lnSpc>
                <a:spcPct val="112500"/>
              </a:lnSpc>
              <a:spcBef>
                <a:spcPts val="0"/>
              </a:spcBef>
              <a:spcAft>
                <a:spcPts val="0"/>
              </a:spcAft>
              <a:buSzPts val="1600"/>
              <a:buNone/>
              <a:defRPr sz="1600"/>
            </a:lvl7pPr>
            <a:lvl8pPr lvl="7" algn="ctr">
              <a:lnSpc>
                <a:spcPct val="112500"/>
              </a:lnSpc>
              <a:spcBef>
                <a:spcPts val="0"/>
              </a:spcBef>
              <a:spcAft>
                <a:spcPts val="0"/>
              </a:spcAft>
              <a:buSzPts val="1600"/>
              <a:buNone/>
              <a:defRPr sz="1600"/>
            </a:lvl8pPr>
            <a:lvl9pPr lvl="8" algn="ctr">
              <a:lnSpc>
                <a:spcPct val="112500"/>
              </a:lnSpc>
              <a:spcBef>
                <a:spcPts val="0"/>
              </a:spcBef>
              <a:spcAft>
                <a:spcPts val="0"/>
              </a:spcAft>
              <a:buSzPts val="1600"/>
              <a:buNone/>
              <a:defRPr sz="1600"/>
            </a:lvl9pPr>
          </a:lstStyle>
          <a:p/>
        </p:txBody>
      </p:sp>
      <p:pic>
        <p:nvPicPr>
          <p:cNvPr id="108" name="Google Shape;108;p46"/>
          <p:cNvPicPr preferRelativeResize="0"/>
          <p:nvPr/>
        </p:nvPicPr>
        <p:blipFill rotWithShape="1">
          <a:blip r:embed="rId2">
            <a:alphaModFix/>
          </a:blip>
          <a:srcRect b="0" l="0" r="0" t="0"/>
          <a:stretch/>
        </p:blipFill>
        <p:spPr>
          <a:xfrm>
            <a:off x="413999" y="415848"/>
            <a:ext cx="2019358" cy="1061903"/>
          </a:xfrm>
          <a:prstGeom prst="rect">
            <a:avLst/>
          </a:prstGeom>
          <a:noFill/>
          <a:ln>
            <a:noFill/>
          </a:ln>
        </p:spPr>
      </p:pic>
    </p:spTree>
  </p:cSld>
  <p:clrMapOvr>
    <a:masterClrMapping/>
  </p:clrMapOvr>
  <p:extLst>
    <p:ext uri="{DCECCB84-F9BA-43D5-87BE-67443E8EF086}">
      <p15:sldGuideLst>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zdělovník (alternativní) 2" showMasterSp="0">
  <p:cSld name="Rozdělovník (alternativní) 2">
    <p:bg>
      <p:bgPr>
        <a:solidFill>
          <a:srgbClr val="5AC8AF"/>
        </a:solidFill>
      </p:bgPr>
    </p:bg>
    <p:spTree>
      <p:nvGrpSpPr>
        <p:cNvPr id="109" name="Shape 109"/>
        <p:cNvGrpSpPr/>
        <p:nvPr/>
      </p:nvGrpSpPr>
      <p:grpSpPr>
        <a:xfrm>
          <a:off x="0" y="0"/>
          <a:ext cx="0" cy="0"/>
          <a:chOff x="0" y="0"/>
          <a:chExt cx="0" cy="0"/>
        </a:xfrm>
      </p:grpSpPr>
      <p:sp>
        <p:nvSpPr>
          <p:cNvPr id="110" name="Google Shape;110;p47"/>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b="0" i="0" sz="1200" u="none" cap="none" strike="noStrike">
                <a:solidFill>
                  <a:schemeClr val="lt1"/>
                </a:solidFill>
                <a:latin typeface="Arial"/>
                <a:ea typeface="Arial"/>
                <a:cs typeface="Arial"/>
                <a:sym typeface="Arial"/>
              </a:defRPr>
            </a:lvl1pPr>
            <a:lvl2pPr indent="0" lvl="1" marL="0" algn="l">
              <a:spcBef>
                <a:spcPts val="0"/>
              </a:spcBef>
              <a:spcAft>
                <a:spcPts val="0"/>
              </a:spcAft>
              <a:buNone/>
              <a:defRPr b="0" i="0" sz="1200" u="none" cap="none" strike="noStrike">
                <a:solidFill>
                  <a:schemeClr val="lt1"/>
                </a:solidFill>
                <a:latin typeface="Arial"/>
                <a:ea typeface="Arial"/>
                <a:cs typeface="Arial"/>
                <a:sym typeface="Arial"/>
              </a:defRPr>
            </a:lvl2pPr>
            <a:lvl3pPr indent="0" lvl="2" marL="0" algn="l">
              <a:spcBef>
                <a:spcPts val="0"/>
              </a:spcBef>
              <a:spcAft>
                <a:spcPts val="0"/>
              </a:spcAft>
              <a:buNone/>
              <a:defRPr b="0" i="0" sz="1200" u="none" cap="none" strike="noStrike">
                <a:solidFill>
                  <a:schemeClr val="lt1"/>
                </a:solidFill>
                <a:latin typeface="Arial"/>
                <a:ea typeface="Arial"/>
                <a:cs typeface="Arial"/>
                <a:sym typeface="Arial"/>
              </a:defRPr>
            </a:lvl3pPr>
            <a:lvl4pPr indent="0" lvl="3" marL="0" algn="l">
              <a:spcBef>
                <a:spcPts val="0"/>
              </a:spcBef>
              <a:spcAft>
                <a:spcPts val="0"/>
              </a:spcAft>
              <a:buNone/>
              <a:defRPr b="0" i="0" sz="1200" u="none" cap="none" strike="noStrike">
                <a:solidFill>
                  <a:schemeClr val="lt1"/>
                </a:solidFill>
                <a:latin typeface="Arial"/>
                <a:ea typeface="Arial"/>
                <a:cs typeface="Arial"/>
                <a:sym typeface="Arial"/>
              </a:defRPr>
            </a:lvl4pPr>
            <a:lvl5pPr indent="0" lvl="4" marL="0" algn="l">
              <a:spcBef>
                <a:spcPts val="0"/>
              </a:spcBef>
              <a:spcAft>
                <a:spcPts val="0"/>
              </a:spcAft>
              <a:buNone/>
              <a:defRPr b="0" i="0" sz="1200" u="none" cap="none" strike="noStrike">
                <a:solidFill>
                  <a:schemeClr val="lt1"/>
                </a:solidFill>
                <a:latin typeface="Arial"/>
                <a:ea typeface="Arial"/>
                <a:cs typeface="Arial"/>
                <a:sym typeface="Arial"/>
              </a:defRPr>
            </a:lvl5pPr>
            <a:lvl6pPr indent="0" lvl="5" marL="0" algn="l">
              <a:spcBef>
                <a:spcPts val="0"/>
              </a:spcBef>
              <a:spcAft>
                <a:spcPts val="0"/>
              </a:spcAft>
              <a:buNone/>
              <a:defRPr b="0" i="0" sz="1200" u="none" cap="none" strike="noStrike">
                <a:solidFill>
                  <a:schemeClr val="lt1"/>
                </a:solidFill>
                <a:latin typeface="Arial"/>
                <a:ea typeface="Arial"/>
                <a:cs typeface="Arial"/>
                <a:sym typeface="Arial"/>
              </a:defRPr>
            </a:lvl6pPr>
            <a:lvl7pPr indent="0" lvl="6" marL="0" algn="l">
              <a:spcBef>
                <a:spcPts val="0"/>
              </a:spcBef>
              <a:spcAft>
                <a:spcPts val="0"/>
              </a:spcAft>
              <a:buNone/>
              <a:defRPr b="0" i="0" sz="1200" u="none" cap="none" strike="noStrike">
                <a:solidFill>
                  <a:schemeClr val="lt1"/>
                </a:solidFill>
                <a:latin typeface="Arial"/>
                <a:ea typeface="Arial"/>
                <a:cs typeface="Arial"/>
                <a:sym typeface="Arial"/>
              </a:defRPr>
            </a:lvl7pPr>
            <a:lvl8pPr indent="0" lvl="7" marL="0" algn="l">
              <a:spcBef>
                <a:spcPts val="0"/>
              </a:spcBef>
              <a:spcAft>
                <a:spcPts val="0"/>
              </a:spcAft>
              <a:buNone/>
              <a:defRPr b="0" i="0" sz="1200" u="none" cap="none" strike="noStrike">
                <a:solidFill>
                  <a:schemeClr val="lt1"/>
                </a:solidFill>
                <a:latin typeface="Arial"/>
                <a:ea typeface="Arial"/>
                <a:cs typeface="Arial"/>
                <a:sym typeface="Arial"/>
              </a:defRPr>
            </a:lvl8pPr>
            <a:lvl9pPr indent="0" lvl="8" marL="0" algn="l">
              <a:spcBef>
                <a:spcPts val="0"/>
              </a:spcBef>
              <a:spcAft>
                <a:spcPts val="0"/>
              </a:spcAft>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111" name="Google Shape;111;p47"/>
          <p:cNvSpPr txBox="1"/>
          <p:nvPr>
            <p:ph type="title"/>
          </p:nvPr>
        </p:nvSpPr>
        <p:spPr>
          <a:xfrm>
            <a:off x="398502" y="2900365"/>
            <a:ext cx="5246518" cy="11715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sz="44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47"/>
          <p:cNvSpPr txBox="1"/>
          <p:nvPr>
            <p:ph idx="1" type="subTitle"/>
          </p:nvPr>
        </p:nvSpPr>
        <p:spPr>
          <a:xfrm>
            <a:off x="398502" y="4116402"/>
            <a:ext cx="5246518" cy="698497"/>
          </a:xfrm>
          <a:prstGeom prst="rect">
            <a:avLst/>
          </a:prstGeom>
          <a:noFill/>
          <a:ln>
            <a:noFill/>
          </a:ln>
        </p:spPr>
        <p:txBody>
          <a:bodyPr anchorCtr="0" anchor="t" bIns="0" lIns="0" spcFirstLastPara="1" rIns="0" wrap="square" tIns="0">
            <a:noAutofit/>
          </a:bodyPr>
          <a:lstStyle>
            <a:lvl1pPr lvl="0" algn="l">
              <a:lnSpc>
                <a:spcPct val="114000"/>
              </a:lnSpc>
              <a:spcBef>
                <a:spcPts val="0"/>
              </a:spcBef>
              <a:spcAft>
                <a:spcPts val="0"/>
              </a:spcAft>
              <a:buSzPts val="2400"/>
              <a:buFont typeface="Arial"/>
              <a:buNone/>
              <a:defRPr b="0" sz="2400">
                <a:solidFill>
                  <a:schemeClr val="lt1"/>
                </a:solidFill>
                <a:latin typeface="Arial"/>
                <a:ea typeface="Arial"/>
                <a:cs typeface="Arial"/>
                <a:sym typeface="Arial"/>
              </a:defRPr>
            </a:lvl1pPr>
            <a:lvl2pPr lvl="1" algn="ctr">
              <a:lnSpc>
                <a:spcPct val="90000"/>
              </a:lnSpc>
              <a:spcBef>
                <a:spcPts val="0"/>
              </a:spcBef>
              <a:spcAft>
                <a:spcPts val="0"/>
              </a:spcAft>
              <a:buSzPts val="2000"/>
              <a:buFont typeface="Arial"/>
              <a:buNone/>
              <a:defRPr sz="2000"/>
            </a:lvl2pPr>
            <a:lvl3pPr lvl="2" algn="ctr">
              <a:lnSpc>
                <a:spcPct val="100000"/>
              </a:lnSpc>
              <a:spcBef>
                <a:spcPts val="0"/>
              </a:spcBef>
              <a:spcAft>
                <a:spcPts val="0"/>
              </a:spcAft>
              <a:buSzPts val="1440"/>
              <a:buFont typeface="Arial"/>
              <a:buNone/>
              <a:defRPr sz="1800"/>
            </a:lvl3pPr>
            <a:lvl4pPr lvl="3" algn="ctr">
              <a:lnSpc>
                <a:spcPct val="112500"/>
              </a:lnSpc>
              <a:spcBef>
                <a:spcPts val="0"/>
              </a:spcBef>
              <a:spcAft>
                <a:spcPts val="0"/>
              </a:spcAft>
              <a:buSzPts val="1440"/>
              <a:buFont typeface="Arial"/>
              <a:buNone/>
              <a:defRPr sz="1600"/>
            </a:lvl4pPr>
            <a:lvl5pPr lvl="4" algn="ctr">
              <a:lnSpc>
                <a:spcPct val="112500"/>
              </a:lnSpc>
              <a:spcBef>
                <a:spcPts val="0"/>
              </a:spcBef>
              <a:spcAft>
                <a:spcPts val="0"/>
              </a:spcAft>
              <a:buSzPts val="1600"/>
              <a:buFont typeface="Arial"/>
              <a:buNone/>
              <a:defRPr sz="1600"/>
            </a:lvl5pPr>
            <a:lvl6pPr lvl="5" algn="ctr">
              <a:spcBef>
                <a:spcPts val="320"/>
              </a:spcBef>
              <a:spcAft>
                <a:spcPts val="0"/>
              </a:spcAft>
              <a:buSzPts val="1600"/>
              <a:buNone/>
              <a:defRPr sz="1600"/>
            </a:lvl6pPr>
            <a:lvl7pPr lvl="6" algn="ctr">
              <a:lnSpc>
                <a:spcPct val="112500"/>
              </a:lnSpc>
              <a:spcBef>
                <a:spcPts val="0"/>
              </a:spcBef>
              <a:spcAft>
                <a:spcPts val="0"/>
              </a:spcAft>
              <a:buSzPts val="1600"/>
              <a:buNone/>
              <a:defRPr sz="1600"/>
            </a:lvl7pPr>
            <a:lvl8pPr lvl="7" algn="ctr">
              <a:lnSpc>
                <a:spcPct val="112500"/>
              </a:lnSpc>
              <a:spcBef>
                <a:spcPts val="0"/>
              </a:spcBef>
              <a:spcAft>
                <a:spcPts val="0"/>
              </a:spcAft>
              <a:buSzPts val="1600"/>
              <a:buNone/>
              <a:defRPr sz="1600"/>
            </a:lvl8pPr>
            <a:lvl9pPr lvl="8" algn="ctr">
              <a:lnSpc>
                <a:spcPct val="112500"/>
              </a:lnSpc>
              <a:spcBef>
                <a:spcPts val="0"/>
              </a:spcBef>
              <a:spcAft>
                <a:spcPts val="0"/>
              </a:spcAft>
              <a:buSzPts val="1600"/>
              <a:buNone/>
              <a:defRPr sz="1600"/>
            </a:lvl9pPr>
          </a:lstStyle>
          <a:p/>
        </p:txBody>
      </p:sp>
      <p:sp>
        <p:nvSpPr>
          <p:cNvPr id="113" name="Google Shape;113;p47"/>
          <p:cNvSpPr/>
          <p:nvPr>
            <p:ph idx="2" type="pic"/>
          </p:nvPr>
        </p:nvSpPr>
        <p:spPr>
          <a:xfrm>
            <a:off x="6096000" y="0"/>
            <a:ext cx="6096000" cy="6857999"/>
          </a:xfrm>
          <a:prstGeom prst="rect">
            <a:avLst/>
          </a:prstGeom>
          <a:noFill/>
          <a:ln>
            <a:noFill/>
          </a:ln>
        </p:spPr>
      </p:sp>
      <p:sp>
        <p:nvSpPr>
          <p:cNvPr id="114" name="Google Shape;114;p47"/>
          <p:cNvSpPr txBox="1"/>
          <p:nvPr>
            <p:ph idx="11" type="ftr"/>
          </p:nvPr>
        </p:nvSpPr>
        <p:spPr>
          <a:xfrm>
            <a:off x="720000" y="6228000"/>
            <a:ext cx="4925020" cy="252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15" name="Google Shape;115;p47"/>
          <p:cNvPicPr preferRelativeResize="0"/>
          <p:nvPr/>
        </p:nvPicPr>
        <p:blipFill rotWithShape="1">
          <a:blip r:embed="rId2">
            <a:alphaModFix/>
          </a:blip>
          <a:srcRect b="0" l="0" r="0" t="0"/>
          <a:stretch/>
        </p:blipFill>
        <p:spPr>
          <a:xfrm>
            <a:off x="413999" y="415848"/>
            <a:ext cx="2019358" cy="1061903"/>
          </a:xfrm>
          <a:prstGeom prst="rect">
            <a:avLst/>
          </a:prstGeom>
          <a:noFill/>
          <a:ln>
            <a:noFill/>
          </a:ln>
        </p:spPr>
      </p:pic>
    </p:spTree>
  </p:cSld>
  <p:clrMapOvr>
    <a:masterClrMapping/>
  </p:clrMapOvr>
  <p:extLst>
    <p:ext uri="{DCECCB84-F9BA-43D5-87BE-67443E8EF086}">
      <p15:sldGuideLst>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verzní s obrázkem">
  <p:cSld name="Inverzní s obrázkem">
    <p:bg>
      <p:bgPr>
        <a:solidFill>
          <a:srgbClr val="5AC8AF"/>
        </a:solidFill>
      </p:bgPr>
    </p:bg>
    <p:spTree>
      <p:nvGrpSpPr>
        <p:cNvPr id="116" name="Shape 116"/>
        <p:cNvGrpSpPr/>
        <p:nvPr/>
      </p:nvGrpSpPr>
      <p:grpSpPr>
        <a:xfrm>
          <a:off x="0" y="0"/>
          <a:ext cx="0" cy="0"/>
          <a:chOff x="0" y="0"/>
          <a:chExt cx="0" cy="0"/>
        </a:xfrm>
      </p:grpSpPr>
      <p:sp>
        <p:nvSpPr>
          <p:cNvPr id="117" name="Google Shape;117;p48"/>
          <p:cNvSpPr/>
          <p:nvPr>
            <p:ph idx="2" type="pic"/>
          </p:nvPr>
        </p:nvSpPr>
        <p:spPr>
          <a:xfrm>
            <a:off x="0" y="1"/>
            <a:ext cx="12192000" cy="5842000"/>
          </a:xfrm>
          <a:prstGeom prst="rect">
            <a:avLst/>
          </a:prstGeom>
          <a:noFill/>
          <a:ln>
            <a:noFill/>
          </a:ln>
        </p:spPr>
      </p:sp>
      <p:sp>
        <p:nvSpPr>
          <p:cNvPr id="118" name="Google Shape;118;p48"/>
          <p:cNvSpPr txBox="1"/>
          <p:nvPr>
            <p:ph idx="1" type="body"/>
          </p:nvPr>
        </p:nvSpPr>
        <p:spPr>
          <a:xfrm>
            <a:off x="720000" y="6040795"/>
            <a:ext cx="8555976" cy="510831"/>
          </a:xfrm>
          <a:prstGeom prst="rect">
            <a:avLst/>
          </a:prstGeom>
          <a:noFill/>
          <a:ln>
            <a:noFill/>
          </a:ln>
        </p:spPr>
        <p:txBody>
          <a:bodyPr anchorCtr="0" anchor="t" bIns="0" lIns="0" spcFirstLastPara="1" rIns="0" wrap="square" tIns="0">
            <a:noAutofit/>
          </a:bodyPr>
          <a:lstStyle>
            <a:lvl1pPr indent="-228600" lvl="0" marL="457200" marR="0" algn="l">
              <a:lnSpc>
                <a:spcPct val="120000"/>
              </a:lnSpc>
              <a:spcBef>
                <a:spcPts val="0"/>
              </a:spcBef>
              <a:spcAft>
                <a:spcPts val="0"/>
              </a:spcAft>
              <a:buClr>
                <a:schemeClr val="dk2"/>
              </a:buClr>
              <a:buSzPts val="1500"/>
              <a:buFont typeface="Arial"/>
              <a:buNone/>
              <a:defRPr b="0" sz="1500">
                <a:solidFill>
                  <a:schemeClr val="lt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119" name="Google Shape;119;p48"/>
          <p:cNvPicPr preferRelativeResize="0"/>
          <p:nvPr/>
        </p:nvPicPr>
        <p:blipFill rotWithShape="1">
          <a:blip r:embed="rId2">
            <a:alphaModFix/>
          </a:blip>
          <a:srcRect b="0" l="0" r="0" t="0"/>
          <a:stretch/>
        </p:blipFill>
        <p:spPr>
          <a:xfrm>
            <a:off x="10881277" y="6048247"/>
            <a:ext cx="1132477" cy="59710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NI SPORT slide">
  <p:cSld name="MUNI SPORT slide">
    <p:bg>
      <p:bgPr>
        <a:solidFill>
          <a:srgbClr val="5AC8AF"/>
        </a:solidFill>
      </p:bgPr>
    </p:bg>
    <p:spTree>
      <p:nvGrpSpPr>
        <p:cNvPr id="120" name="Shape 120"/>
        <p:cNvGrpSpPr/>
        <p:nvPr/>
      </p:nvGrpSpPr>
      <p:grpSpPr>
        <a:xfrm>
          <a:off x="0" y="0"/>
          <a:ext cx="0" cy="0"/>
          <a:chOff x="0" y="0"/>
          <a:chExt cx="0" cy="0"/>
        </a:xfrm>
      </p:grpSpPr>
      <p:pic>
        <p:nvPicPr>
          <p:cNvPr id="121" name="Google Shape;121;p49"/>
          <p:cNvPicPr preferRelativeResize="0"/>
          <p:nvPr/>
        </p:nvPicPr>
        <p:blipFill rotWithShape="1">
          <a:blip r:embed="rId2">
            <a:alphaModFix/>
          </a:blip>
          <a:srcRect b="0" l="0" r="0" t="0"/>
          <a:stretch/>
        </p:blipFill>
        <p:spPr>
          <a:xfrm>
            <a:off x="3412678" y="2014200"/>
            <a:ext cx="5366645" cy="28296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NI slide">
  <p:cSld name="MUNI slide">
    <p:bg>
      <p:bgPr>
        <a:solidFill>
          <a:schemeClr val="dk2"/>
        </a:solidFill>
      </p:bgPr>
    </p:bg>
    <p:spTree>
      <p:nvGrpSpPr>
        <p:cNvPr id="122" name="Shape 122"/>
        <p:cNvGrpSpPr/>
        <p:nvPr/>
      </p:nvGrpSpPr>
      <p:grpSpPr>
        <a:xfrm>
          <a:off x="0" y="0"/>
          <a:ext cx="0" cy="0"/>
          <a:chOff x="0" y="0"/>
          <a:chExt cx="0" cy="0"/>
        </a:xfrm>
      </p:grpSpPr>
      <p:pic>
        <p:nvPicPr>
          <p:cNvPr id="123" name="Google Shape;123;p50"/>
          <p:cNvPicPr preferRelativeResize="0"/>
          <p:nvPr/>
        </p:nvPicPr>
        <p:blipFill rotWithShape="1">
          <a:blip r:embed="rId2">
            <a:alphaModFix/>
          </a:blip>
          <a:srcRect b="0" l="0" r="0" t="0"/>
          <a:stretch/>
        </p:blipFill>
        <p:spPr>
          <a:xfrm>
            <a:off x="1650956" y="2298933"/>
            <a:ext cx="8725020" cy="22601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p:cSld name="Nadpis a obsah">
    <p:spTree>
      <p:nvGrpSpPr>
        <p:cNvPr id="20" name="Shape 20"/>
        <p:cNvGrpSpPr/>
        <p:nvPr/>
      </p:nvGrpSpPr>
      <p:grpSpPr>
        <a:xfrm>
          <a:off x="0" y="0"/>
          <a:ext cx="0" cy="0"/>
          <a:chOff x="0" y="0"/>
          <a:chExt cx="0" cy="0"/>
        </a:xfrm>
      </p:grpSpPr>
      <p:sp>
        <p:nvSpPr>
          <p:cNvPr id="21" name="Google Shape;21;p35"/>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5"/>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b="0" i="0" sz="1200" u="none" cap="none" strike="noStrike">
                <a:solidFill>
                  <a:schemeClr val="dk2"/>
                </a:solidFill>
                <a:latin typeface="Arial"/>
                <a:ea typeface="Arial"/>
                <a:cs typeface="Arial"/>
                <a:sym typeface="Arial"/>
              </a:defRPr>
            </a:lvl1pPr>
            <a:lvl2pPr indent="0" lvl="1" marL="0" algn="l">
              <a:spcBef>
                <a:spcPts val="0"/>
              </a:spcBef>
              <a:spcAft>
                <a:spcPts val="0"/>
              </a:spcAft>
              <a:buNone/>
              <a:defRPr b="0" i="0" sz="1200" u="none" cap="none" strike="noStrike">
                <a:solidFill>
                  <a:schemeClr val="dk2"/>
                </a:solidFill>
                <a:latin typeface="Arial"/>
                <a:ea typeface="Arial"/>
                <a:cs typeface="Arial"/>
                <a:sym typeface="Arial"/>
              </a:defRPr>
            </a:lvl2pPr>
            <a:lvl3pPr indent="0" lvl="2" marL="0" algn="l">
              <a:spcBef>
                <a:spcPts val="0"/>
              </a:spcBef>
              <a:spcAft>
                <a:spcPts val="0"/>
              </a:spcAft>
              <a:buNone/>
              <a:defRPr b="0" i="0" sz="1200" u="none" cap="none" strike="noStrike">
                <a:solidFill>
                  <a:schemeClr val="dk2"/>
                </a:solidFill>
                <a:latin typeface="Arial"/>
                <a:ea typeface="Arial"/>
                <a:cs typeface="Arial"/>
                <a:sym typeface="Arial"/>
              </a:defRPr>
            </a:lvl3pPr>
            <a:lvl4pPr indent="0" lvl="3" marL="0" algn="l">
              <a:spcBef>
                <a:spcPts val="0"/>
              </a:spcBef>
              <a:spcAft>
                <a:spcPts val="0"/>
              </a:spcAft>
              <a:buNone/>
              <a:defRPr b="0" i="0" sz="1200" u="none" cap="none" strike="noStrike">
                <a:solidFill>
                  <a:schemeClr val="dk2"/>
                </a:solidFill>
                <a:latin typeface="Arial"/>
                <a:ea typeface="Arial"/>
                <a:cs typeface="Arial"/>
                <a:sym typeface="Arial"/>
              </a:defRPr>
            </a:lvl4pPr>
            <a:lvl5pPr indent="0" lvl="4" marL="0" algn="l">
              <a:spcBef>
                <a:spcPts val="0"/>
              </a:spcBef>
              <a:spcAft>
                <a:spcPts val="0"/>
              </a:spcAft>
              <a:buNone/>
              <a:defRPr b="0" i="0" sz="1200" u="none" cap="none" strike="noStrike">
                <a:solidFill>
                  <a:schemeClr val="dk2"/>
                </a:solidFill>
                <a:latin typeface="Arial"/>
                <a:ea typeface="Arial"/>
                <a:cs typeface="Arial"/>
                <a:sym typeface="Arial"/>
              </a:defRPr>
            </a:lvl5pPr>
            <a:lvl6pPr indent="0" lvl="5" marL="0" algn="l">
              <a:spcBef>
                <a:spcPts val="0"/>
              </a:spcBef>
              <a:spcAft>
                <a:spcPts val="0"/>
              </a:spcAft>
              <a:buNone/>
              <a:defRPr b="0" i="0" sz="1200" u="none" cap="none" strike="noStrike">
                <a:solidFill>
                  <a:schemeClr val="dk2"/>
                </a:solidFill>
                <a:latin typeface="Arial"/>
                <a:ea typeface="Arial"/>
                <a:cs typeface="Arial"/>
                <a:sym typeface="Arial"/>
              </a:defRPr>
            </a:lvl6pPr>
            <a:lvl7pPr indent="0" lvl="6" marL="0" algn="l">
              <a:spcBef>
                <a:spcPts val="0"/>
              </a:spcBef>
              <a:spcAft>
                <a:spcPts val="0"/>
              </a:spcAft>
              <a:buNone/>
              <a:defRPr b="0" i="0" sz="1200" u="none" cap="none" strike="noStrike">
                <a:solidFill>
                  <a:schemeClr val="dk2"/>
                </a:solidFill>
                <a:latin typeface="Arial"/>
                <a:ea typeface="Arial"/>
                <a:cs typeface="Arial"/>
                <a:sym typeface="Arial"/>
              </a:defRPr>
            </a:lvl7pPr>
            <a:lvl8pPr indent="0" lvl="7" marL="0" algn="l">
              <a:spcBef>
                <a:spcPts val="0"/>
              </a:spcBef>
              <a:spcAft>
                <a:spcPts val="0"/>
              </a:spcAft>
              <a:buNone/>
              <a:defRPr b="0" i="0" sz="1200" u="none" cap="none" strike="noStrike">
                <a:solidFill>
                  <a:schemeClr val="dk2"/>
                </a:solidFill>
                <a:latin typeface="Arial"/>
                <a:ea typeface="Arial"/>
                <a:cs typeface="Arial"/>
                <a:sym typeface="Arial"/>
              </a:defRPr>
            </a:lvl8pPr>
            <a:lvl9pPr indent="0" lvl="8" marL="0" algn="l">
              <a:spcBef>
                <a:spcPts val="0"/>
              </a:spcBef>
              <a:spcAft>
                <a:spcPts val="0"/>
              </a:spcAft>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23" name="Google Shape;23;p35"/>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5"/>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lvl1pPr indent="-406400" lvl="0" marL="457200" algn="l">
              <a:lnSpc>
                <a:spcPct val="128571"/>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25" name="Google Shape;25;p35"/>
          <p:cNvPicPr preferRelativeResize="0"/>
          <p:nvPr/>
        </p:nvPicPr>
        <p:blipFill rotWithShape="1">
          <a:blip r:embed="rId2">
            <a:alphaModFix/>
          </a:blip>
          <a:srcRect b="0" l="0" r="0" t="0"/>
          <a:stretch/>
        </p:blipFill>
        <p:spPr>
          <a:xfrm>
            <a:off x="10881277" y="6048000"/>
            <a:ext cx="1132477" cy="597600"/>
          </a:xfrm>
          <a:prstGeom prst="rect">
            <a:avLst/>
          </a:prstGeom>
          <a:noFill/>
          <a:ln>
            <a:noFill/>
          </a:ln>
        </p:spPr>
      </p:pic>
    </p:spTree>
  </p:cSld>
  <p:clrMapOvr>
    <a:masterClrMapping/>
  </p:clrMapOvr>
  <p:extLst>
    <p:ext uri="{DCECCB84-F9BA-43D5-87BE-67443E8EF086}">
      <p15:sldGuideLst>
        <p15:guide id="1" orient="horz" pos="3997">
          <p15:clr>
            <a:srgbClr val="FBAE40"/>
          </p15:clr>
        </p15:guide>
        <p15:guide id="2"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p:cSld name="Prázdný">
    <p:spTree>
      <p:nvGrpSpPr>
        <p:cNvPr id="26" name="Shape 26"/>
        <p:cNvGrpSpPr/>
        <p:nvPr/>
      </p:nvGrpSpPr>
      <p:grpSpPr>
        <a:xfrm>
          <a:off x="0" y="0"/>
          <a:ext cx="0" cy="0"/>
          <a:chOff x="0" y="0"/>
          <a:chExt cx="0" cy="0"/>
        </a:xfrm>
      </p:grpSpPr>
      <p:sp>
        <p:nvSpPr>
          <p:cNvPr id="27" name="Google Shape;27;p36"/>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6"/>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b="0" i="0" sz="1200" u="none" cap="none" strike="noStrike">
                <a:solidFill>
                  <a:schemeClr val="dk2"/>
                </a:solidFill>
                <a:latin typeface="Arial"/>
                <a:ea typeface="Arial"/>
                <a:cs typeface="Arial"/>
                <a:sym typeface="Arial"/>
              </a:defRPr>
            </a:lvl1pPr>
            <a:lvl2pPr indent="0" lvl="1" marL="0" algn="l">
              <a:spcBef>
                <a:spcPts val="0"/>
              </a:spcBef>
              <a:spcAft>
                <a:spcPts val="0"/>
              </a:spcAft>
              <a:buNone/>
              <a:defRPr b="0" i="0" sz="1200" u="none" cap="none" strike="noStrike">
                <a:solidFill>
                  <a:schemeClr val="dk2"/>
                </a:solidFill>
                <a:latin typeface="Arial"/>
                <a:ea typeface="Arial"/>
                <a:cs typeface="Arial"/>
                <a:sym typeface="Arial"/>
              </a:defRPr>
            </a:lvl2pPr>
            <a:lvl3pPr indent="0" lvl="2" marL="0" algn="l">
              <a:spcBef>
                <a:spcPts val="0"/>
              </a:spcBef>
              <a:spcAft>
                <a:spcPts val="0"/>
              </a:spcAft>
              <a:buNone/>
              <a:defRPr b="0" i="0" sz="1200" u="none" cap="none" strike="noStrike">
                <a:solidFill>
                  <a:schemeClr val="dk2"/>
                </a:solidFill>
                <a:latin typeface="Arial"/>
                <a:ea typeface="Arial"/>
                <a:cs typeface="Arial"/>
                <a:sym typeface="Arial"/>
              </a:defRPr>
            </a:lvl3pPr>
            <a:lvl4pPr indent="0" lvl="3" marL="0" algn="l">
              <a:spcBef>
                <a:spcPts val="0"/>
              </a:spcBef>
              <a:spcAft>
                <a:spcPts val="0"/>
              </a:spcAft>
              <a:buNone/>
              <a:defRPr b="0" i="0" sz="1200" u="none" cap="none" strike="noStrike">
                <a:solidFill>
                  <a:schemeClr val="dk2"/>
                </a:solidFill>
                <a:latin typeface="Arial"/>
                <a:ea typeface="Arial"/>
                <a:cs typeface="Arial"/>
                <a:sym typeface="Arial"/>
              </a:defRPr>
            </a:lvl4pPr>
            <a:lvl5pPr indent="0" lvl="4" marL="0" algn="l">
              <a:spcBef>
                <a:spcPts val="0"/>
              </a:spcBef>
              <a:spcAft>
                <a:spcPts val="0"/>
              </a:spcAft>
              <a:buNone/>
              <a:defRPr b="0" i="0" sz="1200" u="none" cap="none" strike="noStrike">
                <a:solidFill>
                  <a:schemeClr val="dk2"/>
                </a:solidFill>
                <a:latin typeface="Arial"/>
                <a:ea typeface="Arial"/>
                <a:cs typeface="Arial"/>
                <a:sym typeface="Arial"/>
              </a:defRPr>
            </a:lvl5pPr>
            <a:lvl6pPr indent="0" lvl="5" marL="0" algn="l">
              <a:spcBef>
                <a:spcPts val="0"/>
              </a:spcBef>
              <a:spcAft>
                <a:spcPts val="0"/>
              </a:spcAft>
              <a:buNone/>
              <a:defRPr b="0" i="0" sz="1200" u="none" cap="none" strike="noStrike">
                <a:solidFill>
                  <a:schemeClr val="dk2"/>
                </a:solidFill>
                <a:latin typeface="Arial"/>
                <a:ea typeface="Arial"/>
                <a:cs typeface="Arial"/>
                <a:sym typeface="Arial"/>
              </a:defRPr>
            </a:lvl6pPr>
            <a:lvl7pPr indent="0" lvl="6" marL="0" algn="l">
              <a:spcBef>
                <a:spcPts val="0"/>
              </a:spcBef>
              <a:spcAft>
                <a:spcPts val="0"/>
              </a:spcAft>
              <a:buNone/>
              <a:defRPr b="0" i="0" sz="1200" u="none" cap="none" strike="noStrike">
                <a:solidFill>
                  <a:schemeClr val="dk2"/>
                </a:solidFill>
                <a:latin typeface="Arial"/>
                <a:ea typeface="Arial"/>
                <a:cs typeface="Arial"/>
                <a:sym typeface="Arial"/>
              </a:defRPr>
            </a:lvl7pPr>
            <a:lvl8pPr indent="0" lvl="7" marL="0" algn="l">
              <a:spcBef>
                <a:spcPts val="0"/>
              </a:spcBef>
              <a:spcAft>
                <a:spcPts val="0"/>
              </a:spcAft>
              <a:buNone/>
              <a:defRPr b="0" i="0" sz="1200" u="none" cap="none" strike="noStrike">
                <a:solidFill>
                  <a:schemeClr val="dk2"/>
                </a:solidFill>
                <a:latin typeface="Arial"/>
                <a:ea typeface="Arial"/>
                <a:cs typeface="Arial"/>
                <a:sym typeface="Arial"/>
              </a:defRPr>
            </a:lvl8pPr>
            <a:lvl9pPr indent="0" lvl="8" marL="0" algn="l">
              <a:spcBef>
                <a:spcPts val="0"/>
              </a:spcBef>
              <a:spcAft>
                <a:spcPts val="0"/>
              </a:spcAft>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pic>
        <p:nvPicPr>
          <p:cNvPr id="29" name="Google Shape;29;p36"/>
          <p:cNvPicPr preferRelativeResize="0"/>
          <p:nvPr/>
        </p:nvPicPr>
        <p:blipFill rotWithShape="1">
          <a:blip r:embed="rId2">
            <a:alphaModFix/>
          </a:blip>
          <a:srcRect b="0" l="0" r="0" t="0"/>
          <a:stretch/>
        </p:blipFill>
        <p:spPr>
          <a:xfrm>
            <a:off x="10881277" y="6048000"/>
            <a:ext cx="1132477" cy="597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podnadpis a obsah">
  <p:cSld name="Nadpis, podnadpis a obsah">
    <p:spTree>
      <p:nvGrpSpPr>
        <p:cNvPr id="30" name="Shape 30"/>
        <p:cNvGrpSpPr/>
        <p:nvPr/>
      </p:nvGrpSpPr>
      <p:grpSpPr>
        <a:xfrm>
          <a:off x="0" y="0"/>
          <a:ext cx="0" cy="0"/>
          <a:chOff x="0" y="0"/>
          <a:chExt cx="0" cy="0"/>
        </a:xfrm>
      </p:grpSpPr>
      <p:sp>
        <p:nvSpPr>
          <p:cNvPr id="31" name="Google Shape;31;p37"/>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7"/>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b="0" i="0" sz="1200" u="none" cap="none" strike="noStrike">
                <a:solidFill>
                  <a:schemeClr val="dk2"/>
                </a:solidFill>
                <a:latin typeface="Arial"/>
                <a:ea typeface="Arial"/>
                <a:cs typeface="Arial"/>
                <a:sym typeface="Arial"/>
              </a:defRPr>
            </a:lvl1pPr>
            <a:lvl2pPr indent="0" lvl="1" marL="0" algn="l">
              <a:spcBef>
                <a:spcPts val="0"/>
              </a:spcBef>
              <a:spcAft>
                <a:spcPts val="0"/>
              </a:spcAft>
              <a:buNone/>
              <a:defRPr b="0" i="0" sz="1200" u="none" cap="none" strike="noStrike">
                <a:solidFill>
                  <a:schemeClr val="dk2"/>
                </a:solidFill>
                <a:latin typeface="Arial"/>
                <a:ea typeface="Arial"/>
                <a:cs typeface="Arial"/>
                <a:sym typeface="Arial"/>
              </a:defRPr>
            </a:lvl2pPr>
            <a:lvl3pPr indent="0" lvl="2" marL="0" algn="l">
              <a:spcBef>
                <a:spcPts val="0"/>
              </a:spcBef>
              <a:spcAft>
                <a:spcPts val="0"/>
              </a:spcAft>
              <a:buNone/>
              <a:defRPr b="0" i="0" sz="1200" u="none" cap="none" strike="noStrike">
                <a:solidFill>
                  <a:schemeClr val="dk2"/>
                </a:solidFill>
                <a:latin typeface="Arial"/>
                <a:ea typeface="Arial"/>
                <a:cs typeface="Arial"/>
                <a:sym typeface="Arial"/>
              </a:defRPr>
            </a:lvl3pPr>
            <a:lvl4pPr indent="0" lvl="3" marL="0" algn="l">
              <a:spcBef>
                <a:spcPts val="0"/>
              </a:spcBef>
              <a:spcAft>
                <a:spcPts val="0"/>
              </a:spcAft>
              <a:buNone/>
              <a:defRPr b="0" i="0" sz="1200" u="none" cap="none" strike="noStrike">
                <a:solidFill>
                  <a:schemeClr val="dk2"/>
                </a:solidFill>
                <a:latin typeface="Arial"/>
                <a:ea typeface="Arial"/>
                <a:cs typeface="Arial"/>
                <a:sym typeface="Arial"/>
              </a:defRPr>
            </a:lvl4pPr>
            <a:lvl5pPr indent="0" lvl="4" marL="0" algn="l">
              <a:spcBef>
                <a:spcPts val="0"/>
              </a:spcBef>
              <a:spcAft>
                <a:spcPts val="0"/>
              </a:spcAft>
              <a:buNone/>
              <a:defRPr b="0" i="0" sz="1200" u="none" cap="none" strike="noStrike">
                <a:solidFill>
                  <a:schemeClr val="dk2"/>
                </a:solidFill>
                <a:latin typeface="Arial"/>
                <a:ea typeface="Arial"/>
                <a:cs typeface="Arial"/>
                <a:sym typeface="Arial"/>
              </a:defRPr>
            </a:lvl5pPr>
            <a:lvl6pPr indent="0" lvl="5" marL="0" algn="l">
              <a:spcBef>
                <a:spcPts val="0"/>
              </a:spcBef>
              <a:spcAft>
                <a:spcPts val="0"/>
              </a:spcAft>
              <a:buNone/>
              <a:defRPr b="0" i="0" sz="1200" u="none" cap="none" strike="noStrike">
                <a:solidFill>
                  <a:schemeClr val="dk2"/>
                </a:solidFill>
                <a:latin typeface="Arial"/>
                <a:ea typeface="Arial"/>
                <a:cs typeface="Arial"/>
                <a:sym typeface="Arial"/>
              </a:defRPr>
            </a:lvl6pPr>
            <a:lvl7pPr indent="0" lvl="6" marL="0" algn="l">
              <a:spcBef>
                <a:spcPts val="0"/>
              </a:spcBef>
              <a:spcAft>
                <a:spcPts val="0"/>
              </a:spcAft>
              <a:buNone/>
              <a:defRPr b="0" i="0" sz="1200" u="none" cap="none" strike="noStrike">
                <a:solidFill>
                  <a:schemeClr val="dk2"/>
                </a:solidFill>
                <a:latin typeface="Arial"/>
                <a:ea typeface="Arial"/>
                <a:cs typeface="Arial"/>
                <a:sym typeface="Arial"/>
              </a:defRPr>
            </a:lvl7pPr>
            <a:lvl8pPr indent="0" lvl="7" marL="0" algn="l">
              <a:spcBef>
                <a:spcPts val="0"/>
              </a:spcBef>
              <a:spcAft>
                <a:spcPts val="0"/>
              </a:spcAft>
              <a:buNone/>
              <a:defRPr b="0" i="0" sz="1200" u="none" cap="none" strike="noStrike">
                <a:solidFill>
                  <a:schemeClr val="dk2"/>
                </a:solidFill>
                <a:latin typeface="Arial"/>
                <a:ea typeface="Arial"/>
                <a:cs typeface="Arial"/>
                <a:sym typeface="Arial"/>
              </a:defRPr>
            </a:lvl8pPr>
            <a:lvl9pPr indent="0" lvl="8" marL="0" algn="l">
              <a:spcBef>
                <a:spcPts val="0"/>
              </a:spcBef>
              <a:spcAft>
                <a:spcPts val="0"/>
              </a:spcAft>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33" name="Google Shape;33;p37"/>
          <p:cNvSpPr txBox="1"/>
          <p:nvPr>
            <p:ph idx="1" type="body"/>
          </p:nvPr>
        </p:nvSpPr>
        <p:spPr>
          <a:xfrm>
            <a:off x="720725" y="1296001"/>
            <a:ext cx="10752138"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34" name="Google Shape;34;p37"/>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7"/>
          <p:cNvSpPr txBox="1"/>
          <p:nvPr>
            <p:ph idx="2" type="body"/>
          </p:nvPr>
        </p:nvSpPr>
        <p:spPr>
          <a:xfrm>
            <a:off x="720000" y="1692002"/>
            <a:ext cx="10753200" cy="4139998"/>
          </a:xfrm>
          <a:prstGeom prst="rect">
            <a:avLst/>
          </a:prstGeom>
          <a:noFill/>
          <a:ln>
            <a:noFill/>
          </a:ln>
        </p:spPr>
        <p:txBody>
          <a:bodyPr anchorCtr="0" anchor="t" bIns="0" lIns="0" spcFirstLastPara="1" rIns="0" wrap="square" tIns="0">
            <a:noAutofit/>
          </a:bodyPr>
          <a:lstStyle>
            <a:lvl1pPr indent="-406400" lvl="0" marL="457200" algn="l">
              <a:lnSpc>
                <a:spcPct val="128571"/>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36" name="Google Shape;36;p37"/>
          <p:cNvPicPr preferRelativeResize="0"/>
          <p:nvPr/>
        </p:nvPicPr>
        <p:blipFill rotWithShape="1">
          <a:blip r:embed="rId2">
            <a:alphaModFix/>
          </a:blip>
          <a:srcRect b="0" l="0" r="0" t="0"/>
          <a:stretch/>
        </p:blipFill>
        <p:spPr>
          <a:xfrm>
            <a:off x="10881277" y="6048000"/>
            <a:ext cx="1132477" cy="597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porovnání">
  <p:cSld name="Nadpis a porovnání">
    <p:spTree>
      <p:nvGrpSpPr>
        <p:cNvPr id="37" name="Shape 37"/>
        <p:cNvGrpSpPr/>
        <p:nvPr/>
      </p:nvGrpSpPr>
      <p:grpSpPr>
        <a:xfrm>
          <a:off x="0" y="0"/>
          <a:ext cx="0" cy="0"/>
          <a:chOff x="0" y="0"/>
          <a:chExt cx="0" cy="0"/>
        </a:xfrm>
      </p:grpSpPr>
      <p:sp>
        <p:nvSpPr>
          <p:cNvPr id="38" name="Google Shape;38;p38"/>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8"/>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b="0" i="0" sz="1200" u="none" cap="none" strike="noStrike">
                <a:solidFill>
                  <a:schemeClr val="dk2"/>
                </a:solidFill>
                <a:latin typeface="Arial"/>
                <a:ea typeface="Arial"/>
                <a:cs typeface="Arial"/>
                <a:sym typeface="Arial"/>
              </a:defRPr>
            </a:lvl1pPr>
            <a:lvl2pPr indent="0" lvl="1" marL="0" algn="l">
              <a:spcBef>
                <a:spcPts val="0"/>
              </a:spcBef>
              <a:spcAft>
                <a:spcPts val="0"/>
              </a:spcAft>
              <a:buNone/>
              <a:defRPr b="0" i="0" sz="1200" u="none" cap="none" strike="noStrike">
                <a:solidFill>
                  <a:schemeClr val="dk2"/>
                </a:solidFill>
                <a:latin typeface="Arial"/>
                <a:ea typeface="Arial"/>
                <a:cs typeface="Arial"/>
                <a:sym typeface="Arial"/>
              </a:defRPr>
            </a:lvl2pPr>
            <a:lvl3pPr indent="0" lvl="2" marL="0" algn="l">
              <a:spcBef>
                <a:spcPts val="0"/>
              </a:spcBef>
              <a:spcAft>
                <a:spcPts val="0"/>
              </a:spcAft>
              <a:buNone/>
              <a:defRPr b="0" i="0" sz="1200" u="none" cap="none" strike="noStrike">
                <a:solidFill>
                  <a:schemeClr val="dk2"/>
                </a:solidFill>
                <a:latin typeface="Arial"/>
                <a:ea typeface="Arial"/>
                <a:cs typeface="Arial"/>
                <a:sym typeface="Arial"/>
              </a:defRPr>
            </a:lvl3pPr>
            <a:lvl4pPr indent="0" lvl="3" marL="0" algn="l">
              <a:spcBef>
                <a:spcPts val="0"/>
              </a:spcBef>
              <a:spcAft>
                <a:spcPts val="0"/>
              </a:spcAft>
              <a:buNone/>
              <a:defRPr b="0" i="0" sz="1200" u="none" cap="none" strike="noStrike">
                <a:solidFill>
                  <a:schemeClr val="dk2"/>
                </a:solidFill>
                <a:latin typeface="Arial"/>
                <a:ea typeface="Arial"/>
                <a:cs typeface="Arial"/>
                <a:sym typeface="Arial"/>
              </a:defRPr>
            </a:lvl4pPr>
            <a:lvl5pPr indent="0" lvl="4" marL="0" algn="l">
              <a:spcBef>
                <a:spcPts val="0"/>
              </a:spcBef>
              <a:spcAft>
                <a:spcPts val="0"/>
              </a:spcAft>
              <a:buNone/>
              <a:defRPr b="0" i="0" sz="1200" u="none" cap="none" strike="noStrike">
                <a:solidFill>
                  <a:schemeClr val="dk2"/>
                </a:solidFill>
                <a:latin typeface="Arial"/>
                <a:ea typeface="Arial"/>
                <a:cs typeface="Arial"/>
                <a:sym typeface="Arial"/>
              </a:defRPr>
            </a:lvl5pPr>
            <a:lvl6pPr indent="0" lvl="5" marL="0" algn="l">
              <a:spcBef>
                <a:spcPts val="0"/>
              </a:spcBef>
              <a:spcAft>
                <a:spcPts val="0"/>
              </a:spcAft>
              <a:buNone/>
              <a:defRPr b="0" i="0" sz="1200" u="none" cap="none" strike="noStrike">
                <a:solidFill>
                  <a:schemeClr val="dk2"/>
                </a:solidFill>
                <a:latin typeface="Arial"/>
                <a:ea typeface="Arial"/>
                <a:cs typeface="Arial"/>
                <a:sym typeface="Arial"/>
              </a:defRPr>
            </a:lvl6pPr>
            <a:lvl7pPr indent="0" lvl="6" marL="0" algn="l">
              <a:spcBef>
                <a:spcPts val="0"/>
              </a:spcBef>
              <a:spcAft>
                <a:spcPts val="0"/>
              </a:spcAft>
              <a:buNone/>
              <a:defRPr b="0" i="0" sz="1200" u="none" cap="none" strike="noStrike">
                <a:solidFill>
                  <a:schemeClr val="dk2"/>
                </a:solidFill>
                <a:latin typeface="Arial"/>
                <a:ea typeface="Arial"/>
                <a:cs typeface="Arial"/>
                <a:sym typeface="Arial"/>
              </a:defRPr>
            </a:lvl7pPr>
            <a:lvl8pPr indent="0" lvl="7" marL="0" algn="l">
              <a:spcBef>
                <a:spcPts val="0"/>
              </a:spcBef>
              <a:spcAft>
                <a:spcPts val="0"/>
              </a:spcAft>
              <a:buNone/>
              <a:defRPr b="0" i="0" sz="1200" u="none" cap="none" strike="noStrike">
                <a:solidFill>
                  <a:schemeClr val="dk2"/>
                </a:solidFill>
                <a:latin typeface="Arial"/>
                <a:ea typeface="Arial"/>
                <a:cs typeface="Arial"/>
                <a:sym typeface="Arial"/>
              </a:defRPr>
            </a:lvl8pPr>
            <a:lvl9pPr indent="0" lvl="8" marL="0" algn="l">
              <a:spcBef>
                <a:spcPts val="0"/>
              </a:spcBef>
              <a:spcAft>
                <a:spcPts val="0"/>
              </a:spcAft>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40" name="Google Shape;40;p38"/>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8"/>
          <p:cNvSpPr txBox="1"/>
          <p:nvPr>
            <p:ph idx="1" type="body"/>
          </p:nvPr>
        </p:nvSpPr>
        <p:spPr>
          <a:xfrm>
            <a:off x="720000" y="1701505"/>
            <a:ext cx="5219998" cy="4139998"/>
          </a:xfrm>
          <a:prstGeom prst="rect">
            <a:avLst/>
          </a:prstGeom>
          <a:noFill/>
          <a:ln>
            <a:noFill/>
          </a:ln>
        </p:spPr>
        <p:txBody>
          <a:bodyPr anchorCtr="0" anchor="t" bIns="0" lIns="0" spcFirstLastPara="1" rIns="0" wrap="square" tIns="0">
            <a:noAutofit/>
          </a:bodyPr>
          <a:lstStyle>
            <a:lvl1pPr indent="-406400" lvl="0" marL="457200" algn="l">
              <a:lnSpc>
                <a:spcPct val="128571"/>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42" name="Google Shape;42;p38"/>
          <p:cNvSpPr txBox="1"/>
          <p:nvPr>
            <p:ph idx="2" type="body"/>
          </p:nvPr>
        </p:nvSpPr>
        <p:spPr>
          <a:xfrm>
            <a:off x="6251280" y="1701505"/>
            <a:ext cx="5219998" cy="4139998"/>
          </a:xfrm>
          <a:prstGeom prst="rect">
            <a:avLst/>
          </a:prstGeom>
          <a:noFill/>
          <a:ln>
            <a:noFill/>
          </a:ln>
        </p:spPr>
        <p:txBody>
          <a:bodyPr anchorCtr="0" anchor="t" bIns="0" lIns="0" spcFirstLastPara="1" rIns="0" wrap="square" tIns="0">
            <a:noAutofit/>
          </a:bodyPr>
          <a:lstStyle>
            <a:lvl1pPr indent="-406400" lvl="0" marL="457200" algn="l">
              <a:lnSpc>
                <a:spcPct val="128571"/>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43" name="Google Shape;43;p38"/>
          <p:cNvPicPr preferRelativeResize="0"/>
          <p:nvPr/>
        </p:nvPicPr>
        <p:blipFill rotWithShape="1">
          <a:blip r:embed="rId2">
            <a:alphaModFix/>
          </a:blip>
          <a:srcRect b="0" l="0" r="0" t="0"/>
          <a:stretch/>
        </p:blipFill>
        <p:spPr>
          <a:xfrm>
            <a:off x="10881277" y="6048000"/>
            <a:ext cx="1132477" cy="597600"/>
          </a:xfrm>
          <a:prstGeom prst="rect">
            <a:avLst/>
          </a:prstGeom>
          <a:noFill/>
          <a:ln>
            <a:noFill/>
          </a:ln>
        </p:spPr>
      </p:pic>
    </p:spTree>
  </p:cSld>
  <p:clrMapOvr>
    <a:masterClrMapping/>
  </p:clrMapOvr>
  <p:extLst>
    <p:ext uri="{DCECCB84-F9BA-43D5-87BE-67443E8EF086}">
      <p15:sldGuideLst>
        <p15:guide id="1" orient="horz" pos="3657">
          <p15:clr>
            <a:srgbClr val="FBAE40"/>
          </p15:clr>
        </p15:guide>
        <p15:guide id="2" pos="724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podnadpis a porovnání">
  <p:cSld name="Nadpis, podnadpis a porovnání">
    <p:spTree>
      <p:nvGrpSpPr>
        <p:cNvPr id="44" name="Shape 44"/>
        <p:cNvGrpSpPr/>
        <p:nvPr/>
      </p:nvGrpSpPr>
      <p:grpSpPr>
        <a:xfrm>
          <a:off x="0" y="0"/>
          <a:ext cx="0" cy="0"/>
          <a:chOff x="0" y="0"/>
          <a:chExt cx="0" cy="0"/>
        </a:xfrm>
      </p:grpSpPr>
      <p:sp>
        <p:nvSpPr>
          <p:cNvPr id="45" name="Google Shape;45;p39"/>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9"/>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b="0" i="0" sz="1200" u="none" cap="none" strike="noStrike">
                <a:solidFill>
                  <a:schemeClr val="dk2"/>
                </a:solidFill>
                <a:latin typeface="Arial"/>
                <a:ea typeface="Arial"/>
                <a:cs typeface="Arial"/>
                <a:sym typeface="Arial"/>
              </a:defRPr>
            </a:lvl1pPr>
            <a:lvl2pPr indent="0" lvl="1" marL="0" algn="l">
              <a:spcBef>
                <a:spcPts val="0"/>
              </a:spcBef>
              <a:spcAft>
                <a:spcPts val="0"/>
              </a:spcAft>
              <a:buNone/>
              <a:defRPr b="0" i="0" sz="1200" u="none" cap="none" strike="noStrike">
                <a:solidFill>
                  <a:schemeClr val="dk2"/>
                </a:solidFill>
                <a:latin typeface="Arial"/>
                <a:ea typeface="Arial"/>
                <a:cs typeface="Arial"/>
                <a:sym typeface="Arial"/>
              </a:defRPr>
            </a:lvl2pPr>
            <a:lvl3pPr indent="0" lvl="2" marL="0" algn="l">
              <a:spcBef>
                <a:spcPts val="0"/>
              </a:spcBef>
              <a:spcAft>
                <a:spcPts val="0"/>
              </a:spcAft>
              <a:buNone/>
              <a:defRPr b="0" i="0" sz="1200" u="none" cap="none" strike="noStrike">
                <a:solidFill>
                  <a:schemeClr val="dk2"/>
                </a:solidFill>
                <a:latin typeface="Arial"/>
                <a:ea typeface="Arial"/>
                <a:cs typeface="Arial"/>
                <a:sym typeface="Arial"/>
              </a:defRPr>
            </a:lvl3pPr>
            <a:lvl4pPr indent="0" lvl="3" marL="0" algn="l">
              <a:spcBef>
                <a:spcPts val="0"/>
              </a:spcBef>
              <a:spcAft>
                <a:spcPts val="0"/>
              </a:spcAft>
              <a:buNone/>
              <a:defRPr b="0" i="0" sz="1200" u="none" cap="none" strike="noStrike">
                <a:solidFill>
                  <a:schemeClr val="dk2"/>
                </a:solidFill>
                <a:latin typeface="Arial"/>
                <a:ea typeface="Arial"/>
                <a:cs typeface="Arial"/>
                <a:sym typeface="Arial"/>
              </a:defRPr>
            </a:lvl4pPr>
            <a:lvl5pPr indent="0" lvl="4" marL="0" algn="l">
              <a:spcBef>
                <a:spcPts val="0"/>
              </a:spcBef>
              <a:spcAft>
                <a:spcPts val="0"/>
              </a:spcAft>
              <a:buNone/>
              <a:defRPr b="0" i="0" sz="1200" u="none" cap="none" strike="noStrike">
                <a:solidFill>
                  <a:schemeClr val="dk2"/>
                </a:solidFill>
                <a:latin typeface="Arial"/>
                <a:ea typeface="Arial"/>
                <a:cs typeface="Arial"/>
                <a:sym typeface="Arial"/>
              </a:defRPr>
            </a:lvl5pPr>
            <a:lvl6pPr indent="0" lvl="5" marL="0" algn="l">
              <a:spcBef>
                <a:spcPts val="0"/>
              </a:spcBef>
              <a:spcAft>
                <a:spcPts val="0"/>
              </a:spcAft>
              <a:buNone/>
              <a:defRPr b="0" i="0" sz="1200" u="none" cap="none" strike="noStrike">
                <a:solidFill>
                  <a:schemeClr val="dk2"/>
                </a:solidFill>
                <a:latin typeface="Arial"/>
                <a:ea typeface="Arial"/>
                <a:cs typeface="Arial"/>
                <a:sym typeface="Arial"/>
              </a:defRPr>
            </a:lvl6pPr>
            <a:lvl7pPr indent="0" lvl="6" marL="0" algn="l">
              <a:spcBef>
                <a:spcPts val="0"/>
              </a:spcBef>
              <a:spcAft>
                <a:spcPts val="0"/>
              </a:spcAft>
              <a:buNone/>
              <a:defRPr b="0" i="0" sz="1200" u="none" cap="none" strike="noStrike">
                <a:solidFill>
                  <a:schemeClr val="dk2"/>
                </a:solidFill>
                <a:latin typeface="Arial"/>
                <a:ea typeface="Arial"/>
                <a:cs typeface="Arial"/>
                <a:sym typeface="Arial"/>
              </a:defRPr>
            </a:lvl7pPr>
            <a:lvl8pPr indent="0" lvl="7" marL="0" algn="l">
              <a:spcBef>
                <a:spcPts val="0"/>
              </a:spcBef>
              <a:spcAft>
                <a:spcPts val="0"/>
              </a:spcAft>
              <a:buNone/>
              <a:defRPr b="0" i="0" sz="1200" u="none" cap="none" strike="noStrike">
                <a:solidFill>
                  <a:schemeClr val="dk2"/>
                </a:solidFill>
                <a:latin typeface="Arial"/>
                <a:ea typeface="Arial"/>
                <a:cs typeface="Arial"/>
                <a:sym typeface="Arial"/>
              </a:defRPr>
            </a:lvl8pPr>
            <a:lvl9pPr indent="0" lvl="8" marL="0" algn="l">
              <a:spcBef>
                <a:spcPts val="0"/>
              </a:spcBef>
              <a:spcAft>
                <a:spcPts val="0"/>
              </a:spcAft>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47" name="Google Shape;47;p39"/>
          <p:cNvSpPr txBox="1"/>
          <p:nvPr>
            <p:ph idx="1" type="body"/>
          </p:nvPr>
        </p:nvSpPr>
        <p:spPr>
          <a:xfrm>
            <a:off x="720725" y="1296001"/>
            <a:ext cx="5220000"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48" name="Google Shape;48;p39"/>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9"/>
          <p:cNvSpPr txBox="1"/>
          <p:nvPr>
            <p:ph idx="2" type="body"/>
          </p:nvPr>
        </p:nvSpPr>
        <p:spPr>
          <a:xfrm>
            <a:off x="6251278" y="1290515"/>
            <a:ext cx="5220000"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50" name="Google Shape;50;p39"/>
          <p:cNvSpPr txBox="1"/>
          <p:nvPr>
            <p:ph idx="3" type="body"/>
          </p:nvPr>
        </p:nvSpPr>
        <p:spPr>
          <a:xfrm>
            <a:off x="720000" y="1701505"/>
            <a:ext cx="5219998" cy="4139998"/>
          </a:xfrm>
          <a:prstGeom prst="rect">
            <a:avLst/>
          </a:prstGeom>
          <a:noFill/>
          <a:ln>
            <a:noFill/>
          </a:ln>
        </p:spPr>
        <p:txBody>
          <a:bodyPr anchorCtr="0" anchor="t" bIns="0" lIns="0" spcFirstLastPara="1" rIns="0" wrap="square" tIns="0">
            <a:noAutofit/>
          </a:bodyPr>
          <a:lstStyle>
            <a:lvl1pPr indent="-406400" lvl="0" marL="457200" algn="l">
              <a:lnSpc>
                <a:spcPct val="128571"/>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51" name="Google Shape;51;p39"/>
          <p:cNvSpPr txBox="1"/>
          <p:nvPr>
            <p:ph idx="4" type="body"/>
          </p:nvPr>
        </p:nvSpPr>
        <p:spPr>
          <a:xfrm>
            <a:off x="6251280" y="1701505"/>
            <a:ext cx="5219998" cy="4139998"/>
          </a:xfrm>
          <a:prstGeom prst="rect">
            <a:avLst/>
          </a:prstGeom>
          <a:noFill/>
          <a:ln>
            <a:noFill/>
          </a:ln>
        </p:spPr>
        <p:txBody>
          <a:bodyPr anchorCtr="0" anchor="t" bIns="0" lIns="0" spcFirstLastPara="1" rIns="0" wrap="square" tIns="0">
            <a:noAutofit/>
          </a:bodyPr>
          <a:lstStyle>
            <a:lvl1pPr indent="-406400" lvl="0" marL="457200" algn="l">
              <a:lnSpc>
                <a:spcPct val="128571"/>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52" name="Google Shape;52;p39"/>
          <p:cNvPicPr preferRelativeResize="0"/>
          <p:nvPr/>
        </p:nvPicPr>
        <p:blipFill rotWithShape="1">
          <a:blip r:embed="rId2">
            <a:alphaModFix/>
          </a:blip>
          <a:srcRect b="0" l="0" r="0" t="0"/>
          <a:stretch/>
        </p:blipFill>
        <p:spPr>
          <a:xfrm>
            <a:off x="10881277" y="6048000"/>
            <a:ext cx="1132477" cy="597600"/>
          </a:xfrm>
          <a:prstGeom prst="rect">
            <a:avLst/>
          </a:prstGeom>
          <a:noFill/>
          <a:ln>
            <a:noFill/>
          </a:ln>
        </p:spPr>
      </p:pic>
    </p:spTree>
  </p:cSld>
  <p:clrMapOvr>
    <a:masterClrMapping/>
  </p:clrMapOvr>
  <p:extLst>
    <p:ext uri="{DCECCB84-F9BA-43D5-87BE-67443E8EF086}">
      <p15:sldGuideLst>
        <p15:guide id="1" orient="horz" pos="2886">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extem">
  <p:cSld name="Obrázek s textem">
    <p:spTree>
      <p:nvGrpSpPr>
        <p:cNvPr id="53" name="Shape 53"/>
        <p:cNvGrpSpPr/>
        <p:nvPr/>
      </p:nvGrpSpPr>
      <p:grpSpPr>
        <a:xfrm>
          <a:off x="0" y="0"/>
          <a:ext cx="0" cy="0"/>
          <a:chOff x="0" y="0"/>
          <a:chExt cx="0" cy="0"/>
        </a:xfrm>
      </p:grpSpPr>
      <p:sp>
        <p:nvSpPr>
          <p:cNvPr id="54" name="Google Shape;54;p40"/>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40"/>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0"/>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cs-CZ"/>
              <a:t>‹#›</a:t>
            </a:fld>
            <a:endParaRPr/>
          </a:p>
        </p:txBody>
      </p:sp>
      <p:sp>
        <p:nvSpPr>
          <p:cNvPr id="57" name="Google Shape;57;p40"/>
          <p:cNvSpPr txBox="1"/>
          <p:nvPr>
            <p:ph idx="1" type="body"/>
          </p:nvPr>
        </p:nvSpPr>
        <p:spPr>
          <a:xfrm>
            <a:off x="7347735" y="2596845"/>
            <a:ext cx="4125465" cy="3208441"/>
          </a:xfrm>
          <a:prstGeom prst="rect">
            <a:avLst/>
          </a:prstGeom>
          <a:noFill/>
          <a:ln>
            <a:noFill/>
          </a:ln>
        </p:spPr>
        <p:txBody>
          <a:bodyPr anchorCtr="0" anchor="t" bIns="0" lIns="0" spcFirstLastPara="1" rIns="0" wrap="square" tIns="0">
            <a:noAutofit/>
          </a:bodyPr>
          <a:lstStyle>
            <a:lvl1pPr indent="-355600" lvl="0" marL="457200" algn="l">
              <a:lnSpc>
                <a:spcPct val="180000"/>
              </a:lnSpc>
              <a:spcBef>
                <a:spcPts val="0"/>
              </a:spcBef>
              <a:spcAft>
                <a:spcPts val="0"/>
              </a:spcAft>
              <a:buClr>
                <a:schemeClr val="dk2"/>
              </a:buClr>
              <a:buSzPts val="2000"/>
              <a:buFont typeface="Arial"/>
              <a:buChar char="̶"/>
              <a:defRPr b="0" sz="200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58" name="Google Shape;58;p40"/>
          <p:cNvSpPr/>
          <p:nvPr>
            <p:ph idx="2" type="pic"/>
          </p:nvPr>
        </p:nvSpPr>
        <p:spPr>
          <a:xfrm>
            <a:off x="729509" y="1665288"/>
            <a:ext cx="6207791" cy="4139998"/>
          </a:xfrm>
          <a:prstGeom prst="rect">
            <a:avLst/>
          </a:prstGeom>
          <a:noFill/>
          <a:ln>
            <a:noFill/>
          </a:ln>
        </p:spPr>
      </p:sp>
      <p:sp>
        <p:nvSpPr>
          <p:cNvPr id="59" name="Google Shape;59;p40"/>
          <p:cNvSpPr txBox="1"/>
          <p:nvPr>
            <p:ph idx="3" type="body"/>
          </p:nvPr>
        </p:nvSpPr>
        <p:spPr>
          <a:xfrm>
            <a:off x="720725" y="1296001"/>
            <a:ext cx="10752138"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60" name="Google Shape;60;p40"/>
          <p:cNvPicPr preferRelativeResize="0"/>
          <p:nvPr/>
        </p:nvPicPr>
        <p:blipFill rotWithShape="1">
          <a:blip r:embed="rId2">
            <a:alphaModFix/>
          </a:blip>
          <a:srcRect b="0" l="0" r="0" t="0"/>
          <a:stretch/>
        </p:blipFill>
        <p:spPr>
          <a:xfrm>
            <a:off x="10881277" y="6048000"/>
            <a:ext cx="1132477" cy="597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podnadpis a tři sloupce">
  <p:cSld name="Nadpis, podnadpis a tři sloupce">
    <p:spTree>
      <p:nvGrpSpPr>
        <p:cNvPr id="61" name="Shape 61"/>
        <p:cNvGrpSpPr/>
        <p:nvPr/>
      </p:nvGrpSpPr>
      <p:grpSpPr>
        <a:xfrm>
          <a:off x="0" y="0"/>
          <a:ext cx="0" cy="0"/>
          <a:chOff x="0" y="0"/>
          <a:chExt cx="0" cy="0"/>
        </a:xfrm>
      </p:grpSpPr>
      <p:sp>
        <p:nvSpPr>
          <p:cNvPr id="62" name="Google Shape;62;p41"/>
          <p:cNvSpPr txBox="1"/>
          <p:nvPr>
            <p:ph idx="1" type="body"/>
          </p:nvPr>
        </p:nvSpPr>
        <p:spPr>
          <a:xfrm>
            <a:off x="4440000" y="1692002"/>
            <a:ext cx="3311525" cy="2230711"/>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SzPts val="2800"/>
              <a:buFont typeface="Arial"/>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3" name="Google Shape;63;p41"/>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1"/>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b="0" i="0" sz="1200" u="none" cap="none" strike="noStrike">
                <a:solidFill>
                  <a:schemeClr val="dk2"/>
                </a:solidFill>
                <a:latin typeface="Arial"/>
                <a:ea typeface="Arial"/>
                <a:cs typeface="Arial"/>
                <a:sym typeface="Arial"/>
              </a:defRPr>
            </a:lvl1pPr>
            <a:lvl2pPr indent="0" lvl="1" marL="0" algn="l">
              <a:spcBef>
                <a:spcPts val="0"/>
              </a:spcBef>
              <a:spcAft>
                <a:spcPts val="0"/>
              </a:spcAft>
              <a:buNone/>
              <a:defRPr b="0" i="0" sz="1200" u="none" cap="none" strike="noStrike">
                <a:solidFill>
                  <a:schemeClr val="dk2"/>
                </a:solidFill>
                <a:latin typeface="Arial"/>
                <a:ea typeface="Arial"/>
                <a:cs typeface="Arial"/>
                <a:sym typeface="Arial"/>
              </a:defRPr>
            </a:lvl2pPr>
            <a:lvl3pPr indent="0" lvl="2" marL="0" algn="l">
              <a:spcBef>
                <a:spcPts val="0"/>
              </a:spcBef>
              <a:spcAft>
                <a:spcPts val="0"/>
              </a:spcAft>
              <a:buNone/>
              <a:defRPr b="0" i="0" sz="1200" u="none" cap="none" strike="noStrike">
                <a:solidFill>
                  <a:schemeClr val="dk2"/>
                </a:solidFill>
                <a:latin typeface="Arial"/>
                <a:ea typeface="Arial"/>
                <a:cs typeface="Arial"/>
                <a:sym typeface="Arial"/>
              </a:defRPr>
            </a:lvl3pPr>
            <a:lvl4pPr indent="0" lvl="3" marL="0" algn="l">
              <a:spcBef>
                <a:spcPts val="0"/>
              </a:spcBef>
              <a:spcAft>
                <a:spcPts val="0"/>
              </a:spcAft>
              <a:buNone/>
              <a:defRPr b="0" i="0" sz="1200" u="none" cap="none" strike="noStrike">
                <a:solidFill>
                  <a:schemeClr val="dk2"/>
                </a:solidFill>
                <a:latin typeface="Arial"/>
                <a:ea typeface="Arial"/>
                <a:cs typeface="Arial"/>
                <a:sym typeface="Arial"/>
              </a:defRPr>
            </a:lvl4pPr>
            <a:lvl5pPr indent="0" lvl="4" marL="0" algn="l">
              <a:spcBef>
                <a:spcPts val="0"/>
              </a:spcBef>
              <a:spcAft>
                <a:spcPts val="0"/>
              </a:spcAft>
              <a:buNone/>
              <a:defRPr b="0" i="0" sz="1200" u="none" cap="none" strike="noStrike">
                <a:solidFill>
                  <a:schemeClr val="dk2"/>
                </a:solidFill>
                <a:latin typeface="Arial"/>
                <a:ea typeface="Arial"/>
                <a:cs typeface="Arial"/>
                <a:sym typeface="Arial"/>
              </a:defRPr>
            </a:lvl5pPr>
            <a:lvl6pPr indent="0" lvl="5" marL="0" algn="l">
              <a:spcBef>
                <a:spcPts val="0"/>
              </a:spcBef>
              <a:spcAft>
                <a:spcPts val="0"/>
              </a:spcAft>
              <a:buNone/>
              <a:defRPr b="0" i="0" sz="1200" u="none" cap="none" strike="noStrike">
                <a:solidFill>
                  <a:schemeClr val="dk2"/>
                </a:solidFill>
                <a:latin typeface="Arial"/>
                <a:ea typeface="Arial"/>
                <a:cs typeface="Arial"/>
                <a:sym typeface="Arial"/>
              </a:defRPr>
            </a:lvl6pPr>
            <a:lvl7pPr indent="0" lvl="6" marL="0" algn="l">
              <a:spcBef>
                <a:spcPts val="0"/>
              </a:spcBef>
              <a:spcAft>
                <a:spcPts val="0"/>
              </a:spcAft>
              <a:buNone/>
              <a:defRPr b="0" i="0" sz="1200" u="none" cap="none" strike="noStrike">
                <a:solidFill>
                  <a:schemeClr val="dk2"/>
                </a:solidFill>
                <a:latin typeface="Arial"/>
                <a:ea typeface="Arial"/>
                <a:cs typeface="Arial"/>
                <a:sym typeface="Arial"/>
              </a:defRPr>
            </a:lvl7pPr>
            <a:lvl8pPr indent="0" lvl="7" marL="0" algn="l">
              <a:spcBef>
                <a:spcPts val="0"/>
              </a:spcBef>
              <a:spcAft>
                <a:spcPts val="0"/>
              </a:spcAft>
              <a:buNone/>
              <a:defRPr b="0" i="0" sz="1200" u="none" cap="none" strike="noStrike">
                <a:solidFill>
                  <a:schemeClr val="dk2"/>
                </a:solidFill>
                <a:latin typeface="Arial"/>
                <a:ea typeface="Arial"/>
                <a:cs typeface="Arial"/>
                <a:sym typeface="Arial"/>
              </a:defRPr>
            </a:lvl8pPr>
            <a:lvl9pPr indent="0" lvl="8" marL="0" algn="l">
              <a:spcBef>
                <a:spcPts val="0"/>
              </a:spcBef>
              <a:spcAft>
                <a:spcPts val="0"/>
              </a:spcAft>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65" name="Google Shape;65;p41"/>
          <p:cNvSpPr txBox="1"/>
          <p:nvPr>
            <p:ph idx="2" type="body"/>
          </p:nvPr>
        </p:nvSpPr>
        <p:spPr>
          <a:xfrm>
            <a:off x="719999" y="4414271"/>
            <a:ext cx="3312000" cy="142773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6" name="Google Shape;66;p41"/>
          <p:cNvSpPr txBox="1"/>
          <p:nvPr>
            <p:ph idx="3" type="body"/>
          </p:nvPr>
        </p:nvSpPr>
        <p:spPr>
          <a:xfrm>
            <a:off x="4440000" y="4414271"/>
            <a:ext cx="3312000" cy="142773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7" name="Google Shape;67;p41"/>
          <p:cNvSpPr txBox="1"/>
          <p:nvPr>
            <p:ph idx="4" type="body"/>
          </p:nvPr>
        </p:nvSpPr>
        <p:spPr>
          <a:xfrm>
            <a:off x="8161200" y="4414270"/>
            <a:ext cx="3312000" cy="142773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8" name="Google Shape;68;p41"/>
          <p:cNvSpPr txBox="1"/>
          <p:nvPr>
            <p:ph idx="5" type="body"/>
          </p:nvPr>
        </p:nvSpPr>
        <p:spPr>
          <a:xfrm>
            <a:off x="720725" y="4025136"/>
            <a:ext cx="3311525" cy="216000"/>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0"/>
              </a:spcBef>
              <a:spcAft>
                <a:spcPts val="0"/>
              </a:spcAft>
              <a:buSzPts val="1000"/>
              <a:buFont typeface="Arial"/>
              <a:buNone/>
              <a:defRPr b="0" sz="10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9" name="Google Shape;69;p41"/>
          <p:cNvSpPr txBox="1"/>
          <p:nvPr>
            <p:ph idx="6" type="body"/>
          </p:nvPr>
        </p:nvSpPr>
        <p:spPr>
          <a:xfrm>
            <a:off x="4440475" y="4025136"/>
            <a:ext cx="3311525" cy="216000"/>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0"/>
              </a:spcBef>
              <a:spcAft>
                <a:spcPts val="0"/>
              </a:spcAft>
              <a:buSzPts val="1000"/>
              <a:buFont typeface="Arial"/>
              <a:buNone/>
              <a:defRPr b="0" sz="10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0" name="Google Shape;70;p41"/>
          <p:cNvSpPr txBox="1"/>
          <p:nvPr>
            <p:ph idx="7" type="body"/>
          </p:nvPr>
        </p:nvSpPr>
        <p:spPr>
          <a:xfrm>
            <a:off x="8161436" y="4025136"/>
            <a:ext cx="3311525" cy="216000"/>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0"/>
              </a:spcBef>
              <a:spcAft>
                <a:spcPts val="0"/>
              </a:spcAft>
              <a:buSzPts val="1000"/>
              <a:buFont typeface="Arial"/>
              <a:buNone/>
              <a:defRPr b="0" sz="10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1" name="Google Shape;71;p41"/>
          <p:cNvSpPr txBox="1"/>
          <p:nvPr>
            <p:ph idx="8" type="body"/>
          </p:nvPr>
        </p:nvSpPr>
        <p:spPr>
          <a:xfrm>
            <a:off x="719999" y="1692002"/>
            <a:ext cx="3311525" cy="2230711"/>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SzPts val="2800"/>
              <a:buFont typeface="Arial"/>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2" name="Google Shape;72;p41"/>
          <p:cNvSpPr txBox="1"/>
          <p:nvPr>
            <p:ph idx="9" type="body"/>
          </p:nvPr>
        </p:nvSpPr>
        <p:spPr>
          <a:xfrm>
            <a:off x="8160001" y="1692002"/>
            <a:ext cx="3311525" cy="2230711"/>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SzPts val="2800"/>
              <a:buFont typeface="Arial"/>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3" name="Google Shape;73;p41"/>
          <p:cNvSpPr txBox="1"/>
          <p:nvPr>
            <p:ph idx="13" type="body"/>
          </p:nvPr>
        </p:nvSpPr>
        <p:spPr>
          <a:xfrm>
            <a:off x="720725" y="1296001"/>
            <a:ext cx="10752138"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4" name="Google Shape;74;p41"/>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75" name="Google Shape;75;p41"/>
          <p:cNvPicPr preferRelativeResize="0"/>
          <p:nvPr/>
        </p:nvPicPr>
        <p:blipFill rotWithShape="1">
          <a:blip r:embed="rId2">
            <a:alphaModFix/>
          </a:blip>
          <a:srcRect b="0" l="0" r="0" t="0"/>
          <a:stretch/>
        </p:blipFill>
        <p:spPr>
          <a:xfrm>
            <a:off x="10881277" y="6048000"/>
            <a:ext cx="1132477" cy="597600"/>
          </a:xfrm>
          <a:prstGeom prst="rect">
            <a:avLst/>
          </a:prstGeom>
          <a:noFill/>
          <a:ln>
            <a:noFill/>
          </a:ln>
        </p:spPr>
      </p:pic>
    </p:spTree>
  </p:cSld>
  <p:clrMapOvr>
    <a:masterClrMapping/>
  </p:clrMapOvr>
  <p:extLst>
    <p:ext uri="{DCECCB84-F9BA-43D5-87BE-67443E8EF086}">
      <p15:sldGuideLst>
        <p15:guide id="1" orient="horz" pos="1049">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uze obsah">
  <p:cSld name="Pouze obsah">
    <p:spTree>
      <p:nvGrpSpPr>
        <p:cNvPr id="76" name="Shape 76"/>
        <p:cNvGrpSpPr/>
        <p:nvPr/>
      </p:nvGrpSpPr>
      <p:grpSpPr>
        <a:xfrm>
          <a:off x="0" y="0"/>
          <a:ext cx="0" cy="0"/>
          <a:chOff x="0" y="0"/>
          <a:chExt cx="0" cy="0"/>
        </a:xfrm>
      </p:grpSpPr>
      <p:sp>
        <p:nvSpPr>
          <p:cNvPr id="77" name="Google Shape;77;p42"/>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2"/>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b="0" i="0" sz="1200" u="none" cap="none" strike="noStrike">
                <a:solidFill>
                  <a:schemeClr val="dk2"/>
                </a:solidFill>
                <a:latin typeface="Arial"/>
                <a:ea typeface="Arial"/>
                <a:cs typeface="Arial"/>
                <a:sym typeface="Arial"/>
              </a:defRPr>
            </a:lvl1pPr>
            <a:lvl2pPr indent="0" lvl="1" marL="0" algn="l">
              <a:spcBef>
                <a:spcPts val="0"/>
              </a:spcBef>
              <a:spcAft>
                <a:spcPts val="0"/>
              </a:spcAft>
              <a:buNone/>
              <a:defRPr b="0" i="0" sz="1200" u="none" cap="none" strike="noStrike">
                <a:solidFill>
                  <a:schemeClr val="dk2"/>
                </a:solidFill>
                <a:latin typeface="Arial"/>
                <a:ea typeface="Arial"/>
                <a:cs typeface="Arial"/>
                <a:sym typeface="Arial"/>
              </a:defRPr>
            </a:lvl2pPr>
            <a:lvl3pPr indent="0" lvl="2" marL="0" algn="l">
              <a:spcBef>
                <a:spcPts val="0"/>
              </a:spcBef>
              <a:spcAft>
                <a:spcPts val="0"/>
              </a:spcAft>
              <a:buNone/>
              <a:defRPr b="0" i="0" sz="1200" u="none" cap="none" strike="noStrike">
                <a:solidFill>
                  <a:schemeClr val="dk2"/>
                </a:solidFill>
                <a:latin typeface="Arial"/>
                <a:ea typeface="Arial"/>
                <a:cs typeface="Arial"/>
                <a:sym typeface="Arial"/>
              </a:defRPr>
            </a:lvl3pPr>
            <a:lvl4pPr indent="0" lvl="3" marL="0" algn="l">
              <a:spcBef>
                <a:spcPts val="0"/>
              </a:spcBef>
              <a:spcAft>
                <a:spcPts val="0"/>
              </a:spcAft>
              <a:buNone/>
              <a:defRPr b="0" i="0" sz="1200" u="none" cap="none" strike="noStrike">
                <a:solidFill>
                  <a:schemeClr val="dk2"/>
                </a:solidFill>
                <a:latin typeface="Arial"/>
                <a:ea typeface="Arial"/>
                <a:cs typeface="Arial"/>
                <a:sym typeface="Arial"/>
              </a:defRPr>
            </a:lvl4pPr>
            <a:lvl5pPr indent="0" lvl="4" marL="0" algn="l">
              <a:spcBef>
                <a:spcPts val="0"/>
              </a:spcBef>
              <a:spcAft>
                <a:spcPts val="0"/>
              </a:spcAft>
              <a:buNone/>
              <a:defRPr b="0" i="0" sz="1200" u="none" cap="none" strike="noStrike">
                <a:solidFill>
                  <a:schemeClr val="dk2"/>
                </a:solidFill>
                <a:latin typeface="Arial"/>
                <a:ea typeface="Arial"/>
                <a:cs typeface="Arial"/>
                <a:sym typeface="Arial"/>
              </a:defRPr>
            </a:lvl5pPr>
            <a:lvl6pPr indent="0" lvl="5" marL="0" algn="l">
              <a:spcBef>
                <a:spcPts val="0"/>
              </a:spcBef>
              <a:spcAft>
                <a:spcPts val="0"/>
              </a:spcAft>
              <a:buNone/>
              <a:defRPr b="0" i="0" sz="1200" u="none" cap="none" strike="noStrike">
                <a:solidFill>
                  <a:schemeClr val="dk2"/>
                </a:solidFill>
                <a:latin typeface="Arial"/>
                <a:ea typeface="Arial"/>
                <a:cs typeface="Arial"/>
                <a:sym typeface="Arial"/>
              </a:defRPr>
            </a:lvl6pPr>
            <a:lvl7pPr indent="0" lvl="6" marL="0" algn="l">
              <a:spcBef>
                <a:spcPts val="0"/>
              </a:spcBef>
              <a:spcAft>
                <a:spcPts val="0"/>
              </a:spcAft>
              <a:buNone/>
              <a:defRPr b="0" i="0" sz="1200" u="none" cap="none" strike="noStrike">
                <a:solidFill>
                  <a:schemeClr val="dk2"/>
                </a:solidFill>
                <a:latin typeface="Arial"/>
                <a:ea typeface="Arial"/>
                <a:cs typeface="Arial"/>
                <a:sym typeface="Arial"/>
              </a:defRPr>
            </a:lvl7pPr>
            <a:lvl8pPr indent="0" lvl="7" marL="0" algn="l">
              <a:spcBef>
                <a:spcPts val="0"/>
              </a:spcBef>
              <a:spcAft>
                <a:spcPts val="0"/>
              </a:spcAft>
              <a:buNone/>
              <a:defRPr b="0" i="0" sz="1200" u="none" cap="none" strike="noStrike">
                <a:solidFill>
                  <a:schemeClr val="dk2"/>
                </a:solidFill>
                <a:latin typeface="Arial"/>
                <a:ea typeface="Arial"/>
                <a:cs typeface="Arial"/>
                <a:sym typeface="Arial"/>
              </a:defRPr>
            </a:lvl8pPr>
            <a:lvl9pPr indent="0" lvl="8" marL="0" algn="l">
              <a:spcBef>
                <a:spcPts val="0"/>
              </a:spcBef>
              <a:spcAft>
                <a:spcPts val="0"/>
              </a:spcAft>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79" name="Google Shape;79;p42"/>
          <p:cNvSpPr txBox="1"/>
          <p:nvPr>
            <p:ph idx="1" type="body"/>
          </p:nvPr>
        </p:nvSpPr>
        <p:spPr>
          <a:xfrm>
            <a:off x="720000" y="692150"/>
            <a:ext cx="10753200" cy="5139850"/>
          </a:xfrm>
          <a:prstGeom prst="rect">
            <a:avLst/>
          </a:prstGeom>
          <a:noFill/>
          <a:ln>
            <a:noFill/>
          </a:ln>
        </p:spPr>
        <p:txBody>
          <a:bodyPr anchorCtr="0" anchor="t" bIns="0" lIns="0" spcFirstLastPara="1" rIns="0" wrap="square" tIns="0">
            <a:noAutofit/>
          </a:bodyPr>
          <a:lstStyle>
            <a:lvl1pPr indent="-228600" lvl="0" marL="457200" algn="l">
              <a:lnSpc>
                <a:spcPct val="128571"/>
              </a:lnSpc>
              <a:spcBef>
                <a:spcPts val="0"/>
              </a:spcBef>
              <a:spcAft>
                <a:spcPts val="0"/>
              </a:spcAft>
              <a:buClr>
                <a:schemeClr val="dk2"/>
              </a:buClr>
              <a:buSzPts val="2800"/>
              <a:buFont typeface="Arial"/>
              <a:buNone/>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80" name="Google Shape;80;p42"/>
          <p:cNvPicPr preferRelativeResize="0"/>
          <p:nvPr/>
        </p:nvPicPr>
        <p:blipFill rotWithShape="1">
          <a:blip r:embed="rId2">
            <a:alphaModFix/>
          </a:blip>
          <a:srcRect b="0" l="0" r="0" t="0"/>
          <a:stretch/>
        </p:blipFill>
        <p:spPr>
          <a:xfrm>
            <a:off x="10881277" y="6048000"/>
            <a:ext cx="1132477" cy="597600"/>
          </a:xfrm>
          <a:prstGeom prst="rect">
            <a:avLst/>
          </a:prstGeom>
          <a:noFill/>
          <a:ln>
            <a:noFill/>
          </a:ln>
        </p:spPr>
      </p:pic>
    </p:spTree>
  </p:cSld>
  <p:clrMapOvr>
    <a:masterClrMapping/>
  </p:clrMapOvr>
  <p:extLst>
    <p:ext uri="{DCECCB84-F9BA-43D5-87BE-67443E8EF086}">
      <p15:sldGuideLst>
        <p15:guide id="1" orient="horz" pos="436">
          <p15:clr>
            <a:srgbClr val="FBAE40"/>
          </p15:clr>
        </p15:guide>
        <p15:guide id="2" pos="438">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2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2400" u="none" cap="none" strike="noStrike">
                <a:solidFill>
                  <a:schemeClr val="dk1"/>
                </a:solidFill>
                <a:latin typeface="Tahoma"/>
                <a:ea typeface="Tahoma"/>
                <a:cs typeface="Tahoma"/>
                <a:sym typeface="Tahoma"/>
              </a:defRPr>
            </a:lvl9pPr>
          </a:lstStyle>
          <a:p/>
        </p:txBody>
      </p:sp>
      <p:sp>
        <p:nvSpPr>
          <p:cNvPr id="11" name="Google Shape;11;p33"/>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rtl="0" algn="l">
              <a:spcBef>
                <a:spcPts val="0"/>
              </a:spcBef>
              <a:spcAft>
                <a:spcPts val="0"/>
              </a:spcAft>
              <a:buNone/>
              <a:defRPr b="0" i="0" sz="12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12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12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12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1200" u="none" cap="none" strike="noStrike">
                <a:solidFill>
                  <a:schemeClr val="dk2"/>
                </a:solidFill>
                <a:latin typeface="Arial"/>
                <a:ea typeface="Arial"/>
                <a:cs typeface="Arial"/>
                <a:sym typeface="Arial"/>
              </a:defRPr>
            </a:lvl5pPr>
            <a:lvl6pPr indent="0" lvl="5" marL="0" marR="0" rtl="0" algn="l">
              <a:spcBef>
                <a:spcPts val="0"/>
              </a:spcBef>
              <a:spcAft>
                <a:spcPts val="0"/>
              </a:spcAft>
              <a:buNone/>
              <a:defRPr b="0" i="0" sz="1200" u="none" cap="none" strike="noStrike">
                <a:solidFill>
                  <a:schemeClr val="dk2"/>
                </a:solidFill>
                <a:latin typeface="Arial"/>
                <a:ea typeface="Arial"/>
                <a:cs typeface="Arial"/>
                <a:sym typeface="Arial"/>
              </a:defRPr>
            </a:lvl6pPr>
            <a:lvl7pPr indent="0" lvl="6" marL="0" marR="0" rtl="0" algn="l">
              <a:spcBef>
                <a:spcPts val="0"/>
              </a:spcBef>
              <a:spcAft>
                <a:spcPts val="0"/>
              </a:spcAft>
              <a:buNone/>
              <a:defRPr b="0" i="0" sz="1200" u="none" cap="none" strike="noStrike">
                <a:solidFill>
                  <a:schemeClr val="dk2"/>
                </a:solidFill>
                <a:latin typeface="Arial"/>
                <a:ea typeface="Arial"/>
                <a:cs typeface="Arial"/>
                <a:sym typeface="Arial"/>
              </a:defRPr>
            </a:lvl7pPr>
            <a:lvl8pPr indent="0" lvl="7" marL="0" marR="0" rtl="0" algn="l">
              <a:spcBef>
                <a:spcPts val="0"/>
              </a:spcBef>
              <a:spcAft>
                <a:spcPts val="0"/>
              </a:spcAft>
              <a:buNone/>
              <a:defRPr b="0" i="0" sz="1200" u="none" cap="none" strike="noStrike">
                <a:solidFill>
                  <a:schemeClr val="dk2"/>
                </a:solidFill>
                <a:latin typeface="Arial"/>
                <a:ea typeface="Arial"/>
                <a:cs typeface="Arial"/>
                <a:sym typeface="Arial"/>
              </a:defRPr>
            </a:lvl8pPr>
            <a:lvl9pPr indent="0" lvl="8" marL="0" marR="0" rtl="0" algn="l">
              <a:spcBef>
                <a:spcPts val="0"/>
              </a:spcBef>
              <a:spcAft>
                <a:spcPts val="0"/>
              </a:spcAft>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12" name="Google Shape;12;p33"/>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rgbClr val="00287D"/>
                </a:solidFill>
                <a:latin typeface="Tahoma"/>
                <a:ea typeface="Tahoma"/>
                <a:cs typeface="Tahoma"/>
                <a:sym typeface="Tahoma"/>
              </a:defRPr>
            </a:lvl2pPr>
            <a:lvl3pPr lvl="2" marR="0" rtl="0" algn="l">
              <a:spcBef>
                <a:spcPts val="0"/>
              </a:spcBef>
              <a:spcAft>
                <a:spcPts val="0"/>
              </a:spcAft>
              <a:buSzPts val="1400"/>
              <a:buNone/>
              <a:defRPr b="1" i="0" sz="2400" u="none" cap="none" strike="noStrike">
                <a:solidFill>
                  <a:srgbClr val="00287D"/>
                </a:solidFill>
                <a:latin typeface="Tahoma"/>
                <a:ea typeface="Tahoma"/>
                <a:cs typeface="Tahoma"/>
                <a:sym typeface="Tahoma"/>
              </a:defRPr>
            </a:lvl3pPr>
            <a:lvl4pPr lvl="3" marR="0" rtl="0" algn="l">
              <a:spcBef>
                <a:spcPts val="0"/>
              </a:spcBef>
              <a:spcAft>
                <a:spcPts val="0"/>
              </a:spcAft>
              <a:buSzPts val="1400"/>
              <a:buNone/>
              <a:defRPr b="1" i="0" sz="2400" u="none" cap="none" strike="noStrike">
                <a:solidFill>
                  <a:srgbClr val="00287D"/>
                </a:solidFill>
                <a:latin typeface="Tahoma"/>
                <a:ea typeface="Tahoma"/>
                <a:cs typeface="Tahoma"/>
                <a:sym typeface="Tahoma"/>
              </a:defRPr>
            </a:lvl4pPr>
            <a:lvl5pPr lvl="4" marR="0" rtl="0" algn="l">
              <a:spcBef>
                <a:spcPts val="0"/>
              </a:spcBef>
              <a:spcAft>
                <a:spcPts val="0"/>
              </a:spcAft>
              <a:buSzPts val="1400"/>
              <a:buNone/>
              <a:defRPr b="1" i="0" sz="2400" u="none" cap="none" strike="noStrike">
                <a:solidFill>
                  <a:srgbClr val="00287D"/>
                </a:solidFill>
                <a:latin typeface="Tahoma"/>
                <a:ea typeface="Tahoma"/>
                <a:cs typeface="Tahoma"/>
                <a:sym typeface="Tahoma"/>
              </a:defRPr>
            </a:lvl5pPr>
            <a:lvl6pPr lvl="5" marR="0" rtl="0" algn="l">
              <a:spcBef>
                <a:spcPts val="0"/>
              </a:spcBef>
              <a:spcAft>
                <a:spcPts val="0"/>
              </a:spcAft>
              <a:buSzPts val="1400"/>
              <a:buNone/>
              <a:defRPr b="1" i="0" sz="2400" u="none" cap="none" strike="noStrike">
                <a:solidFill>
                  <a:srgbClr val="00287D"/>
                </a:solidFill>
                <a:latin typeface="Tahoma"/>
                <a:ea typeface="Tahoma"/>
                <a:cs typeface="Tahoma"/>
                <a:sym typeface="Tahoma"/>
              </a:defRPr>
            </a:lvl6pPr>
            <a:lvl7pPr lvl="6" marR="0" rtl="0" algn="l">
              <a:spcBef>
                <a:spcPts val="0"/>
              </a:spcBef>
              <a:spcAft>
                <a:spcPts val="0"/>
              </a:spcAft>
              <a:buSzPts val="1400"/>
              <a:buNone/>
              <a:defRPr b="1" i="0" sz="2400" u="none" cap="none" strike="noStrike">
                <a:solidFill>
                  <a:srgbClr val="00287D"/>
                </a:solidFill>
                <a:latin typeface="Tahoma"/>
                <a:ea typeface="Tahoma"/>
                <a:cs typeface="Tahoma"/>
                <a:sym typeface="Tahoma"/>
              </a:defRPr>
            </a:lvl7pPr>
            <a:lvl8pPr lvl="7" marR="0" rtl="0" algn="l">
              <a:spcBef>
                <a:spcPts val="0"/>
              </a:spcBef>
              <a:spcAft>
                <a:spcPts val="0"/>
              </a:spcAft>
              <a:buSzPts val="1400"/>
              <a:buNone/>
              <a:defRPr b="1" i="0" sz="2400" u="none" cap="none" strike="noStrike">
                <a:solidFill>
                  <a:srgbClr val="00287D"/>
                </a:solidFill>
                <a:latin typeface="Tahoma"/>
                <a:ea typeface="Tahoma"/>
                <a:cs typeface="Tahoma"/>
                <a:sym typeface="Tahoma"/>
              </a:defRPr>
            </a:lvl8pPr>
            <a:lvl9pPr lvl="8" marR="0" rtl="0" algn="l">
              <a:spcBef>
                <a:spcPts val="0"/>
              </a:spcBef>
              <a:spcAft>
                <a:spcPts val="0"/>
              </a:spcAft>
              <a:buSzPts val="1400"/>
              <a:buNone/>
              <a:defRPr b="1" i="0" sz="2400" u="none" cap="none" strike="noStrike">
                <a:solidFill>
                  <a:srgbClr val="00287D"/>
                </a:solidFill>
                <a:latin typeface="Tahoma"/>
                <a:ea typeface="Tahoma"/>
                <a:cs typeface="Tahoma"/>
                <a:sym typeface="Tahoma"/>
              </a:defRPr>
            </a:lvl9pPr>
          </a:lstStyle>
          <a:p/>
        </p:txBody>
      </p:sp>
      <p:sp>
        <p:nvSpPr>
          <p:cNvPr id="13" name="Google Shape;13;p33"/>
          <p:cNvSpPr txBox="1"/>
          <p:nvPr>
            <p:ph idx="1" type="body"/>
          </p:nvPr>
        </p:nvSpPr>
        <p:spPr>
          <a:xfrm>
            <a:off x="718800" y="1872000"/>
            <a:ext cx="10753200" cy="3960000"/>
          </a:xfrm>
          <a:prstGeom prst="rect">
            <a:avLst/>
          </a:prstGeom>
          <a:noFill/>
          <a:ln>
            <a:noFill/>
          </a:ln>
        </p:spPr>
        <p:txBody>
          <a:bodyPr anchorCtr="0" anchor="t" bIns="0" lIns="0" spcFirstLastPara="1" rIns="0" wrap="square" tIns="0">
            <a:noAutofit/>
          </a:bodyPr>
          <a:lstStyle>
            <a:lvl1pPr indent="-228600" lvl="0" marL="457200" marR="0" rtl="0" algn="l">
              <a:lnSpc>
                <a:spcPct val="114000"/>
              </a:lnSpc>
              <a:spcBef>
                <a:spcPts val="0"/>
              </a:spcBef>
              <a:spcAft>
                <a:spcPts val="0"/>
              </a:spcAft>
              <a:buClr>
                <a:schemeClr val="dk2"/>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20000"/>
              </a:lnSpc>
              <a:spcBef>
                <a:spcPts val="0"/>
              </a:spcBef>
              <a:spcAft>
                <a:spcPts val="0"/>
              </a:spcAft>
              <a:buClr>
                <a:schemeClr val="dk2"/>
              </a:buClr>
              <a:buSzPts val="1500"/>
              <a:buFont typeface="Arial"/>
              <a:buNone/>
              <a:defRPr b="0" i="0" sz="1500" u="none" cap="none" strike="noStrike">
                <a:solidFill>
                  <a:schemeClr val="dk1"/>
                </a:solidFill>
                <a:latin typeface="Arial"/>
                <a:ea typeface="Arial"/>
                <a:cs typeface="Arial"/>
                <a:sym typeface="Arial"/>
              </a:defRPr>
            </a:lvl2pPr>
            <a:lvl3pPr indent="-228600" lvl="2" marL="1371600" marR="0" rtl="0" algn="l">
              <a:lnSpc>
                <a:spcPct val="120000"/>
              </a:lnSpc>
              <a:spcBef>
                <a:spcPts val="0"/>
              </a:spcBef>
              <a:spcAft>
                <a:spcPts val="0"/>
              </a:spcAft>
              <a:buClr>
                <a:schemeClr val="folHlink"/>
              </a:buClr>
              <a:buSzPts val="1200"/>
              <a:buFont typeface="Arial"/>
              <a:buNone/>
              <a:defRPr b="0" i="0" sz="1500" u="none" cap="none" strike="noStrike">
                <a:solidFill>
                  <a:schemeClr val="dk1"/>
                </a:solidFill>
                <a:latin typeface="Arial"/>
                <a:ea typeface="Arial"/>
                <a:cs typeface="Arial"/>
                <a:sym typeface="Arial"/>
              </a:defRPr>
            </a:lvl3pPr>
            <a:lvl4pPr indent="-228600" lvl="3" marL="1828800" marR="0" rtl="0" algn="l">
              <a:lnSpc>
                <a:spcPct val="120000"/>
              </a:lnSpc>
              <a:spcBef>
                <a:spcPts val="0"/>
              </a:spcBef>
              <a:spcAft>
                <a:spcPts val="0"/>
              </a:spcAft>
              <a:buClr>
                <a:schemeClr val="accent2"/>
              </a:buClr>
              <a:buSzPts val="1350"/>
              <a:buFont typeface="Arial"/>
              <a:buNone/>
              <a:defRPr b="0" i="0" sz="1500" u="none" cap="none" strike="noStrike">
                <a:solidFill>
                  <a:schemeClr val="dk1"/>
                </a:solidFill>
                <a:latin typeface="Arial"/>
                <a:ea typeface="Arial"/>
                <a:cs typeface="Arial"/>
                <a:sym typeface="Arial"/>
              </a:defRPr>
            </a:lvl4pPr>
            <a:lvl5pPr indent="-228600" lvl="4" marL="2286000" marR="0" rtl="0" algn="l">
              <a:lnSpc>
                <a:spcPct val="120000"/>
              </a:lnSpc>
              <a:spcBef>
                <a:spcPts val="0"/>
              </a:spcBef>
              <a:spcAft>
                <a:spcPts val="0"/>
              </a:spcAft>
              <a:buClr>
                <a:schemeClr val="accent1"/>
              </a:buClr>
              <a:buSzPts val="1500"/>
              <a:buFont typeface="Arial"/>
              <a:buNone/>
              <a:defRPr b="0" i="0" sz="15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chemeClr val="accent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chemeClr val="accent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chemeClr val="accent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935">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jpg"/><Relationship Id="rId4" Type="http://schemas.openxmlformats.org/officeDocument/2006/relationships/hyperlink" Target="https://www.youtube.com/watch?v=GDqbuj_q6w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jpg"/><Relationship Id="rId4" Type="http://schemas.openxmlformats.org/officeDocument/2006/relationships/hyperlink" Target="https://www.youtube.com/watch?v=Rm8fsOYQ_1c&amp;list=PLwsz4JEWtG9K_hyoU7LRXRpP-JRv0OFYG&amp;index=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youtube.com/watch?v=O5IbpYTJ3hs&amp;ab_channel=FyzioDA" TargetMode="Externa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www.youtube.com/watch?v=oJl5jaQn0p0" TargetMode="External"/><Relationship Id="rId4" Type="http://schemas.openxmlformats.org/officeDocument/2006/relationships/image" Target="../media/image14.jpg"/><Relationship Id="rId5"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7.jpg"/><Relationship Id="rId4" Type="http://schemas.openxmlformats.org/officeDocument/2006/relationships/hyperlink" Target="https://youtu.be/wJxd9ASbaUQ" TargetMode="External"/><Relationship Id="rId5" Type="http://schemas.openxmlformats.org/officeDocument/2006/relationships/image" Target="../media/image19.jpg"/><Relationship Id="rId6" Type="http://schemas.openxmlformats.org/officeDocument/2006/relationships/hyperlink" Target="https://youtu.be/z6lNRRh6LNQ" TargetMode="External"/><Relationship Id="rId7" Type="http://schemas.openxmlformats.org/officeDocument/2006/relationships/image" Target="../media/image21.jpg"/><Relationship Id="rId8" Type="http://schemas.openxmlformats.org/officeDocument/2006/relationships/hyperlink" Target="https://youtu.be/k6OYG4zbLs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2.jpg"/><Relationship Id="rId4" Type="http://schemas.openxmlformats.org/officeDocument/2006/relationships/hyperlink" Target="https://youtu.be/Vcne2RxgiR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www.youtube.com/watch?v=7J_lx0y-sIA" TargetMode="External"/><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4.jpg"/><Relationship Id="rId4" Type="http://schemas.openxmlformats.org/officeDocument/2006/relationships/hyperlink" Target="https://youtu.be/D7OuIUT2odA"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6.png"/><Relationship Id="rId4" Type="http://schemas.openxmlformats.org/officeDocument/2006/relationships/image" Target="../media/image2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5.jpg"/><Relationship Id="rId4" Type="http://schemas.openxmlformats.org/officeDocument/2006/relationships/hyperlink" Target="https://youtu.be/JshFLFcWNTc" TargetMode="External"/><Relationship Id="rId5" Type="http://schemas.openxmlformats.org/officeDocument/2006/relationships/image" Target="../media/image29.jpg"/><Relationship Id="rId6" Type="http://schemas.openxmlformats.org/officeDocument/2006/relationships/hyperlink" Target="https://youtu.be/IBLwuqCdyuc"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www.youtube.com/watch?v=LUxLsJEcAss" TargetMode="External"/><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www.youtube.com/watch?v=NZZIwAZWE2U" TargetMode="External"/><Relationship Id="rId4" Type="http://schemas.openxmlformats.org/officeDocument/2006/relationships/image" Target="../media/image32.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www.youtube.com/watch?v=oyZO3MTO0ps" TargetMode="External"/><Relationship Id="rId4" Type="http://schemas.openxmlformats.org/officeDocument/2006/relationships/image" Target="../media/image3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5.png"/><Relationship Id="rId4" Type="http://schemas.openxmlformats.org/officeDocument/2006/relationships/hyperlink" Target="http://www.youtube.com/watch?v=JkEQVdwOIk0" TargetMode="External"/><Relationship Id="rId5" Type="http://schemas.openxmlformats.org/officeDocument/2006/relationships/image" Target="../media/image36.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hyperlink" Target="http://www.youtube.com/watch?v=Cz1G_1YYk1Y" TargetMode="External"/><Relationship Id="rId4" Type="http://schemas.openxmlformats.org/officeDocument/2006/relationships/image" Target="../media/image38.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http://www.youtube.com/watch?v=weZBRdXhaM8" TargetMode="External"/><Relationship Id="rId4" Type="http://schemas.openxmlformats.org/officeDocument/2006/relationships/image" Target="../media/image37.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9.jpg"/><Relationship Id="rId4" Type="http://schemas.openxmlformats.org/officeDocument/2006/relationships/hyperlink" Target="https://youtu.be/ihdjbg23-1o" TargetMode="External"/><Relationship Id="rId5" Type="http://schemas.openxmlformats.org/officeDocument/2006/relationships/image" Target="../media/image40.jpg"/><Relationship Id="rId6" Type="http://schemas.openxmlformats.org/officeDocument/2006/relationships/hyperlink" Target="https://youtu.be/2LeRedGh5ys"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https://www.rehabps.com/czhome.html" TargetMode="External"/><Relationship Id="rId4" Type="http://schemas.openxmlformats.org/officeDocument/2006/relationships/hyperlink" Target="https://fyzioterapie-online.cz/"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
          <p:cNvSpPr txBox="1"/>
          <p:nvPr>
            <p:ph idx="4294967295" type="ctrTitle"/>
          </p:nvPr>
        </p:nvSpPr>
        <p:spPr>
          <a:xfrm>
            <a:off x="398502" y="2900365"/>
            <a:ext cx="11361600" cy="1171580"/>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None/>
            </a:pPr>
            <a:r>
              <a:rPr b="1" i="0" lang="cs-CZ" sz="4400" u="none" cap="none" strike="noStrike">
                <a:solidFill>
                  <a:schemeClr val="dk2"/>
                </a:solidFill>
                <a:latin typeface="Arial"/>
                <a:ea typeface="Arial"/>
                <a:cs typeface="Arial"/>
                <a:sym typeface="Arial"/>
              </a:rPr>
              <a:t>Svaly a jejich terapie II</a:t>
            </a:r>
            <a:endParaRPr/>
          </a:p>
        </p:txBody>
      </p:sp>
      <p:sp>
        <p:nvSpPr>
          <p:cNvPr id="129" name="Google Shape;129;p1"/>
          <p:cNvSpPr txBox="1"/>
          <p:nvPr>
            <p:ph idx="1" type="subTitle"/>
          </p:nvPr>
        </p:nvSpPr>
        <p:spPr>
          <a:xfrm>
            <a:off x="398502" y="4116402"/>
            <a:ext cx="11361600" cy="698497"/>
          </a:xfrm>
          <a:prstGeom prst="rect">
            <a:avLst/>
          </a:prstGeom>
          <a:noFill/>
          <a:ln>
            <a:noFill/>
          </a:ln>
        </p:spPr>
        <p:txBody>
          <a:bodyPr anchorCtr="0" anchor="t" bIns="0" lIns="0" spcFirstLastPara="1" rIns="0" wrap="square" tIns="0">
            <a:noAutofit/>
          </a:bodyPr>
          <a:lstStyle/>
          <a:p>
            <a:pPr indent="0" lvl="0" marL="0" rtl="0" algn="ctr">
              <a:lnSpc>
                <a:spcPct val="114000"/>
              </a:lnSpc>
              <a:spcBef>
                <a:spcPts val="0"/>
              </a:spcBef>
              <a:spcAft>
                <a:spcPts val="0"/>
              </a:spcAft>
              <a:buSzPts val="2400"/>
              <a:buFont typeface="Arial"/>
              <a:buNone/>
            </a:pPr>
            <a:r>
              <a:rPr b="1" lang="cs-CZ"/>
              <a:t>Podzim 2022</a:t>
            </a:r>
            <a:endParaRPr b="1"/>
          </a:p>
          <a:p>
            <a:pPr indent="0" lvl="0" marL="0" rtl="0" algn="l">
              <a:lnSpc>
                <a:spcPct val="114000"/>
              </a:lnSpc>
              <a:spcBef>
                <a:spcPts val="0"/>
              </a:spcBef>
              <a:spcAft>
                <a:spcPts val="0"/>
              </a:spcAft>
              <a:buSzPts val="2400"/>
              <a:buFont typeface="Arial"/>
              <a:buNone/>
            </a:pPr>
            <a:r>
              <a:rPr lang="cs-CZ"/>
              <a:t>Mgr. Zuzana Kršáková</a:t>
            </a:r>
            <a:endParaRPr/>
          </a:p>
          <a:p>
            <a:pPr indent="0" lvl="0" marL="0" rtl="0" algn="l">
              <a:lnSpc>
                <a:spcPct val="114000"/>
              </a:lnSpc>
              <a:spcBef>
                <a:spcPts val="0"/>
              </a:spcBef>
              <a:spcAft>
                <a:spcPts val="0"/>
              </a:spcAft>
              <a:buSzPts val="2400"/>
              <a:buFont typeface="Arial"/>
              <a:buNone/>
            </a:pPr>
            <a:r>
              <a:rPr lang="cs-CZ"/>
              <a:t>Mgr. Kateřina Honová</a:t>
            </a:r>
            <a:endParaRPr/>
          </a:p>
          <a:p>
            <a:pPr indent="0" lvl="0" marL="0" rtl="0" algn="l">
              <a:lnSpc>
                <a:spcPct val="114000"/>
              </a:lnSpc>
              <a:spcBef>
                <a:spcPts val="0"/>
              </a:spcBef>
              <a:spcAft>
                <a:spcPts val="0"/>
              </a:spcAft>
              <a:buSzPts val="2400"/>
              <a:buFont typeface="Arial"/>
              <a:buNone/>
            </a:pPr>
            <a:r>
              <a:t/>
            </a:r>
            <a:endParaRPr/>
          </a:p>
        </p:txBody>
      </p:sp>
      <p:pic>
        <p:nvPicPr>
          <p:cNvPr id="130" name="Google Shape;130;p1"/>
          <p:cNvPicPr preferRelativeResize="0"/>
          <p:nvPr/>
        </p:nvPicPr>
        <p:blipFill>
          <a:blip r:embed="rId3">
            <a:alphaModFix/>
          </a:blip>
          <a:stretch>
            <a:fillRect/>
          </a:stretch>
        </p:blipFill>
        <p:spPr>
          <a:xfrm>
            <a:off x="7182850" y="444550"/>
            <a:ext cx="4765300" cy="4765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0"/>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201" name="Google Shape;201;p10"/>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202" name="Google Shape;202;p10"/>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Facilitační mechanismy</a:t>
            </a:r>
            <a:endParaRPr/>
          </a:p>
        </p:txBody>
      </p:sp>
      <p:sp>
        <p:nvSpPr>
          <p:cNvPr id="203" name="Google Shape;203;p10"/>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179999" lvl="0" marL="252000" rtl="0" algn="l">
              <a:lnSpc>
                <a:spcPct val="128571"/>
              </a:lnSpc>
              <a:spcBef>
                <a:spcPts val="0"/>
              </a:spcBef>
              <a:spcAft>
                <a:spcPts val="0"/>
              </a:spcAft>
              <a:buSzPts val="2800"/>
              <a:buFont typeface="Arial"/>
              <a:buChar char="•"/>
            </a:pPr>
            <a:r>
              <a:rPr lang="cs-CZ"/>
              <a:t> taktilní stimulace &amp; manuální kontakt </a:t>
            </a:r>
            <a:endParaRPr/>
          </a:p>
          <a:p>
            <a:pPr indent="-179999" lvl="0" marL="252000" rtl="0" algn="l">
              <a:lnSpc>
                <a:spcPct val="128571"/>
              </a:lnSpc>
              <a:spcBef>
                <a:spcPts val="0"/>
              </a:spcBef>
              <a:spcAft>
                <a:spcPts val="0"/>
              </a:spcAft>
              <a:buSzPts val="2800"/>
              <a:buFont typeface="Arial"/>
              <a:buChar char="•"/>
            </a:pPr>
            <a:r>
              <a:rPr lang="cs-CZ"/>
              <a:t> mechanický odpor </a:t>
            </a:r>
            <a:endParaRPr/>
          </a:p>
          <a:p>
            <a:pPr indent="-179999" lvl="0" marL="252000" rtl="0" algn="l">
              <a:lnSpc>
                <a:spcPct val="128571"/>
              </a:lnSpc>
              <a:spcBef>
                <a:spcPts val="0"/>
              </a:spcBef>
              <a:spcAft>
                <a:spcPts val="0"/>
              </a:spcAft>
              <a:buSzPts val="2800"/>
              <a:buFont typeface="Arial"/>
              <a:buChar char="•"/>
            </a:pPr>
            <a:r>
              <a:rPr lang="cs-CZ"/>
              <a:t> sluchová &amp; zraková stimulace </a:t>
            </a:r>
            <a:endParaRPr/>
          </a:p>
          <a:p>
            <a:pPr indent="-179999" lvl="0" marL="252000" rtl="0" algn="l">
              <a:lnSpc>
                <a:spcPct val="128571"/>
              </a:lnSpc>
              <a:spcBef>
                <a:spcPts val="0"/>
              </a:spcBef>
              <a:spcAft>
                <a:spcPts val="0"/>
              </a:spcAft>
              <a:buSzPts val="2800"/>
              <a:buFont typeface="Arial"/>
              <a:buChar char="•"/>
            </a:pPr>
            <a:r>
              <a:rPr lang="cs-CZ"/>
              <a:t> postavení terapeuta </a:t>
            </a:r>
            <a:endParaRPr/>
          </a:p>
          <a:p>
            <a:pPr indent="-179999" lvl="0" marL="252000" rtl="0" algn="l">
              <a:lnSpc>
                <a:spcPct val="128571"/>
              </a:lnSpc>
              <a:spcBef>
                <a:spcPts val="0"/>
              </a:spcBef>
              <a:spcAft>
                <a:spcPts val="0"/>
              </a:spcAft>
              <a:buSzPts val="2800"/>
              <a:buFont typeface="Arial"/>
              <a:buChar char="•"/>
            </a:pPr>
            <a:r>
              <a:rPr lang="cs-CZ"/>
              <a:t> načasování </a:t>
            </a:r>
            <a:endParaRPr/>
          </a:p>
          <a:p>
            <a:pPr indent="-179999" lvl="0" marL="252000" rtl="0" algn="l">
              <a:lnSpc>
                <a:spcPct val="128571"/>
              </a:lnSpc>
              <a:spcBef>
                <a:spcPts val="0"/>
              </a:spcBef>
              <a:spcAft>
                <a:spcPts val="0"/>
              </a:spcAft>
              <a:buSzPts val="2800"/>
              <a:buFont typeface="Arial"/>
              <a:buChar char="•"/>
            </a:pPr>
            <a:r>
              <a:rPr lang="cs-CZ"/>
              <a:t> pohybové vzorce </a:t>
            </a:r>
            <a:endParaRPr/>
          </a:p>
          <a:p>
            <a:pPr indent="-179999" lvl="0" marL="252000" rtl="0" algn="l">
              <a:lnSpc>
                <a:spcPct val="128571"/>
              </a:lnSpc>
              <a:spcBef>
                <a:spcPts val="0"/>
              </a:spcBef>
              <a:spcAft>
                <a:spcPts val="0"/>
              </a:spcAft>
              <a:buSzPts val="2800"/>
              <a:buFont typeface="Arial"/>
              <a:buChar char="•"/>
            </a:pPr>
            <a:r>
              <a:rPr lang="cs-CZ"/>
              <a:t> stimulace pomocí svalového protažení </a:t>
            </a:r>
            <a:endParaRPr/>
          </a:p>
          <a:p>
            <a:pPr indent="-179999" lvl="0" marL="252000" rtl="0" algn="l">
              <a:lnSpc>
                <a:spcPct val="128571"/>
              </a:lnSpc>
              <a:spcBef>
                <a:spcPts val="0"/>
              </a:spcBef>
              <a:spcAft>
                <a:spcPts val="0"/>
              </a:spcAft>
              <a:buSzPts val="2800"/>
              <a:buFont typeface="Arial"/>
              <a:buChar char="•"/>
            </a:pPr>
            <a:r>
              <a:rPr lang="cs-CZ"/>
              <a:t> stimulace kloubních receptorů</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1"/>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209" name="Google Shape;209;p11"/>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210" name="Google Shape;210;p11"/>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Práce s odporem v PNF I. </a:t>
            </a:r>
            <a:endParaRPr/>
          </a:p>
        </p:txBody>
      </p:sp>
      <p:sp>
        <p:nvSpPr>
          <p:cNvPr id="211" name="Google Shape;211;p11"/>
          <p:cNvSpPr txBox="1"/>
          <p:nvPr>
            <p:ph idx="1" type="body"/>
          </p:nvPr>
        </p:nvSpPr>
        <p:spPr>
          <a:xfrm>
            <a:off x="719999" y="1692002"/>
            <a:ext cx="10980769" cy="4139998"/>
          </a:xfrm>
          <a:prstGeom prst="rect">
            <a:avLst/>
          </a:prstGeom>
          <a:noFill/>
          <a:ln>
            <a:noFill/>
          </a:ln>
        </p:spPr>
        <p:txBody>
          <a:bodyPr anchorCtr="0" anchor="t" bIns="0" lIns="0" spcFirstLastPara="1" rIns="0" wrap="square" tIns="0">
            <a:noAutofit/>
          </a:bodyPr>
          <a:lstStyle/>
          <a:p>
            <a:pPr indent="-199049" lvl="0" marL="252000" rtl="0" algn="l">
              <a:lnSpc>
                <a:spcPct val="150000"/>
              </a:lnSpc>
              <a:spcBef>
                <a:spcPts val="0"/>
              </a:spcBef>
              <a:spcAft>
                <a:spcPts val="0"/>
              </a:spcAft>
              <a:buSzPts val="2700"/>
              <a:buFont typeface="Arial"/>
              <a:buChar char="•"/>
            </a:pPr>
            <a:r>
              <a:rPr lang="cs-CZ" sz="2700"/>
              <a:t>stimulace svalové kontrakce, zlepšení mechanické kontroly, zvýšení síly &amp; vytrvalosti</a:t>
            </a:r>
            <a:endParaRPr sz="3100"/>
          </a:p>
          <a:p>
            <a:pPr indent="-199049" lvl="0" marL="252000" rtl="0" algn="l">
              <a:lnSpc>
                <a:spcPct val="150000"/>
              </a:lnSpc>
              <a:spcBef>
                <a:spcPts val="0"/>
              </a:spcBef>
              <a:spcAft>
                <a:spcPts val="0"/>
              </a:spcAft>
              <a:buSzPts val="2700"/>
              <a:buFont typeface="Arial"/>
              <a:buChar char="•"/>
            </a:pPr>
            <a:r>
              <a:rPr lang="cs-CZ" sz="2700"/>
              <a:t>velikost této facilitace je přímo úměrná velikosti odporu</a:t>
            </a:r>
            <a:endParaRPr sz="3100"/>
          </a:p>
          <a:p>
            <a:pPr indent="-199049" lvl="0" marL="251999" rtl="0" algn="l">
              <a:lnSpc>
                <a:spcPct val="150000"/>
              </a:lnSpc>
              <a:spcBef>
                <a:spcPts val="0"/>
              </a:spcBef>
              <a:spcAft>
                <a:spcPts val="0"/>
              </a:spcAft>
              <a:buSzPts val="2700"/>
              <a:buFont typeface="Arial"/>
              <a:buChar char="•"/>
            </a:pPr>
            <a:r>
              <a:rPr lang="cs-CZ" sz="2700"/>
              <a:t>facilitace se šíří proximálně i distálně do synergistických svalů, které jsou s daným svalem funkčně asociovány</a:t>
            </a:r>
            <a:endParaRPr sz="2700"/>
          </a:p>
          <a:p>
            <a:pPr indent="-199049" lvl="0" marL="252000" rtl="0" algn="l">
              <a:lnSpc>
                <a:spcPct val="150000"/>
              </a:lnSpc>
              <a:spcBef>
                <a:spcPts val="0"/>
              </a:spcBef>
              <a:spcAft>
                <a:spcPts val="0"/>
              </a:spcAft>
              <a:buSzPts val="2700"/>
              <a:buFont typeface="Arial"/>
              <a:buChar char="•"/>
            </a:pPr>
            <a:r>
              <a:rPr lang="cs-CZ" sz="2700"/>
              <a:t>odpor musí být adjustovaný k dosažení hladkého a koordinovaného pohybu </a:t>
            </a:r>
            <a:endParaRPr sz="3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2"/>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217" name="Google Shape;217;p12"/>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218" name="Google Shape;218;p12"/>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Práce s odporem v PNF II. </a:t>
            </a:r>
            <a:endParaRPr/>
          </a:p>
        </p:txBody>
      </p:sp>
      <p:sp>
        <p:nvSpPr>
          <p:cNvPr id="219" name="Google Shape;219;p12"/>
          <p:cNvSpPr txBox="1"/>
          <p:nvPr>
            <p:ph idx="1" type="body"/>
          </p:nvPr>
        </p:nvSpPr>
        <p:spPr>
          <a:xfrm>
            <a:off x="719999" y="1692002"/>
            <a:ext cx="11353631" cy="4139998"/>
          </a:xfrm>
          <a:prstGeom prst="rect">
            <a:avLst/>
          </a:prstGeom>
          <a:noFill/>
          <a:ln>
            <a:noFill/>
          </a:ln>
        </p:spPr>
        <p:txBody>
          <a:bodyPr anchorCtr="0" anchor="t" bIns="0" lIns="0" spcFirstLastPara="1" rIns="0" wrap="square" tIns="0">
            <a:noAutofit/>
          </a:bodyPr>
          <a:lstStyle/>
          <a:p>
            <a:pPr indent="-179999" lvl="0" marL="251999" rtl="0" algn="l">
              <a:lnSpc>
                <a:spcPct val="128571"/>
              </a:lnSpc>
              <a:spcBef>
                <a:spcPts val="0"/>
              </a:spcBef>
              <a:spcAft>
                <a:spcPts val="0"/>
              </a:spcAft>
              <a:buSzPts val="2800"/>
              <a:buFont typeface="Arial"/>
              <a:buChar char="•"/>
            </a:pPr>
            <a:r>
              <a:rPr b="1" lang="cs-CZ" sz="3000">
                <a:solidFill>
                  <a:srgbClr val="5AC8AF"/>
                </a:solidFill>
              </a:rPr>
              <a:t> </a:t>
            </a:r>
            <a:r>
              <a:rPr b="1" lang="cs-CZ" sz="2600">
                <a:solidFill>
                  <a:srgbClr val="5AC8AF"/>
                </a:solidFill>
              </a:rPr>
              <a:t>OPTIMÁLNÍ odpor </a:t>
            </a:r>
            <a:r>
              <a:rPr lang="cs-CZ" sz="2600"/>
              <a:t>= nesmí způsobit bolest, nechtěnou únavu nebo nechtěnou iradiaci, nezadržovat dech</a:t>
            </a:r>
            <a:endParaRPr sz="3000"/>
          </a:p>
          <a:p>
            <a:pPr indent="-192699" lvl="0" marL="251999" rtl="0" algn="l">
              <a:lnSpc>
                <a:spcPct val="150000"/>
              </a:lnSpc>
              <a:spcBef>
                <a:spcPts val="0"/>
              </a:spcBef>
              <a:spcAft>
                <a:spcPts val="0"/>
              </a:spcAft>
              <a:buSzPts val="2600"/>
              <a:buFont typeface="Arial"/>
              <a:buChar char="•"/>
            </a:pPr>
            <a:r>
              <a:rPr lang="cs-CZ" sz="2600"/>
              <a:t> nejefektivnější proprioceptivní facilitace: proprioceptivní reflexy z kontrahujících se svalů zvýší odpověď v synergistických svalech</a:t>
            </a:r>
            <a:endParaRPr sz="3000"/>
          </a:p>
          <a:p>
            <a:pPr indent="-192699" lvl="0" marL="251999" rtl="0" algn="l">
              <a:lnSpc>
                <a:spcPct val="150000"/>
              </a:lnSpc>
              <a:spcBef>
                <a:spcPts val="0"/>
              </a:spcBef>
              <a:spcAft>
                <a:spcPts val="0"/>
              </a:spcAft>
              <a:buSzPts val="2600"/>
              <a:buFont typeface="Arial"/>
              <a:buChar char="•"/>
            </a:pPr>
            <a:r>
              <a:rPr lang="cs-CZ" sz="2600"/>
              <a:t>antagonisté facilitovaných svalů jsou obvykle v relativním útlumu</a:t>
            </a:r>
            <a:endParaRPr sz="3000"/>
          </a:p>
          <a:p>
            <a:pPr indent="-192699" lvl="0" marL="252000" rtl="0" algn="l">
              <a:lnSpc>
                <a:spcPct val="150000"/>
              </a:lnSpc>
              <a:spcBef>
                <a:spcPts val="0"/>
              </a:spcBef>
              <a:spcAft>
                <a:spcPts val="0"/>
              </a:spcAft>
              <a:buSzPts val="2600"/>
              <a:buFont typeface="Arial"/>
              <a:buChar char="•"/>
            </a:pPr>
            <a:r>
              <a:rPr b="1" lang="cs-CZ" sz="2600"/>
              <a:t> POZOR:</a:t>
            </a:r>
            <a:r>
              <a:rPr lang="cs-CZ" sz="2600"/>
              <a:t> Pokud se svalová aktivita agonistů zintenzivní, dochází ke ko-kontrakci a aktivitě i ve svalových skupinách antagonistů</a:t>
            </a:r>
            <a:endParaRPr sz="3000"/>
          </a:p>
          <a:p>
            <a:pPr indent="-2199" lvl="0" marL="252000" rtl="0" algn="l">
              <a:lnSpc>
                <a:spcPct val="128571"/>
              </a:lnSpc>
              <a:spcBef>
                <a:spcPts val="0"/>
              </a:spcBef>
              <a:spcAft>
                <a:spcPts val="0"/>
              </a:spcAft>
              <a:buClr>
                <a:schemeClr val="dk2"/>
              </a:buClr>
              <a:buSzPts val="2800"/>
              <a:buFont typeface="Arial"/>
              <a:buNone/>
            </a:pPr>
            <a:r>
              <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3"/>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225" name="Google Shape;225;p13"/>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pic>
        <p:nvPicPr>
          <p:cNvPr id="226" name="Google Shape;226;p13"/>
          <p:cNvPicPr preferRelativeResize="0"/>
          <p:nvPr/>
        </p:nvPicPr>
        <p:blipFill rotWithShape="1">
          <a:blip r:embed="rId3">
            <a:alphaModFix/>
          </a:blip>
          <a:srcRect b="10808" l="26214" r="8180" t="29514"/>
          <a:stretch/>
        </p:blipFill>
        <p:spPr>
          <a:xfrm>
            <a:off x="1278383" y="671278"/>
            <a:ext cx="9809826" cy="50192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4"/>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232" name="Google Shape;232;p14"/>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233" name="Google Shape;233;p14"/>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Posilovací techniky</a:t>
            </a:r>
            <a:endParaRPr/>
          </a:p>
        </p:txBody>
      </p:sp>
      <p:sp>
        <p:nvSpPr>
          <p:cNvPr id="234" name="Google Shape;234;p14"/>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205399" lvl="0" marL="252000" rtl="0" algn="l">
              <a:lnSpc>
                <a:spcPct val="128571"/>
              </a:lnSpc>
              <a:spcBef>
                <a:spcPts val="0"/>
              </a:spcBef>
              <a:spcAft>
                <a:spcPts val="0"/>
              </a:spcAft>
              <a:buSzPts val="3200"/>
              <a:buFont typeface="Arial"/>
              <a:buChar char="•"/>
            </a:pPr>
            <a:r>
              <a:rPr lang="cs-CZ" sz="3200"/>
              <a:t> opakované kontrakce </a:t>
            </a:r>
            <a:endParaRPr sz="3200"/>
          </a:p>
          <a:p>
            <a:pPr indent="-205399" lvl="0" marL="252000" rtl="0" algn="l">
              <a:lnSpc>
                <a:spcPct val="128571"/>
              </a:lnSpc>
              <a:spcBef>
                <a:spcPts val="0"/>
              </a:spcBef>
              <a:spcAft>
                <a:spcPts val="0"/>
              </a:spcAft>
              <a:buSzPts val="3200"/>
              <a:buFont typeface="Arial"/>
              <a:buChar char="•"/>
            </a:pPr>
            <a:r>
              <a:rPr lang="cs-CZ" sz="3200"/>
              <a:t> sled s důrazem </a:t>
            </a:r>
            <a:endParaRPr sz="3200"/>
          </a:p>
          <a:p>
            <a:pPr indent="-205399" lvl="0" marL="252000" rtl="0" algn="l">
              <a:lnSpc>
                <a:spcPct val="128571"/>
              </a:lnSpc>
              <a:spcBef>
                <a:spcPts val="0"/>
              </a:spcBef>
              <a:spcAft>
                <a:spcPts val="0"/>
              </a:spcAft>
              <a:buSzPts val="3200"/>
              <a:buFont typeface="Arial"/>
              <a:buChar char="•"/>
            </a:pPr>
            <a:r>
              <a:rPr lang="cs-CZ" sz="3200"/>
              <a:t> výdrž-relaxace-aktivní pohyb </a:t>
            </a:r>
            <a:endParaRPr sz="3200"/>
          </a:p>
          <a:p>
            <a:pPr indent="-205399" lvl="0" marL="252000" rtl="0" algn="l">
              <a:lnSpc>
                <a:spcPct val="128571"/>
              </a:lnSpc>
              <a:spcBef>
                <a:spcPts val="0"/>
              </a:spcBef>
              <a:spcAft>
                <a:spcPts val="0"/>
              </a:spcAft>
              <a:buSzPts val="3200"/>
              <a:buFont typeface="Arial"/>
              <a:buChar char="•"/>
            </a:pPr>
            <a:r>
              <a:rPr lang="cs-CZ" sz="3200"/>
              <a:t> rytmické startování pohybu = "Pumpingeffect" </a:t>
            </a:r>
            <a:endParaRPr sz="3200"/>
          </a:p>
          <a:p>
            <a:pPr indent="-205399" lvl="0" marL="252000" rtl="0" algn="l">
              <a:lnSpc>
                <a:spcPct val="128571"/>
              </a:lnSpc>
              <a:spcBef>
                <a:spcPts val="0"/>
              </a:spcBef>
              <a:spcAft>
                <a:spcPts val="0"/>
              </a:spcAft>
              <a:buSzPts val="3200"/>
              <a:buFont typeface="Arial"/>
              <a:buChar char="•"/>
            </a:pPr>
            <a:r>
              <a:rPr lang="cs-CZ" sz="3200"/>
              <a:t> zvrat fáze pohybu</a:t>
            </a:r>
            <a:endParaRPr sz="3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5"/>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240" name="Google Shape;240;p15"/>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241" name="Google Shape;241;p15"/>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Relaxační techniky</a:t>
            </a:r>
            <a:endParaRPr/>
          </a:p>
        </p:txBody>
      </p:sp>
      <p:sp>
        <p:nvSpPr>
          <p:cNvPr id="242" name="Google Shape;242;p15"/>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205399" lvl="0" marL="252000" rtl="0" algn="l">
              <a:lnSpc>
                <a:spcPct val="128571"/>
              </a:lnSpc>
              <a:spcBef>
                <a:spcPts val="0"/>
              </a:spcBef>
              <a:spcAft>
                <a:spcPts val="0"/>
              </a:spcAft>
              <a:buSzPts val="3200"/>
              <a:buFont typeface="Arial"/>
              <a:buChar char="•"/>
            </a:pPr>
            <a:r>
              <a:rPr lang="cs-CZ" sz="3200"/>
              <a:t> kontrakce-relaxace </a:t>
            </a:r>
            <a:endParaRPr sz="3200"/>
          </a:p>
          <a:p>
            <a:pPr indent="-205399" lvl="0" marL="252000" rtl="0" algn="l">
              <a:lnSpc>
                <a:spcPct val="128571"/>
              </a:lnSpc>
              <a:spcBef>
                <a:spcPts val="0"/>
              </a:spcBef>
              <a:spcAft>
                <a:spcPts val="0"/>
              </a:spcAft>
              <a:buSzPts val="3200"/>
              <a:buFont typeface="Arial"/>
              <a:buChar char="•"/>
            </a:pPr>
            <a:r>
              <a:rPr lang="cs-CZ" sz="3200"/>
              <a:t> výdrž-relaxace </a:t>
            </a:r>
            <a:endParaRPr sz="3200"/>
          </a:p>
          <a:p>
            <a:pPr indent="-205399" lvl="0" marL="252000" rtl="0" algn="l">
              <a:lnSpc>
                <a:spcPct val="128571"/>
              </a:lnSpc>
              <a:spcBef>
                <a:spcPts val="0"/>
              </a:spcBef>
              <a:spcAft>
                <a:spcPts val="0"/>
              </a:spcAft>
              <a:buSzPts val="3200"/>
              <a:buFont typeface="Arial"/>
              <a:buChar char="•"/>
            </a:pPr>
            <a:r>
              <a:rPr lang="cs-CZ" sz="3200"/>
              <a:t> pomalý zvrat-výdrž-relaxace </a:t>
            </a:r>
            <a:endParaRPr sz="3200"/>
          </a:p>
          <a:p>
            <a:pPr indent="-205399" lvl="0" marL="252000" rtl="0" algn="l">
              <a:lnSpc>
                <a:spcPct val="128571"/>
              </a:lnSpc>
              <a:spcBef>
                <a:spcPts val="0"/>
              </a:spcBef>
              <a:spcAft>
                <a:spcPts val="0"/>
              </a:spcAft>
              <a:buSzPts val="3200"/>
              <a:buFont typeface="Arial"/>
              <a:buChar char="•"/>
            </a:pPr>
            <a:r>
              <a:rPr lang="cs-CZ" sz="3200"/>
              <a:t> rytmická stabilizace</a:t>
            </a:r>
            <a:endParaRPr sz="3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6"/>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248" name="Google Shape;248;p16"/>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249" name="Google Shape;249;p16"/>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Relaxační techniky </a:t>
            </a:r>
            <a:endParaRPr/>
          </a:p>
        </p:txBody>
      </p:sp>
      <p:sp>
        <p:nvSpPr>
          <p:cNvPr id="250" name="Google Shape;250;p16"/>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0" lvl="0" marL="72000" rtl="0" algn="l">
              <a:lnSpc>
                <a:spcPct val="128571"/>
              </a:lnSpc>
              <a:spcBef>
                <a:spcPts val="0"/>
              </a:spcBef>
              <a:spcAft>
                <a:spcPts val="0"/>
              </a:spcAft>
              <a:buSzPts val="2800"/>
              <a:buNone/>
            </a:pPr>
            <a:r>
              <a:rPr b="1" lang="cs-CZ" sz="2600">
                <a:solidFill>
                  <a:srgbClr val="5AC8AF"/>
                </a:solidFill>
              </a:rPr>
              <a:t>čtyři teoretické mechanismy</a:t>
            </a:r>
            <a:r>
              <a:rPr lang="cs-CZ" sz="2600"/>
              <a:t>(možné způsoby k zvětšení ROM) </a:t>
            </a:r>
            <a:endParaRPr sz="2600"/>
          </a:p>
          <a:p>
            <a:pPr indent="-167299" lvl="0" marL="252000" rtl="0" algn="l">
              <a:lnSpc>
                <a:spcPct val="128571"/>
              </a:lnSpc>
              <a:spcBef>
                <a:spcPts val="0"/>
              </a:spcBef>
              <a:spcAft>
                <a:spcPts val="0"/>
              </a:spcAft>
              <a:buSzPts val="2600"/>
              <a:buFont typeface="Arial"/>
              <a:buChar char="•"/>
            </a:pPr>
            <a:r>
              <a:rPr lang="cs-CZ" sz="2600"/>
              <a:t>autogenní inhibice </a:t>
            </a:r>
            <a:endParaRPr sz="2600"/>
          </a:p>
          <a:p>
            <a:pPr indent="-167299" lvl="0" marL="252000" rtl="0" algn="l">
              <a:lnSpc>
                <a:spcPct val="128571"/>
              </a:lnSpc>
              <a:spcBef>
                <a:spcPts val="0"/>
              </a:spcBef>
              <a:spcAft>
                <a:spcPts val="0"/>
              </a:spcAft>
              <a:buSzPts val="2600"/>
              <a:buFont typeface="Arial"/>
              <a:buChar char="•"/>
            </a:pPr>
            <a:r>
              <a:rPr lang="cs-CZ" sz="2600"/>
              <a:t>reciproční inhibice </a:t>
            </a:r>
            <a:endParaRPr sz="2600"/>
          </a:p>
          <a:p>
            <a:pPr indent="-167299" lvl="0" marL="252000" rtl="0" algn="l">
              <a:lnSpc>
                <a:spcPct val="128571"/>
              </a:lnSpc>
              <a:spcBef>
                <a:spcPts val="0"/>
              </a:spcBef>
              <a:spcAft>
                <a:spcPts val="0"/>
              </a:spcAft>
              <a:buSzPts val="2600"/>
              <a:buFont typeface="Arial"/>
              <a:buChar char="•"/>
            </a:pPr>
            <a:r>
              <a:rPr lang="cs-CZ" sz="2600"/>
              <a:t>napěťová relaxace </a:t>
            </a:r>
            <a:endParaRPr sz="2600"/>
          </a:p>
          <a:p>
            <a:pPr indent="-167299" lvl="0" marL="251999" rtl="0" algn="l">
              <a:lnSpc>
                <a:spcPct val="128571"/>
              </a:lnSpc>
              <a:spcBef>
                <a:spcPts val="0"/>
              </a:spcBef>
              <a:spcAft>
                <a:spcPts val="0"/>
              </a:spcAft>
              <a:buSzPts val="2600"/>
              <a:buFont typeface="Arial"/>
              <a:buChar char="•"/>
            </a:pPr>
            <a:r>
              <a:rPr lang="cs-CZ" sz="2600"/>
              <a:t>vrátková teorie  </a:t>
            </a:r>
            <a:endParaRPr sz="2600"/>
          </a:p>
          <a:p>
            <a:pPr indent="0" lvl="0" marL="72000" rtl="0" algn="l">
              <a:lnSpc>
                <a:spcPct val="128571"/>
              </a:lnSpc>
              <a:spcBef>
                <a:spcPts val="0"/>
              </a:spcBef>
              <a:spcAft>
                <a:spcPts val="0"/>
              </a:spcAft>
              <a:buSzPts val="2800"/>
              <a:buNone/>
            </a:pPr>
            <a:r>
              <a:rPr lang="cs-CZ" sz="2600"/>
              <a:t>Všechny z těchto čtyř mechanismů jsou </a:t>
            </a:r>
            <a:r>
              <a:rPr b="1" lang="cs-CZ" sz="2600"/>
              <a:t>reflexy</a:t>
            </a:r>
            <a:r>
              <a:rPr lang="cs-CZ" sz="2600"/>
              <a:t>, které se projeví, když Golgiho šlachové tělísko ve šlaše cílového svalu nebo ve šlaše antagonistického svalu reaguje na stimul(jako je pocit tahu nebo během kontrakce)</a:t>
            </a:r>
            <a:endParaRPr sz="2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7"/>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256" name="Google Shape;256;p17"/>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257" name="Google Shape;257;p17"/>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PNF diagonály</a:t>
            </a:r>
            <a:endParaRPr/>
          </a:p>
        </p:txBody>
      </p:sp>
      <p:sp>
        <p:nvSpPr>
          <p:cNvPr id="258" name="Google Shape;258;p17"/>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179999" lvl="0" marL="251999" rtl="0" algn="l">
              <a:lnSpc>
                <a:spcPct val="128571"/>
              </a:lnSpc>
              <a:spcBef>
                <a:spcPts val="0"/>
              </a:spcBef>
              <a:spcAft>
                <a:spcPts val="0"/>
              </a:spcAft>
              <a:buSzPts val="2800"/>
              <a:buFont typeface="Arial"/>
              <a:buChar char="•"/>
            </a:pPr>
            <a:r>
              <a:rPr lang="cs-CZ" sz="3000"/>
              <a:t> </a:t>
            </a:r>
            <a:r>
              <a:rPr b="1" lang="cs-CZ" sz="2600">
                <a:solidFill>
                  <a:srgbClr val="5AC8AF"/>
                </a:solidFill>
              </a:rPr>
              <a:t>třísložková pohybová komponenta</a:t>
            </a:r>
            <a:r>
              <a:rPr lang="cs-CZ" sz="2600"/>
              <a:t>, důraz na rotační, spirální komponentu </a:t>
            </a:r>
            <a:endParaRPr sz="2600"/>
          </a:p>
          <a:p>
            <a:pPr indent="-192699" lvl="0" marL="251999" rtl="0" algn="l">
              <a:lnSpc>
                <a:spcPct val="150000"/>
              </a:lnSpc>
              <a:spcBef>
                <a:spcPts val="0"/>
              </a:spcBef>
              <a:spcAft>
                <a:spcPts val="0"/>
              </a:spcAft>
              <a:buSzPts val="2600"/>
              <a:buFont typeface="Arial"/>
              <a:buChar char="•"/>
            </a:pPr>
            <a:r>
              <a:rPr lang="cs-CZ" sz="2600"/>
              <a:t> dva antagonistické vzorce vytváří diagonálu, tedy I. a II. diagonálu</a:t>
            </a:r>
            <a:endParaRPr sz="3000"/>
          </a:p>
          <a:p>
            <a:pPr indent="-192699" lvl="0" marL="251999" rtl="0" algn="l">
              <a:lnSpc>
                <a:spcPct val="150000"/>
              </a:lnSpc>
              <a:spcBef>
                <a:spcPts val="0"/>
              </a:spcBef>
              <a:spcAft>
                <a:spcPts val="0"/>
              </a:spcAft>
              <a:buSzPts val="2600"/>
              <a:buFont typeface="Arial"/>
              <a:buChar char="•"/>
            </a:pPr>
            <a:r>
              <a:rPr lang="cs-CZ" sz="2600"/>
              <a:t> </a:t>
            </a:r>
            <a:r>
              <a:rPr b="1" lang="cs-CZ" sz="2600">
                <a:solidFill>
                  <a:srgbClr val="5AC8AF"/>
                </a:solidFill>
              </a:rPr>
              <a:t>každá diagonála má 2 vzorce </a:t>
            </a:r>
            <a:r>
              <a:rPr lang="cs-CZ" sz="2600"/>
              <a:t>– antagonistický vztah (flekční a  extenční), vzorec pojmenován dle pohybu v proximálním kloubu </a:t>
            </a:r>
            <a:endParaRPr sz="3000"/>
          </a:p>
          <a:p>
            <a:pPr indent="-192699" lvl="0" marL="252000" rtl="0" algn="l">
              <a:lnSpc>
                <a:spcPct val="150000"/>
              </a:lnSpc>
              <a:spcBef>
                <a:spcPts val="0"/>
              </a:spcBef>
              <a:spcAft>
                <a:spcPts val="0"/>
              </a:spcAft>
              <a:buSzPts val="2600"/>
              <a:buFont typeface="Arial"/>
              <a:buChar char="•"/>
            </a:pPr>
            <a:r>
              <a:rPr lang="cs-CZ" sz="2600"/>
              <a:t> optimální svalové vzorce stanoveny dle anatomie, palpace, polohy, ve které jsou jednotlivé svalové partie v maximálním protažení  </a:t>
            </a:r>
            <a:endParaRPr sz="3000"/>
          </a:p>
          <a:p>
            <a:pPr indent="0" lvl="0" marL="72000" rtl="0" algn="l">
              <a:lnSpc>
                <a:spcPct val="128571"/>
              </a:lnSpc>
              <a:spcBef>
                <a:spcPts val="0"/>
              </a:spcBef>
              <a:spcAft>
                <a:spcPts val="0"/>
              </a:spcAft>
              <a:buSzPts val="2800"/>
              <a:buNone/>
            </a:pPr>
            <a:r>
              <a:t/>
            </a: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8"/>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264" name="Google Shape;264;p18"/>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265" name="Google Shape;265;p18"/>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t/>
            </a:r>
            <a:endParaRPr/>
          </a:p>
        </p:txBody>
      </p:sp>
      <p:sp>
        <p:nvSpPr>
          <p:cNvPr id="266" name="Google Shape;266;p18"/>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186349" lvl="0" marL="251999" rtl="0" algn="l">
              <a:lnSpc>
                <a:spcPct val="128571"/>
              </a:lnSpc>
              <a:spcBef>
                <a:spcPts val="0"/>
              </a:spcBef>
              <a:spcAft>
                <a:spcPts val="0"/>
              </a:spcAft>
              <a:buSzPts val="2900"/>
              <a:buFont typeface="Arial"/>
              <a:buChar char="•"/>
            </a:pPr>
            <a:r>
              <a:rPr lang="cs-CZ" sz="2900"/>
              <a:t> iniciální pohybová komponenta = rotace </a:t>
            </a:r>
            <a:endParaRPr sz="2900"/>
          </a:p>
          <a:p>
            <a:pPr indent="-186349" lvl="0" marL="251999" rtl="0" algn="l">
              <a:lnSpc>
                <a:spcPct val="128571"/>
              </a:lnSpc>
              <a:spcBef>
                <a:spcPts val="0"/>
              </a:spcBef>
              <a:spcAft>
                <a:spcPts val="0"/>
              </a:spcAft>
              <a:buSzPts val="2900"/>
              <a:buFont typeface="Arial"/>
              <a:buChar char="•"/>
            </a:pPr>
            <a:r>
              <a:rPr lang="cs-CZ" sz="2900"/>
              <a:t> distoproximální časový sled  </a:t>
            </a:r>
            <a:endParaRPr sz="2900"/>
          </a:p>
          <a:p>
            <a:pPr indent="-186349" lvl="0" marL="251999" rtl="0" algn="l">
              <a:lnSpc>
                <a:spcPct val="128571"/>
              </a:lnSpc>
              <a:spcBef>
                <a:spcPts val="0"/>
              </a:spcBef>
              <a:spcAft>
                <a:spcPts val="0"/>
              </a:spcAft>
              <a:buSzPts val="2900"/>
              <a:buFont typeface="Arial"/>
              <a:buChar char="•"/>
            </a:pPr>
            <a:r>
              <a:rPr lang="cs-CZ" sz="2900"/>
              <a:t>prostřední kloub má možnost k flexi, extenzi či udržování své polohy (flektované či extendované varianty) </a:t>
            </a:r>
            <a:endParaRPr sz="2900"/>
          </a:p>
          <a:p>
            <a:pPr indent="-186349" lvl="0" marL="252000" rtl="0" algn="l">
              <a:lnSpc>
                <a:spcPct val="128571"/>
              </a:lnSpc>
              <a:spcBef>
                <a:spcPts val="0"/>
              </a:spcBef>
              <a:spcAft>
                <a:spcPts val="0"/>
              </a:spcAft>
              <a:buSzPts val="2900"/>
              <a:buFont typeface="Arial"/>
              <a:buChar char="•"/>
            </a:pPr>
            <a:r>
              <a:rPr lang="cs-CZ" sz="2900"/>
              <a:t> diagonála obsahuje: </a:t>
            </a:r>
            <a:endParaRPr sz="2900"/>
          </a:p>
          <a:p>
            <a:pPr indent="-186350" lvl="1" marL="504000" rtl="0" algn="l">
              <a:lnSpc>
                <a:spcPct val="100000"/>
              </a:lnSpc>
              <a:spcBef>
                <a:spcPts val="0"/>
              </a:spcBef>
              <a:spcAft>
                <a:spcPts val="0"/>
              </a:spcAft>
              <a:buSzPts val="2100"/>
              <a:buFont typeface="Arial"/>
              <a:buChar char="•"/>
            </a:pPr>
            <a:r>
              <a:rPr lang="cs-CZ" sz="2100"/>
              <a:t>sagitální rovina: flexe či extenze </a:t>
            </a:r>
            <a:endParaRPr sz="2100"/>
          </a:p>
          <a:p>
            <a:pPr indent="-186350" lvl="1" marL="504000" rtl="0" algn="l">
              <a:lnSpc>
                <a:spcPct val="100000"/>
              </a:lnSpc>
              <a:spcBef>
                <a:spcPts val="0"/>
              </a:spcBef>
              <a:spcAft>
                <a:spcPts val="0"/>
              </a:spcAft>
              <a:buSzPts val="2100"/>
              <a:buFont typeface="Arial"/>
              <a:buChar char="•"/>
            </a:pPr>
            <a:r>
              <a:rPr lang="cs-CZ" sz="2100"/>
              <a:t>frontální rovina: addukce či abdukce </a:t>
            </a:r>
            <a:endParaRPr sz="2100"/>
          </a:p>
          <a:p>
            <a:pPr indent="-186350" lvl="1" marL="504000" rtl="0" algn="l">
              <a:lnSpc>
                <a:spcPct val="100000"/>
              </a:lnSpc>
              <a:spcBef>
                <a:spcPts val="0"/>
              </a:spcBef>
              <a:spcAft>
                <a:spcPts val="0"/>
              </a:spcAft>
              <a:buSzPts val="2100"/>
              <a:buFont typeface="Arial"/>
              <a:buChar char="•"/>
            </a:pPr>
            <a:r>
              <a:rPr lang="cs-CZ" sz="2100"/>
              <a:t>transverzální rovina: zevní či vnitřní rotace </a:t>
            </a:r>
            <a:endParaRPr sz="21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9"/>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272" name="Google Shape;272;p19"/>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273" name="Google Shape;273;p19"/>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PNF lopatka</a:t>
            </a:r>
            <a:endParaRPr/>
          </a:p>
        </p:txBody>
      </p:sp>
      <p:sp>
        <p:nvSpPr>
          <p:cNvPr id="274" name="Google Shape;274;p19"/>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167299" lvl="0" marL="251999" rtl="0" algn="l">
              <a:lnSpc>
                <a:spcPct val="128571"/>
              </a:lnSpc>
              <a:spcBef>
                <a:spcPts val="0"/>
              </a:spcBef>
              <a:spcAft>
                <a:spcPts val="0"/>
              </a:spcAft>
              <a:buSzPts val="2600"/>
              <a:buFont typeface="Arial"/>
              <a:buChar char="•"/>
            </a:pPr>
            <a:r>
              <a:rPr b="1" lang="cs-CZ" sz="2600"/>
              <a:t> ANTERIORNÍ ELEVACE</a:t>
            </a:r>
            <a:r>
              <a:rPr lang="cs-CZ" sz="2600"/>
              <a:t> • m. levator scapulae, horní trapezius, m. serratus ant. </a:t>
            </a:r>
            <a:endParaRPr sz="2600"/>
          </a:p>
          <a:p>
            <a:pPr indent="-192699" lvl="0" marL="251999" rtl="0" algn="l">
              <a:lnSpc>
                <a:spcPct val="150000"/>
              </a:lnSpc>
              <a:spcBef>
                <a:spcPts val="0"/>
              </a:spcBef>
              <a:spcAft>
                <a:spcPts val="0"/>
              </a:spcAft>
              <a:buSzPts val="2600"/>
              <a:buFont typeface="Arial"/>
              <a:buChar char="•"/>
            </a:pPr>
            <a:r>
              <a:rPr b="1" lang="cs-CZ" sz="2600"/>
              <a:t> POSTERIORNÍ DEPRESE</a:t>
            </a:r>
            <a:r>
              <a:rPr lang="cs-CZ" sz="2600"/>
              <a:t> • Dolní a střední m. trapezius, m. latissimus dorsi </a:t>
            </a:r>
            <a:endParaRPr sz="2600"/>
          </a:p>
          <a:p>
            <a:pPr indent="-192699" lvl="0" marL="252000" rtl="0" algn="l">
              <a:lnSpc>
                <a:spcPct val="150000"/>
              </a:lnSpc>
              <a:spcBef>
                <a:spcPts val="0"/>
              </a:spcBef>
              <a:spcAft>
                <a:spcPts val="0"/>
              </a:spcAft>
              <a:buSzPts val="2600"/>
              <a:buFont typeface="Arial"/>
              <a:buChar char="•"/>
            </a:pPr>
            <a:r>
              <a:rPr b="1" lang="cs-CZ" sz="2600"/>
              <a:t> ANTERIORNÍ DEPRESE</a:t>
            </a:r>
            <a:r>
              <a:rPr lang="cs-CZ" sz="2600"/>
              <a:t> • m. serratus ant., m. pectoralis maior et minor </a:t>
            </a:r>
            <a:endParaRPr sz="2600"/>
          </a:p>
          <a:p>
            <a:pPr indent="-192699" lvl="0" marL="252000" rtl="0" algn="l">
              <a:lnSpc>
                <a:spcPct val="150000"/>
              </a:lnSpc>
              <a:spcBef>
                <a:spcPts val="0"/>
              </a:spcBef>
              <a:spcAft>
                <a:spcPts val="0"/>
              </a:spcAft>
              <a:buSzPts val="2600"/>
              <a:buFont typeface="Arial"/>
              <a:buChar char="•"/>
            </a:pPr>
            <a:r>
              <a:rPr b="1" lang="cs-CZ" sz="2600"/>
              <a:t> POSTERIORNÍ ELEVACE</a:t>
            </a:r>
            <a:r>
              <a:rPr lang="cs-CZ" sz="2600"/>
              <a:t> • mm. rhomboidei, m. levator scapulae, horní m. trapezius</a:t>
            </a:r>
            <a:endParaRPr sz="2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136" name="Google Shape;136;p2"/>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137" name="Google Shape;137;p2"/>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PNF</a:t>
            </a:r>
            <a:endParaRPr/>
          </a:p>
        </p:txBody>
      </p:sp>
      <p:sp>
        <p:nvSpPr>
          <p:cNvPr id="138" name="Google Shape;138;p2"/>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0" lvl="0" marL="72000" rtl="0" algn="l">
              <a:lnSpc>
                <a:spcPct val="128571"/>
              </a:lnSpc>
              <a:spcBef>
                <a:spcPts val="0"/>
              </a:spcBef>
              <a:spcAft>
                <a:spcPts val="0"/>
              </a:spcAft>
              <a:buSzPts val="2800"/>
              <a:buNone/>
            </a:pPr>
            <a:r>
              <a:rPr b="1" lang="cs-CZ"/>
              <a:t>PROPRIOCEPČNÍ: </a:t>
            </a:r>
            <a:r>
              <a:rPr lang="cs-CZ"/>
              <a:t>informace o poloze nebo pohybu těla prostřednictvím proprioceptorů</a:t>
            </a:r>
            <a:endParaRPr/>
          </a:p>
          <a:p>
            <a:pPr indent="0" lvl="0" marL="72000" rtl="0" algn="l">
              <a:lnSpc>
                <a:spcPct val="128571"/>
              </a:lnSpc>
              <a:spcBef>
                <a:spcPts val="0"/>
              </a:spcBef>
              <a:spcAft>
                <a:spcPts val="0"/>
              </a:spcAft>
              <a:buSzPts val="2800"/>
              <a:buNone/>
            </a:pPr>
            <a:r>
              <a:t/>
            </a:r>
            <a:endParaRPr/>
          </a:p>
          <a:p>
            <a:pPr indent="0" lvl="0" marL="72000" rtl="0" algn="l">
              <a:lnSpc>
                <a:spcPct val="128571"/>
              </a:lnSpc>
              <a:spcBef>
                <a:spcPts val="0"/>
              </a:spcBef>
              <a:spcAft>
                <a:spcPts val="0"/>
              </a:spcAft>
              <a:buSzPts val="2800"/>
              <a:buNone/>
            </a:pPr>
            <a:r>
              <a:rPr b="1" lang="cs-CZ"/>
              <a:t>NEUROMUSKULÁRNÍ:</a:t>
            </a:r>
            <a:r>
              <a:rPr lang="cs-CZ"/>
              <a:t> oslovující svaly a nervy (CNS)</a:t>
            </a:r>
            <a:endParaRPr/>
          </a:p>
          <a:p>
            <a:pPr indent="0" lvl="0" marL="72000" rtl="0" algn="l">
              <a:lnSpc>
                <a:spcPct val="128571"/>
              </a:lnSpc>
              <a:spcBef>
                <a:spcPts val="0"/>
              </a:spcBef>
              <a:spcAft>
                <a:spcPts val="0"/>
              </a:spcAft>
              <a:buSzPts val="2800"/>
              <a:buNone/>
            </a:pPr>
            <a:r>
              <a:t/>
            </a:r>
            <a:endParaRPr/>
          </a:p>
          <a:p>
            <a:pPr indent="0" lvl="0" marL="72000" rtl="0" algn="l">
              <a:lnSpc>
                <a:spcPct val="128571"/>
              </a:lnSpc>
              <a:spcBef>
                <a:spcPts val="0"/>
              </a:spcBef>
              <a:spcAft>
                <a:spcPts val="0"/>
              </a:spcAft>
              <a:buSzPts val="2800"/>
              <a:buNone/>
            </a:pPr>
            <a:r>
              <a:rPr b="1" lang="cs-CZ"/>
              <a:t>FACILITACE: </a:t>
            </a:r>
            <a:r>
              <a:rPr lang="cs-CZ"/>
              <a:t>usnadnění (myšleno pohyb a jeho realizace)</a:t>
            </a:r>
            <a:endParaRPr/>
          </a:p>
          <a:p>
            <a:pPr indent="0" lvl="0" marL="72000" rtl="0" algn="l">
              <a:lnSpc>
                <a:spcPct val="128571"/>
              </a:lnSpc>
              <a:spcBef>
                <a:spcPts val="0"/>
              </a:spcBef>
              <a:spcAft>
                <a:spcPts val="0"/>
              </a:spcAft>
              <a:buSzPts val="2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0"/>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280" name="Google Shape;280;p20"/>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pic>
        <p:nvPicPr>
          <p:cNvPr id="281" name="Google Shape;281;p20" title="PNF (Proprioceptive Neuromuscular Facilitation) for the Scapula"/>
          <p:cNvPicPr preferRelativeResize="0"/>
          <p:nvPr/>
        </p:nvPicPr>
        <p:blipFill rotWithShape="1">
          <a:blip r:embed="rId3">
            <a:alphaModFix/>
          </a:blip>
          <a:srcRect b="0" l="0" r="0" t="0"/>
          <a:stretch/>
        </p:blipFill>
        <p:spPr>
          <a:xfrm>
            <a:off x="1138062" y="244835"/>
            <a:ext cx="9915876" cy="5602470"/>
          </a:xfrm>
          <a:prstGeom prst="rect">
            <a:avLst/>
          </a:prstGeom>
          <a:noFill/>
          <a:ln>
            <a:noFill/>
          </a:ln>
        </p:spPr>
      </p:pic>
      <p:sp>
        <p:nvSpPr>
          <p:cNvPr id="282" name="Google Shape;282;p20"/>
          <p:cNvSpPr txBox="1"/>
          <p:nvPr/>
        </p:nvSpPr>
        <p:spPr>
          <a:xfrm>
            <a:off x="4680000" y="5938501"/>
            <a:ext cx="593916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cs-CZ" sz="2000" u="sng" cap="none" strike="noStrike">
                <a:solidFill>
                  <a:schemeClr val="dk1"/>
                </a:solidFill>
                <a:latin typeface="Arial"/>
                <a:ea typeface="Arial"/>
                <a:cs typeface="Arial"/>
                <a:sym typeface="Arial"/>
                <a:hlinkClick r:id="rId4">
                  <a:extLst>
                    <a:ext uri="{A12FA001-AC4F-418D-AE19-62706E023703}">
                      <ahyp:hlinkClr val="tx"/>
                    </a:ext>
                  </a:extLst>
                </a:hlinkClick>
              </a:rPr>
              <a:t>https://www.youtube.com/watch?v=GDqbuj_q6wE</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2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1"/>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288" name="Google Shape;288;p21"/>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289" name="Google Shape;289;p21"/>
          <p:cNvSpPr txBox="1"/>
          <p:nvPr>
            <p:ph type="title"/>
          </p:nvPr>
        </p:nvSpPr>
        <p:spPr>
          <a:xfrm>
            <a:off x="720000" y="720000"/>
            <a:ext cx="10753200" cy="451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PNF pánev - Anteriorní elevace a posteriorní deprese</a:t>
            </a:r>
            <a:endParaRPr/>
          </a:p>
        </p:txBody>
      </p:sp>
      <p:sp>
        <p:nvSpPr>
          <p:cNvPr id="290" name="Google Shape;290;p21"/>
          <p:cNvSpPr txBox="1"/>
          <p:nvPr/>
        </p:nvSpPr>
        <p:spPr>
          <a:xfrm>
            <a:off x="1978325" y="3009282"/>
            <a:ext cx="71649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91" name="Google Shape;291;p21"/>
          <p:cNvPicPr preferRelativeResize="0"/>
          <p:nvPr/>
        </p:nvPicPr>
        <p:blipFill>
          <a:blip r:embed="rId3">
            <a:alphaModFix/>
          </a:blip>
          <a:stretch>
            <a:fillRect/>
          </a:stretch>
        </p:blipFill>
        <p:spPr>
          <a:xfrm>
            <a:off x="2558600" y="2273602"/>
            <a:ext cx="6959684" cy="3765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16400fe17ae_0_1"/>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298" name="Google Shape;298;g16400fe17ae_0_1"/>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Font typeface="Arial"/>
              <a:buNone/>
            </a:pPr>
            <a:r>
              <a:rPr lang="cs-CZ"/>
              <a:t>Anteriorní elevace a posteriorní deprese</a:t>
            </a:r>
            <a:endParaRPr/>
          </a:p>
          <a:p>
            <a:pPr indent="0" lvl="0" marL="0" rtl="0" algn="l">
              <a:spcBef>
                <a:spcPts val="0"/>
              </a:spcBef>
              <a:spcAft>
                <a:spcPts val="0"/>
              </a:spcAft>
              <a:buNone/>
            </a:pPr>
            <a:r>
              <a:t/>
            </a:r>
            <a:endParaRPr/>
          </a:p>
        </p:txBody>
      </p:sp>
      <p:sp>
        <p:nvSpPr>
          <p:cNvPr id="299" name="Google Shape;299;g16400fe17ae_0_1"/>
          <p:cNvSpPr txBox="1"/>
          <p:nvPr>
            <p:ph idx="1" type="body"/>
          </p:nvPr>
        </p:nvSpPr>
        <p:spPr>
          <a:xfrm>
            <a:off x="720000" y="1692002"/>
            <a:ext cx="10753200" cy="41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cs-CZ" sz="3000"/>
              <a:t>pacientova pozice: </a:t>
            </a:r>
            <a:endParaRPr b="1" sz="3000"/>
          </a:p>
          <a:p>
            <a:pPr indent="-419100" lvl="0" marL="457200" rtl="0" algn="l">
              <a:spcBef>
                <a:spcPts val="0"/>
              </a:spcBef>
              <a:spcAft>
                <a:spcPts val="0"/>
              </a:spcAft>
              <a:buSzPts val="3000"/>
              <a:buChar char="●"/>
            </a:pPr>
            <a:r>
              <a:rPr lang="cs-CZ" sz="3000"/>
              <a:t>na boku, zády k terapeutovi</a:t>
            </a:r>
            <a:endParaRPr sz="3000"/>
          </a:p>
          <a:p>
            <a:pPr indent="-419100" lvl="0" marL="457200" rtl="0" algn="l">
              <a:spcBef>
                <a:spcPts val="0"/>
              </a:spcBef>
              <a:spcAft>
                <a:spcPts val="0"/>
              </a:spcAft>
              <a:buSzPts val="3000"/>
              <a:buChar char="●"/>
            </a:pPr>
            <a:r>
              <a:rPr lang="cs-CZ" sz="3000"/>
              <a:t>spodní ruka pod hlavou, horní opřena před tělem</a:t>
            </a:r>
            <a:endParaRPr sz="3000"/>
          </a:p>
          <a:p>
            <a:pPr indent="-419100" lvl="0" marL="457200" rtl="0" algn="l">
              <a:spcBef>
                <a:spcPts val="0"/>
              </a:spcBef>
              <a:spcAft>
                <a:spcPts val="0"/>
              </a:spcAft>
              <a:buSzPts val="3000"/>
              <a:buChar char="●"/>
            </a:pPr>
            <a:r>
              <a:rPr lang="cs-CZ" sz="3000"/>
              <a:t>DKK 90 stupňů v kolenních kloubech, kyčle v lehké FL</a:t>
            </a:r>
            <a:endParaRPr sz="3000"/>
          </a:p>
          <a:p>
            <a:pPr indent="-419100" lvl="0" marL="457200" rtl="0" algn="l">
              <a:spcBef>
                <a:spcPts val="0"/>
              </a:spcBef>
              <a:spcAft>
                <a:spcPts val="0"/>
              </a:spcAft>
              <a:buSzPts val="3000"/>
              <a:buChar char="●"/>
            </a:pPr>
            <a:r>
              <a:rPr lang="cs-CZ" sz="3000"/>
              <a:t>hlava a trup jsou v ose</a:t>
            </a:r>
            <a:endParaRPr sz="3000"/>
          </a:p>
          <a:p>
            <a:pPr indent="0" lvl="0" marL="0" rtl="0" algn="l">
              <a:spcBef>
                <a:spcPts val="0"/>
              </a:spcBef>
              <a:spcAft>
                <a:spcPts val="0"/>
              </a:spcAft>
              <a:buNone/>
            </a:pPr>
            <a:r>
              <a:rPr b="1" lang="cs-CZ" sz="3000"/>
              <a:t>terapeut: </a:t>
            </a:r>
            <a:endParaRPr b="1" sz="3000"/>
          </a:p>
          <a:p>
            <a:pPr indent="-419100" lvl="0" marL="457200" rtl="0" algn="l">
              <a:spcBef>
                <a:spcPts val="0"/>
              </a:spcBef>
              <a:spcAft>
                <a:spcPts val="0"/>
              </a:spcAft>
              <a:buSzPts val="3000"/>
              <a:buChar char="●"/>
            </a:pPr>
            <a:r>
              <a:rPr lang="cs-CZ" sz="3000"/>
              <a:t>vždy za pacientem, čelem k linii diagonál</a:t>
            </a:r>
            <a:endParaRPr sz="3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16400fe17ae_0_8"/>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306" name="Google Shape;306;g16400fe17ae_0_8"/>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Anteriorní elevace</a:t>
            </a:r>
            <a:endParaRPr/>
          </a:p>
        </p:txBody>
      </p:sp>
      <p:sp>
        <p:nvSpPr>
          <p:cNvPr id="307" name="Google Shape;307;g16400fe17ae_0_8"/>
          <p:cNvSpPr txBox="1"/>
          <p:nvPr>
            <p:ph idx="1" type="body"/>
          </p:nvPr>
        </p:nvSpPr>
        <p:spPr>
          <a:xfrm>
            <a:off x="720000" y="1692002"/>
            <a:ext cx="10753200" cy="4140000"/>
          </a:xfrm>
          <a:prstGeom prst="rect">
            <a:avLst/>
          </a:prstGeom>
        </p:spPr>
        <p:txBody>
          <a:bodyPr anchorCtr="0" anchor="t" bIns="0" lIns="0" spcFirstLastPara="1" rIns="0" wrap="square" tIns="0">
            <a:noAutofit/>
          </a:bodyPr>
          <a:lstStyle/>
          <a:p>
            <a:pPr indent="-406400" lvl="0" marL="457200" rtl="0" algn="l">
              <a:spcBef>
                <a:spcPts val="0"/>
              </a:spcBef>
              <a:spcAft>
                <a:spcPts val="0"/>
              </a:spcAft>
              <a:buSzPts val="2800"/>
              <a:buChar char="●"/>
            </a:pPr>
            <a:r>
              <a:rPr lang="cs-CZ"/>
              <a:t>pozn. terapeut stojí čelem k hlavě pacienta</a:t>
            </a:r>
            <a:endParaRPr/>
          </a:p>
          <a:p>
            <a:pPr indent="-406400" lvl="0" marL="457200" rtl="0" algn="l">
              <a:spcBef>
                <a:spcPts val="0"/>
              </a:spcBef>
              <a:spcAft>
                <a:spcPts val="0"/>
              </a:spcAft>
              <a:buSzPts val="2800"/>
              <a:buChar char="●"/>
            </a:pPr>
            <a:r>
              <a:rPr b="1" lang="cs-CZ"/>
              <a:t>manuální kontakt:</a:t>
            </a:r>
            <a:r>
              <a:rPr lang="cs-CZ"/>
              <a:t> jedna ruka prsty na přední horní spině, druhá těsně na ní</a:t>
            </a:r>
            <a:endParaRPr/>
          </a:p>
          <a:p>
            <a:pPr indent="-406400" lvl="0" marL="457200" rtl="0" algn="l">
              <a:spcBef>
                <a:spcPts val="0"/>
              </a:spcBef>
              <a:spcAft>
                <a:spcPts val="0"/>
              </a:spcAft>
              <a:buSzPts val="2800"/>
              <a:buChar char="●"/>
            </a:pPr>
            <a:r>
              <a:rPr b="1" lang="cs-CZ"/>
              <a:t>výchozí pozice: </a:t>
            </a:r>
            <a:r>
              <a:rPr lang="cs-CZ"/>
              <a:t>pánev je stažena posterokaudálně směrem k patám</a:t>
            </a:r>
            <a:endParaRPr/>
          </a:p>
          <a:p>
            <a:pPr indent="-406400" lvl="0" marL="457200" rtl="0" algn="l">
              <a:spcBef>
                <a:spcPts val="0"/>
              </a:spcBef>
              <a:spcAft>
                <a:spcPts val="0"/>
              </a:spcAft>
              <a:buSzPts val="2800"/>
              <a:buChar char="●"/>
            </a:pPr>
            <a:r>
              <a:rPr b="1" lang="cs-CZ"/>
              <a:t>pohyb: </a:t>
            </a:r>
            <a:r>
              <a:rPr lang="cs-CZ"/>
              <a:t>lopata kosti kyčelní se zvedá anterokraniálně směrem k opačnému lokti </a:t>
            </a:r>
            <a:endParaRPr/>
          </a:p>
          <a:p>
            <a:pPr indent="-406400" lvl="0" marL="457200" rtl="0" algn="l">
              <a:spcBef>
                <a:spcPts val="0"/>
              </a:spcBef>
              <a:spcAft>
                <a:spcPts val="0"/>
              </a:spcAft>
              <a:buSzPts val="2800"/>
              <a:buChar char="●"/>
            </a:pPr>
            <a:r>
              <a:rPr b="1" lang="cs-CZ"/>
              <a:t>svaly:</a:t>
            </a:r>
            <a:r>
              <a:rPr lang="cs-CZ"/>
              <a:t> obliquus abd. internus ipsilat., obliquus abd. externus kontralat.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16400fe17ae_0_15"/>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314" name="Google Shape;314;g16400fe17ae_0_15"/>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Posteriorní deprese</a:t>
            </a:r>
            <a:endParaRPr/>
          </a:p>
        </p:txBody>
      </p:sp>
      <p:sp>
        <p:nvSpPr>
          <p:cNvPr id="315" name="Google Shape;315;g16400fe17ae_0_15"/>
          <p:cNvSpPr txBox="1"/>
          <p:nvPr>
            <p:ph idx="1" type="body"/>
          </p:nvPr>
        </p:nvSpPr>
        <p:spPr>
          <a:xfrm>
            <a:off x="720000" y="1692002"/>
            <a:ext cx="10753200" cy="4140000"/>
          </a:xfrm>
          <a:prstGeom prst="rect">
            <a:avLst/>
          </a:prstGeom>
        </p:spPr>
        <p:txBody>
          <a:bodyPr anchorCtr="0" anchor="t" bIns="0" lIns="0" spcFirstLastPara="1" rIns="0" wrap="square" tIns="0">
            <a:noAutofit/>
          </a:bodyPr>
          <a:lstStyle/>
          <a:p>
            <a:pPr indent="-419100" lvl="0" marL="457200" rtl="0" algn="l">
              <a:spcBef>
                <a:spcPts val="0"/>
              </a:spcBef>
              <a:spcAft>
                <a:spcPts val="0"/>
              </a:spcAft>
              <a:buSzPts val="3000"/>
              <a:buChar char="●"/>
            </a:pPr>
            <a:r>
              <a:rPr b="1" lang="cs-CZ" sz="3000"/>
              <a:t>manuální kontakt: </a:t>
            </a:r>
            <a:r>
              <a:rPr lang="cs-CZ" sz="3000"/>
              <a:t>jedna ruka zezadu na pánvi v obl. tuber ischiadicum, prsty směřují anterokraniálně, druhá ruka položena na ní</a:t>
            </a:r>
            <a:endParaRPr sz="3000"/>
          </a:p>
          <a:p>
            <a:pPr indent="-419100" lvl="0" marL="457200" rtl="0" algn="l">
              <a:spcBef>
                <a:spcPts val="0"/>
              </a:spcBef>
              <a:spcAft>
                <a:spcPts val="0"/>
              </a:spcAft>
              <a:buSzPts val="3000"/>
              <a:buChar char="●"/>
            </a:pPr>
            <a:r>
              <a:rPr b="1" lang="cs-CZ" sz="3000"/>
              <a:t>výchozí pozice: </a:t>
            </a:r>
            <a:r>
              <a:rPr lang="cs-CZ" sz="3000"/>
              <a:t>pánev je protažena anterokraniálně</a:t>
            </a:r>
            <a:endParaRPr sz="3000"/>
          </a:p>
          <a:p>
            <a:pPr indent="-419100" lvl="0" marL="457200" rtl="0" algn="l">
              <a:spcBef>
                <a:spcPts val="0"/>
              </a:spcBef>
              <a:spcAft>
                <a:spcPts val="0"/>
              </a:spcAft>
              <a:buSzPts val="3000"/>
              <a:buChar char="●"/>
            </a:pPr>
            <a:r>
              <a:rPr b="1" lang="cs-CZ" sz="3000"/>
              <a:t>pohyb: </a:t>
            </a:r>
            <a:r>
              <a:rPr lang="cs-CZ" sz="3000"/>
              <a:t>pánev se stáčí posterokaudálně</a:t>
            </a:r>
            <a:endParaRPr sz="3000"/>
          </a:p>
          <a:p>
            <a:pPr indent="-419100" lvl="0" marL="457200" rtl="0" algn="l">
              <a:spcBef>
                <a:spcPts val="0"/>
              </a:spcBef>
              <a:spcAft>
                <a:spcPts val="0"/>
              </a:spcAft>
              <a:buSzPts val="3000"/>
              <a:buChar char="●"/>
            </a:pPr>
            <a:r>
              <a:rPr b="1" lang="cs-CZ" sz="3000"/>
              <a:t>svaly: </a:t>
            </a:r>
            <a:r>
              <a:rPr lang="cs-CZ" sz="3000"/>
              <a:t>QL kontralat., iliocostalis lumborum, longissimus thoracis</a:t>
            </a:r>
            <a:endParaRPr sz="3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44466e5d667833d_1"/>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322" name="Google Shape;322;g44466e5d667833d_1"/>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PNF pánev - Posteriorní elevace</a:t>
            </a:r>
            <a:endParaRPr/>
          </a:p>
        </p:txBody>
      </p:sp>
      <p:sp>
        <p:nvSpPr>
          <p:cNvPr id="323" name="Google Shape;323;g44466e5d667833d_1"/>
          <p:cNvSpPr txBox="1"/>
          <p:nvPr>
            <p:ph idx="1" type="body"/>
          </p:nvPr>
        </p:nvSpPr>
        <p:spPr>
          <a:xfrm>
            <a:off x="720000" y="1692002"/>
            <a:ext cx="10753200" cy="4140000"/>
          </a:xfrm>
          <a:prstGeom prst="rect">
            <a:avLst/>
          </a:prstGeom>
        </p:spPr>
        <p:txBody>
          <a:bodyPr anchorCtr="0" anchor="t" bIns="0" lIns="0" spcFirstLastPara="1" rIns="0" wrap="square" tIns="0">
            <a:noAutofit/>
          </a:bodyPr>
          <a:lstStyle/>
          <a:p>
            <a:pPr indent="-406400" lvl="0" marL="457200" rtl="0" algn="l">
              <a:spcBef>
                <a:spcPts val="0"/>
              </a:spcBef>
              <a:spcAft>
                <a:spcPts val="0"/>
              </a:spcAft>
              <a:buSzPts val="2800"/>
              <a:buChar char="●"/>
            </a:pPr>
            <a:r>
              <a:rPr b="1" lang="cs-CZ"/>
              <a:t>manuální kontakt:</a:t>
            </a:r>
            <a:r>
              <a:rPr lang="cs-CZ"/>
              <a:t> jedna ruka na horním okraji lopaty kosti kyčelní zezadu, druhá je těsně na první, prsty směřují ke koleni</a:t>
            </a:r>
            <a:endParaRPr/>
          </a:p>
          <a:p>
            <a:pPr indent="-406400" lvl="0" marL="457200" rtl="0" algn="l">
              <a:spcBef>
                <a:spcPts val="0"/>
              </a:spcBef>
              <a:spcAft>
                <a:spcPts val="0"/>
              </a:spcAft>
              <a:buSzPts val="2800"/>
              <a:buChar char="●"/>
            </a:pPr>
            <a:r>
              <a:rPr b="1" lang="cs-CZ"/>
              <a:t>výchozí pozice: </a:t>
            </a:r>
            <a:r>
              <a:rPr lang="cs-CZ"/>
              <a:t>pánev je protažena anterokaudálně</a:t>
            </a:r>
            <a:endParaRPr/>
          </a:p>
          <a:p>
            <a:pPr indent="-406400" lvl="0" marL="457200" rtl="0" algn="l">
              <a:spcBef>
                <a:spcPts val="0"/>
              </a:spcBef>
              <a:spcAft>
                <a:spcPts val="0"/>
              </a:spcAft>
              <a:buSzPts val="2800"/>
              <a:buChar char="●"/>
            </a:pPr>
            <a:r>
              <a:rPr b="1" lang="cs-CZ"/>
              <a:t>pohyb:</a:t>
            </a:r>
            <a:r>
              <a:rPr lang="cs-CZ"/>
              <a:t> pánev se zvedá posterokraniálně, svrchní DK klouže po spodní DK</a:t>
            </a:r>
            <a:endParaRPr/>
          </a:p>
          <a:p>
            <a:pPr indent="-406400" lvl="0" marL="457200" rtl="0" algn="l">
              <a:spcBef>
                <a:spcPts val="0"/>
              </a:spcBef>
              <a:spcAft>
                <a:spcPts val="0"/>
              </a:spcAft>
              <a:buSzPts val="2800"/>
              <a:buChar char="●"/>
            </a:pPr>
            <a:r>
              <a:rPr b="1" lang="cs-CZ"/>
              <a:t>svalové komponenty: </a:t>
            </a:r>
            <a:r>
              <a:rPr lang="cs-CZ"/>
              <a:t>QL ipsilat., latissimus dorsi ipsilat., iliocostalis, longossimus thoracis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16400fe17ae_0_22"/>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330" name="Google Shape;330;g16400fe17ae_0_22"/>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Anteriorní deprese</a:t>
            </a:r>
            <a:endParaRPr/>
          </a:p>
        </p:txBody>
      </p:sp>
      <p:sp>
        <p:nvSpPr>
          <p:cNvPr id="331" name="Google Shape;331;g16400fe17ae_0_22"/>
          <p:cNvSpPr txBox="1"/>
          <p:nvPr>
            <p:ph idx="1" type="body"/>
          </p:nvPr>
        </p:nvSpPr>
        <p:spPr>
          <a:xfrm>
            <a:off x="720000" y="1692002"/>
            <a:ext cx="10753200" cy="41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cs-CZ" sz="2600"/>
              <a:t>manuální kontakt: </a:t>
            </a:r>
            <a:endParaRPr b="1" sz="2600"/>
          </a:p>
          <a:p>
            <a:pPr indent="-393700" lvl="0" marL="457200" rtl="0" algn="l">
              <a:spcBef>
                <a:spcPts val="0"/>
              </a:spcBef>
              <a:spcAft>
                <a:spcPts val="0"/>
              </a:spcAft>
              <a:buSzPts val="2600"/>
              <a:buAutoNum type="alphaLcPeriod"/>
            </a:pPr>
            <a:r>
              <a:rPr lang="cs-CZ" sz="2600"/>
              <a:t>jedna ruka na trochanteru, prsty směřují k ose femuru, druhá ruka těsně na ní</a:t>
            </a:r>
            <a:endParaRPr sz="2600"/>
          </a:p>
          <a:p>
            <a:pPr indent="-393700" lvl="0" marL="457200" rtl="0" algn="l">
              <a:spcBef>
                <a:spcPts val="0"/>
              </a:spcBef>
              <a:spcAft>
                <a:spcPts val="0"/>
              </a:spcAft>
              <a:buSzPts val="2600"/>
              <a:buAutoNum type="alphaLcPeriod"/>
            </a:pPr>
            <a:r>
              <a:rPr lang="cs-CZ" sz="2600"/>
              <a:t>jedna ruka na SIAI, druhá ruka na koleni v obl. tuberositas tibiae</a:t>
            </a:r>
            <a:endParaRPr sz="2600"/>
          </a:p>
          <a:p>
            <a:pPr indent="0" lvl="0" marL="0" rtl="0" algn="l">
              <a:spcBef>
                <a:spcPts val="0"/>
              </a:spcBef>
              <a:spcAft>
                <a:spcPts val="0"/>
              </a:spcAft>
              <a:buNone/>
            </a:pPr>
            <a:r>
              <a:rPr b="1" lang="cs-CZ" sz="2600"/>
              <a:t>výchozí pozice: </a:t>
            </a:r>
            <a:r>
              <a:rPr lang="cs-CZ" sz="2600"/>
              <a:t>pánev je vytažena posterokraniálně, svrchní DK vytažena po spodní</a:t>
            </a:r>
            <a:endParaRPr sz="2600"/>
          </a:p>
          <a:p>
            <a:pPr indent="0" lvl="0" marL="0" rtl="0" algn="l">
              <a:spcBef>
                <a:spcPts val="0"/>
              </a:spcBef>
              <a:spcAft>
                <a:spcPts val="0"/>
              </a:spcAft>
              <a:buNone/>
            </a:pPr>
            <a:r>
              <a:rPr b="1" lang="cs-CZ" sz="2600"/>
              <a:t>pohyb: </a:t>
            </a:r>
            <a:r>
              <a:rPr lang="cs-CZ" sz="2600"/>
              <a:t>pánev se stáčí dopředu a dolů, svrchní DK sjíždí po spodní DK</a:t>
            </a:r>
            <a:endParaRPr sz="2600"/>
          </a:p>
          <a:p>
            <a:pPr indent="0" lvl="0" marL="0" rtl="0" algn="l">
              <a:spcBef>
                <a:spcPts val="0"/>
              </a:spcBef>
              <a:spcAft>
                <a:spcPts val="0"/>
              </a:spcAft>
              <a:buNone/>
            </a:pPr>
            <a:r>
              <a:rPr b="1" lang="cs-CZ" sz="2600"/>
              <a:t>svaly: </a:t>
            </a:r>
            <a:r>
              <a:rPr lang="cs-CZ" sz="2600"/>
              <a:t>obliquus abdominis internus kontralat., obliquus externus ipsilat. </a:t>
            </a:r>
            <a:endParaRPr sz="2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2"/>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337" name="Google Shape;337;p22"/>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pic>
        <p:nvPicPr>
          <p:cNvPr id="338" name="Google Shape;338;p22" title="PNF (Proprioceptive Neuromuscular Facilitation) for the Pelvis"/>
          <p:cNvPicPr preferRelativeResize="0"/>
          <p:nvPr/>
        </p:nvPicPr>
        <p:blipFill rotWithShape="1">
          <a:blip r:embed="rId3">
            <a:alphaModFix/>
          </a:blip>
          <a:srcRect b="0" l="0" r="0" t="0"/>
          <a:stretch/>
        </p:blipFill>
        <p:spPr>
          <a:xfrm>
            <a:off x="1410309" y="378000"/>
            <a:ext cx="9371382" cy="5294831"/>
          </a:xfrm>
          <a:prstGeom prst="rect">
            <a:avLst/>
          </a:prstGeom>
          <a:noFill/>
          <a:ln>
            <a:noFill/>
          </a:ln>
        </p:spPr>
      </p:pic>
      <p:sp>
        <p:nvSpPr>
          <p:cNvPr id="339" name="Google Shape;339;p22"/>
          <p:cNvSpPr txBox="1"/>
          <p:nvPr/>
        </p:nvSpPr>
        <p:spPr>
          <a:xfrm>
            <a:off x="2228295" y="5823751"/>
            <a:ext cx="813194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cs-CZ" sz="1800" u="sng" cap="none" strike="noStrike">
                <a:solidFill>
                  <a:schemeClr val="dk1"/>
                </a:solidFill>
                <a:latin typeface="Arial"/>
                <a:ea typeface="Arial"/>
                <a:cs typeface="Arial"/>
                <a:sym typeface="Arial"/>
                <a:hlinkClick r:id="rId4">
                  <a:extLst>
                    <a:ext uri="{A12FA001-AC4F-418D-AE19-62706E023703}">
                      <ahyp:hlinkClr val="tx"/>
                    </a:ext>
                  </a:extLst>
                </a:hlinkClick>
              </a:rPr>
              <a:t>https://www.youtube.com/watch?v=Rm8fsOYQ_1c&amp;list=PLwsz4JEWtG9K_hyoU7LRXRpP-JRv0OFYG&amp;index=4</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d2aacc573de2d4a_0"/>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346" name="Google Shape;346;gd2aacc573de2d4a_0"/>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PNF-krční páteř</a:t>
            </a:r>
            <a:endParaRPr/>
          </a:p>
        </p:txBody>
      </p:sp>
      <p:sp>
        <p:nvSpPr>
          <p:cNvPr id="347" name="Google Shape;347;gd2aacc573de2d4a_0"/>
          <p:cNvSpPr txBox="1"/>
          <p:nvPr>
            <p:ph idx="1" type="body"/>
          </p:nvPr>
        </p:nvSpPr>
        <p:spPr>
          <a:xfrm>
            <a:off x="720000" y="1692000"/>
            <a:ext cx="4332600" cy="4140000"/>
          </a:xfrm>
          <a:prstGeom prst="rect">
            <a:avLst/>
          </a:prstGeom>
        </p:spPr>
        <p:txBody>
          <a:bodyPr anchorCtr="0" anchor="t" bIns="0" lIns="0" spcFirstLastPara="1" rIns="0" wrap="square" tIns="0">
            <a:noAutofit/>
          </a:bodyPr>
          <a:lstStyle/>
          <a:p>
            <a:pPr indent="-406400" lvl="0" marL="457200" rtl="0" algn="l">
              <a:spcBef>
                <a:spcPts val="0"/>
              </a:spcBef>
              <a:spcAft>
                <a:spcPts val="0"/>
              </a:spcAft>
              <a:buSzPts val="2800"/>
              <a:buChar char="●"/>
            </a:pPr>
            <a:r>
              <a:rPr lang="cs-CZ"/>
              <a:t>flexe krku a hlavy s rotací vpravo</a:t>
            </a:r>
            <a:endParaRPr/>
          </a:p>
          <a:p>
            <a:pPr indent="-406400" lvl="0" marL="457200" rtl="0" algn="l">
              <a:spcBef>
                <a:spcPts val="0"/>
              </a:spcBef>
              <a:spcAft>
                <a:spcPts val="0"/>
              </a:spcAft>
              <a:buSzPts val="2800"/>
              <a:buChar char="●"/>
            </a:pPr>
            <a:r>
              <a:rPr lang="cs-CZ"/>
              <a:t>extenze hlavy a krku s rotací vlevo</a:t>
            </a:r>
            <a:endParaRPr/>
          </a:p>
          <a:p>
            <a:pPr indent="0" lvl="0" marL="0" rtl="0" algn="l">
              <a:spcBef>
                <a:spcPts val="0"/>
              </a:spcBef>
              <a:spcAft>
                <a:spcPts val="0"/>
              </a:spcAft>
              <a:buNone/>
            </a:pPr>
            <a:r>
              <a:rPr lang="cs-CZ" u="sng">
                <a:solidFill>
                  <a:schemeClr val="hlink"/>
                </a:solidFill>
                <a:hlinkClick r:id="rId3"/>
              </a:rPr>
              <a:t>https://www.youtube.com/watch?v=O5IbpYTJ3hs&amp;ab_channel=FyzioDA</a:t>
            </a:r>
            <a:r>
              <a:rPr lang="cs-CZ"/>
              <a:t> </a:t>
            </a:r>
            <a:endParaRPr/>
          </a:p>
          <a:p>
            <a:pPr indent="0" lvl="0" marL="457200" rtl="0" algn="l">
              <a:spcBef>
                <a:spcPts val="0"/>
              </a:spcBef>
              <a:spcAft>
                <a:spcPts val="0"/>
              </a:spcAft>
              <a:buNone/>
            </a:pPr>
            <a:r>
              <a:t/>
            </a:r>
            <a:endParaRPr/>
          </a:p>
        </p:txBody>
      </p:sp>
      <p:pic>
        <p:nvPicPr>
          <p:cNvPr id="348" name="Google Shape;348;gd2aacc573de2d4a_0"/>
          <p:cNvPicPr preferRelativeResize="0"/>
          <p:nvPr/>
        </p:nvPicPr>
        <p:blipFill>
          <a:blip r:embed="rId4">
            <a:alphaModFix/>
          </a:blip>
          <a:stretch>
            <a:fillRect/>
          </a:stretch>
        </p:blipFill>
        <p:spPr>
          <a:xfrm>
            <a:off x="5170471" y="0"/>
            <a:ext cx="5612308" cy="68579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16400fe17ae_0_29"/>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355" name="Google Shape;355;g16400fe17ae_0_29"/>
          <p:cNvSpPr txBox="1"/>
          <p:nvPr>
            <p:ph type="title"/>
          </p:nvPr>
        </p:nvSpPr>
        <p:spPr>
          <a:xfrm>
            <a:off x="666000" y="1032825"/>
            <a:ext cx="10753200" cy="451500"/>
          </a:xfrm>
          <a:prstGeom prst="rect">
            <a:avLst/>
          </a:prstGeom>
        </p:spPr>
        <p:txBody>
          <a:bodyPr anchorCtr="0" anchor="t" bIns="0" lIns="0" spcFirstLastPara="1" rIns="0" wrap="square" tIns="0">
            <a:noAutofit/>
          </a:bodyPr>
          <a:lstStyle/>
          <a:p>
            <a:pPr indent="0" lvl="0" marL="0" rtl="0" algn="l">
              <a:lnSpc>
                <a:spcPct val="128571"/>
              </a:lnSpc>
              <a:spcBef>
                <a:spcPts val="0"/>
              </a:spcBef>
              <a:spcAft>
                <a:spcPts val="0"/>
              </a:spcAft>
              <a:buNone/>
            </a:pPr>
            <a:r>
              <a:rPr lang="cs-CZ" sz="2800">
                <a:solidFill>
                  <a:schemeClr val="dk1"/>
                </a:solidFill>
              </a:rPr>
              <a:t>F</a:t>
            </a:r>
            <a:r>
              <a:rPr lang="cs-CZ" sz="2800">
                <a:solidFill>
                  <a:schemeClr val="dk1"/>
                </a:solidFill>
              </a:rPr>
              <a:t>lexe krku a hlavy s rotací vpravo</a:t>
            </a:r>
            <a:endParaRPr/>
          </a:p>
        </p:txBody>
      </p:sp>
      <p:sp>
        <p:nvSpPr>
          <p:cNvPr id="356" name="Google Shape;356;g16400fe17ae_0_29"/>
          <p:cNvSpPr txBox="1"/>
          <p:nvPr>
            <p:ph idx="1" type="body"/>
          </p:nvPr>
        </p:nvSpPr>
        <p:spPr>
          <a:xfrm>
            <a:off x="699725" y="2121100"/>
            <a:ext cx="6472800" cy="41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cs-CZ"/>
              <a:t>výchozí pozice: </a:t>
            </a:r>
            <a:endParaRPr b="1"/>
          </a:p>
          <a:p>
            <a:pPr indent="0" lvl="0" marL="0" rtl="0" algn="l">
              <a:spcBef>
                <a:spcPts val="0"/>
              </a:spcBef>
              <a:spcAft>
                <a:spcPts val="0"/>
              </a:spcAft>
              <a:buNone/>
            </a:pPr>
            <a:r>
              <a:rPr b="1" lang="cs-CZ"/>
              <a:t>hlava: </a:t>
            </a:r>
            <a:r>
              <a:rPr lang="cs-CZ"/>
              <a:t>rotace vlevo</a:t>
            </a:r>
            <a:endParaRPr/>
          </a:p>
          <a:p>
            <a:pPr indent="0" lvl="0" marL="0" rtl="0" algn="l">
              <a:spcBef>
                <a:spcPts val="0"/>
              </a:spcBef>
              <a:spcAft>
                <a:spcPts val="0"/>
              </a:spcAft>
              <a:buNone/>
            </a:pPr>
            <a:r>
              <a:rPr b="1" lang="cs-CZ"/>
              <a:t>mandibula: </a:t>
            </a:r>
            <a:r>
              <a:rPr lang="cs-CZ"/>
              <a:t>elevace pravé mandibuly</a:t>
            </a:r>
            <a:endParaRPr/>
          </a:p>
          <a:p>
            <a:pPr indent="0" lvl="0" marL="0" rtl="0" algn="l">
              <a:spcBef>
                <a:spcPts val="0"/>
              </a:spcBef>
              <a:spcAft>
                <a:spcPts val="0"/>
              </a:spcAft>
              <a:buNone/>
            </a:pPr>
            <a:r>
              <a:rPr b="1" lang="cs-CZ"/>
              <a:t>A/O: </a:t>
            </a:r>
            <a:r>
              <a:rPr lang="cs-CZ"/>
              <a:t>extenze A/O vlevo</a:t>
            </a:r>
            <a:endParaRPr/>
          </a:p>
          <a:p>
            <a:pPr indent="0" lvl="0" marL="0" rtl="0" algn="l">
              <a:spcBef>
                <a:spcPts val="0"/>
              </a:spcBef>
              <a:spcAft>
                <a:spcPts val="0"/>
              </a:spcAft>
              <a:buNone/>
            </a:pPr>
            <a:r>
              <a:rPr b="1" lang="cs-CZ"/>
              <a:t>C páteř:</a:t>
            </a:r>
            <a:r>
              <a:rPr lang="cs-CZ"/>
              <a:t> extenze s rotací vlevo</a:t>
            </a:r>
            <a:endParaRPr/>
          </a:p>
        </p:txBody>
      </p:sp>
      <p:pic>
        <p:nvPicPr>
          <p:cNvPr id="357" name="Google Shape;357;g16400fe17ae_0_29"/>
          <p:cNvPicPr preferRelativeResize="0"/>
          <p:nvPr/>
        </p:nvPicPr>
        <p:blipFill rotWithShape="1">
          <a:blip r:embed="rId3">
            <a:alphaModFix/>
          </a:blip>
          <a:srcRect b="9122" l="17300" r="54738" t="54356"/>
          <a:stretch/>
        </p:blipFill>
        <p:spPr>
          <a:xfrm>
            <a:off x="7313350" y="1952350"/>
            <a:ext cx="4280400" cy="3144798"/>
          </a:xfrm>
          <a:prstGeom prst="rect">
            <a:avLst/>
          </a:prstGeom>
          <a:noFill/>
          <a:ln>
            <a:noFill/>
          </a:ln>
        </p:spPr>
      </p:pic>
      <p:sp>
        <p:nvSpPr>
          <p:cNvPr id="358" name="Google Shape;358;g16400fe17ae_0_29"/>
          <p:cNvSpPr txBox="1"/>
          <p:nvPr/>
        </p:nvSpPr>
        <p:spPr>
          <a:xfrm>
            <a:off x="7206250" y="5277450"/>
            <a:ext cx="4527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CZ"/>
              <a:t>Holubářová, Pavlů: Proprioceptivní neuromuskulární facilitace s. 86</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144" name="Google Shape;144;p3"/>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145" name="Google Shape;145;p3"/>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PNF – definice, principy</a:t>
            </a:r>
            <a:endParaRPr/>
          </a:p>
        </p:txBody>
      </p:sp>
      <p:sp>
        <p:nvSpPr>
          <p:cNvPr id="146" name="Google Shape;146;p3"/>
          <p:cNvSpPr txBox="1"/>
          <p:nvPr>
            <p:ph idx="1" type="body"/>
          </p:nvPr>
        </p:nvSpPr>
        <p:spPr>
          <a:xfrm>
            <a:off x="720000" y="1692002"/>
            <a:ext cx="11264854" cy="4787998"/>
          </a:xfrm>
          <a:prstGeom prst="rect">
            <a:avLst/>
          </a:prstGeom>
          <a:noFill/>
          <a:ln>
            <a:noFill/>
          </a:ln>
        </p:spPr>
        <p:txBody>
          <a:bodyPr anchorCtr="0" anchor="t" bIns="0" lIns="0" spcFirstLastPara="1" rIns="0" wrap="square" tIns="0">
            <a:noAutofit/>
          </a:bodyPr>
          <a:lstStyle/>
          <a:p>
            <a:pPr indent="-179999" lvl="0" marL="252000" rtl="0" algn="l">
              <a:lnSpc>
                <a:spcPct val="128571"/>
              </a:lnSpc>
              <a:spcBef>
                <a:spcPts val="0"/>
              </a:spcBef>
              <a:spcAft>
                <a:spcPts val="0"/>
              </a:spcAft>
              <a:buClr>
                <a:schemeClr val="dk2"/>
              </a:buClr>
              <a:buSzPts val="2800"/>
              <a:buFont typeface="Arial"/>
              <a:buChar char="●"/>
            </a:pPr>
            <a:r>
              <a:rPr lang="cs-CZ"/>
              <a:t>metoda </a:t>
            </a:r>
            <a:r>
              <a:rPr b="1" lang="cs-CZ"/>
              <a:t>urychlující reakci nervosvalového aparátu </a:t>
            </a:r>
            <a:r>
              <a:rPr lang="cs-CZ"/>
              <a:t>pomocí </a:t>
            </a:r>
            <a:r>
              <a:rPr b="1" lang="cs-CZ"/>
              <a:t>stimulace málo dráždivých motoneuronů </a:t>
            </a:r>
            <a:r>
              <a:rPr lang="cs-CZ"/>
              <a:t>cestou propriocepce</a:t>
            </a:r>
            <a:endParaRPr/>
          </a:p>
          <a:p>
            <a:pPr indent="-179999" lvl="0" marL="252000" rtl="0" algn="l">
              <a:lnSpc>
                <a:spcPct val="128571"/>
              </a:lnSpc>
              <a:spcBef>
                <a:spcPts val="0"/>
              </a:spcBef>
              <a:spcAft>
                <a:spcPts val="0"/>
              </a:spcAft>
              <a:buClr>
                <a:schemeClr val="dk2"/>
              </a:buClr>
              <a:buSzPts val="2800"/>
              <a:buFont typeface="Arial"/>
              <a:buChar char="●"/>
            </a:pPr>
            <a:r>
              <a:rPr b="1" lang="cs-CZ"/>
              <a:t>cílené ovlivňování aktivity motoneuronů předních rohů míšních</a:t>
            </a:r>
            <a:r>
              <a:rPr lang="cs-CZ"/>
              <a:t> prostřednictvím: </a:t>
            </a:r>
            <a:endParaRPr/>
          </a:p>
          <a:p>
            <a:pPr indent="-179999" lvl="0" marL="251999" rtl="0" algn="l">
              <a:lnSpc>
                <a:spcPct val="100000"/>
              </a:lnSpc>
              <a:spcBef>
                <a:spcPts val="0"/>
              </a:spcBef>
              <a:spcAft>
                <a:spcPts val="0"/>
              </a:spcAft>
              <a:buSzPts val="2800"/>
              <a:buChar char="●"/>
            </a:pPr>
            <a:r>
              <a:rPr b="1" lang="cs-CZ" sz="2400">
                <a:solidFill>
                  <a:srgbClr val="5AC8AF"/>
                </a:solidFill>
              </a:rPr>
              <a:t>aferentních impulzů </a:t>
            </a:r>
            <a:r>
              <a:rPr lang="cs-CZ" sz="2400"/>
              <a:t>ze svalových, šlachových a kloubních proprioreceptorů </a:t>
            </a:r>
            <a:endParaRPr/>
          </a:p>
          <a:p>
            <a:pPr indent="-179999" lvl="0" marL="251999" rtl="0" algn="l">
              <a:lnSpc>
                <a:spcPct val="100000"/>
              </a:lnSpc>
              <a:spcBef>
                <a:spcPts val="0"/>
              </a:spcBef>
              <a:spcAft>
                <a:spcPts val="0"/>
              </a:spcAft>
              <a:buSzPts val="2800"/>
              <a:buChar char="●"/>
            </a:pPr>
            <a:r>
              <a:rPr b="1" lang="cs-CZ" sz="2400">
                <a:solidFill>
                  <a:srgbClr val="5AC8AF"/>
                </a:solidFill>
              </a:rPr>
              <a:t>eferentních impulsů </a:t>
            </a:r>
            <a:r>
              <a:rPr lang="cs-CZ" sz="2400"/>
              <a:t>z mozkových center, které reagují také na aferentní 	  impulsy:</a:t>
            </a:r>
            <a:r>
              <a:rPr lang="cs-CZ"/>
              <a:t>		</a:t>
            </a:r>
            <a:endParaRPr/>
          </a:p>
          <a:p>
            <a:pPr indent="-179999" lvl="1" marL="503999" rtl="0" algn="l">
              <a:lnSpc>
                <a:spcPct val="100000"/>
              </a:lnSpc>
              <a:spcBef>
                <a:spcPts val="0"/>
              </a:spcBef>
              <a:spcAft>
                <a:spcPts val="0"/>
              </a:spcAft>
              <a:buSzPts val="2000"/>
              <a:buChar char="○"/>
            </a:pPr>
            <a:r>
              <a:rPr lang="cs-CZ"/>
              <a:t>taktilních</a:t>
            </a:r>
            <a:endParaRPr/>
          </a:p>
          <a:p>
            <a:pPr indent="-179999" lvl="1" marL="503999" rtl="0" algn="l">
              <a:lnSpc>
                <a:spcPct val="100000"/>
              </a:lnSpc>
              <a:spcBef>
                <a:spcPts val="0"/>
              </a:spcBef>
              <a:spcAft>
                <a:spcPts val="0"/>
              </a:spcAft>
              <a:buSzPts val="2000"/>
              <a:buChar char="○"/>
            </a:pPr>
            <a:r>
              <a:rPr lang="cs-CZ"/>
              <a:t>zrakových </a:t>
            </a:r>
            <a:endParaRPr/>
          </a:p>
          <a:p>
            <a:pPr indent="-179999" lvl="1" marL="503999" rtl="0" algn="l">
              <a:lnSpc>
                <a:spcPct val="100000"/>
              </a:lnSpc>
              <a:spcBef>
                <a:spcPts val="0"/>
              </a:spcBef>
              <a:spcAft>
                <a:spcPts val="0"/>
              </a:spcAft>
              <a:buSzPts val="2000"/>
              <a:buChar char="○"/>
            </a:pPr>
            <a:r>
              <a:rPr lang="cs-CZ"/>
              <a:t>sluchových exteroceptorů</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16400fe17ae_0_38"/>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365" name="Google Shape;365;g16400fe17ae_0_38"/>
          <p:cNvSpPr txBox="1"/>
          <p:nvPr>
            <p:ph idx="1" type="body"/>
          </p:nvPr>
        </p:nvSpPr>
        <p:spPr>
          <a:xfrm>
            <a:off x="666000" y="1359000"/>
            <a:ext cx="6312000" cy="41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cs-CZ"/>
              <a:t>pohyb: </a:t>
            </a:r>
            <a:endParaRPr b="1"/>
          </a:p>
          <a:p>
            <a:pPr indent="0" lvl="0" marL="0" rtl="0" algn="l">
              <a:spcBef>
                <a:spcPts val="0"/>
              </a:spcBef>
              <a:spcAft>
                <a:spcPts val="0"/>
              </a:spcAft>
              <a:buNone/>
            </a:pPr>
            <a:r>
              <a:rPr b="1" lang="cs-CZ"/>
              <a:t>hlava:</a:t>
            </a:r>
            <a:r>
              <a:rPr lang="cs-CZ"/>
              <a:t> rotace vpravo v C1 a C2 (levé ucho se nevzdaluje od levého ramene)</a:t>
            </a:r>
            <a:endParaRPr/>
          </a:p>
          <a:p>
            <a:pPr indent="0" lvl="0" marL="0" rtl="0" algn="l">
              <a:spcBef>
                <a:spcPts val="0"/>
              </a:spcBef>
              <a:spcAft>
                <a:spcPts val="0"/>
              </a:spcAft>
              <a:buNone/>
            </a:pPr>
            <a:r>
              <a:rPr b="1" lang="cs-CZ"/>
              <a:t>mandibula:</a:t>
            </a:r>
            <a:r>
              <a:rPr lang="cs-CZ"/>
              <a:t> deprese pravé mandibuly (mandibula se přibližuje k pravému klíčku) </a:t>
            </a:r>
            <a:endParaRPr/>
          </a:p>
          <a:p>
            <a:pPr indent="0" lvl="0" marL="0" rtl="0" algn="l">
              <a:spcBef>
                <a:spcPts val="0"/>
              </a:spcBef>
              <a:spcAft>
                <a:spcPts val="0"/>
              </a:spcAft>
              <a:buNone/>
            </a:pPr>
            <a:r>
              <a:rPr b="1" lang="cs-CZ"/>
              <a:t>A/O:</a:t>
            </a:r>
            <a:r>
              <a:rPr lang="cs-CZ"/>
              <a:t> flexe vpravo</a:t>
            </a:r>
            <a:endParaRPr/>
          </a:p>
          <a:p>
            <a:pPr indent="0" lvl="0" marL="0" rtl="0" algn="l">
              <a:spcBef>
                <a:spcPts val="0"/>
              </a:spcBef>
              <a:spcAft>
                <a:spcPts val="0"/>
              </a:spcAft>
              <a:buNone/>
            </a:pPr>
            <a:r>
              <a:rPr b="1" lang="cs-CZ"/>
              <a:t>C páteř: </a:t>
            </a:r>
            <a:r>
              <a:rPr lang="cs-CZ"/>
              <a:t>flexe s rotací vpravo, pohyb jde až k TH3 - 4</a:t>
            </a:r>
            <a:endParaRPr/>
          </a:p>
        </p:txBody>
      </p:sp>
      <p:pic>
        <p:nvPicPr>
          <p:cNvPr id="366" name="Google Shape;366;g16400fe17ae_0_38"/>
          <p:cNvPicPr preferRelativeResize="0"/>
          <p:nvPr/>
        </p:nvPicPr>
        <p:blipFill rotWithShape="1">
          <a:blip r:embed="rId3">
            <a:alphaModFix/>
          </a:blip>
          <a:srcRect b="7711" l="48729" r="25338" t="25466"/>
          <a:stretch/>
        </p:blipFill>
        <p:spPr>
          <a:xfrm>
            <a:off x="7956351" y="1385500"/>
            <a:ext cx="3279250" cy="4752999"/>
          </a:xfrm>
          <a:prstGeom prst="rect">
            <a:avLst/>
          </a:prstGeom>
          <a:noFill/>
          <a:ln>
            <a:noFill/>
          </a:ln>
        </p:spPr>
      </p:pic>
      <p:sp>
        <p:nvSpPr>
          <p:cNvPr id="367" name="Google Shape;367;g16400fe17ae_0_38"/>
          <p:cNvSpPr txBox="1"/>
          <p:nvPr/>
        </p:nvSpPr>
        <p:spPr>
          <a:xfrm>
            <a:off x="6299200" y="6129350"/>
            <a:ext cx="4527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CZ"/>
              <a:t>Holubářová, Pavlů: Proprioceptivní neuromuskulární facilitace s. 87</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16400fe17ae_0_46"/>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374" name="Google Shape;374;g16400fe17ae_0_46"/>
          <p:cNvSpPr txBox="1"/>
          <p:nvPr>
            <p:ph idx="1" type="body"/>
          </p:nvPr>
        </p:nvSpPr>
        <p:spPr>
          <a:xfrm>
            <a:off x="720000" y="1692000"/>
            <a:ext cx="10753200" cy="41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cs-CZ"/>
              <a:t>manuální kontakt: </a:t>
            </a:r>
            <a:endParaRPr b="1"/>
          </a:p>
          <a:p>
            <a:pPr indent="0" lvl="0" marL="0" rtl="0" algn="l">
              <a:spcBef>
                <a:spcPts val="0"/>
              </a:spcBef>
              <a:spcAft>
                <a:spcPts val="0"/>
              </a:spcAft>
              <a:buNone/>
            </a:pPr>
            <a:r>
              <a:rPr b="1" lang="cs-CZ"/>
              <a:t>pravá ruka: </a:t>
            </a:r>
            <a:r>
              <a:rPr lang="cs-CZ"/>
              <a:t>prsty a dlaní pod pravou mandibulou pacienta (klade odpor všem složkám pohybu)</a:t>
            </a:r>
            <a:endParaRPr/>
          </a:p>
          <a:p>
            <a:pPr indent="0" lvl="0" marL="0" rtl="0" algn="l">
              <a:spcBef>
                <a:spcPts val="0"/>
              </a:spcBef>
              <a:spcAft>
                <a:spcPts val="0"/>
              </a:spcAft>
              <a:buNone/>
            </a:pPr>
            <a:r>
              <a:rPr b="1" lang="cs-CZ"/>
              <a:t>levá ruka: </a:t>
            </a:r>
            <a:r>
              <a:rPr lang="cs-CZ"/>
              <a:t>na levé posterolaterální straně hlavy, prsty distálním směrem, jsou za uchem pacienta, pozor nesmí dojít k úklonu</a:t>
            </a:r>
            <a:endParaRPr/>
          </a:p>
          <a:p>
            <a:pPr indent="0" lvl="0" marL="0" rtl="0" algn="l">
              <a:spcBef>
                <a:spcPts val="0"/>
              </a:spcBef>
              <a:spcAft>
                <a:spcPts val="0"/>
              </a:spcAft>
              <a:buNone/>
            </a:pPr>
            <a:r>
              <a:t/>
            </a:r>
            <a:endParaRPr/>
          </a:p>
          <a:p>
            <a:pPr indent="0" lvl="0" marL="0" rtl="0" algn="l">
              <a:spcBef>
                <a:spcPts val="0"/>
              </a:spcBef>
              <a:spcAft>
                <a:spcPts val="0"/>
              </a:spcAft>
              <a:buNone/>
            </a:pPr>
            <a:r>
              <a:rPr b="1" lang="cs-CZ"/>
              <a:t>povel: </a:t>
            </a:r>
            <a:r>
              <a:rPr lang="cs-CZ"/>
              <a:t>otáčejte hlavu vpravo, klopte pravou čelist, ještě více klopte a otáčejte hlavu vpravo, položte čelist k pravému klíčku</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16400fe17ae_0_53"/>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381" name="Google Shape;381;g16400fe17ae_0_53"/>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Extenze hlavy a krku s rotací vlevo </a:t>
            </a:r>
            <a:endParaRPr/>
          </a:p>
        </p:txBody>
      </p:sp>
      <p:sp>
        <p:nvSpPr>
          <p:cNvPr id="382" name="Google Shape;382;g16400fe17ae_0_53"/>
          <p:cNvSpPr txBox="1"/>
          <p:nvPr>
            <p:ph idx="1" type="body"/>
          </p:nvPr>
        </p:nvSpPr>
        <p:spPr>
          <a:xfrm>
            <a:off x="720000" y="1692000"/>
            <a:ext cx="6004200" cy="41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cs-CZ"/>
              <a:t>výchozí pozice:</a:t>
            </a:r>
            <a:endParaRPr b="1"/>
          </a:p>
          <a:p>
            <a:pPr indent="0" lvl="0" marL="0" rtl="0" algn="l">
              <a:spcBef>
                <a:spcPts val="0"/>
              </a:spcBef>
              <a:spcAft>
                <a:spcPts val="0"/>
              </a:spcAft>
              <a:buNone/>
            </a:pPr>
            <a:r>
              <a:rPr b="1" lang="cs-CZ"/>
              <a:t>hlava:</a:t>
            </a:r>
            <a:r>
              <a:rPr lang="cs-CZ"/>
              <a:t> rotace vpravo</a:t>
            </a:r>
            <a:endParaRPr/>
          </a:p>
          <a:p>
            <a:pPr indent="0" lvl="0" marL="0" rtl="0" algn="l">
              <a:spcBef>
                <a:spcPts val="0"/>
              </a:spcBef>
              <a:spcAft>
                <a:spcPts val="0"/>
              </a:spcAft>
              <a:buNone/>
            </a:pPr>
            <a:r>
              <a:rPr b="1" lang="cs-CZ"/>
              <a:t>mandibula: </a:t>
            </a:r>
            <a:r>
              <a:rPr lang="cs-CZ"/>
              <a:t>deprese mandibuly</a:t>
            </a:r>
            <a:endParaRPr/>
          </a:p>
          <a:p>
            <a:pPr indent="0" lvl="0" marL="0" rtl="0" algn="l">
              <a:spcBef>
                <a:spcPts val="0"/>
              </a:spcBef>
              <a:spcAft>
                <a:spcPts val="0"/>
              </a:spcAft>
              <a:buNone/>
            </a:pPr>
            <a:r>
              <a:rPr b="1" lang="cs-CZ"/>
              <a:t>A/O: </a:t>
            </a:r>
            <a:r>
              <a:rPr lang="cs-CZ"/>
              <a:t>flexe vpravo </a:t>
            </a:r>
            <a:endParaRPr/>
          </a:p>
          <a:p>
            <a:pPr indent="0" lvl="0" marL="0" rtl="0" algn="l">
              <a:spcBef>
                <a:spcPts val="0"/>
              </a:spcBef>
              <a:spcAft>
                <a:spcPts val="0"/>
              </a:spcAft>
              <a:buNone/>
            </a:pPr>
            <a:r>
              <a:rPr b="1" lang="cs-CZ"/>
              <a:t>C páteř: </a:t>
            </a:r>
            <a:r>
              <a:rPr lang="cs-CZ"/>
              <a:t>flexe a rotace vpravo, čelist je u pravého klíčku</a:t>
            </a:r>
            <a:endParaRPr/>
          </a:p>
          <a:p>
            <a:pPr indent="0" lvl="0" marL="0" rtl="0" algn="l">
              <a:spcBef>
                <a:spcPts val="0"/>
              </a:spcBef>
              <a:spcAft>
                <a:spcPts val="0"/>
              </a:spcAft>
              <a:buNone/>
            </a:pPr>
            <a:r>
              <a:t/>
            </a:r>
            <a:endParaRPr/>
          </a:p>
        </p:txBody>
      </p:sp>
      <p:pic>
        <p:nvPicPr>
          <p:cNvPr id="383" name="Google Shape;383;g16400fe17ae_0_53"/>
          <p:cNvPicPr preferRelativeResize="0"/>
          <p:nvPr/>
        </p:nvPicPr>
        <p:blipFill rotWithShape="1">
          <a:blip r:embed="rId3">
            <a:alphaModFix/>
          </a:blip>
          <a:srcRect b="30284" l="49707" r="21496" t="32819"/>
          <a:stretch/>
        </p:blipFill>
        <p:spPr>
          <a:xfrm>
            <a:off x="7152674" y="1902025"/>
            <a:ext cx="4850750" cy="3495976"/>
          </a:xfrm>
          <a:prstGeom prst="rect">
            <a:avLst/>
          </a:prstGeom>
          <a:noFill/>
          <a:ln>
            <a:noFill/>
          </a:ln>
        </p:spPr>
      </p:pic>
      <p:sp>
        <p:nvSpPr>
          <p:cNvPr id="384" name="Google Shape;384;g16400fe17ae_0_53"/>
          <p:cNvSpPr txBox="1"/>
          <p:nvPr/>
        </p:nvSpPr>
        <p:spPr>
          <a:xfrm>
            <a:off x="7206250" y="5277450"/>
            <a:ext cx="4527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CZ"/>
              <a:t>Holubářová, Pavlů: Proprioceptivní neuromuskulární facilitace s. 89</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16400fe17ae_0_61"/>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391" name="Google Shape;391;g16400fe17ae_0_61"/>
          <p:cNvSpPr txBox="1"/>
          <p:nvPr>
            <p:ph idx="1" type="body"/>
          </p:nvPr>
        </p:nvSpPr>
        <p:spPr>
          <a:xfrm>
            <a:off x="695325" y="1586325"/>
            <a:ext cx="6446100" cy="414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cs-CZ"/>
              <a:t>pohyb: </a:t>
            </a:r>
            <a:r>
              <a:rPr lang="cs-CZ"/>
              <a:t>hlava rotace vlevo</a:t>
            </a:r>
            <a:endParaRPr/>
          </a:p>
          <a:p>
            <a:pPr indent="0" lvl="0" marL="0" rtl="0" algn="l">
              <a:spcBef>
                <a:spcPts val="0"/>
              </a:spcBef>
              <a:spcAft>
                <a:spcPts val="0"/>
              </a:spcAft>
              <a:buNone/>
            </a:pPr>
            <a:r>
              <a:rPr b="1" lang="cs-CZ"/>
              <a:t>mandibula:</a:t>
            </a:r>
            <a:r>
              <a:rPr lang="cs-CZ"/>
              <a:t> elevace pravé mandibuly</a:t>
            </a:r>
            <a:endParaRPr/>
          </a:p>
          <a:p>
            <a:pPr indent="0" lvl="0" marL="0" rtl="0" algn="l">
              <a:spcBef>
                <a:spcPts val="0"/>
              </a:spcBef>
              <a:spcAft>
                <a:spcPts val="0"/>
              </a:spcAft>
              <a:buNone/>
            </a:pPr>
            <a:r>
              <a:rPr b="1" lang="cs-CZ"/>
              <a:t>A/O: </a:t>
            </a:r>
            <a:r>
              <a:rPr lang="cs-CZ"/>
              <a:t>extenze vlevo</a:t>
            </a:r>
            <a:endParaRPr/>
          </a:p>
          <a:p>
            <a:pPr indent="0" lvl="0" marL="0" rtl="0" algn="l">
              <a:spcBef>
                <a:spcPts val="0"/>
              </a:spcBef>
              <a:spcAft>
                <a:spcPts val="0"/>
              </a:spcAft>
              <a:buClr>
                <a:schemeClr val="dk1"/>
              </a:buClr>
              <a:buSzPts val="1100"/>
              <a:buFont typeface="Arial"/>
              <a:buNone/>
            </a:pPr>
            <a:r>
              <a:rPr b="1" lang="cs-CZ"/>
              <a:t>C páteř: </a:t>
            </a:r>
            <a:r>
              <a:rPr lang="cs-CZ"/>
              <a:t>extenze a rotace střední a dolní Cp vlevo, brada se vzdaluje od pravého klíčku</a:t>
            </a:r>
            <a:endParaRPr/>
          </a:p>
          <a:p>
            <a:pPr indent="0" lvl="0" marL="0" rtl="0" algn="l">
              <a:spcBef>
                <a:spcPts val="0"/>
              </a:spcBef>
              <a:spcAft>
                <a:spcPts val="0"/>
              </a:spcAft>
              <a:buNone/>
            </a:pPr>
            <a:r>
              <a:t/>
            </a:r>
            <a:endParaRPr/>
          </a:p>
        </p:txBody>
      </p:sp>
      <p:pic>
        <p:nvPicPr>
          <p:cNvPr id="392" name="Google Shape;392;g16400fe17ae_0_61"/>
          <p:cNvPicPr preferRelativeResize="0"/>
          <p:nvPr/>
        </p:nvPicPr>
        <p:blipFill rotWithShape="1">
          <a:blip r:embed="rId3">
            <a:alphaModFix/>
          </a:blip>
          <a:srcRect b="16694" l="17482" r="56983" t="21266"/>
          <a:stretch/>
        </p:blipFill>
        <p:spPr>
          <a:xfrm>
            <a:off x="8063500" y="1586325"/>
            <a:ext cx="3183898" cy="4351350"/>
          </a:xfrm>
          <a:prstGeom prst="rect">
            <a:avLst/>
          </a:prstGeom>
          <a:noFill/>
          <a:ln>
            <a:noFill/>
          </a:ln>
        </p:spPr>
      </p:pic>
      <p:sp>
        <p:nvSpPr>
          <p:cNvPr id="393" name="Google Shape;393;g16400fe17ae_0_61"/>
          <p:cNvSpPr txBox="1"/>
          <p:nvPr/>
        </p:nvSpPr>
        <p:spPr>
          <a:xfrm>
            <a:off x="6121275" y="6037450"/>
            <a:ext cx="4527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CZ"/>
              <a:t>Holubářová, Pavlů: Proprioceptivní neuromuskulární facilitace s. 90</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16400fe17ae_0_69"/>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400" name="Google Shape;400;g16400fe17ae_0_69"/>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Manuální kontakt</a:t>
            </a:r>
            <a:endParaRPr/>
          </a:p>
        </p:txBody>
      </p:sp>
      <p:sp>
        <p:nvSpPr>
          <p:cNvPr id="401" name="Google Shape;401;g16400fe17ae_0_69"/>
          <p:cNvSpPr txBox="1"/>
          <p:nvPr>
            <p:ph idx="1" type="body"/>
          </p:nvPr>
        </p:nvSpPr>
        <p:spPr>
          <a:xfrm>
            <a:off x="720000" y="1692002"/>
            <a:ext cx="10753200" cy="4140000"/>
          </a:xfrm>
          <a:prstGeom prst="rect">
            <a:avLst/>
          </a:prstGeom>
        </p:spPr>
        <p:txBody>
          <a:bodyPr anchorCtr="0" anchor="t" bIns="0" lIns="0" spcFirstLastPara="1" rIns="0" wrap="square" tIns="0">
            <a:noAutofit/>
          </a:bodyPr>
          <a:lstStyle/>
          <a:p>
            <a:pPr indent="-406400" lvl="0" marL="457200" rtl="0" algn="l">
              <a:spcBef>
                <a:spcPts val="0"/>
              </a:spcBef>
              <a:spcAft>
                <a:spcPts val="0"/>
              </a:spcAft>
              <a:buSzPts val="2800"/>
              <a:buChar char="●"/>
            </a:pPr>
            <a:r>
              <a:rPr b="1" lang="cs-CZ"/>
              <a:t>pravá ruka:</a:t>
            </a:r>
            <a:r>
              <a:rPr lang="cs-CZ"/>
              <a:t> 2. a 3. prst na pravé mandibule shora (nedotýkat se pod mandibulou)</a:t>
            </a:r>
            <a:endParaRPr/>
          </a:p>
          <a:p>
            <a:pPr indent="-406400" lvl="0" marL="457200" rtl="0" algn="l">
              <a:spcBef>
                <a:spcPts val="0"/>
              </a:spcBef>
              <a:spcAft>
                <a:spcPts val="0"/>
              </a:spcAft>
              <a:buSzPts val="2800"/>
              <a:buChar char="●"/>
            </a:pPr>
            <a:r>
              <a:rPr b="1" lang="cs-CZ"/>
              <a:t>levá ruka a prsty: </a:t>
            </a:r>
            <a:r>
              <a:rPr lang="cs-CZ"/>
              <a:t>posterolaterální strana hlavy a Cp vlevo v průběhu pohybu se z polohy za uchem přesune na dolní Cp - nutno dát odpor celé Cp</a:t>
            </a:r>
            <a:endParaRPr/>
          </a:p>
          <a:p>
            <a:pPr indent="-406400" lvl="0" marL="457200" rtl="0" algn="l">
              <a:spcBef>
                <a:spcPts val="0"/>
              </a:spcBef>
              <a:spcAft>
                <a:spcPts val="0"/>
              </a:spcAft>
              <a:buSzPts val="2800"/>
              <a:buChar char="●"/>
            </a:pPr>
            <a:r>
              <a:rPr b="1" lang="cs-CZ"/>
              <a:t>povel: </a:t>
            </a:r>
            <a:r>
              <a:rPr lang="cs-CZ"/>
              <a:t>otáčejte hlavu vlevo, zvedejte pravou čelist nahoru, ještě víc, pokládejte hlavu vlevo na moje předloktí</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d2aacc573de2d4a_7"/>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408" name="Google Shape;408;gd2aacc573de2d4a_7"/>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PNF - diagonály trupu prax</a:t>
            </a:r>
            <a:endParaRPr/>
          </a:p>
        </p:txBody>
      </p:sp>
      <p:pic>
        <p:nvPicPr>
          <p:cNvPr descr="Hello everyone welcome to my YouTube channel physio’s healing touch ♥️&#10;&#10;In this video you will find information about Trunk pnf pattern.&#10;Trunk pnf contain both upper and lower trunk pnf.&#10;&#10;Pnf techniques &#10;Upper trunk pnf &#10;Lower Trunk pnf &#10;PNF&#10;&#10;#physioshealingtouch #exercisetherapy #pnf #pnf_techniques #trunk_pnf" id="409" name="Google Shape;409;gd2aacc573de2d4a_7" title="Trunk PNF Pattern | Upper and Lower Trunk PNF">
            <a:hlinkClick r:id="rId3"/>
          </p:cNvPr>
          <p:cNvPicPr preferRelativeResize="0"/>
          <p:nvPr/>
        </p:nvPicPr>
        <p:blipFill>
          <a:blip r:embed="rId4">
            <a:alphaModFix/>
          </a:blip>
          <a:stretch>
            <a:fillRect/>
          </a:stretch>
        </p:blipFill>
        <p:spPr>
          <a:xfrm>
            <a:off x="803475" y="1861800"/>
            <a:ext cx="4572000" cy="3429000"/>
          </a:xfrm>
          <a:prstGeom prst="rect">
            <a:avLst/>
          </a:prstGeom>
          <a:noFill/>
          <a:ln>
            <a:noFill/>
          </a:ln>
        </p:spPr>
      </p:pic>
      <p:pic>
        <p:nvPicPr>
          <p:cNvPr id="410" name="Google Shape;410;gd2aacc573de2d4a_7"/>
          <p:cNvPicPr preferRelativeResize="0"/>
          <p:nvPr/>
        </p:nvPicPr>
        <p:blipFill>
          <a:blip r:embed="rId5">
            <a:alphaModFix/>
          </a:blip>
          <a:stretch>
            <a:fillRect/>
          </a:stretch>
        </p:blipFill>
        <p:spPr>
          <a:xfrm>
            <a:off x="5527875" y="1394675"/>
            <a:ext cx="6511725" cy="45811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23"/>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416" name="Google Shape;416;p23"/>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417" name="Google Shape;417;p23"/>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Jiné principy ošetření – mimo PNF</a:t>
            </a:r>
            <a:endParaRPr/>
          </a:p>
        </p:txBody>
      </p:sp>
      <p:sp>
        <p:nvSpPr>
          <p:cNvPr id="418" name="Google Shape;418;p23"/>
          <p:cNvSpPr txBox="1"/>
          <p:nvPr>
            <p:ph idx="1" type="body"/>
          </p:nvPr>
        </p:nvSpPr>
        <p:spPr>
          <a:xfrm>
            <a:off x="720000" y="1487816"/>
            <a:ext cx="10753200" cy="4139998"/>
          </a:xfrm>
          <a:prstGeom prst="rect">
            <a:avLst/>
          </a:prstGeom>
          <a:noFill/>
          <a:ln>
            <a:noFill/>
          </a:ln>
        </p:spPr>
        <p:txBody>
          <a:bodyPr anchorCtr="0" anchor="t" bIns="0" lIns="0" spcFirstLastPara="1" rIns="0" wrap="square" tIns="0">
            <a:noAutofit/>
          </a:bodyPr>
          <a:lstStyle/>
          <a:p>
            <a:pPr indent="-167299" lvl="0" marL="252000" rtl="0" algn="l">
              <a:lnSpc>
                <a:spcPct val="128571"/>
              </a:lnSpc>
              <a:spcBef>
                <a:spcPts val="0"/>
              </a:spcBef>
              <a:spcAft>
                <a:spcPts val="0"/>
              </a:spcAft>
              <a:buSzPts val="2600"/>
              <a:buFont typeface="Arial"/>
              <a:buChar char="•"/>
            </a:pPr>
            <a:r>
              <a:rPr lang="cs-CZ" sz="2600"/>
              <a:t> ošetření svalů a MT hrudníku lze v rámci různých kombinací MT, MET, fyzikální terapie, posilování, integrace do celkových motorických vzorů (DNS) apod. Záleží, zda je </a:t>
            </a:r>
            <a:r>
              <a:rPr b="1" lang="cs-CZ" sz="2600">
                <a:solidFill>
                  <a:srgbClr val="5AC8AF"/>
                </a:solidFill>
              </a:rPr>
              <a:t>cílem primárně relaxace nebo aktivace svalu</a:t>
            </a:r>
            <a:r>
              <a:rPr lang="cs-CZ" sz="2600"/>
              <a:t> – dle toho volíme metodu</a:t>
            </a:r>
            <a:endParaRPr sz="2600"/>
          </a:p>
          <a:p>
            <a:pPr indent="-167299" lvl="0" marL="252000" rtl="0" algn="l">
              <a:lnSpc>
                <a:spcPct val="128571"/>
              </a:lnSpc>
              <a:spcBef>
                <a:spcPts val="0"/>
              </a:spcBef>
              <a:spcAft>
                <a:spcPts val="0"/>
              </a:spcAft>
              <a:buSzPts val="2600"/>
              <a:buFont typeface="Arial"/>
              <a:buChar char="•"/>
            </a:pPr>
            <a:r>
              <a:rPr b="1" lang="cs-CZ" sz="2600" u="sng"/>
              <a:t> </a:t>
            </a:r>
            <a:r>
              <a:rPr b="1" lang="cs-CZ" sz="2600" u="sng"/>
              <a:t>důležité pravidlo </a:t>
            </a:r>
            <a:r>
              <a:rPr lang="cs-CZ" sz="2600"/>
              <a:t>– z periferních lézí (poškození nervu nejč. úrazem či chladem) je třeba </a:t>
            </a:r>
            <a:r>
              <a:rPr b="1" lang="cs-CZ" sz="2600"/>
              <a:t>zahájit co nejdříve reedukaci </a:t>
            </a:r>
            <a:r>
              <a:rPr lang="cs-CZ" sz="2600"/>
              <a:t>činnosti svalů jejich stimulací a propojováním do motorických vzorů, chceme:</a:t>
            </a:r>
            <a:endParaRPr sz="2600"/>
          </a:p>
          <a:p>
            <a:pPr indent="0" lvl="1" marL="324000" rtl="0" algn="l">
              <a:lnSpc>
                <a:spcPct val="100000"/>
              </a:lnSpc>
              <a:spcBef>
                <a:spcPts val="0"/>
              </a:spcBef>
              <a:spcAft>
                <a:spcPts val="0"/>
              </a:spcAft>
              <a:buSzPts val="2000"/>
              <a:buNone/>
            </a:pPr>
            <a:r>
              <a:rPr lang="cs-CZ" sz="1800"/>
              <a:t>1. zamezit atrofii svalu (co nemá inervační zajištění atrofuje)</a:t>
            </a:r>
            <a:endParaRPr sz="1800"/>
          </a:p>
          <a:p>
            <a:pPr indent="0" lvl="1" marL="324000" rtl="0" algn="l">
              <a:lnSpc>
                <a:spcPct val="100000"/>
              </a:lnSpc>
              <a:spcBef>
                <a:spcPts val="0"/>
              </a:spcBef>
              <a:spcAft>
                <a:spcPts val="0"/>
              </a:spcAft>
              <a:buSzPts val="2000"/>
              <a:buNone/>
            </a:pPr>
            <a:r>
              <a:rPr lang="cs-CZ" sz="1800"/>
              <a:t>2. zamezit výpadku svalu (resp. pohybu, který vykonává) z centrálního zpracování. Důsledkem pak může být tzv. alienovaný (odcizený) sval, kdy sval je, nerv je, ale CNS neumí aktivovat – „neví, kde je“)</a:t>
            </a:r>
            <a:endParaRPr sz="18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24"/>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424" name="Google Shape;424;p24"/>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425" name="Google Shape;425;p24"/>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Terapie serratus ant. </a:t>
            </a:r>
            <a:endParaRPr/>
          </a:p>
        </p:txBody>
      </p:sp>
      <p:sp>
        <p:nvSpPr>
          <p:cNvPr id="426" name="Google Shape;426;p24"/>
          <p:cNvSpPr txBox="1"/>
          <p:nvPr>
            <p:ph idx="1" type="body"/>
          </p:nvPr>
        </p:nvSpPr>
        <p:spPr>
          <a:xfrm>
            <a:off x="720000" y="1692000"/>
            <a:ext cx="6601200" cy="4140000"/>
          </a:xfrm>
          <a:prstGeom prst="rect">
            <a:avLst/>
          </a:prstGeom>
          <a:noFill/>
          <a:ln>
            <a:noFill/>
          </a:ln>
        </p:spPr>
        <p:txBody>
          <a:bodyPr anchorCtr="0" anchor="t" bIns="0" lIns="0" spcFirstLastPara="1" rIns="0" wrap="square" tIns="0">
            <a:noAutofit/>
          </a:bodyPr>
          <a:lstStyle/>
          <a:p>
            <a:pPr indent="-192699" lvl="0" marL="251999" rtl="0" algn="l">
              <a:lnSpc>
                <a:spcPct val="128571"/>
              </a:lnSpc>
              <a:spcBef>
                <a:spcPts val="0"/>
              </a:spcBef>
              <a:spcAft>
                <a:spcPts val="0"/>
              </a:spcAft>
              <a:buSzPts val="3000"/>
              <a:buFont typeface="Arial"/>
              <a:buChar char="•"/>
            </a:pPr>
            <a:r>
              <a:rPr lang="cs-CZ" sz="3000"/>
              <a:t> </a:t>
            </a:r>
            <a:r>
              <a:rPr lang="cs-CZ" sz="3000"/>
              <a:t>protrakce a retrakce lopatky</a:t>
            </a:r>
            <a:endParaRPr sz="3000"/>
          </a:p>
          <a:p>
            <a:pPr indent="-192699" lvl="0" marL="251999" rtl="0" algn="l">
              <a:lnSpc>
                <a:spcPct val="128571"/>
              </a:lnSpc>
              <a:spcBef>
                <a:spcPts val="0"/>
              </a:spcBef>
              <a:spcAft>
                <a:spcPts val="0"/>
              </a:spcAft>
              <a:buSzPts val="3000"/>
              <a:buFont typeface="Arial"/>
              <a:buChar char="•"/>
            </a:pPr>
            <a:r>
              <a:rPr lang="cs-CZ" sz="3000"/>
              <a:t> typický cvik je push up</a:t>
            </a:r>
            <a:endParaRPr sz="3000"/>
          </a:p>
          <a:p>
            <a:pPr indent="-192699" lvl="0" marL="251999" rtl="0" algn="l">
              <a:lnSpc>
                <a:spcPct val="128571"/>
              </a:lnSpc>
              <a:spcBef>
                <a:spcPts val="0"/>
              </a:spcBef>
              <a:spcAft>
                <a:spcPts val="0"/>
              </a:spcAft>
              <a:buSzPts val="3000"/>
              <a:buFont typeface="Arial"/>
              <a:buChar char="•"/>
            </a:pPr>
            <a:r>
              <a:rPr lang="cs-CZ" sz="3000"/>
              <a:t> tah za TB směrem vpřed (ideálně v kombinaci s nákrokem – propojujeme do celkového motorického vzoru)</a:t>
            </a:r>
            <a:endParaRPr sz="3000"/>
          </a:p>
          <a:p>
            <a:pPr indent="-192699" lvl="0" marL="252000" rtl="0" algn="l">
              <a:lnSpc>
                <a:spcPct val="128571"/>
              </a:lnSpc>
              <a:spcBef>
                <a:spcPts val="0"/>
              </a:spcBef>
              <a:spcAft>
                <a:spcPts val="0"/>
              </a:spcAft>
              <a:buSzPts val="3000"/>
              <a:buFont typeface="Arial"/>
              <a:buChar char="•"/>
            </a:pPr>
            <a:r>
              <a:rPr lang="cs-CZ" sz="3000"/>
              <a:t> tlak do míčku vleže na břiše na stole</a:t>
            </a:r>
            <a:endParaRPr sz="3000"/>
          </a:p>
        </p:txBody>
      </p:sp>
      <p:pic>
        <p:nvPicPr>
          <p:cNvPr id="427" name="Google Shape;427;p24"/>
          <p:cNvPicPr preferRelativeResize="0"/>
          <p:nvPr/>
        </p:nvPicPr>
        <p:blipFill>
          <a:blip r:embed="rId3">
            <a:alphaModFix/>
          </a:blip>
          <a:stretch>
            <a:fillRect/>
          </a:stretch>
        </p:blipFill>
        <p:spPr>
          <a:xfrm>
            <a:off x="7321200" y="1135076"/>
            <a:ext cx="4566000" cy="4566000"/>
          </a:xfrm>
          <a:prstGeom prst="rect">
            <a:avLst/>
          </a:prstGeom>
          <a:noFill/>
          <a:ln>
            <a:noFill/>
          </a:ln>
        </p:spPr>
      </p:pic>
      <p:sp>
        <p:nvSpPr>
          <p:cNvPr id="428" name="Google Shape;428;p24"/>
          <p:cNvSpPr txBox="1"/>
          <p:nvPr/>
        </p:nvSpPr>
        <p:spPr>
          <a:xfrm>
            <a:off x="7377900" y="703975"/>
            <a:ext cx="4452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CZ" sz="800"/>
              <a:t>https://www.researchgate.net/figure/A-Start-of-push-up-plus-client-positioned-in-push-up-position-cue-to-retract-scapula_fig4_340417875</a:t>
            </a:r>
            <a:endParaRPr sz="8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5"/>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434" name="Google Shape;434;p25"/>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pic>
        <p:nvPicPr>
          <p:cNvPr id="435" name="Google Shape;435;p25" title="push up"/>
          <p:cNvPicPr preferRelativeResize="0"/>
          <p:nvPr/>
        </p:nvPicPr>
        <p:blipFill rotWithShape="1">
          <a:blip r:embed="rId3">
            <a:alphaModFix/>
          </a:blip>
          <a:srcRect b="0" l="0" r="0" t="0"/>
          <a:stretch/>
        </p:blipFill>
        <p:spPr>
          <a:xfrm>
            <a:off x="289510" y="1388677"/>
            <a:ext cx="5728476" cy="3236589"/>
          </a:xfrm>
          <a:prstGeom prst="rect">
            <a:avLst/>
          </a:prstGeom>
          <a:noFill/>
          <a:ln>
            <a:noFill/>
          </a:ln>
        </p:spPr>
      </p:pic>
      <p:sp>
        <p:nvSpPr>
          <p:cNvPr id="436" name="Google Shape;436;p25"/>
          <p:cNvSpPr txBox="1"/>
          <p:nvPr/>
        </p:nvSpPr>
        <p:spPr>
          <a:xfrm>
            <a:off x="223827" y="4595635"/>
            <a:ext cx="579415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cs-CZ" sz="2000" u="sng" cap="none" strike="noStrike">
                <a:solidFill>
                  <a:schemeClr val="dk1"/>
                </a:solidFill>
                <a:latin typeface="Arial"/>
                <a:ea typeface="Arial"/>
                <a:cs typeface="Arial"/>
                <a:sym typeface="Arial"/>
                <a:hlinkClick r:id="rId4">
                  <a:extLst>
                    <a:ext uri="{A12FA001-AC4F-418D-AE19-62706E023703}">
                      <ahyp:hlinkClr val="tx"/>
                    </a:ext>
                  </a:extLst>
                </a:hlinkClick>
              </a:rPr>
              <a:t>https://youtu.be/wJxd9ASbaUQ</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2800" u="none" cap="none" strike="noStrike">
              <a:solidFill>
                <a:schemeClr val="dk1"/>
              </a:solidFill>
              <a:latin typeface="Arial"/>
              <a:ea typeface="Arial"/>
              <a:cs typeface="Arial"/>
              <a:sym typeface="Arial"/>
            </a:endParaRPr>
          </a:p>
        </p:txBody>
      </p:sp>
      <p:pic>
        <p:nvPicPr>
          <p:cNvPr id="437" name="Google Shape;437;p25" title="SA TB"/>
          <p:cNvPicPr preferRelativeResize="0"/>
          <p:nvPr/>
        </p:nvPicPr>
        <p:blipFill rotWithShape="1">
          <a:blip r:embed="rId5">
            <a:alphaModFix/>
          </a:blip>
          <a:srcRect b="0" l="0" r="0" t="0"/>
          <a:stretch/>
        </p:blipFill>
        <p:spPr>
          <a:xfrm>
            <a:off x="6409704" y="110293"/>
            <a:ext cx="5492786" cy="3103424"/>
          </a:xfrm>
          <a:prstGeom prst="rect">
            <a:avLst/>
          </a:prstGeom>
          <a:noFill/>
          <a:ln>
            <a:noFill/>
          </a:ln>
        </p:spPr>
      </p:pic>
      <p:sp>
        <p:nvSpPr>
          <p:cNvPr id="438" name="Google Shape;438;p25"/>
          <p:cNvSpPr txBox="1"/>
          <p:nvPr/>
        </p:nvSpPr>
        <p:spPr>
          <a:xfrm>
            <a:off x="6320901" y="3156637"/>
            <a:ext cx="533547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cs-CZ" sz="2000" u="sng" cap="none" strike="noStrike">
                <a:solidFill>
                  <a:schemeClr val="dk1"/>
                </a:solidFill>
                <a:latin typeface="Arial"/>
                <a:ea typeface="Arial"/>
                <a:cs typeface="Arial"/>
                <a:sym typeface="Arial"/>
                <a:hlinkClick r:id="rId6">
                  <a:extLst>
                    <a:ext uri="{A12FA001-AC4F-418D-AE19-62706E023703}">
                      <ahyp:hlinkClr val="tx"/>
                    </a:ext>
                  </a:extLst>
                </a:hlinkClick>
              </a:rPr>
              <a:t>https://youtu.be/z6lNRRh6LNQ</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2800" u="none" cap="none" strike="noStrike">
              <a:solidFill>
                <a:schemeClr val="dk1"/>
              </a:solidFill>
              <a:latin typeface="Arial"/>
              <a:ea typeface="Arial"/>
              <a:cs typeface="Arial"/>
              <a:sym typeface="Arial"/>
            </a:endParaRPr>
          </a:p>
        </p:txBody>
      </p:sp>
      <p:pic>
        <p:nvPicPr>
          <p:cNvPr id="439" name="Google Shape;439;p25" title="SA overball"/>
          <p:cNvPicPr preferRelativeResize="0"/>
          <p:nvPr/>
        </p:nvPicPr>
        <p:blipFill rotWithShape="1">
          <a:blip r:embed="rId7">
            <a:alphaModFix/>
          </a:blip>
          <a:srcRect b="0" l="0" r="0" t="0"/>
          <a:stretch/>
        </p:blipFill>
        <p:spPr>
          <a:xfrm>
            <a:off x="6416417" y="3606683"/>
            <a:ext cx="5479381" cy="3095850"/>
          </a:xfrm>
          <a:prstGeom prst="rect">
            <a:avLst/>
          </a:prstGeom>
          <a:noFill/>
          <a:ln>
            <a:noFill/>
          </a:ln>
        </p:spPr>
      </p:pic>
      <p:sp>
        <p:nvSpPr>
          <p:cNvPr id="440" name="Google Shape;440;p25"/>
          <p:cNvSpPr txBox="1"/>
          <p:nvPr/>
        </p:nvSpPr>
        <p:spPr>
          <a:xfrm>
            <a:off x="2837883" y="6332208"/>
            <a:ext cx="368423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cs-CZ" sz="2000" u="sng" cap="none" strike="noStrike">
                <a:solidFill>
                  <a:schemeClr val="dk1"/>
                </a:solidFill>
                <a:latin typeface="Arial"/>
                <a:ea typeface="Arial"/>
                <a:cs typeface="Arial"/>
                <a:sym typeface="Arial"/>
                <a:hlinkClick r:id="rId8">
                  <a:extLst>
                    <a:ext uri="{A12FA001-AC4F-418D-AE19-62706E023703}">
                      <ahyp:hlinkClr val="tx"/>
                    </a:ext>
                  </a:extLst>
                </a:hlinkClick>
              </a:rPr>
              <a:t>https://youtu.be/k6OYG4zbLss</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2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
                                        <p:tgtEl>
                                          <p:spTgt spid="4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7"/>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446" name="Google Shape;446;p27"/>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447" name="Google Shape;447;p27"/>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Test elevace paží (dolní fixátory lopatek)</a:t>
            </a:r>
            <a:endParaRPr/>
          </a:p>
        </p:txBody>
      </p:sp>
      <p:pic>
        <p:nvPicPr>
          <p:cNvPr id="448" name="Google Shape;448;p27" title="dolní fixátory"/>
          <p:cNvPicPr preferRelativeResize="0"/>
          <p:nvPr/>
        </p:nvPicPr>
        <p:blipFill rotWithShape="1">
          <a:blip r:embed="rId3">
            <a:alphaModFix/>
          </a:blip>
          <a:srcRect b="0" l="0" r="0" t="0"/>
          <a:stretch/>
        </p:blipFill>
        <p:spPr>
          <a:xfrm>
            <a:off x="2464540" y="1597641"/>
            <a:ext cx="6482687" cy="3662718"/>
          </a:xfrm>
          <a:prstGeom prst="rect">
            <a:avLst/>
          </a:prstGeom>
          <a:noFill/>
          <a:ln>
            <a:noFill/>
          </a:ln>
        </p:spPr>
      </p:pic>
      <p:sp>
        <p:nvSpPr>
          <p:cNvPr id="449" name="Google Shape;449;p27"/>
          <p:cNvSpPr txBox="1"/>
          <p:nvPr/>
        </p:nvSpPr>
        <p:spPr>
          <a:xfrm>
            <a:off x="2464540" y="5495278"/>
            <a:ext cx="648268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cs-CZ" sz="2000" u="sng" cap="none" strike="noStrike">
                <a:solidFill>
                  <a:schemeClr val="dk1"/>
                </a:solidFill>
                <a:latin typeface="Arial"/>
                <a:ea typeface="Arial"/>
                <a:cs typeface="Arial"/>
                <a:sym typeface="Arial"/>
                <a:hlinkClick r:id="rId4">
                  <a:extLst>
                    <a:ext uri="{A12FA001-AC4F-418D-AE19-62706E023703}">
                      <ahyp:hlinkClr val="tx"/>
                    </a:ext>
                  </a:extLst>
                </a:hlinkClick>
              </a:rPr>
              <a:t>https://youtu.be/Vcne2RxgiRU</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2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4"/>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152" name="Google Shape;152;p4"/>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153" name="Google Shape;153;p4"/>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Indikace PNF (obecné)</a:t>
            </a:r>
            <a:endParaRPr/>
          </a:p>
        </p:txBody>
      </p:sp>
      <p:sp>
        <p:nvSpPr>
          <p:cNvPr id="154" name="Google Shape;154;p4"/>
          <p:cNvSpPr txBox="1"/>
          <p:nvPr>
            <p:ph idx="1" type="body"/>
          </p:nvPr>
        </p:nvSpPr>
        <p:spPr>
          <a:xfrm>
            <a:off x="720000" y="1579150"/>
            <a:ext cx="11472000" cy="4140000"/>
          </a:xfrm>
          <a:prstGeom prst="rect">
            <a:avLst/>
          </a:prstGeom>
          <a:noFill/>
          <a:ln>
            <a:noFill/>
          </a:ln>
        </p:spPr>
        <p:txBody>
          <a:bodyPr anchorCtr="0" anchor="t" bIns="0" lIns="0" spcFirstLastPara="1" rIns="0" wrap="square" tIns="0">
            <a:noAutofit/>
          </a:bodyPr>
          <a:lstStyle/>
          <a:p>
            <a:pPr indent="-141899" lvl="0" marL="252000" rtl="0" algn="l">
              <a:lnSpc>
                <a:spcPct val="150000"/>
              </a:lnSpc>
              <a:spcBef>
                <a:spcPts val="0"/>
              </a:spcBef>
              <a:spcAft>
                <a:spcPts val="0"/>
              </a:spcAft>
              <a:buSzPts val="1800"/>
              <a:buFont typeface="Arial"/>
              <a:buChar char="•"/>
            </a:pPr>
            <a:r>
              <a:rPr lang="cs-CZ" sz="1800"/>
              <a:t>poruchy propriocepce &amp; kožního čití </a:t>
            </a:r>
            <a:endParaRPr sz="1800"/>
          </a:p>
          <a:p>
            <a:pPr indent="-141899" lvl="0" marL="252000" rtl="0" algn="l">
              <a:lnSpc>
                <a:spcPct val="150000"/>
              </a:lnSpc>
              <a:spcBef>
                <a:spcPts val="0"/>
              </a:spcBef>
              <a:spcAft>
                <a:spcPts val="0"/>
              </a:spcAft>
              <a:buSzPts val="1800"/>
              <a:buFont typeface="Arial"/>
              <a:buChar char="•"/>
            </a:pPr>
            <a:r>
              <a:rPr lang="cs-CZ" sz="1800"/>
              <a:t>svalový hypertonus (prostřednictvím reciproční inhibice) </a:t>
            </a:r>
            <a:endParaRPr sz="1800"/>
          </a:p>
          <a:p>
            <a:pPr indent="-141899" lvl="0" marL="252000" rtl="0" algn="l">
              <a:lnSpc>
                <a:spcPct val="150000"/>
              </a:lnSpc>
              <a:spcBef>
                <a:spcPts val="0"/>
              </a:spcBef>
              <a:spcAft>
                <a:spcPts val="0"/>
              </a:spcAft>
              <a:buSzPts val="1800"/>
              <a:buFont typeface="Arial"/>
              <a:buChar char="•"/>
            </a:pPr>
            <a:r>
              <a:rPr lang="cs-CZ" sz="1800"/>
              <a:t>potřeba edukace &amp; reedukace pohybu </a:t>
            </a:r>
            <a:endParaRPr sz="1800"/>
          </a:p>
          <a:p>
            <a:pPr indent="-141899" lvl="0" marL="252000" rtl="0" algn="l">
              <a:lnSpc>
                <a:spcPct val="150000"/>
              </a:lnSpc>
              <a:spcBef>
                <a:spcPts val="0"/>
              </a:spcBef>
              <a:spcAft>
                <a:spcPts val="0"/>
              </a:spcAft>
              <a:buSzPts val="1800"/>
              <a:buFont typeface="Arial"/>
              <a:buChar char="•"/>
            </a:pPr>
            <a:r>
              <a:rPr lang="cs-CZ" sz="1800"/>
              <a:t>potíže se zahajováním pohybu </a:t>
            </a:r>
            <a:endParaRPr sz="1800"/>
          </a:p>
          <a:p>
            <a:pPr indent="-141899" lvl="0" marL="252000" rtl="0" algn="l">
              <a:lnSpc>
                <a:spcPct val="150000"/>
              </a:lnSpc>
              <a:spcBef>
                <a:spcPts val="0"/>
              </a:spcBef>
              <a:spcAft>
                <a:spcPts val="0"/>
              </a:spcAft>
              <a:buSzPts val="1800"/>
              <a:buFont typeface="Arial"/>
              <a:buChar char="•"/>
            </a:pPr>
            <a:r>
              <a:rPr lang="cs-CZ" sz="1800"/>
              <a:t>oslabení svalů </a:t>
            </a:r>
            <a:endParaRPr sz="1800"/>
          </a:p>
          <a:p>
            <a:pPr indent="-141899" lvl="0" marL="252000" rtl="0" algn="l">
              <a:lnSpc>
                <a:spcPct val="150000"/>
              </a:lnSpc>
              <a:spcBef>
                <a:spcPts val="0"/>
              </a:spcBef>
              <a:spcAft>
                <a:spcPts val="0"/>
              </a:spcAft>
              <a:buSzPts val="1800"/>
              <a:buFont typeface="Arial"/>
              <a:buChar char="•"/>
            </a:pPr>
            <a:r>
              <a:rPr lang="cs-CZ" sz="1800"/>
              <a:t>omezení ROM </a:t>
            </a:r>
            <a:endParaRPr sz="1800"/>
          </a:p>
          <a:p>
            <a:pPr indent="-141899" lvl="0" marL="252000" rtl="0" algn="l">
              <a:lnSpc>
                <a:spcPct val="150000"/>
              </a:lnSpc>
              <a:spcBef>
                <a:spcPts val="0"/>
              </a:spcBef>
              <a:spcAft>
                <a:spcPts val="0"/>
              </a:spcAft>
              <a:buSzPts val="1800"/>
              <a:buFont typeface="Arial"/>
              <a:buChar char="•"/>
            </a:pPr>
            <a:r>
              <a:rPr lang="cs-CZ" sz="1800"/>
              <a:t>nedostatečná kloubní stabilita </a:t>
            </a:r>
            <a:endParaRPr sz="1800"/>
          </a:p>
          <a:p>
            <a:pPr indent="-141899" lvl="0" marL="252000" rtl="0" algn="l">
              <a:lnSpc>
                <a:spcPct val="150000"/>
              </a:lnSpc>
              <a:spcBef>
                <a:spcPts val="0"/>
              </a:spcBef>
              <a:spcAft>
                <a:spcPts val="0"/>
              </a:spcAft>
              <a:buSzPts val="1800"/>
              <a:buFont typeface="Arial"/>
              <a:buChar char="•"/>
            </a:pPr>
            <a:r>
              <a:rPr lang="cs-CZ" sz="1800"/>
              <a:t>zvýšení koordinace a kontroly pohybu </a:t>
            </a:r>
            <a:endParaRPr sz="1800"/>
          </a:p>
          <a:p>
            <a:pPr indent="-141899" lvl="0" marL="252000" rtl="0" algn="l">
              <a:lnSpc>
                <a:spcPct val="150000"/>
              </a:lnSpc>
              <a:spcBef>
                <a:spcPts val="0"/>
              </a:spcBef>
              <a:spcAft>
                <a:spcPts val="0"/>
              </a:spcAft>
              <a:buSzPts val="1800"/>
              <a:buFont typeface="Arial"/>
              <a:buChar char="•"/>
            </a:pPr>
            <a:r>
              <a:rPr lang="cs-CZ" sz="1800"/>
              <a:t>zlepšení vytrvalosti </a:t>
            </a:r>
            <a:endParaRPr sz="1800"/>
          </a:p>
          <a:p>
            <a:pPr indent="-141899" lvl="0" marL="252000" rtl="0" algn="l">
              <a:lnSpc>
                <a:spcPct val="150000"/>
              </a:lnSpc>
              <a:spcBef>
                <a:spcPts val="0"/>
              </a:spcBef>
              <a:spcAft>
                <a:spcPts val="0"/>
              </a:spcAft>
              <a:buSzPts val="1800"/>
              <a:buFont typeface="Arial"/>
              <a:buChar char="•"/>
            </a:pPr>
            <a:r>
              <a:rPr lang="cs-CZ" sz="1800"/>
              <a:t>zlepšení relaxace </a:t>
            </a:r>
            <a:endParaRPr sz="1800"/>
          </a:p>
          <a:p>
            <a:pPr indent="-141899" lvl="0" marL="252000" rtl="0" algn="l">
              <a:lnSpc>
                <a:spcPct val="150000"/>
              </a:lnSpc>
              <a:spcBef>
                <a:spcPts val="0"/>
              </a:spcBef>
              <a:spcAft>
                <a:spcPts val="0"/>
              </a:spcAft>
              <a:buSzPts val="1800"/>
              <a:buFont typeface="Arial"/>
              <a:buChar char="•"/>
            </a:pPr>
            <a:r>
              <a:rPr lang="cs-CZ" sz="1800"/>
              <a:t>analgezie</a:t>
            </a:r>
            <a:endParaRPr sz="1800"/>
          </a:p>
        </p:txBody>
      </p:sp>
      <p:pic>
        <p:nvPicPr>
          <p:cNvPr id="155" name="Google Shape;155;p4"/>
          <p:cNvPicPr preferRelativeResize="0"/>
          <p:nvPr/>
        </p:nvPicPr>
        <p:blipFill rotWithShape="1">
          <a:blip r:embed="rId3">
            <a:alphaModFix/>
          </a:blip>
          <a:srcRect b="30771" l="4069" r="62710" t="28984"/>
          <a:stretch/>
        </p:blipFill>
        <p:spPr>
          <a:xfrm>
            <a:off x="5077675" y="2431500"/>
            <a:ext cx="5468180" cy="4140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d2aacc573de2d4a_49"/>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456" name="Google Shape;456;gd2aacc573de2d4a_49"/>
          <p:cNvSpPr txBox="1"/>
          <p:nvPr>
            <p:ph type="title"/>
          </p:nvPr>
        </p:nvSpPr>
        <p:spPr>
          <a:xfrm>
            <a:off x="241100" y="720000"/>
            <a:ext cx="118005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sz="3600"/>
              <a:t>Terapie dle DNS - Ramenní kloub (centrační techniky)</a:t>
            </a:r>
            <a:endParaRPr sz="3600"/>
          </a:p>
        </p:txBody>
      </p:sp>
      <p:sp>
        <p:nvSpPr>
          <p:cNvPr id="457" name="Google Shape;457;gd2aacc573de2d4a_49"/>
          <p:cNvSpPr txBox="1"/>
          <p:nvPr>
            <p:ph idx="1" type="body"/>
          </p:nvPr>
        </p:nvSpPr>
        <p:spPr>
          <a:xfrm>
            <a:off x="720000" y="1692002"/>
            <a:ext cx="10753200" cy="4140000"/>
          </a:xfrm>
          <a:prstGeom prst="rect">
            <a:avLst/>
          </a:prstGeom>
        </p:spPr>
        <p:txBody>
          <a:bodyPr anchorCtr="0" anchor="t" bIns="0" lIns="0" spcFirstLastPara="1" rIns="0" wrap="square" tIns="0">
            <a:noAutofit/>
          </a:bodyPr>
          <a:lstStyle/>
          <a:p>
            <a:pPr indent="-406400" lvl="0" marL="457200" rtl="0" algn="l">
              <a:spcBef>
                <a:spcPts val="0"/>
              </a:spcBef>
              <a:spcAft>
                <a:spcPts val="0"/>
              </a:spcAft>
              <a:buSzPts val="2800"/>
              <a:buChar char="●"/>
            </a:pPr>
            <a:r>
              <a:rPr lang="cs-CZ"/>
              <a:t>centrace ramene se v konceptu DNS provádí jak v otevřeném, tak uzavřeném řetězci</a:t>
            </a:r>
            <a:endParaRPr/>
          </a:p>
          <a:p>
            <a:pPr indent="-406400" lvl="0" marL="457200" rtl="0" algn="l">
              <a:spcBef>
                <a:spcPts val="0"/>
              </a:spcBef>
              <a:spcAft>
                <a:spcPts val="0"/>
              </a:spcAft>
              <a:buSzPts val="2800"/>
              <a:buChar char="●"/>
            </a:pPr>
            <a:r>
              <a:rPr lang="cs-CZ"/>
              <a:t>typickým otevřeným řetězcem je práce v 3 M vleže na zádech, kdy přes odpor do paže stabilizujeme rameno</a:t>
            </a:r>
            <a:endParaRPr/>
          </a:p>
          <a:p>
            <a:pPr indent="-406400" lvl="0" marL="457200" rtl="0" algn="l">
              <a:spcBef>
                <a:spcPts val="0"/>
              </a:spcBef>
              <a:spcAft>
                <a:spcPts val="0"/>
              </a:spcAft>
              <a:buSzPts val="2800"/>
              <a:buChar char="●"/>
            </a:pPr>
            <a:r>
              <a:rPr lang="cs-CZ"/>
              <a:t>lze použít TB, KB, činky</a:t>
            </a:r>
            <a:endParaRPr/>
          </a:p>
          <a:p>
            <a:pPr indent="-406400" lvl="0" marL="457200" rtl="0" algn="l">
              <a:spcBef>
                <a:spcPts val="0"/>
              </a:spcBef>
              <a:spcAft>
                <a:spcPts val="0"/>
              </a:spcAft>
              <a:buSzPts val="2800"/>
              <a:buChar char="●"/>
            </a:pPr>
            <a:r>
              <a:rPr lang="cs-CZ"/>
              <a:t>uzavřený řetězec je jakákoliv pozice v opoře - leh na boku, šikmý sed nízký a vysoký, pozice na čtyřech, medvěd apod.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g164961acd2c_0_49"/>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464" name="Google Shape;464;g164961acd2c_0_49"/>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Terapie dle DNS - ramenní kloub</a:t>
            </a:r>
            <a:endParaRPr/>
          </a:p>
        </p:txBody>
      </p:sp>
      <p:pic>
        <p:nvPicPr>
          <p:cNvPr descr="Úvod do vyšetření a terapie ramenního kloubu&#10;&#10;Video, ve kterém zkušená instruktorka Mgr. Valouchová ukazuje vyšetření a terapii sportovce s bolestmi ramenního kloubu&#10;&#10;On-line video knihovna: https://www.rehabps.com/REHABILITATION/Video_kazuistiky.html" id="465" name="Google Shape;465;g164961acd2c_0_49" title="DNS Rameno sample">
            <a:hlinkClick r:id="rId3"/>
          </p:cNvPr>
          <p:cNvPicPr preferRelativeResize="0"/>
          <p:nvPr/>
        </p:nvPicPr>
        <p:blipFill>
          <a:blip r:embed="rId4">
            <a:alphaModFix/>
          </a:blip>
          <a:stretch>
            <a:fillRect/>
          </a:stretch>
        </p:blipFill>
        <p:spPr>
          <a:xfrm>
            <a:off x="3388275" y="1408050"/>
            <a:ext cx="6582934" cy="493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29"/>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471" name="Google Shape;471;p29"/>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472" name="Google Shape;472;p29"/>
          <p:cNvSpPr txBox="1"/>
          <p:nvPr>
            <p:ph type="title"/>
          </p:nvPr>
        </p:nvSpPr>
        <p:spPr>
          <a:xfrm>
            <a:off x="414000" y="581775"/>
            <a:ext cx="10753200" cy="451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Test elevace paží s KB (plus jednostranné)</a:t>
            </a:r>
            <a:endParaRPr/>
          </a:p>
        </p:txBody>
      </p:sp>
      <p:pic>
        <p:nvPicPr>
          <p:cNvPr id="473" name="Google Shape;473;p29" title="vzpažení KB"/>
          <p:cNvPicPr preferRelativeResize="0"/>
          <p:nvPr/>
        </p:nvPicPr>
        <p:blipFill rotWithShape="1">
          <a:blip r:embed="rId3">
            <a:alphaModFix/>
          </a:blip>
          <a:srcRect b="0" l="0" r="0" t="0"/>
          <a:stretch/>
        </p:blipFill>
        <p:spPr>
          <a:xfrm>
            <a:off x="413990" y="1313698"/>
            <a:ext cx="7203371" cy="4069904"/>
          </a:xfrm>
          <a:prstGeom prst="rect">
            <a:avLst/>
          </a:prstGeom>
          <a:noFill/>
          <a:ln>
            <a:noFill/>
          </a:ln>
        </p:spPr>
      </p:pic>
      <p:sp>
        <p:nvSpPr>
          <p:cNvPr id="474" name="Google Shape;474;p29"/>
          <p:cNvSpPr txBox="1"/>
          <p:nvPr/>
        </p:nvSpPr>
        <p:spPr>
          <a:xfrm>
            <a:off x="2249343" y="5383603"/>
            <a:ext cx="59481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cs-CZ" sz="2000" u="sng" cap="none" strike="noStrike">
                <a:solidFill>
                  <a:schemeClr val="dk1"/>
                </a:solidFill>
                <a:latin typeface="Arial"/>
                <a:ea typeface="Arial"/>
                <a:cs typeface="Arial"/>
                <a:sym typeface="Arial"/>
                <a:hlinkClick r:id="rId4">
                  <a:extLst>
                    <a:ext uri="{A12FA001-AC4F-418D-AE19-62706E023703}">
                      <ahyp:hlinkClr val="tx"/>
                    </a:ext>
                  </a:extLst>
                </a:hlinkClick>
              </a:rPr>
              <a:t>https://youtu.be/D7OuIUT2odA</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2800" u="none" cap="none" strike="noStrike">
              <a:solidFill>
                <a:schemeClr val="dk1"/>
              </a:solidFill>
              <a:latin typeface="Arial"/>
              <a:ea typeface="Arial"/>
              <a:cs typeface="Arial"/>
              <a:sym typeface="Arial"/>
            </a:endParaRPr>
          </a:p>
        </p:txBody>
      </p:sp>
      <p:sp>
        <p:nvSpPr>
          <p:cNvPr id="475" name="Google Shape;475;p29"/>
          <p:cNvSpPr txBox="1"/>
          <p:nvPr/>
        </p:nvSpPr>
        <p:spPr>
          <a:xfrm>
            <a:off x="7735600" y="1313700"/>
            <a:ext cx="3849000" cy="32325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Char char="●"/>
            </a:pPr>
            <a:r>
              <a:rPr lang="cs-CZ" sz="1800"/>
              <a:t>Příklad stabilizačního cvičení s KB v kontextu trupové stabilizace DNS. </a:t>
            </a:r>
            <a:endParaRPr sz="1800"/>
          </a:p>
          <a:p>
            <a:pPr indent="-342900" lvl="0" marL="457200" rtl="0" algn="l">
              <a:spcBef>
                <a:spcPts val="0"/>
              </a:spcBef>
              <a:spcAft>
                <a:spcPts val="0"/>
              </a:spcAft>
              <a:buClr>
                <a:schemeClr val="dk2"/>
              </a:buClr>
              <a:buSzPts val="1800"/>
              <a:buChar char="●"/>
            </a:pPr>
            <a:r>
              <a:rPr lang="cs-CZ" sz="1800"/>
              <a:t>Na videu je patrné, že při jednostranné práci již na to “nemám”, jednou rukou proti váze KB nedokážu udržet optimální stabilizační postavení dolních žeber, což se nepříznivě projeví na stabilizaci stejnostranné lopatky.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
                                        <p:tgtEl>
                                          <p:spTgt spid="4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8"/>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481" name="Google Shape;481;p28"/>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482" name="Google Shape;482;p28"/>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Test v kontra vzoru ve vysokém vzporu </a:t>
            </a:r>
            <a:endParaRPr/>
          </a:p>
        </p:txBody>
      </p:sp>
      <p:sp>
        <p:nvSpPr>
          <p:cNvPr id="483" name="Google Shape;483;p28"/>
          <p:cNvSpPr txBox="1"/>
          <p:nvPr>
            <p:ph idx="1" type="body"/>
          </p:nvPr>
        </p:nvSpPr>
        <p:spPr>
          <a:xfrm>
            <a:off x="666000" y="2088002"/>
            <a:ext cx="10753200" cy="4139998"/>
          </a:xfrm>
          <a:prstGeom prst="rect">
            <a:avLst/>
          </a:prstGeom>
          <a:noFill/>
          <a:ln>
            <a:noFill/>
          </a:ln>
        </p:spPr>
        <p:txBody>
          <a:bodyPr anchorCtr="0" anchor="t" bIns="0" lIns="0" spcFirstLastPara="1" rIns="0" wrap="square" tIns="0">
            <a:noAutofit/>
          </a:bodyPr>
          <a:lstStyle/>
          <a:p>
            <a:pPr indent="-179999" lvl="0" marL="252000" rtl="0" algn="l">
              <a:lnSpc>
                <a:spcPct val="128571"/>
              </a:lnSpc>
              <a:spcBef>
                <a:spcPts val="0"/>
              </a:spcBef>
              <a:spcAft>
                <a:spcPts val="0"/>
              </a:spcAft>
              <a:buClr>
                <a:schemeClr val="dk2"/>
              </a:buClr>
              <a:buSzPts val="2800"/>
              <a:buFont typeface="Arial"/>
              <a:buChar char="●"/>
            </a:pPr>
            <a:r>
              <a:rPr lang="cs-CZ"/>
              <a:t> Sledujeme propojení segmentů trupu a pánve a integraci páteře do napřímení o opření se o 2 kontralaterální body</a:t>
            </a:r>
            <a:endParaRPr/>
          </a:p>
        </p:txBody>
      </p:sp>
      <p:pic>
        <p:nvPicPr>
          <p:cNvPr id="484" name="Google Shape;484;p28"/>
          <p:cNvPicPr preferRelativeResize="0"/>
          <p:nvPr/>
        </p:nvPicPr>
        <p:blipFill rotWithShape="1">
          <a:blip r:embed="rId3">
            <a:alphaModFix/>
          </a:blip>
          <a:srcRect b="46951" l="35389" r="37597" t="26751"/>
          <a:stretch/>
        </p:blipFill>
        <p:spPr>
          <a:xfrm>
            <a:off x="156280" y="3709930"/>
            <a:ext cx="4092168" cy="2240804"/>
          </a:xfrm>
          <a:prstGeom prst="rect">
            <a:avLst/>
          </a:prstGeom>
          <a:noFill/>
          <a:ln>
            <a:noFill/>
          </a:ln>
        </p:spPr>
      </p:pic>
      <p:pic>
        <p:nvPicPr>
          <p:cNvPr id="485" name="Google Shape;485;p28"/>
          <p:cNvPicPr preferRelativeResize="0"/>
          <p:nvPr/>
        </p:nvPicPr>
        <p:blipFill rotWithShape="1">
          <a:blip r:embed="rId3">
            <a:alphaModFix/>
          </a:blip>
          <a:srcRect b="16505" l="35389" r="37597" t="56073"/>
          <a:stretch/>
        </p:blipFill>
        <p:spPr>
          <a:xfrm>
            <a:off x="4374448" y="3713798"/>
            <a:ext cx="3924596" cy="2240804"/>
          </a:xfrm>
          <a:prstGeom prst="rect">
            <a:avLst/>
          </a:prstGeom>
          <a:noFill/>
          <a:ln>
            <a:noFill/>
          </a:ln>
        </p:spPr>
      </p:pic>
      <p:pic>
        <p:nvPicPr>
          <p:cNvPr id="486" name="Google Shape;486;p28"/>
          <p:cNvPicPr preferRelativeResize="0"/>
          <p:nvPr/>
        </p:nvPicPr>
        <p:blipFill rotWithShape="1">
          <a:blip r:embed="rId4">
            <a:alphaModFix/>
          </a:blip>
          <a:srcRect b="10343" l="18964" r="10711" t="29125"/>
          <a:stretch/>
        </p:blipFill>
        <p:spPr>
          <a:xfrm>
            <a:off x="8425044" y="3709930"/>
            <a:ext cx="3498545" cy="225850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gd2aacc573de2d4a_63"/>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493" name="Google Shape;493;gd2aacc573de2d4a_63"/>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Terapie dle DNS - lopatka(stabilizace)</a:t>
            </a:r>
            <a:endParaRPr/>
          </a:p>
        </p:txBody>
      </p:sp>
      <p:sp>
        <p:nvSpPr>
          <p:cNvPr id="494" name="Google Shape;494;gd2aacc573de2d4a_63"/>
          <p:cNvSpPr txBox="1"/>
          <p:nvPr>
            <p:ph idx="1" type="body"/>
          </p:nvPr>
        </p:nvSpPr>
        <p:spPr>
          <a:xfrm>
            <a:off x="720000" y="1692002"/>
            <a:ext cx="10753200" cy="4140000"/>
          </a:xfrm>
          <a:prstGeom prst="rect">
            <a:avLst/>
          </a:prstGeom>
        </p:spPr>
        <p:txBody>
          <a:bodyPr anchorCtr="0" anchor="t" bIns="0" lIns="0" spcFirstLastPara="1" rIns="0" wrap="square" tIns="0">
            <a:noAutofit/>
          </a:bodyPr>
          <a:lstStyle/>
          <a:p>
            <a:pPr indent="-406400" lvl="0" marL="457200" rtl="0" algn="l">
              <a:spcBef>
                <a:spcPts val="0"/>
              </a:spcBef>
              <a:spcAft>
                <a:spcPts val="0"/>
              </a:spcAft>
              <a:buSzPts val="2800"/>
              <a:buChar char="●"/>
            </a:pPr>
            <a:r>
              <a:rPr lang="cs-CZ"/>
              <a:t>v principu stabilizace chceme vyváženou aktivitu svalů, které zajišťují napřímené postavení hrudní páteře a lopatky plošně přiložené k páteři </a:t>
            </a:r>
            <a:endParaRPr/>
          </a:p>
          <a:p>
            <a:pPr indent="-406400" lvl="0" marL="457200" rtl="0" algn="l">
              <a:spcBef>
                <a:spcPts val="0"/>
              </a:spcBef>
              <a:spcAft>
                <a:spcPts val="0"/>
              </a:spcAft>
              <a:buSzPts val="2800"/>
              <a:buChar char="●"/>
            </a:pPr>
            <a:r>
              <a:rPr lang="cs-CZ"/>
              <a:t>odstupující mediální hrany jsou znakem neoptimálního nastavení</a:t>
            </a:r>
            <a:endParaRPr/>
          </a:p>
          <a:p>
            <a:pPr indent="-406400" lvl="0" marL="457200" rtl="0" algn="l">
              <a:spcBef>
                <a:spcPts val="0"/>
              </a:spcBef>
              <a:spcAft>
                <a:spcPts val="0"/>
              </a:spcAft>
              <a:buSzPts val="2800"/>
              <a:buChar char="●"/>
            </a:pPr>
            <a:r>
              <a:rPr lang="cs-CZ"/>
              <a:t>v testování používáme test náklonu (viz další slide)</a:t>
            </a:r>
            <a:endParaRPr/>
          </a:p>
          <a:p>
            <a:pPr indent="-406400" lvl="0" marL="457200" rtl="0" algn="l">
              <a:spcBef>
                <a:spcPts val="0"/>
              </a:spcBef>
              <a:spcAft>
                <a:spcPts val="0"/>
              </a:spcAft>
              <a:buSzPts val="2800"/>
              <a:buChar char="●"/>
            </a:pPr>
            <a:r>
              <a:rPr lang="cs-CZ"/>
              <a:t>jako počáteční (startovací pozici volíme 3M vleže na zádech, někteří ale lépe reagují na 4,5 M - na dalším slide)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26"/>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500" name="Google Shape;500;p26"/>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501" name="Google Shape;501;p26"/>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Test náklonu z DNS (6M); 4,5 M vleže na břiše</a:t>
            </a:r>
            <a:endParaRPr/>
          </a:p>
        </p:txBody>
      </p:sp>
      <p:pic>
        <p:nvPicPr>
          <p:cNvPr id="502" name="Google Shape;502;p26" title="náklon vpřed"/>
          <p:cNvPicPr preferRelativeResize="0"/>
          <p:nvPr/>
        </p:nvPicPr>
        <p:blipFill rotWithShape="1">
          <a:blip r:embed="rId3">
            <a:alphaModFix/>
          </a:blip>
          <a:srcRect b="0" l="0" r="0" t="0"/>
          <a:stretch/>
        </p:blipFill>
        <p:spPr>
          <a:xfrm>
            <a:off x="255556" y="2037105"/>
            <a:ext cx="5885603" cy="3325366"/>
          </a:xfrm>
          <a:prstGeom prst="rect">
            <a:avLst/>
          </a:prstGeom>
          <a:noFill/>
          <a:ln>
            <a:noFill/>
          </a:ln>
        </p:spPr>
      </p:pic>
      <p:sp>
        <p:nvSpPr>
          <p:cNvPr id="503" name="Google Shape;503;p26"/>
          <p:cNvSpPr txBox="1"/>
          <p:nvPr/>
        </p:nvSpPr>
        <p:spPr>
          <a:xfrm>
            <a:off x="1288925" y="5375020"/>
            <a:ext cx="47664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cs-CZ" sz="2000" u="sng" cap="none" strike="noStrike">
                <a:solidFill>
                  <a:schemeClr val="dk1"/>
                </a:solidFill>
                <a:latin typeface="Arial"/>
                <a:ea typeface="Arial"/>
                <a:cs typeface="Arial"/>
                <a:sym typeface="Arial"/>
                <a:hlinkClick r:id="rId4">
                  <a:extLst>
                    <a:ext uri="{A12FA001-AC4F-418D-AE19-62706E023703}">
                      <ahyp:hlinkClr val="tx"/>
                    </a:ext>
                  </a:extLst>
                </a:hlinkClick>
              </a:rPr>
              <a:t>https://youtu.be/JshFLFcWNTc</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pic>
        <p:nvPicPr>
          <p:cNvPr id="504" name="Google Shape;504;p26" title="4,5 M"/>
          <p:cNvPicPr preferRelativeResize="0"/>
          <p:nvPr/>
        </p:nvPicPr>
        <p:blipFill rotWithShape="1">
          <a:blip r:embed="rId5">
            <a:alphaModFix/>
          </a:blip>
          <a:srcRect b="0" l="0" r="0" t="0"/>
          <a:stretch/>
        </p:blipFill>
        <p:spPr>
          <a:xfrm>
            <a:off x="6232980" y="2037100"/>
            <a:ext cx="5885603" cy="3325366"/>
          </a:xfrm>
          <a:prstGeom prst="rect">
            <a:avLst/>
          </a:prstGeom>
          <a:noFill/>
          <a:ln>
            <a:noFill/>
          </a:ln>
        </p:spPr>
      </p:pic>
      <p:sp>
        <p:nvSpPr>
          <p:cNvPr id="505" name="Google Shape;505;p26"/>
          <p:cNvSpPr txBox="1"/>
          <p:nvPr/>
        </p:nvSpPr>
        <p:spPr>
          <a:xfrm>
            <a:off x="7271472" y="5313527"/>
            <a:ext cx="46731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cs-CZ" sz="2000" u="sng" cap="none" strike="noStrike">
                <a:solidFill>
                  <a:schemeClr val="dk1"/>
                </a:solidFill>
                <a:latin typeface="Arial"/>
                <a:ea typeface="Arial"/>
                <a:cs typeface="Arial"/>
                <a:sym typeface="Arial"/>
                <a:hlinkClick r:id="rId6">
                  <a:extLst>
                    <a:ext uri="{A12FA001-AC4F-418D-AE19-62706E023703}">
                      <ahyp:hlinkClr val="tx"/>
                    </a:ext>
                  </a:extLst>
                </a:hlinkClick>
              </a:rPr>
              <a:t>https://youtu.be/IBLwuqCdyuc</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2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
                                        <p:tgtEl>
                                          <p:spTgt spid="5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1"/>
                                        <p:tgtEl>
                                          <p:spTgt spid="5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d2aacc573de2d4a_70"/>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512" name="Google Shape;512;gd2aacc573de2d4a_70"/>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sz="3500"/>
              <a:t>Terapie dle DNS-kyčelní kloub (centrační techniky)</a:t>
            </a:r>
            <a:endParaRPr sz="3500"/>
          </a:p>
        </p:txBody>
      </p:sp>
      <p:sp>
        <p:nvSpPr>
          <p:cNvPr id="513" name="Google Shape;513;gd2aacc573de2d4a_70"/>
          <p:cNvSpPr txBox="1"/>
          <p:nvPr>
            <p:ph idx="1" type="body"/>
          </p:nvPr>
        </p:nvSpPr>
        <p:spPr>
          <a:xfrm>
            <a:off x="720000" y="1692002"/>
            <a:ext cx="10753200" cy="4140000"/>
          </a:xfrm>
          <a:prstGeom prst="rect">
            <a:avLst/>
          </a:prstGeom>
        </p:spPr>
        <p:txBody>
          <a:bodyPr anchorCtr="0" anchor="t" bIns="0" lIns="0" spcFirstLastPara="1" rIns="0" wrap="square" tIns="0">
            <a:noAutofit/>
          </a:bodyPr>
          <a:lstStyle/>
          <a:p>
            <a:pPr indent="-406400" lvl="0" marL="457200" rtl="0" algn="l">
              <a:spcBef>
                <a:spcPts val="0"/>
              </a:spcBef>
              <a:spcAft>
                <a:spcPts val="0"/>
              </a:spcAft>
              <a:buSzPts val="2800"/>
              <a:buChar char="●"/>
            </a:pPr>
            <a:r>
              <a:rPr lang="cs-CZ"/>
              <a:t>kyčel se trénuje stejně jako ramenní kloub také v otevřeném i uzavřeném řetězci - záleží na funkčnosti pacienta a požadavků, (např. sport, který provozuje)</a:t>
            </a:r>
            <a:endParaRPr/>
          </a:p>
          <a:p>
            <a:pPr indent="-406400" lvl="0" marL="457200" rtl="0" algn="l">
              <a:spcBef>
                <a:spcPts val="0"/>
              </a:spcBef>
              <a:spcAft>
                <a:spcPts val="0"/>
              </a:spcAft>
              <a:buSzPts val="2800"/>
              <a:buChar char="●"/>
            </a:pPr>
            <a:r>
              <a:rPr lang="cs-CZ"/>
              <a:t>otevřený řetězec - 3 M vleže na zádech, vysoké lezení (fázická končetina), otáčení, varianty šikmého sedu apod. </a:t>
            </a:r>
            <a:endParaRPr/>
          </a:p>
          <a:p>
            <a:pPr indent="-406400" lvl="0" marL="457200" rtl="0" algn="l">
              <a:spcBef>
                <a:spcPts val="0"/>
              </a:spcBef>
              <a:spcAft>
                <a:spcPts val="0"/>
              </a:spcAft>
              <a:buSzPts val="2800"/>
              <a:buChar char="●"/>
            </a:pPr>
            <a:r>
              <a:rPr lang="cs-CZ"/>
              <a:t>uzavřený řetězec: pozice na 4, lezení (stojná končetina), rytíř, závěsný stoj, tripod, medvěd…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g164961acd2c_0_84"/>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520" name="Google Shape;520;g164961acd2c_0_84"/>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Terapie dle DNS - kyčelní kloub</a:t>
            </a:r>
            <a:endParaRPr/>
          </a:p>
        </p:txBody>
      </p:sp>
      <p:pic>
        <p:nvPicPr>
          <p:cNvPr id="521" name="Google Shape;521;g164961acd2c_0_84"/>
          <p:cNvPicPr preferRelativeResize="0"/>
          <p:nvPr/>
        </p:nvPicPr>
        <p:blipFill>
          <a:blip r:embed="rId3">
            <a:alphaModFix/>
          </a:blip>
          <a:stretch>
            <a:fillRect/>
          </a:stretch>
        </p:blipFill>
        <p:spPr>
          <a:xfrm>
            <a:off x="2911513" y="1840000"/>
            <a:ext cx="6129925" cy="3457275"/>
          </a:xfrm>
          <a:prstGeom prst="rect">
            <a:avLst/>
          </a:prstGeom>
          <a:noFill/>
          <a:ln>
            <a:noFill/>
          </a:ln>
        </p:spPr>
      </p:pic>
      <p:sp>
        <p:nvSpPr>
          <p:cNvPr id="522" name="Google Shape;522;g164961acd2c_0_84"/>
          <p:cNvSpPr txBox="1"/>
          <p:nvPr/>
        </p:nvSpPr>
        <p:spPr>
          <a:xfrm>
            <a:off x="4354700" y="5363900"/>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CZ" sz="800"/>
              <a:t>https://www.rehabps.cz/v/show_tree_sample.php?lang=CZ&amp;c_id=12&amp;ren=</a:t>
            </a:r>
            <a:endParaRPr sz="8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g164961acd2c_0_29"/>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529" name="Google Shape;529;g164961acd2c_0_29"/>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Terapie dle DNS - sekvence</a:t>
            </a:r>
            <a:endParaRPr/>
          </a:p>
        </p:txBody>
      </p:sp>
      <p:pic>
        <p:nvPicPr>
          <p:cNvPr descr="Zbytek tohoto videa a spoustu dalších najdete na:&#10;https://www.rehabps.com/REHABILITATION/Video-On-LineCZ.html&#10;&#10;Chcete se stát DNS certifikovaným instruktorem, terapeutem nebo trenérem? Přihlaste se na nás kurz na:&#10;https://www.rehabps.cz/rehab/co_cz.php&#10;&#10;#dns #rehabps.cz #pragueschool" id="530" name="Google Shape;530;g164961acd2c_0_29" title="DNS Cvičení ve vývojových pozicích">
            <a:hlinkClick r:id="rId3"/>
          </p:cNvPr>
          <p:cNvPicPr preferRelativeResize="0"/>
          <p:nvPr/>
        </p:nvPicPr>
        <p:blipFill>
          <a:blip r:embed="rId4">
            <a:alphaModFix/>
          </a:blip>
          <a:stretch>
            <a:fillRect/>
          </a:stretch>
        </p:blipFill>
        <p:spPr>
          <a:xfrm>
            <a:off x="3197225" y="1575025"/>
            <a:ext cx="6203950" cy="4652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1000"/>
                                        <p:tgtEl>
                                          <p:spTgt spid="5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gd2aacc573de2d4a_21"/>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537" name="Google Shape;537;gd2aacc573de2d4a_21"/>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Terapie dle DNS - ipsilaterální vzor (otáčení)</a:t>
            </a:r>
            <a:endParaRPr/>
          </a:p>
        </p:txBody>
      </p:sp>
      <p:sp>
        <p:nvSpPr>
          <p:cNvPr id="538" name="Google Shape;538;gd2aacc573de2d4a_21"/>
          <p:cNvSpPr txBox="1"/>
          <p:nvPr>
            <p:ph idx="1" type="body"/>
          </p:nvPr>
        </p:nvSpPr>
        <p:spPr>
          <a:xfrm>
            <a:off x="720000" y="1692002"/>
            <a:ext cx="10753200" cy="4140000"/>
          </a:xfrm>
          <a:prstGeom prst="rect">
            <a:avLst/>
          </a:prstGeom>
        </p:spPr>
        <p:txBody>
          <a:bodyPr anchorCtr="0" anchor="t" bIns="0" lIns="0" spcFirstLastPara="1" rIns="0" wrap="square" tIns="0">
            <a:noAutofit/>
          </a:bodyPr>
          <a:lstStyle/>
          <a:p>
            <a:pPr indent="-406400" lvl="0" marL="457200" rtl="0" algn="l">
              <a:spcBef>
                <a:spcPts val="0"/>
              </a:spcBef>
              <a:spcAft>
                <a:spcPts val="0"/>
              </a:spcAft>
              <a:buSzPts val="2800"/>
              <a:buChar char="●"/>
            </a:pPr>
            <a:r>
              <a:rPr lang="cs-CZ"/>
              <a:t>ipsilaterální vzor je charakterizován </a:t>
            </a:r>
            <a:r>
              <a:rPr b="1" lang="cs-CZ"/>
              <a:t>stejnostrannými končetinami se stejnou funkcí </a:t>
            </a:r>
            <a:r>
              <a:rPr lang="cs-CZ"/>
              <a:t>- tj. např. horní i dolní končetina pravé strany je opěrná a horní a dolní končetina levé strany fázická</a:t>
            </a:r>
            <a:endParaRPr/>
          </a:p>
          <a:p>
            <a:pPr indent="-406400" lvl="0" marL="457200" rtl="0" algn="l">
              <a:spcBef>
                <a:spcPts val="0"/>
              </a:spcBef>
              <a:spcAft>
                <a:spcPts val="0"/>
              </a:spcAft>
              <a:buSzPts val="2800"/>
              <a:buChar char="●"/>
            </a:pPr>
            <a:r>
              <a:rPr lang="cs-CZ"/>
              <a:t>tento vzor vidíme v pohybu u dítěte v </a:t>
            </a:r>
            <a:r>
              <a:rPr b="1" lang="cs-CZ"/>
              <a:t>otáčení na bok,</a:t>
            </a:r>
            <a:r>
              <a:rPr lang="cs-CZ"/>
              <a:t> nebo šikmém sedu</a:t>
            </a:r>
            <a:endParaRPr/>
          </a:p>
          <a:p>
            <a:pPr indent="-406400" lvl="0" marL="457200" rtl="0" algn="l">
              <a:spcBef>
                <a:spcPts val="0"/>
              </a:spcBef>
              <a:spcAft>
                <a:spcPts val="0"/>
              </a:spcAft>
              <a:buSzPts val="2800"/>
              <a:buChar char="●"/>
            </a:pPr>
            <a:r>
              <a:rPr lang="cs-CZ"/>
              <a:t>ve sportu např. při hodu, tenisu, golfu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5"/>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161" name="Google Shape;161;p5"/>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162" name="Google Shape;162;p5"/>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Indikace PNF</a:t>
            </a:r>
            <a:endParaRPr/>
          </a:p>
        </p:txBody>
      </p:sp>
      <p:sp>
        <p:nvSpPr>
          <p:cNvPr id="163" name="Google Shape;163;p5"/>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0" lvl="0" marL="72000" rtl="0" algn="l">
              <a:lnSpc>
                <a:spcPct val="180000"/>
              </a:lnSpc>
              <a:spcBef>
                <a:spcPts val="0"/>
              </a:spcBef>
              <a:spcAft>
                <a:spcPts val="0"/>
              </a:spcAft>
              <a:buSzPts val="2000"/>
              <a:buNone/>
            </a:pPr>
            <a:r>
              <a:rPr b="1" lang="cs-CZ" sz="2100">
                <a:solidFill>
                  <a:srgbClr val="5AC8AF"/>
                </a:solidFill>
              </a:rPr>
              <a:t>Onemocnění NS centrální: </a:t>
            </a:r>
            <a:endParaRPr sz="2900"/>
          </a:p>
          <a:p>
            <a:pPr indent="0" lvl="0" marL="72000" rtl="0" algn="l">
              <a:lnSpc>
                <a:spcPct val="180000"/>
              </a:lnSpc>
              <a:spcBef>
                <a:spcPts val="0"/>
              </a:spcBef>
              <a:spcAft>
                <a:spcPts val="0"/>
              </a:spcAft>
              <a:buSzPts val="2000"/>
              <a:buNone/>
            </a:pPr>
            <a:r>
              <a:rPr lang="cs-CZ" sz="2100"/>
              <a:t>RS, ataxie, centrální parézy, poranění míchy, nádory, zánětlivé &amp; degenerativní procesy </a:t>
            </a:r>
            <a:endParaRPr sz="2100"/>
          </a:p>
          <a:p>
            <a:pPr indent="0" lvl="0" marL="72000" rtl="0" algn="l">
              <a:lnSpc>
                <a:spcPct val="180000"/>
              </a:lnSpc>
              <a:spcBef>
                <a:spcPts val="0"/>
              </a:spcBef>
              <a:spcAft>
                <a:spcPts val="0"/>
              </a:spcAft>
              <a:buSzPts val="2000"/>
              <a:buNone/>
            </a:pPr>
            <a:r>
              <a:rPr b="1" lang="cs-CZ" sz="2100">
                <a:solidFill>
                  <a:srgbClr val="5AC8AF"/>
                </a:solidFill>
              </a:rPr>
              <a:t>Onemocnění NS periferní:</a:t>
            </a:r>
            <a:endParaRPr sz="2900"/>
          </a:p>
          <a:p>
            <a:pPr indent="0" lvl="0" marL="72000" rtl="0" algn="l">
              <a:lnSpc>
                <a:spcPct val="180000"/>
              </a:lnSpc>
              <a:spcBef>
                <a:spcPts val="0"/>
              </a:spcBef>
              <a:spcAft>
                <a:spcPts val="0"/>
              </a:spcAft>
              <a:buSzPts val="2000"/>
              <a:buNone/>
            </a:pPr>
            <a:r>
              <a:rPr lang="cs-CZ" sz="2100"/>
              <a:t>periferní parézy, ortopedické dg., degenerativní onemocnění, stavy po operacích páteře, </a:t>
            </a:r>
            <a:endParaRPr sz="2100"/>
          </a:p>
          <a:p>
            <a:pPr indent="0" lvl="0" marL="72000" rtl="0" algn="l">
              <a:lnSpc>
                <a:spcPct val="180000"/>
              </a:lnSpc>
              <a:spcBef>
                <a:spcPts val="0"/>
              </a:spcBef>
              <a:spcAft>
                <a:spcPts val="0"/>
              </a:spcAft>
              <a:buSzPts val="2000"/>
              <a:buNone/>
            </a:pPr>
            <a:r>
              <a:rPr b="1" lang="cs-CZ" sz="2100">
                <a:solidFill>
                  <a:srgbClr val="5AC8AF"/>
                </a:solidFill>
              </a:rPr>
              <a:t>Ortopedické &amp; traumatologické dg.</a:t>
            </a:r>
            <a:endParaRPr sz="2900"/>
          </a:p>
          <a:p>
            <a:pPr indent="0" lvl="0" marL="72000" rtl="0" algn="l">
              <a:lnSpc>
                <a:spcPct val="180000"/>
              </a:lnSpc>
              <a:spcBef>
                <a:spcPts val="0"/>
              </a:spcBef>
              <a:spcAft>
                <a:spcPts val="0"/>
              </a:spcAft>
              <a:buSzPts val="2000"/>
              <a:buNone/>
            </a:pPr>
            <a:r>
              <a:rPr lang="cs-CZ" sz="2100"/>
              <a:t>OP KYK &amp; KOK, stavy po zlomeninách, poranění vazů, šlach, svalů, amputace, svalové atrofie a kloubní kontraktury vznikající po delším znehybnění</a:t>
            </a:r>
            <a:endParaRPr sz="29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g164961acd2c_0_38"/>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545" name="Google Shape;545;g164961acd2c_0_38"/>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Terapie dle DNS</a:t>
            </a:r>
            <a:endParaRPr/>
          </a:p>
        </p:txBody>
      </p:sp>
      <p:pic>
        <p:nvPicPr>
          <p:cNvPr descr="Laický návod pro pacienty jak samostatně cvičit podle konceptu DNS.&#10;&#10;Více informací na: https://www.rehabps.com/REHABILITATION/Video_Pro_pacienty.html&#10;&#10;#dns #dnsrehabilitation #rehab #rehabilitation #education" id="546" name="Google Shape;546;g164961acd2c_0_38" title="DNS pro pacienty">
            <a:hlinkClick r:id="rId3"/>
          </p:cNvPr>
          <p:cNvPicPr preferRelativeResize="0"/>
          <p:nvPr/>
        </p:nvPicPr>
        <p:blipFill>
          <a:blip r:embed="rId4">
            <a:alphaModFix/>
          </a:blip>
          <a:stretch>
            <a:fillRect/>
          </a:stretch>
        </p:blipFill>
        <p:spPr>
          <a:xfrm>
            <a:off x="2771400" y="1279050"/>
            <a:ext cx="7234900" cy="5426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1000"/>
                                        <p:tgtEl>
                                          <p:spTgt spid="5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gd2aacc573de2d4a_35"/>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553" name="Google Shape;553;gd2aacc573de2d4a_35"/>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Terapie dle DNS ipsilaterální vzor - otáčení</a:t>
            </a:r>
            <a:endParaRPr/>
          </a:p>
        </p:txBody>
      </p:sp>
      <p:sp>
        <p:nvSpPr>
          <p:cNvPr id="554" name="Google Shape;554;gd2aacc573de2d4a_35"/>
          <p:cNvSpPr txBox="1"/>
          <p:nvPr>
            <p:ph idx="1" type="body"/>
          </p:nvPr>
        </p:nvSpPr>
        <p:spPr>
          <a:xfrm>
            <a:off x="720000" y="1692002"/>
            <a:ext cx="10753200" cy="4140000"/>
          </a:xfrm>
          <a:prstGeom prst="rect">
            <a:avLst/>
          </a:prstGeom>
        </p:spPr>
        <p:txBody>
          <a:bodyPr anchorCtr="0" anchor="t" bIns="0" lIns="0" spcFirstLastPara="1" rIns="0" wrap="square" tIns="0">
            <a:noAutofit/>
          </a:bodyPr>
          <a:lstStyle/>
          <a:p>
            <a:pPr indent="-406400" lvl="0" marL="457200" rtl="0" algn="l">
              <a:spcBef>
                <a:spcPts val="0"/>
              </a:spcBef>
              <a:spcAft>
                <a:spcPts val="0"/>
              </a:spcAft>
              <a:buSzPts val="2800"/>
              <a:buChar char="●"/>
            </a:pPr>
            <a:r>
              <a:rPr lang="cs-CZ"/>
              <a:t>integrace propojení trupu a pánve v nachylování těžiště - typicky cvik “brouk” - 3M model vleže na zádech s náklony na jednu / druhou stranu </a:t>
            </a:r>
            <a:endParaRPr/>
          </a:p>
        </p:txBody>
      </p:sp>
      <p:pic>
        <p:nvPicPr>
          <p:cNvPr id="555" name="Google Shape;555;gd2aacc573de2d4a_35"/>
          <p:cNvPicPr preferRelativeResize="0"/>
          <p:nvPr/>
        </p:nvPicPr>
        <p:blipFill>
          <a:blip r:embed="rId3">
            <a:alphaModFix/>
          </a:blip>
          <a:stretch>
            <a:fillRect/>
          </a:stretch>
        </p:blipFill>
        <p:spPr>
          <a:xfrm>
            <a:off x="4043655" y="2930375"/>
            <a:ext cx="4337220" cy="34148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g164961acd2c_0_68"/>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562" name="Google Shape;562;g164961acd2c_0_68"/>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Terapie dle DNS - ipsilaterální vzor</a:t>
            </a:r>
            <a:endParaRPr/>
          </a:p>
        </p:txBody>
      </p:sp>
      <p:pic>
        <p:nvPicPr>
          <p:cNvPr descr="Toto video ukazuje principy a sekvence cvičení DNS v rámci procesu vertikalizace pomocí činky &quot;kettlebell&quot;. Délka videa je 8 minut a obsahuje podrobný komentář k podrobnému popisu pohybu.&#10;Kompletní video najdete v online knihovně videí DNS na adrese:&#10;https://www.rehabps.com/REHABILITATION/Video-On-Line.html&#10;&#10;Chcete se stát DNS certifikovaným instruktorem, terapeutem nebo trenérem? Přihlaste se na nás kurz na:&#10;https://www.rehabps.cz/rehab/co_cz.php&#10;&#10;#dns #rehabps.cz #pragueschool" id="563" name="Google Shape;563;g164961acd2c_0_68" title="Czech Get Up (CZ)">
            <a:hlinkClick r:id="rId3"/>
          </p:cNvPr>
          <p:cNvPicPr preferRelativeResize="0"/>
          <p:nvPr/>
        </p:nvPicPr>
        <p:blipFill>
          <a:blip r:embed="rId4">
            <a:alphaModFix/>
          </a:blip>
          <a:stretch>
            <a:fillRect/>
          </a:stretch>
        </p:blipFill>
        <p:spPr>
          <a:xfrm>
            <a:off x="3008950" y="1484325"/>
            <a:ext cx="6174076" cy="4630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1000"/>
                                        <p:tgtEl>
                                          <p:spTgt spid="5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gd2aacc573de2d4a_42"/>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570" name="Google Shape;570;gd2aacc573de2d4a_42"/>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Terapie dle DNS - kontralaterální vzor </a:t>
            </a:r>
            <a:endParaRPr/>
          </a:p>
        </p:txBody>
      </p:sp>
      <p:sp>
        <p:nvSpPr>
          <p:cNvPr id="571" name="Google Shape;571;gd2aacc573de2d4a_42"/>
          <p:cNvSpPr txBox="1"/>
          <p:nvPr>
            <p:ph idx="1" type="body"/>
          </p:nvPr>
        </p:nvSpPr>
        <p:spPr>
          <a:xfrm>
            <a:off x="720000" y="1692002"/>
            <a:ext cx="10753200" cy="4140000"/>
          </a:xfrm>
          <a:prstGeom prst="rect">
            <a:avLst/>
          </a:prstGeom>
        </p:spPr>
        <p:txBody>
          <a:bodyPr anchorCtr="0" anchor="t" bIns="0" lIns="0" spcFirstLastPara="1" rIns="0" wrap="square" tIns="0">
            <a:noAutofit/>
          </a:bodyPr>
          <a:lstStyle/>
          <a:p>
            <a:pPr indent="-419100" lvl="0" marL="457200" rtl="0" algn="l">
              <a:spcBef>
                <a:spcPts val="0"/>
              </a:spcBef>
              <a:spcAft>
                <a:spcPts val="0"/>
              </a:spcAft>
              <a:buSzPts val="3000"/>
              <a:buChar char="●"/>
            </a:pPr>
            <a:r>
              <a:rPr lang="cs-CZ" sz="3000"/>
              <a:t>kontralaterální</a:t>
            </a:r>
            <a:r>
              <a:rPr lang="cs-CZ" sz="3000"/>
              <a:t> vzor je charakterizován </a:t>
            </a:r>
            <a:r>
              <a:rPr b="1" lang="cs-CZ" sz="3000"/>
              <a:t>druhostrannými končetinami se stejnou funkcí </a:t>
            </a:r>
            <a:r>
              <a:rPr lang="cs-CZ" sz="3000"/>
              <a:t>- tj. např. HK pravá a DK levá  jsou v opěrné funkci a HK levá a DK pravá ve fázické funkci</a:t>
            </a:r>
            <a:endParaRPr sz="3000"/>
          </a:p>
          <a:p>
            <a:pPr indent="-419100" lvl="0" marL="457200" rtl="0" algn="l">
              <a:spcBef>
                <a:spcPts val="0"/>
              </a:spcBef>
              <a:spcAft>
                <a:spcPts val="0"/>
              </a:spcAft>
              <a:buSzPts val="3000"/>
              <a:buChar char="●"/>
            </a:pPr>
            <a:r>
              <a:rPr lang="cs-CZ" sz="3000"/>
              <a:t>u dětí vidíme v lezení, tripodu, vstávání, chůzi, běhu</a:t>
            </a:r>
            <a:endParaRPr sz="3000"/>
          </a:p>
          <a:p>
            <a:pPr indent="-419100" lvl="0" marL="457200" rtl="0" algn="l">
              <a:spcBef>
                <a:spcPts val="0"/>
              </a:spcBef>
              <a:spcAft>
                <a:spcPts val="0"/>
              </a:spcAft>
              <a:buSzPts val="3000"/>
              <a:buChar char="●"/>
            </a:pPr>
            <a:r>
              <a:rPr lang="cs-CZ" sz="3000"/>
              <a:t>ve sportech pak běh, lyžování, cyklistika, bruslení</a:t>
            </a:r>
            <a:endParaRPr sz="30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gd2aacc573de2d4a_28"/>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578" name="Google Shape;578;gd2aacc573de2d4a_28"/>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Terapie dle DNS - kontralaterální vzor</a:t>
            </a:r>
            <a:endParaRPr/>
          </a:p>
        </p:txBody>
      </p:sp>
      <p:sp>
        <p:nvSpPr>
          <p:cNvPr id="579" name="Google Shape;579;gd2aacc573de2d4a_28"/>
          <p:cNvSpPr txBox="1"/>
          <p:nvPr>
            <p:ph idx="1" type="body"/>
          </p:nvPr>
        </p:nvSpPr>
        <p:spPr>
          <a:xfrm>
            <a:off x="720000" y="1692002"/>
            <a:ext cx="10753200" cy="4140000"/>
          </a:xfrm>
          <a:prstGeom prst="rect">
            <a:avLst/>
          </a:prstGeom>
        </p:spPr>
        <p:txBody>
          <a:bodyPr anchorCtr="0" anchor="t" bIns="0" lIns="0" spcFirstLastPara="1" rIns="0" wrap="square" tIns="0">
            <a:noAutofit/>
          </a:bodyPr>
          <a:lstStyle/>
          <a:p>
            <a:pPr indent="-406400" lvl="0" marL="457200" rtl="0" algn="l">
              <a:spcBef>
                <a:spcPts val="0"/>
              </a:spcBef>
              <a:spcAft>
                <a:spcPts val="0"/>
              </a:spcAft>
              <a:buSzPts val="2800"/>
              <a:buChar char="●"/>
            </a:pPr>
            <a:r>
              <a:rPr lang="cs-CZ"/>
              <a:t>jakákoliv hybnost ve zkříženém vzoru, od pohybu končetin v 3 M na zádech, až po chůzi</a:t>
            </a:r>
            <a:endParaRPr/>
          </a:p>
          <a:p>
            <a:pPr indent="-406400" lvl="0" marL="457200" rtl="0" algn="l">
              <a:spcBef>
                <a:spcPts val="0"/>
              </a:spcBef>
              <a:spcAft>
                <a:spcPts val="0"/>
              </a:spcAft>
              <a:buSzPts val="2800"/>
              <a:buChar char="●"/>
            </a:pPr>
            <a:r>
              <a:rPr lang="cs-CZ"/>
              <a:t>velice často se používá lezení a jeho variace </a:t>
            </a:r>
            <a:endParaRPr/>
          </a:p>
        </p:txBody>
      </p:sp>
      <p:pic>
        <p:nvPicPr>
          <p:cNvPr id="580" name="Google Shape;580;gd2aacc573de2d4a_28"/>
          <p:cNvPicPr preferRelativeResize="0"/>
          <p:nvPr/>
        </p:nvPicPr>
        <p:blipFill>
          <a:blip r:embed="rId3">
            <a:alphaModFix/>
          </a:blip>
          <a:stretch>
            <a:fillRect/>
          </a:stretch>
        </p:blipFill>
        <p:spPr>
          <a:xfrm>
            <a:off x="839375" y="3402275"/>
            <a:ext cx="4229100" cy="2905125"/>
          </a:xfrm>
          <a:prstGeom prst="rect">
            <a:avLst/>
          </a:prstGeom>
          <a:noFill/>
          <a:ln>
            <a:noFill/>
          </a:ln>
        </p:spPr>
      </p:pic>
      <p:pic>
        <p:nvPicPr>
          <p:cNvPr id="581" name="Google Shape;581;gd2aacc573de2d4a_28" title="lezení">
            <a:hlinkClick r:id="rId4"/>
          </p:cNvPr>
          <p:cNvPicPr preferRelativeResize="0"/>
          <p:nvPr/>
        </p:nvPicPr>
        <p:blipFill>
          <a:blip r:embed="rId5">
            <a:alphaModFix/>
          </a:blip>
          <a:stretch>
            <a:fillRect/>
          </a:stretch>
        </p:blipFill>
        <p:spPr>
          <a:xfrm>
            <a:off x="6299200" y="3364438"/>
            <a:ext cx="3974400" cy="2980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g164961acd2c_0_76"/>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588" name="Google Shape;588;g164961acd2c_0_76"/>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Terapie - oblique strengthening</a:t>
            </a:r>
            <a:endParaRPr/>
          </a:p>
        </p:txBody>
      </p:sp>
      <p:pic>
        <p:nvPicPr>
          <p:cNvPr descr="Video Dooley Noted: 6/11/2016&#10;&#10;Oblique Switching: Activating Rotation &#10;&#10;In this video segment of Dooley Noted, I discuss a way to improve oblique strength with an oblique switching drill. &#10;&#10;Find your inhibited side of rotation, and try out this fun and challenging oblique activation drill. &#10;&#10;As always, it's your call. &#10;&#10;- Dr. Kathy Dooley" id="589" name="Google Shape;589;g164961acd2c_0_76" title="DOOLEY NOTED: Oblique Switching: Activating Rotation">
            <a:hlinkClick r:id="rId3"/>
          </p:cNvPr>
          <p:cNvPicPr preferRelativeResize="0"/>
          <p:nvPr/>
        </p:nvPicPr>
        <p:blipFill>
          <a:blip r:embed="rId4">
            <a:alphaModFix/>
          </a:blip>
          <a:stretch>
            <a:fillRect/>
          </a:stretch>
        </p:blipFill>
        <p:spPr>
          <a:xfrm>
            <a:off x="2895275" y="1484325"/>
            <a:ext cx="6538800" cy="4904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1000"/>
                                        <p:tgtEl>
                                          <p:spTgt spid="5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g164961acd2c_0_57"/>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596" name="Google Shape;596;g164961acd2c_0_57"/>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Terapie dle DNS - sekvence</a:t>
            </a:r>
            <a:endParaRPr/>
          </a:p>
        </p:txBody>
      </p:sp>
      <p:pic>
        <p:nvPicPr>
          <p:cNvPr descr="This video demonstrates how to guide a DNS group exercise.&#10;Complete 6 part video (70 minutes) demonstrating group training from both supine and prone positions, verticalization flow sequence, stretching flow and DNS flow sequence with load. Complete set of educational DNS videos in group exercise be found here:&#10;https://www.rehabps.com/REHABILITATION/Video-On-Line.html&#10;&#10;Interested in DNS courses to become a certified trainer, practitioner, or instructor? Check out our worldwide hands-on courses at:&#10;https://www.rehabps.cz/rehab/co.php&#10;&#10;#dns #rehabps.com #pragueschool" id="597" name="Google Shape;597;g164961acd2c_0_57" title="DNS Group Training">
            <a:hlinkClick r:id="rId3"/>
          </p:cNvPr>
          <p:cNvPicPr preferRelativeResize="0"/>
          <p:nvPr/>
        </p:nvPicPr>
        <p:blipFill>
          <a:blip r:embed="rId4">
            <a:alphaModFix/>
          </a:blip>
          <a:stretch>
            <a:fillRect/>
          </a:stretch>
        </p:blipFill>
        <p:spPr>
          <a:xfrm>
            <a:off x="2730875" y="1323900"/>
            <a:ext cx="6874800" cy="5156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1000"/>
                                        <p:tgtEl>
                                          <p:spTgt spid="5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30"/>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603" name="Google Shape;603;p30"/>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604" name="Google Shape;604;p30"/>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Integrace svalů trupu přes využití pomůcek</a:t>
            </a:r>
            <a:endParaRPr/>
          </a:p>
        </p:txBody>
      </p:sp>
      <p:pic>
        <p:nvPicPr>
          <p:cNvPr id="605" name="Google Shape;605;p30" title="Flexi-bar"/>
          <p:cNvPicPr preferRelativeResize="0"/>
          <p:nvPr/>
        </p:nvPicPr>
        <p:blipFill rotWithShape="1">
          <a:blip r:embed="rId3">
            <a:alphaModFix/>
          </a:blip>
          <a:srcRect b="0" l="0" r="0" t="0"/>
          <a:stretch/>
        </p:blipFill>
        <p:spPr>
          <a:xfrm>
            <a:off x="875436" y="1818312"/>
            <a:ext cx="4930560" cy="2785767"/>
          </a:xfrm>
          <a:prstGeom prst="rect">
            <a:avLst/>
          </a:prstGeom>
          <a:noFill/>
          <a:ln>
            <a:noFill/>
          </a:ln>
        </p:spPr>
      </p:pic>
      <p:sp>
        <p:nvSpPr>
          <p:cNvPr id="606" name="Google Shape;606;p30"/>
          <p:cNvSpPr txBox="1"/>
          <p:nvPr/>
        </p:nvSpPr>
        <p:spPr>
          <a:xfrm>
            <a:off x="1443061" y="4604079"/>
            <a:ext cx="41595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cs-CZ" sz="2000" u="sng" cap="none" strike="noStrike">
                <a:solidFill>
                  <a:schemeClr val="dk1"/>
                </a:solidFill>
                <a:latin typeface="Arial"/>
                <a:ea typeface="Arial"/>
                <a:cs typeface="Arial"/>
                <a:sym typeface="Arial"/>
                <a:hlinkClick r:id="rId4">
                  <a:extLst>
                    <a:ext uri="{A12FA001-AC4F-418D-AE19-62706E023703}">
                      <ahyp:hlinkClr val="tx"/>
                    </a:ext>
                  </a:extLst>
                </a:hlinkClick>
              </a:rPr>
              <a:t>https://youtu.be/ihdjbg23-1o</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2800" u="none" cap="none" strike="noStrike">
              <a:solidFill>
                <a:schemeClr val="dk1"/>
              </a:solidFill>
              <a:latin typeface="Arial"/>
              <a:ea typeface="Arial"/>
              <a:cs typeface="Arial"/>
              <a:sym typeface="Arial"/>
            </a:endParaRPr>
          </a:p>
        </p:txBody>
      </p:sp>
      <p:pic>
        <p:nvPicPr>
          <p:cNvPr id="607" name="Google Shape;607;p30" title="Marrko core"/>
          <p:cNvPicPr preferRelativeResize="0"/>
          <p:nvPr/>
        </p:nvPicPr>
        <p:blipFill rotWithShape="1">
          <a:blip r:embed="rId5">
            <a:alphaModFix/>
          </a:blip>
          <a:srcRect b="0" l="0" r="0" t="0"/>
          <a:stretch/>
        </p:blipFill>
        <p:spPr>
          <a:xfrm>
            <a:off x="6096000" y="1818312"/>
            <a:ext cx="4930561" cy="2785767"/>
          </a:xfrm>
          <a:prstGeom prst="rect">
            <a:avLst/>
          </a:prstGeom>
          <a:noFill/>
          <a:ln>
            <a:noFill/>
          </a:ln>
        </p:spPr>
      </p:pic>
      <p:sp>
        <p:nvSpPr>
          <p:cNvPr id="608" name="Google Shape;608;p30"/>
          <p:cNvSpPr txBox="1"/>
          <p:nvPr/>
        </p:nvSpPr>
        <p:spPr>
          <a:xfrm>
            <a:off x="6867050" y="4604083"/>
            <a:ext cx="41595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cs-CZ" sz="2000" u="sng" cap="none" strike="noStrike">
                <a:solidFill>
                  <a:schemeClr val="dk1"/>
                </a:solidFill>
                <a:latin typeface="Arial"/>
                <a:ea typeface="Arial"/>
                <a:cs typeface="Arial"/>
                <a:sym typeface="Arial"/>
                <a:hlinkClick r:id="rId6">
                  <a:extLst>
                    <a:ext uri="{A12FA001-AC4F-418D-AE19-62706E023703}">
                      <ahyp:hlinkClr val="tx"/>
                    </a:ext>
                  </a:extLst>
                </a:hlinkClick>
              </a:rPr>
              <a:t>https://youtu.be/2LeRedGh5ys</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1"/>
                                        <p:tgtEl>
                                          <p:spTgt spid="6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1"/>
                                        <p:tgtEl>
                                          <p:spTgt spid="6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32"/>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614" name="Google Shape;614;p32"/>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615" name="Google Shape;615;p32"/>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Opakování</a:t>
            </a:r>
            <a:endParaRPr/>
          </a:p>
        </p:txBody>
      </p:sp>
      <p:sp>
        <p:nvSpPr>
          <p:cNvPr id="616" name="Google Shape;616;p32"/>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406400" lvl="0" marL="457200" rtl="0" algn="l">
              <a:lnSpc>
                <a:spcPct val="128571"/>
              </a:lnSpc>
              <a:spcBef>
                <a:spcPts val="0"/>
              </a:spcBef>
              <a:spcAft>
                <a:spcPts val="0"/>
              </a:spcAft>
              <a:buSzPts val="2800"/>
              <a:buAutoNum type="arabicPeriod"/>
            </a:pPr>
            <a:r>
              <a:rPr lang="cs-CZ"/>
              <a:t>Co facilituje aproximace v kloubu?</a:t>
            </a:r>
            <a:endParaRPr/>
          </a:p>
          <a:p>
            <a:pPr indent="-406400" lvl="0" marL="457200" rtl="0" algn="l">
              <a:lnSpc>
                <a:spcPct val="128571"/>
              </a:lnSpc>
              <a:spcBef>
                <a:spcPts val="0"/>
              </a:spcBef>
              <a:spcAft>
                <a:spcPts val="0"/>
              </a:spcAft>
              <a:buSzPts val="2800"/>
              <a:buAutoNum type="arabicPeriod"/>
            </a:pPr>
            <a:r>
              <a:rPr lang="cs-CZ"/>
              <a:t>Co facilituje trakce v kloubu?</a:t>
            </a:r>
            <a:endParaRPr/>
          </a:p>
          <a:p>
            <a:pPr indent="-406400" lvl="0" marL="457200" rtl="0" algn="l">
              <a:lnSpc>
                <a:spcPct val="128571"/>
              </a:lnSpc>
              <a:spcBef>
                <a:spcPts val="0"/>
              </a:spcBef>
              <a:spcAft>
                <a:spcPts val="0"/>
              </a:spcAft>
              <a:buSzPts val="2800"/>
              <a:buAutoNum type="arabicPeriod"/>
            </a:pPr>
            <a:r>
              <a:rPr lang="cs-CZ"/>
              <a:t>2 cviky pro aktivaci m. serratus anterior?</a:t>
            </a:r>
            <a:endParaRPr/>
          </a:p>
          <a:p>
            <a:pPr indent="-406400" lvl="0" marL="457200" rtl="0" algn="l">
              <a:lnSpc>
                <a:spcPct val="128571"/>
              </a:lnSpc>
              <a:spcBef>
                <a:spcPts val="0"/>
              </a:spcBef>
              <a:spcAft>
                <a:spcPts val="0"/>
              </a:spcAft>
              <a:buSzPts val="2800"/>
              <a:buAutoNum type="arabicPeriod"/>
            </a:pPr>
            <a:r>
              <a:rPr lang="cs-CZ"/>
              <a:t>1 cvik pro centraci kyčelního kloubu?</a:t>
            </a:r>
            <a:endParaRPr/>
          </a:p>
          <a:p>
            <a:pPr indent="-406400" lvl="0" marL="457200" rtl="0" algn="l">
              <a:lnSpc>
                <a:spcPct val="128571"/>
              </a:lnSpc>
              <a:spcBef>
                <a:spcPts val="0"/>
              </a:spcBef>
              <a:spcAft>
                <a:spcPts val="0"/>
              </a:spcAft>
              <a:buSzPts val="2800"/>
              <a:buAutoNum type="arabicPeriod"/>
            </a:pPr>
            <a:r>
              <a:rPr lang="cs-CZ"/>
              <a:t>2 cviky pro centraci ramenního kloubu?</a:t>
            </a:r>
            <a:endParaRPr/>
          </a:p>
          <a:p>
            <a:pPr indent="-406400" lvl="0" marL="457200" rtl="0" algn="l">
              <a:lnSpc>
                <a:spcPct val="128571"/>
              </a:lnSpc>
              <a:spcBef>
                <a:spcPts val="0"/>
              </a:spcBef>
              <a:spcAft>
                <a:spcPts val="0"/>
              </a:spcAft>
              <a:buSzPts val="2800"/>
              <a:buAutoNum type="arabicPeriod"/>
            </a:pPr>
            <a:r>
              <a:rPr lang="cs-CZ"/>
              <a:t>Co znamená pojem následná “sukcesivní” indukce?</a:t>
            </a:r>
            <a:endParaRPr/>
          </a:p>
          <a:p>
            <a:pPr indent="-406400" lvl="0" marL="457200" rtl="0" algn="l">
              <a:lnSpc>
                <a:spcPct val="128571"/>
              </a:lnSpc>
              <a:spcBef>
                <a:spcPts val="0"/>
              </a:spcBef>
              <a:spcAft>
                <a:spcPts val="0"/>
              </a:spcAft>
              <a:buSzPts val="2800"/>
              <a:buAutoNum type="arabicPeriod"/>
            </a:pPr>
            <a:r>
              <a:rPr lang="cs-CZ"/>
              <a:t>Co je prostorová a co časová sumace?</a:t>
            </a:r>
            <a:endParaRPr/>
          </a:p>
          <a:p>
            <a:pPr indent="-406400" lvl="0" marL="457200" rtl="0" algn="l">
              <a:lnSpc>
                <a:spcPct val="128571"/>
              </a:lnSpc>
              <a:spcBef>
                <a:spcPts val="0"/>
              </a:spcBef>
              <a:spcAft>
                <a:spcPts val="0"/>
              </a:spcAft>
              <a:buSzPts val="2800"/>
              <a:buAutoNum type="arabicPeriod"/>
            </a:pPr>
            <a:r>
              <a:rPr lang="cs-CZ"/>
              <a:t>Jaké jsou KI pro volbu PNF terapie?</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g164961acd2c_0_7"/>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623" name="Google Shape;623;g164961acd2c_0_7"/>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Zdroje:</a:t>
            </a:r>
            <a:endParaRPr/>
          </a:p>
        </p:txBody>
      </p:sp>
      <p:sp>
        <p:nvSpPr>
          <p:cNvPr id="624" name="Google Shape;624;g164961acd2c_0_7"/>
          <p:cNvSpPr txBox="1"/>
          <p:nvPr>
            <p:ph idx="1" type="body"/>
          </p:nvPr>
        </p:nvSpPr>
        <p:spPr>
          <a:xfrm>
            <a:off x="720000" y="1692002"/>
            <a:ext cx="10753200" cy="41400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cs-CZ" sz="2400" u="sng">
                <a:solidFill>
                  <a:schemeClr val="hlink"/>
                </a:solidFill>
                <a:hlinkClick r:id="rId3"/>
              </a:rPr>
              <a:t>https://www.rehabps.com/czhome.html</a:t>
            </a:r>
            <a:r>
              <a:rPr lang="cs-CZ" sz="2400"/>
              <a:t> </a:t>
            </a:r>
            <a:endParaRPr sz="2400"/>
          </a:p>
          <a:p>
            <a:pPr indent="-381000" lvl="0" marL="457200" rtl="0" algn="l">
              <a:spcBef>
                <a:spcPts val="0"/>
              </a:spcBef>
              <a:spcAft>
                <a:spcPts val="0"/>
              </a:spcAft>
              <a:buSzPts val="2400"/>
              <a:buChar char="●"/>
            </a:pPr>
            <a:r>
              <a:rPr lang="cs-CZ" sz="2400">
                <a:solidFill>
                  <a:srgbClr val="222222"/>
                </a:solidFill>
                <a:highlight>
                  <a:srgbClr val="FFFFFF"/>
                </a:highlight>
              </a:rPr>
              <a:t>Bastlová, P. (2018). </a:t>
            </a:r>
            <a:r>
              <a:rPr i="1" lang="cs-CZ" sz="2400">
                <a:solidFill>
                  <a:srgbClr val="222222"/>
                </a:solidFill>
                <a:highlight>
                  <a:srgbClr val="FFFFFF"/>
                </a:highlight>
              </a:rPr>
              <a:t>Proprioceptivní neuromuskulární facilitace</a:t>
            </a:r>
            <a:r>
              <a:rPr lang="cs-CZ" sz="2400">
                <a:solidFill>
                  <a:srgbClr val="222222"/>
                </a:solidFill>
                <a:highlight>
                  <a:srgbClr val="FFFFFF"/>
                </a:highlight>
              </a:rPr>
              <a:t>. Univerzita Palackého v Olomouci.</a:t>
            </a:r>
            <a:endParaRPr sz="2400">
              <a:solidFill>
                <a:srgbClr val="222222"/>
              </a:solidFill>
              <a:highlight>
                <a:srgbClr val="FFFFFF"/>
              </a:highlight>
            </a:endParaRPr>
          </a:p>
          <a:p>
            <a:pPr indent="-381000" lvl="0" marL="457200" rtl="0" algn="l">
              <a:spcBef>
                <a:spcPts val="0"/>
              </a:spcBef>
              <a:spcAft>
                <a:spcPts val="0"/>
              </a:spcAft>
              <a:buSzPts val="2400"/>
              <a:buChar char="●"/>
            </a:pPr>
            <a:r>
              <a:rPr lang="cs-CZ" sz="2400">
                <a:solidFill>
                  <a:srgbClr val="222222"/>
                </a:solidFill>
                <a:highlight>
                  <a:srgbClr val="FFFFFF"/>
                </a:highlight>
              </a:rPr>
              <a:t>Blog Mgr. K. Honové: </a:t>
            </a:r>
            <a:r>
              <a:rPr lang="cs-CZ" sz="2400" u="sng">
                <a:solidFill>
                  <a:schemeClr val="hlink"/>
                </a:solidFill>
                <a:highlight>
                  <a:srgbClr val="FFFFFF"/>
                </a:highlight>
                <a:hlinkClick r:id="rId4"/>
              </a:rPr>
              <a:t>https://fyzioterapie-online.cz/</a:t>
            </a:r>
            <a:r>
              <a:rPr lang="cs-CZ" sz="2400">
                <a:solidFill>
                  <a:srgbClr val="222222"/>
                </a:solidFill>
                <a:highlight>
                  <a:srgbClr val="FFFFFF"/>
                </a:highlight>
              </a:rPr>
              <a:t> </a:t>
            </a:r>
            <a:endParaRPr sz="2400"/>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6"/>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169" name="Google Shape;169;p6"/>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170" name="Google Shape;170;p6"/>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Kontraindikace</a:t>
            </a:r>
            <a:endParaRPr/>
          </a:p>
        </p:txBody>
      </p:sp>
      <p:sp>
        <p:nvSpPr>
          <p:cNvPr id="171" name="Google Shape;171;p6"/>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179999" lvl="0" marL="252000" rtl="0" algn="l">
              <a:lnSpc>
                <a:spcPct val="128571"/>
              </a:lnSpc>
              <a:spcBef>
                <a:spcPts val="0"/>
              </a:spcBef>
              <a:spcAft>
                <a:spcPts val="0"/>
              </a:spcAft>
              <a:buSzPts val="2800"/>
              <a:buFont typeface="Arial"/>
              <a:buChar char="•"/>
            </a:pPr>
            <a:r>
              <a:rPr lang="cs-CZ"/>
              <a:t> závažná kardiovaskulární onemocnění </a:t>
            </a:r>
            <a:endParaRPr/>
          </a:p>
          <a:p>
            <a:pPr indent="-179999" lvl="0" marL="252000" rtl="0" algn="l">
              <a:lnSpc>
                <a:spcPct val="128571"/>
              </a:lnSpc>
              <a:spcBef>
                <a:spcPts val="0"/>
              </a:spcBef>
              <a:spcAft>
                <a:spcPts val="0"/>
              </a:spcAft>
              <a:buSzPts val="2800"/>
              <a:buFont typeface="Arial"/>
              <a:buChar char="•"/>
            </a:pPr>
            <a:r>
              <a:rPr lang="cs-CZ"/>
              <a:t> metastazující zhoubné nádory </a:t>
            </a:r>
            <a:endParaRPr/>
          </a:p>
          <a:p>
            <a:pPr indent="-179999" lvl="0" marL="252000" rtl="0" algn="l">
              <a:lnSpc>
                <a:spcPct val="128571"/>
              </a:lnSpc>
              <a:spcBef>
                <a:spcPts val="0"/>
              </a:spcBef>
              <a:spcAft>
                <a:spcPts val="0"/>
              </a:spcAft>
              <a:buSzPts val="2800"/>
              <a:buFont typeface="Arial"/>
              <a:buChar char="•"/>
            </a:pPr>
            <a:r>
              <a:rPr lang="cs-CZ"/>
              <a:t> horečnaté stavy </a:t>
            </a:r>
            <a:endParaRPr/>
          </a:p>
          <a:p>
            <a:pPr indent="-179999" lvl="0" marL="252000" rtl="0" algn="l">
              <a:lnSpc>
                <a:spcPct val="128571"/>
              </a:lnSpc>
              <a:spcBef>
                <a:spcPts val="0"/>
              </a:spcBef>
              <a:spcAft>
                <a:spcPts val="0"/>
              </a:spcAft>
              <a:buSzPts val="2800"/>
              <a:buFont typeface="Arial"/>
              <a:buChar char="•"/>
            </a:pPr>
            <a:r>
              <a:rPr lang="cs-CZ"/>
              <a:t> aplikace odporů distálně od místa zlomeniny</a:t>
            </a:r>
            <a:endParaRPr/>
          </a:p>
          <a:p>
            <a:pPr indent="-179999" lvl="0" marL="252000" rtl="0" algn="l">
              <a:lnSpc>
                <a:spcPct val="128571"/>
              </a:lnSpc>
              <a:spcBef>
                <a:spcPts val="0"/>
              </a:spcBef>
              <a:spcAft>
                <a:spcPts val="0"/>
              </a:spcAft>
              <a:buSzPts val="2800"/>
              <a:buFont typeface="Arial"/>
              <a:buChar char="•"/>
            </a:pPr>
            <a:r>
              <a:rPr lang="cs-CZ"/>
              <a:t> psychické komplikace</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g164961acd2c_0_14"/>
          <p:cNvSpPr txBox="1"/>
          <p:nvPr>
            <p:ph idx="12" type="sldNum"/>
          </p:nvPr>
        </p:nvSpPr>
        <p:spPr>
          <a:xfrm>
            <a:off x="414000" y="6228000"/>
            <a:ext cx="252000" cy="2520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cs-CZ"/>
              <a:t>‹#›</a:t>
            </a:fld>
            <a:endParaRPr/>
          </a:p>
        </p:txBody>
      </p:sp>
      <p:sp>
        <p:nvSpPr>
          <p:cNvPr id="631" name="Google Shape;631;g164961acd2c_0_14"/>
          <p:cNvSpPr txBox="1"/>
          <p:nvPr>
            <p:ph type="title"/>
          </p:nvPr>
        </p:nvSpPr>
        <p:spPr>
          <a:xfrm>
            <a:off x="720000" y="720000"/>
            <a:ext cx="10753200" cy="45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cs-CZ"/>
              <a:t>Děkuji za pozornost!</a:t>
            </a:r>
            <a:endParaRPr/>
          </a:p>
        </p:txBody>
      </p:sp>
      <p:pic>
        <p:nvPicPr>
          <p:cNvPr id="632" name="Google Shape;632;g164961acd2c_0_14"/>
          <p:cNvPicPr preferRelativeResize="0"/>
          <p:nvPr/>
        </p:nvPicPr>
        <p:blipFill>
          <a:blip r:embed="rId3">
            <a:alphaModFix/>
          </a:blip>
          <a:stretch>
            <a:fillRect/>
          </a:stretch>
        </p:blipFill>
        <p:spPr>
          <a:xfrm>
            <a:off x="2212738" y="1323900"/>
            <a:ext cx="7516181" cy="5156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7"/>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177" name="Google Shape;177;p7"/>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178" name="Google Shape;178;p7"/>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Základní teze I.</a:t>
            </a:r>
            <a:endParaRPr/>
          </a:p>
        </p:txBody>
      </p:sp>
      <p:sp>
        <p:nvSpPr>
          <p:cNvPr id="179" name="Google Shape;179;p7"/>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179999" lvl="0" marL="252000" rtl="0" algn="l">
              <a:lnSpc>
                <a:spcPct val="150000"/>
              </a:lnSpc>
              <a:spcBef>
                <a:spcPts val="0"/>
              </a:spcBef>
              <a:spcAft>
                <a:spcPts val="0"/>
              </a:spcAft>
              <a:buSzPts val="2800"/>
              <a:buFont typeface="Arial"/>
              <a:buChar char="•"/>
            </a:pPr>
            <a:r>
              <a:rPr b="1" lang="cs-CZ">
                <a:solidFill>
                  <a:srgbClr val="5AC8AF"/>
                </a:solidFill>
              </a:rPr>
              <a:t> mozek „myslí“ v pohybech, nikoliv v jednotlivých svalech. </a:t>
            </a:r>
            <a:endParaRPr/>
          </a:p>
          <a:p>
            <a:pPr indent="0" lvl="0" marL="72000" rtl="0" algn="l">
              <a:lnSpc>
                <a:spcPct val="150000"/>
              </a:lnSpc>
              <a:spcBef>
                <a:spcPts val="0"/>
              </a:spcBef>
              <a:spcAft>
                <a:spcPts val="0"/>
              </a:spcAft>
              <a:buSzPts val="2800"/>
              <a:buNone/>
            </a:pPr>
            <a:r>
              <a:rPr lang="cs-CZ"/>
              <a:t>(„mozek nezná svaly, mozek zná pohyby“)</a:t>
            </a:r>
            <a:endParaRPr/>
          </a:p>
          <a:p>
            <a:pPr indent="-179999" lvl="0" marL="251999" rtl="0" algn="l">
              <a:lnSpc>
                <a:spcPct val="150000"/>
              </a:lnSpc>
              <a:spcBef>
                <a:spcPts val="0"/>
              </a:spcBef>
              <a:spcAft>
                <a:spcPts val="0"/>
              </a:spcAft>
              <a:buSzPts val="2800"/>
              <a:buFont typeface="Arial"/>
              <a:buChar char="•"/>
            </a:pPr>
            <a:r>
              <a:rPr lang="cs-CZ"/>
              <a:t> základním kamenem PNF jsou </a:t>
            </a:r>
            <a:r>
              <a:rPr b="1" lang="cs-CZ">
                <a:solidFill>
                  <a:srgbClr val="5AC8AF"/>
                </a:solidFill>
              </a:rPr>
              <a:t>POHYBOVÉ VZORCE</a:t>
            </a:r>
            <a:r>
              <a:rPr lang="cs-CZ"/>
              <a:t>.</a:t>
            </a:r>
            <a:endParaRPr/>
          </a:p>
          <a:p>
            <a:pPr indent="-179999" lvl="0" marL="252000" rtl="0" algn="l">
              <a:lnSpc>
                <a:spcPct val="150000"/>
              </a:lnSpc>
              <a:spcBef>
                <a:spcPts val="0"/>
              </a:spcBef>
              <a:spcAft>
                <a:spcPts val="0"/>
              </a:spcAft>
              <a:buSzPts val="2800"/>
              <a:buFont typeface="Arial"/>
              <a:buChar char="•"/>
            </a:pPr>
            <a:r>
              <a:rPr lang="cs-CZ"/>
              <a:t> každá část těla má 2 antagonistické pohybové diagonály. </a:t>
            </a:r>
            <a:endParaRPr/>
          </a:p>
          <a:p>
            <a:pPr indent="-179999" lvl="0" marL="252000" rtl="0" algn="l">
              <a:lnSpc>
                <a:spcPct val="150000"/>
              </a:lnSpc>
              <a:spcBef>
                <a:spcPts val="0"/>
              </a:spcBef>
              <a:spcAft>
                <a:spcPts val="0"/>
              </a:spcAft>
              <a:buSzPts val="2800"/>
              <a:buFont typeface="Arial"/>
              <a:buChar char="•"/>
            </a:pPr>
            <a:r>
              <a:rPr lang="cs-CZ"/>
              <a:t> každá diagonála obsahuje 3 pohybové složky v různých kombinacích.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8"/>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185" name="Google Shape;185;p8"/>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186" name="Google Shape;186;p8"/>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Základní teze II. </a:t>
            </a:r>
            <a:endParaRPr/>
          </a:p>
        </p:txBody>
      </p:sp>
      <p:sp>
        <p:nvSpPr>
          <p:cNvPr id="187" name="Google Shape;187;p8"/>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192699" lvl="0" marL="251999" rtl="0" algn="l">
              <a:lnSpc>
                <a:spcPct val="150000"/>
              </a:lnSpc>
              <a:spcBef>
                <a:spcPts val="0"/>
              </a:spcBef>
              <a:spcAft>
                <a:spcPts val="0"/>
              </a:spcAft>
              <a:buSzPts val="3000"/>
              <a:buFont typeface="Arial"/>
              <a:buChar char="•"/>
            </a:pPr>
            <a:r>
              <a:rPr lang="cs-CZ" sz="3000"/>
              <a:t> </a:t>
            </a:r>
            <a:r>
              <a:rPr b="1" lang="cs-CZ" sz="3000">
                <a:solidFill>
                  <a:srgbClr val="5AC8AF"/>
                </a:solidFill>
              </a:rPr>
              <a:t>následné podráždění: </a:t>
            </a:r>
            <a:r>
              <a:rPr lang="cs-CZ" sz="3000"/>
              <a:t>podráždění trvá i po skončení stimulu</a:t>
            </a:r>
            <a:endParaRPr sz="3000"/>
          </a:p>
          <a:p>
            <a:pPr indent="-192699" lvl="0" marL="251999" rtl="0" algn="l">
              <a:lnSpc>
                <a:spcPct val="150000"/>
              </a:lnSpc>
              <a:spcBef>
                <a:spcPts val="0"/>
              </a:spcBef>
              <a:spcAft>
                <a:spcPts val="0"/>
              </a:spcAft>
              <a:buSzPts val="3000"/>
              <a:buFont typeface="Arial"/>
              <a:buChar char="•"/>
            </a:pPr>
            <a:r>
              <a:rPr lang="cs-CZ" sz="3000"/>
              <a:t> </a:t>
            </a:r>
            <a:r>
              <a:rPr b="1" lang="cs-CZ" sz="3000">
                <a:solidFill>
                  <a:srgbClr val="5AC8AF"/>
                </a:solidFill>
              </a:rPr>
              <a:t>časová sumace: </a:t>
            </a:r>
            <a:r>
              <a:rPr lang="cs-CZ" sz="3000"/>
              <a:t>po sobě následující slabé podněty se spojují (sčítají) a způsobí tak podráždění</a:t>
            </a:r>
            <a:endParaRPr sz="3000"/>
          </a:p>
          <a:p>
            <a:pPr indent="-192699" lvl="0" marL="252000" rtl="0" algn="l">
              <a:lnSpc>
                <a:spcPct val="150000"/>
              </a:lnSpc>
              <a:spcBef>
                <a:spcPts val="0"/>
              </a:spcBef>
              <a:spcAft>
                <a:spcPts val="0"/>
              </a:spcAft>
              <a:buSzPts val="3000"/>
              <a:buFont typeface="Arial"/>
              <a:buChar char="•"/>
            </a:pPr>
            <a:r>
              <a:rPr lang="cs-CZ" sz="3000"/>
              <a:t> </a:t>
            </a:r>
            <a:r>
              <a:rPr b="1" lang="cs-CZ" sz="3000">
                <a:solidFill>
                  <a:srgbClr val="5AC8AF"/>
                </a:solidFill>
              </a:rPr>
              <a:t>prostorová sumace: </a:t>
            </a:r>
            <a:r>
              <a:rPr lang="cs-CZ" sz="3000"/>
              <a:t>slabé podněty vytvářené současně v různých oblastech těla se společně zesilují (sčítají) a způsobí podráždění</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9"/>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cs-CZ"/>
              <a:t>Zápatí prezentace</a:t>
            </a:r>
            <a:endParaRPr/>
          </a:p>
        </p:txBody>
      </p:sp>
      <p:sp>
        <p:nvSpPr>
          <p:cNvPr id="193" name="Google Shape;193;p9"/>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cs-CZ"/>
              <a:t>‹#›</a:t>
            </a:fld>
            <a:endParaRPr/>
          </a:p>
        </p:txBody>
      </p:sp>
      <p:sp>
        <p:nvSpPr>
          <p:cNvPr id="194" name="Google Shape;194;p9"/>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cs-CZ"/>
              <a:t>Základní teze III.</a:t>
            </a:r>
            <a:endParaRPr/>
          </a:p>
        </p:txBody>
      </p:sp>
      <p:sp>
        <p:nvSpPr>
          <p:cNvPr id="195" name="Google Shape;195;p9"/>
          <p:cNvSpPr txBox="1"/>
          <p:nvPr>
            <p:ph idx="1" type="body"/>
          </p:nvPr>
        </p:nvSpPr>
        <p:spPr>
          <a:xfrm>
            <a:off x="720000" y="1359001"/>
            <a:ext cx="11176078" cy="4139998"/>
          </a:xfrm>
          <a:prstGeom prst="rect">
            <a:avLst/>
          </a:prstGeom>
          <a:noFill/>
          <a:ln>
            <a:noFill/>
          </a:ln>
        </p:spPr>
        <p:txBody>
          <a:bodyPr anchorCtr="0" anchor="t" bIns="0" lIns="0" spcFirstLastPara="1" rIns="0" wrap="square" tIns="0">
            <a:noAutofit/>
          </a:bodyPr>
          <a:lstStyle/>
          <a:p>
            <a:pPr indent="-179999" lvl="0" marL="251999" rtl="0" algn="l">
              <a:lnSpc>
                <a:spcPct val="128571"/>
              </a:lnSpc>
              <a:spcBef>
                <a:spcPts val="0"/>
              </a:spcBef>
              <a:spcAft>
                <a:spcPts val="0"/>
              </a:spcAft>
              <a:buSzPts val="2800"/>
              <a:buFont typeface="Arial"/>
              <a:buChar char="•"/>
            </a:pPr>
            <a:r>
              <a:rPr b="1" lang="cs-CZ" sz="2900">
                <a:solidFill>
                  <a:srgbClr val="5AC8AF"/>
                </a:solidFill>
              </a:rPr>
              <a:t> </a:t>
            </a:r>
            <a:r>
              <a:rPr b="1" lang="cs-CZ" sz="2500">
                <a:solidFill>
                  <a:srgbClr val="5AC8AF"/>
                </a:solidFill>
              </a:rPr>
              <a:t>iradiace: </a:t>
            </a:r>
            <a:r>
              <a:rPr lang="cs-CZ" sz="2500"/>
              <a:t>rozšíření a zvětšení síly odpovědi. Nastává, když se </a:t>
            </a:r>
            <a:r>
              <a:rPr b="1" lang="cs-CZ" sz="2500"/>
              <a:t>navýší množství podnětů nebo síla </a:t>
            </a:r>
            <a:r>
              <a:rPr lang="cs-CZ" sz="2500"/>
              <a:t>těchto podnětů. Odpovědí může být </a:t>
            </a:r>
            <a:r>
              <a:rPr b="1" lang="cs-CZ" sz="2500"/>
              <a:t>excitace </a:t>
            </a:r>
            <a:r>
              <a:rPr lang="cs-CZ" sz="2500"/>
              <a:t>(podráždění) nebo </a:t>
            </a:r>
            <a:r>
              <a:rPr b="1" lang="cs-CZ" sz="2500"/>
              <a:t>inhibice</a:t>
            </a:r>
            <a:r>
              <a:rPr lang="cs-CZ" sz="2500"/>
              <a:t> (útlum). Odpor pohybu vytváří iradiaci a tím se svalová aktivita rozšiřuje.</a:t>
            </a:r>
            <a:endParaRPr sz="2500"/>
          </a:p>
          <a:p>
            <a:pPr indent="-186349" lvl="0" marL="252000" rtl="0" algn="l">
              <a:lnSpc>
                <a:spcPct val="150000"/>
              </a:lnSpc>
              <a:spcBef>
                <a:spcPts val="0"/>
              </a:spcBef>
              <a:spcAft>
                <a:spcPts val="0"/>
              </a:spcAft>
              <a:buSzPts val="2500"/>
              <a:buFont typeface="Arial"/>
              <a:buChar char="•"/>
            </a:pPr>
            <a:r>
              <a:rPr lang="cs-CZ" sz="2500"/>
              <a:t> </a:t>
            </a:r>
            <a:r>
              <a:rPr b="1" lang="cs-CZ" sz="2500">
                <a:solidFill>
                  <a:srgbClr val="5AC8AF"/>
                </a:solidFill>
              </a:rPr>
              <a:t>následná (= sukcesivní) indukce:</a:t>
            </a:r>
            <a:r>
              <a:rPr lang="cs-CZ" sz="2500"/>
              <a:t> </a:t>
            </a:r>
            <a:r>
              <a:rPr b="1" lang="cs-CZ" sz="2500"/>
              <a:t>zvýšená dráždivost agonistických svalů </a:t>
            </a:r>
            <a:r>
              <a:rPr lang="cs-CZ" sz="2500"/>
              <a:t>po předcházející stimulaci (kontrakci) jejich antagonistů (kupř. u zvratu antagonistů).</a:t>
            </a:r>
            <a:endParaRPr sz="2900"/>
          </a:p>
          <a:p>
            <a:pPr indent="-186349" lvl="0" marL="252000" rtl="0" algn="l">
              <a:lnSpc>
                <a:spcPct val="150000"/>
              </a:lnSpc>
              <a:spcBef>
                <a:spcPts val="0"/>
              </a:spcBef>
              <a:spcAft>
                <a:spcPts val="0"/>
              </a:spcAft>
              <a:buSzPts val="2500"/>
              <a:buFont typeface="Arial"/>
              <a:buChar char="•"/>
            </a:pPr>
            <a:r>
              <a:rPr b="1" lang="cs-CZ" sz="2500">
                <a:solidFill>
                  <a:srgbClr val="5AC8AF"/>
                </a:solidFill>
              </a:rPr>
              <a:t>reciproční inervace: </a:t>
            </a:r>
            <a:r>
              <a:rPr lang="cs-CZ" sz="2500"/>
              <a:t>kontrakce agonistů je spojena s inhibicí jejich antagonistů. Využití v relaxačních technikách.</a:t>
            </a:r>
            <a:endParaRPr sz="2900"/>
          </a:p>
          <a:p>
            <a:pPr indent="-2199" lvl="0" marL="252000" rtl="0" algn="l">
              <a:lnSpc>
                <a:spcPct val="128571"/>
              </a:lnSpc>
              <a:spcBef>
                <a:spcPts val="0"/>
              </a:spcBef>
              <a:spcAft>
                <a:spcPts val="0"/>
              </a:spcAft>
              <a:buSzPts val="2800"/>
              <a:buFont typeface="Arial"/>
              <a:buNone/>
            </a:pPr>
            <a:r>
              <a:t/>
            </a:r>
            <a:endParaRPr sz="2900"/>
          </a:p>
        </p:txBody>
      </p:sp>
    </p:spTree>
  </p:cSld>
  <p:clrMapOvr>
    <a:masterClrMapping/>
  </p:clrMapOvr>
</p:sld>
</file>

<file path=ppt/theme/theme1.xml><?xml version="1.0" encoding="utf-8"?>
<a:theme xmlns:a="http://schemas.openxmlformats.org/drawingml/2006/main" xmlns:r="http://schemas.openxmlformats.org/officeDocument/2006/relationships"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2022-09-09T13:11:57Z</dcterms:created>
  <dc:creator>Aleš Pospíšil</dc:creator>
</cp:coreProperties>
</file>